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00"/>
    <a:srgbClr val="AF2867"/>
    <a:srgbClr val="C9338B"/>
    <a:srgbClr val="0074D8"/>
    <a:srgbClr val="623D91"/>
    <a:srgbClr val="442D73"/>
    <a:srgbClr val="A32271"/>
    <a:srgbClr val="0098BE"/>
    <a:srgbClr val="0010D8"/>
    <a:srgbClr val="C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 autoAdjust="0"/>
    <p:restoredTop sz="96327" autoAdjust="0"/>
  </p:normalViewPr>
  <p:slideViewPr>
    <p:cSldViewPr snapToGrid="0" snapToObjects="1">
      <p:cViewPr varScale="1">
        <p:scale>
          <a:sx n="82" d="100"/>
          <a:sy n="82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D4C9-6805-D540-BF0E-8D5D44FA5A1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212D4-8506-FA4A-B89D-DDD39B1D7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6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EE868-360A-9D4F-ADEB-D95F6F3D8AE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39CC-2304-9949-BEF3-54E73764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2358596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797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tta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8AB97C95-E635-4200-B163-54DAC764B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63" y="996490"/>
            <a:ext cx="4072478" cy="5609394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000F45F4-BC06-4C0F-93B5-E159DC2EDFDB}"/>
              </a:ext>
            </a:extLst>
          </p:cNvPr>
          <p:cNvSpPr txBox="1"/>
          <p:nvPr userDrawn="1"/>
        </p:nvSpPr>
        <p:spPr>
          <a:xfrm>
            <a:off x="590205" y="1485231"/>
            <a:ext cx="5777346" cy="322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32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</a:t>
            </a:r>
            <a:endParaRPr lang="fi-FI" sz="32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Toteutamme opiskelijoille ja työelämälle yksilöllisiä,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vetovoimaisia  koulutus- ja kehittämispalveluja.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Opetus- ja koulutuspalvelut</a:t>
            </a: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Työelämäpalvelut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Koulutustarjontamme kattaa kaikki koulutusalat: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Auto- ja logistiikkapalvelut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Hyvinvointipalvelut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Liike-elämän 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Luonnonvara- ja ympäristöpalvelut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Palvelualat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Teknologia- ja rakentamispalvelut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7953638-5DFE-4A4A-91AA-B825B3CD5B5A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14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4AB942B8-D485-43EB-B893-D7EF85259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tsikko 2"/>
          <p:cNvSpPr>
            <a:spLocks noGrp="1"/>
          </p:cNvSpPr>
          <p:nvPr>
            <p:ph type="title"/>
          </p:nvPr>
        </p:nvSpPr>
        <p:spPr>
          <a:xfrm>
            <a:off x="978683" y="2049523"/>
            <a:ext cx="6373512" cy="28170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3600"/>
              </a:lnSpc>
              <a:defRPr sz="3200"/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C6C2C99A-DA4C-41F0-ADDF-F850E7C02A8C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73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235710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235710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1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9B2DEAFD-14B8-46F3-89ED-609D3D3377D8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3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sältö - ykkösvalinta - 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FE89DC39-807A-4E9C-9BF9-8794BD58B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91918" y="1583952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4" name="Sisällön paikkamerkki 2"/>
          <p:cNvSpPr>
            <a:spLocks noGrp="1"/>
          </p:cNvSpPr>
          <p:nvPr>
            <p:ph sz="quarter" idx="12"/>
          </p:nvPr>
        </p:nvSpPr>
        <p:spPr>
          <a:xfrm>
            <a:off x="791918" y="3123454"/>
            <a:ext cx="5248647" cy="2884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E6C7CC8-3097-4489-8F57-1AAB4DBE7496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2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uvan paikkamerkki 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47135" y="2004607"/>
            <a:ext cx="6912000" cy="4214962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11" name="Sisällön paikkamerkki 2"/>
          <p:cNvSpPr>
            <a:spLocks noGrp="1"/>
          </p:cNvSpPr>
          <p:nvPr>
            <p:ph sz="quarter" idx="12"/>
          </p:nvPr>
        </p:nvSpPr>
        <p:spPr>
          <a:xfrm>
            <a:off x="7298724" y="4061254"/>
            <a:ext cx="1441622" cy="2158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2pPr>
            <a:lvl3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3pPr>
            <a:lvl4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4pPr>
            <a:lvl5pPr>
              <a:defRPr sz="1600" b="0" i="0">
                <a:latin typeface="TitilliumText22L Light" charset="0"/>
                <a:ea typeface="TitilliumText22L Light" charset="0"/>
                <a:cs typeface="TitilliumText22L Light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47135" y="463607"/>
            <a:ext cx="5761282" cy="14403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Kuvan 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3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4283676" y="947206"/>
            <a:ext cx="4473147" cy="15977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3200" baseline="0">
                <a:latin typeface="Arial"/>
                <a:cs typeface="Arial"/>
              </a:defRPr>
            </a:lvl1pPr>
          </a:lstStyle>
          <a:p>
            <a:r>
              <a:rPr lang="fi-FI" dirty="0"/>
              <a:t>Otsikko </a:t>
            </a:r>
            <a:r>
              <a:rPr lang="fi-FI" dirty="0" err="1"/>
              <a:t>lorem</a:t>
            </a:r>
            <a:r>
              <a:rPr lang="fi-FI" dirty="0"/>
              <a:t> </a:t>
            </a:r>
            <a:r>
              <a:rPr lang="fi-FI" dirty="0" err="1"/>
              <a:t>ipsum</a:t>
            </a:r>
            <a:r>
              <a:rPr lang="fi-FI" dirty="0"/>
              <a:t> </a:t>
            </a:r>
            <a:r>
              <a:rPr lang="fi-FI" dirty="0" err="1"/>
              <a:t>Arial</a:t>
            </a:r>
            <a:r>
              <a:rPr lang="fi-FI" dirty="0"/>
              <a:t> 32/36</a:t>
            </a:r>
            <a:endParaRPr lang="en-US" dirty="0"/>
          </a:p>
        </p:txBody>
      </p:sp>
      <p:sp>
        <p:nvSpPr>
          <p:cNvPr id="9" name="Sisällön paikkamerkki 2"/>
          <p:cNvSpPr>
            <a:spLocks noGrp="1"/>
          </p:cNvSpPr>
          <p:nvPr>
            <p:ph sz="quarter" idx="12"/>
          </p:nvPr>
        </p:nvSpPr>
        <p:spPr>
          <a:xfrm>
            <a:off x="4283675" y="2709949"/>
            <a:ext cx="4473147" cy="35590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0" name="Kuvan paikkamerkki 2"/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+ sisältö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5" name="Sisällön paikkamerkki 2">
            <a:extLst>
              <a:ext uri="{FF2B5EF4-FFF2-40B4-BE49-F238E27FC236}">
                <a16:creationId xmlns:a16="http://schemas.microsoft.com/office/drawing/2014/main" id="{DC2E2FDC-F3B3-41CF-AB6A-48494A762C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75437" y="951548"/>
            <a:ext cx="4473147" cy="3570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latin typeface="Arial"/>
                <a:ea typeface="TitilliumText22L Light" charset="0"/>
                <a:cs typeface="Arial"/>
              </a:defRPr>
            </a:lvl1pPr>
            <a:lvl2pPr>
              <a:defRPr sz="1600" b="0" i="0">
                <a:latin typeface="Arial"/>
                <a:ea typeface="TitilliumText22L Light" charset="0"/>
                <a:cs typeface="Arial"/>
              </a:defRPr>
            </a:lvl2pPr>
            <a:lvl3pPr>
              <a:defRPr sz="1600" b="0" i="0">
                <a:latin typeface="Arial"/>
                <a:ea typeface="TitilliumText22L Light" charset="0"/>
                <a:cs typeface="Arial"/>
              </a:defRPr>
            </a:lvl3pPr>
            <a:lvl4pPr>
              <a:defRPr sz="1600" b="0" i="0">
                <a:latin typeface="Arial"/>
                <a:ea typeface="TitilliumText22L Light" charset="0"/>
                <a:cs typeface="Arial"/>
              </a:defRPr>
            </a:lvl4pPr>
            <a:lvl5pPr>
              <a:defRPr sz="1600" b="0" i="0">
                <a:latin typeface="Arial"/>
                <a:ea typeface="TitilliumText22L Light" charset="0"/>
                <a:cs typeface="Arial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6" name="Kuvan paikkamerkki 2">
            <a:extLst>
              <a:ext uri="{FF2B5EF4-FFF2-40B4-BE49-F238E27FC236}">
                <a16:creationId xmlns:a16="http://schemas.microsoft.com/office/drawing/2014/main" id="{E8D99E9B-A051-45B4-883C-FC52D255B8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135" y="943236"/>
            <a:ext cx="3781167" cy="532576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800" baseline="0">
                <a:latin typeface="Arial"/>
                <a:ea typeface="TitilliumText22L" charset="0"/>
                <a:cs typeface="Arial"/>
              </a:defRPr>
            </a:lvl1pPr>
          </a:lstStyle>
          <a:p>
            <a:r>
              <a:rPr lang="fi-FI" dirty="0"/>
              <a:t>Paikka kuvalle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1555D7A-CF63-4EF4-9AB9-418A106F04E9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487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hteystiedot - ykkösvali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83DE276-B9F3-49A3-A012-F8B91BA51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BF8A0455-F601-4BA2-A012-9207EB26FC2C}"/>
              </a:ext>
            </a:extLst>
          </p:cNvPr>
          <p:cNvSpPr txBox="1"/>
          <p:nvPr userDrawn="1"/>
        </p:nvSpPr>
        <p:spPr>
          <a:xfrm>
            <a:off x="640080" y="1151452"/>
            <a:ext cx="577734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Kysyttävää hakemisesta?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Hakupalveluihin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040 174 5579,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hakupalvelut@keuda.fi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Palvelemme myös chatissä keuda.fi.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Kiinnostaako oppisopimuskoulutus?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6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Ota yhteyttä Työelämäpalveluihin</a:t>
            </a: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rtl="0"/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040 174 5627, </a:t>
            </a:r>
            <a:b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6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tyoelamapalvelut@keuda.fi</a:t>
            </a:r>
          </a:p>
          <a:p>
            <a:pPr rtl="0"/>
            <a:endParaRPr lang="fi-FI" sz="18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koulutusten yleisinfot</a:t>
            </a:r>
            <a:endParaRPr lang="fi-FI" sz="2400" b="0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Parittomien viikkojen keskiviikkona klo 14 – 16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osoitteessa Keskikatu 3A, Kerava.</a:t>
            </a:r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2400" b="1" i="0" u="none" strike="noStrike" kern="1200" baseline="300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Keudaan</a:t>
            </a:r>
            <a:r>
              <a:rPr lang="fi-FI" sz="24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tutustumaan? 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Katso päivittyvä lista avoimista ovista, infoista ja </a:t>
            </a:r>
            <a:b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muista tapahtumista osoitteessa </a:t>
            </a:r>
            <a:r>
              <a:rPr lang="fi-FI" sz="1800" b="1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keuda.fi/infot</a:t>
            </a: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endParaRPr lang="fi-FI" sz="1800" b="1" i="0" u="none" strike="noStrike" kern="1200" baseline="300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#ykkösvalinta  </a:t>
            </a:r>
          </a:p>
          <a:p>
            <a:pPr rtl="0"/>
            <a:r>
              <a:rPr lang="fi-FI" sz="1800" b="0" i="0" u="none" strike="noStrike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www.keuda.fi</a:t>
            </a:r>
          </a:p>
          <a:p>
            <a:endParaRPr lang="fi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886727D7-5BF9-4FEE-AD3B-148F54785AC3}"/>
              </a:ext>
            </a:extLst>
          </p:cNvPr>
          <p:cNvSpPr txBox="1"/>
          <p:nvPr userDrawn="1"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44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uva 5">
            <a:extLst>
              <a:ext uri="{FF2B5EF4-FFF2-40B4-BE49-F238E27FC236}">
                <a16:creationId xmlns:a16="http://schemas.microsoft.com/office/drawing/2014/main" id="{9E241046-3378-4DA4-96C2-F167FE837D5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70101" y="6475102"/>
            <a:ext cx="1585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latin typeface="TitilliumText22L Light"/>
                <a:cs typeface="TitilliumText22L Light"/>
              </a:rPr>
              <a:t>KEUDA</a:t>
            </a:r>
            <a:r>
              <a:rPr lang="en-US" sz="800" baseline="0" dirty="0"/>
              <a:t> </a:t>
            </a:r>
            <a:r>
              <a:rPr lang="fi-FI" sz="800" b="0" i="0" u="none" strike="noStrike" kern="1200" baseline="10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fi-FI" sz="800" b="0" i="0" u="none" strike="noStrike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</a:t>
            </a:r>
            <a:fld id="{682124FE-E830-FA47-9347-515BBA8263AC}" type="slidenum">
              <a:rPr lang="fi-FI" sz="800" b="0" i="0" u="none" strike="noStrike" kern="1200" baseline="0" smtClean="0">
                <a:solidFill>
                  <a:schemeClr val="tx1"/>
                </a:solidFill>
                <a:latin typeface="TitilliumText22L Light"/>
                <a:ea typeface="+mn-ea"/>
                <a:cs typeface="TitilliumText22L Light"/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TitilliumText22L Light"/>
              <a:cs typeface="TitilliumText22L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548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23" r:id="rId2"/>
    <p:sldLayoutId id="2147483720" r:id="rId3"/>
    <p:sldLayoutId id="2147483707" r:id="rId4"/>
    <p:sldLayoutId id="2147483726" r:id="rId5"/>
    <p:sldLayoutId id="2147483721" r:id="rId6"/>
    <p:sldLayoutId id="2147483718" r:id="rId7"/>
    <p:sldLayoutId id="2147483724" r:id="rId8"/>
    <p:sldLayoutId id="2147483725" r:id="rId9"/>
    <p:sldLayoutId id="2147483722" r:id="rId10"/>
    <p:sldLayoutId id="2147483727" r:id="rId11"/>
  </p:sldLayoutIdLst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</p:titleStyle>
    <p:bodyStyle>
      <a:lvl1pPr marL="342900" indent="-3429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1pPr>
      <a:lvl2pPr marL="742950" indent="-28575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2pPr>
      <a:lvl3pPr marL="11430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•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3pPr>
      <a:lvl4pPr marL="16002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4pPr>
      <a:lvl5pPr marL="2057400" indent="-228600" algn="l" defTabSz="457200" rtl="0" eaLnBrk="1" latinLnBrk="0" hangingPunct="1">
        <a:lnSpc>
          <a:spcPts val="2000"/>
        </a:lnSpc>
        <a:spcBef>
          <a:spcPts val="6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TitilliumText22L Light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uRfhOJ6wd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juUwyh0IK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5E736C-2297-7045-8CA5-2971B118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T1-tason ohjelmointi C#-kielellä</a:t>
            </a:r>
          </a:p>
        </p:txBody>
      </p:sp>
    </p:spTree>
    <p:extLst>
      <p:ext uri="{BB962C8B-B14F-4D97-AF65-F5344CB8AC3E}">
        <p14:creationId xmlns:p14="http://schemas.microsoft.com/office/powerpoint/2010/main" val="361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15. Tehtävä - Sekuntikello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Tässä tehtävässä teemme sekuntikellon</a:t>
            </a:r>
          </a:p>
          <a:p>
            <a:r>
              <a:rPr lang="fi-FI" dirty="0"/>
              <a:t>Sitä varten tarvitsemme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Labelin</a:t>
            </a:r>
            <a:endParaRPr lang="fi-FI" dirty="0"/>
          </a:p>
          <a:p>
            <a:pPr lvl="1"/>
            <a:r>
              <a:rPr lang="fi-FI" dirty="0"/>
              <a:t>2 Buttonia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Timerin</a:t>
            </a:r>
            <a:r>
              <a:rPr lang="fi-FI" dirty="0"/>
              <a:t> (piilossa)</a:t>
            </a:r>
          </a:p>
          <a:p>
            <a:r>
              <a:rPr lang="fi-FI" dirty="0"/>
              <a:t>Koodia varten tarvitsemme käyttöön </a:t>
            </a:r>
            <a:r>
              <a:rPr lang="fi-FI" dirty="0" err="1"/>
              <a:t>System.Diagnostics</a:t>
            </a:r>
            <a:r>
              <a:rPr lang="fi-FI" dirty="0"/>
              <a:t> –kirjaston, josta löytyy </a:t>
            </a:r>
            <a:r>
              <a:rPr lang="fi-FI" dirty="0" err="1"/>
              <a:t>Stopwatch</a:t>
            </a:r>
            <a:r>
              <a:rPr lang="fi-FI" dirty="0"/>
              <a:t> funktio ja sen eri toiminnot:</a:t>
            </a:r>
          </a:p>
          <a:p>
            <a:pPr lvl="1"/>
            <a:r>
              <a:rPr lang="fi-FI" dirty="0" err="1"/>
              <a:t>Start</a:t>
            </a:r>
            <a:r>
              <a:rPr lang="fi-FI" dirty="0"/>
              <a:t>()</a:t>
            </a:r>
          </a:p>
          <a:p>
            <a:pPr lvl="1"/>
            <a:r>
              <a:rPr lang="fi-FI" dirty="0"/>
              <a:t>Stop()</a:t>
            </a:r>
          </a:p>
          <a:p>
            <a:pPr lvl="1"/>
            <a:r>
              <a:rPr lang="fi-FI" dirty="0" err="1"/>
              <a:t>Reset</a:t>
            </a:r>
            <a:r>
              <a:rPr lang="fi-FI" dirty="0"/>
              <a:t>()</a:t>
            </a:r>
          </a:p>
          <a:p>
            <a:pPr lvl="1"/>
            <a:r>
              <a:rPr lang="fi-FI" dirty="0" err="1"/>
              <a:t>Elapsed</a:t>
            </a:r>
            <a:endParaRPr lang="fi-FI" dirty="0"/>
          </a:p>
          <a:p>
            <a:r>
              <a:rPr lang="fi-FI" dirty="0"/>
              <a:t>Tämän lisäksi </a:t>
            </a:r>
            <a:br>
              <a:rPr lang="fi-FI" dirty="0"/>
            </a:br>
            <a:r>
              <a:rPr lang="fi-FI" dirty="0"/>
              <a:t>otamme uuden </a:t>
            </a:r>
            <a:br>
              <a:rPr lang="fi-FI" dirty="0"/>
            </a:br>
            <a:r>
              <a:rPr lang="fi-FI" dirty="0"/>
              <a:t>muotoilun käyttöön:</a:t>
            </a:r>
            <a:br>
              <a:rPr lang="fi-FI" dirty="0"/>
            </a:br>
            <a:endParaRPr lang="fi-FI" dirty="0"/>
          </a:p>
          <a:p>
            <a:pPr lvl="1"/>
            <a:r>
              <a:rPr lang="fi-FI" dirty="0" err="1"/>
              <a:t>String.Format</a:t>
            </a:r>
            <a:r>
              <a:rPr lang="fi-FI" dirty="0"/>
              <a:t>(”{0:hh\\:mm\\:ss\\:</a:t>
            </a:r>
            <a:r>
              <a:rPr lang="fi-FI" dirty="0" err="1"/>
              <a:t>fff</a:t>
            </a:r>
            <a:r>
              <a:rPr lang="fi-FI" dirty="0"/>
              <a:t>}”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6D303FF4-7C93-634C-A029-48913700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61279"/>
            <a:ext cx="4432503" cy="23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A2E36D1-DB14-4E38-A5A2-2EC169F7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" y="884991"/>
            <a:ext cx="6411220" cy="5973009"/>
          </a:xfrm>
          <a:prstGeom prst="rect">
            <a:avLst/>
          </a:prstGeo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73" y="0"/>
            <a:ext cx="5761282" cy="711200"/>
          </a:xfrm>
        </p:spPr>
        <p:txBody>
          <a:bodyPr/>
          <a:lstStyle/>
          <a:p>
            <a:r>
              <a:rPr lang="fi-FI" dirty="0"/>
              <a:t>15. Tehtävä - Sekuntikello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12DED71-62D9-2847-A1D3-38A6454ED7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40629" y="1384083"/>
            <a:ext cx="3905944" cy="711201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fi-FI" dirty="0"/>
              <a:t>Video:</a:t>
            </a:r>
          </a:p>
          <a:p>
            <a:pPr marL="0" indent="0">
              <a:buNone/>
            </a:pPr>
            <a:r>
              <a:rPr lang="fi-FI" dirty="0" err="1">
                <a:hlinkClick r:id="rId3"/>
              </a:rPr>
              <a:t>https</a:t>
            </a:r>
            <a:r>
              <a:rPr lang="fi-FI" dirty="0">
                <a:hlinkClick r:id="rId3"/>
              </a:rPr>
              <a:t>://</a:t>
            </a:r>
            <a:r>
              <a:rPr lang="fi-FI" dirty="0" err="1">
                <a:hlinkClick r:id="rId3"/>
              </a:rPr>
              <a:t>youtu.be</a:t>
            </a:r>
            <a:r>
              <a:rPr lang="fi-FI" dirty="0">
                <a:hlinkClick r:id="rId3"/>
              </a:rPr>
              <a:t>/auRfhOJ6wdc</a:t>
            </a:r>
            <a:endParaRPr lang="fi-F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E8CBD-330E-F631-73F8-006CBA512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71" y="2581157"/>
            <a:ext cx="1629002" cy="8478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5BD135-553F-A2AB-96E8-27FBA38FA1B4}"/>
              </a:ext>
            </a:extLst>
          </p:cNvPr>
          <p:cNvCxnSpPr/>
          <p:nvPr/>
        </p:nvCxnSpPr>
        <p:spPr>
          <a:xfrm flipV="1">
            <a:off x="6020640" y="3341077"/>
            <a:ext cx="1400068" cy="1547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9BA5C1-F4BC-9E5C-3CE9-174370197FCC}"/>
              </a:ext>
            </a:extLst>
          </p:cNvPr>
          <p:cNvSpPr txBox="1"/>
          <p:nvPr/>
        </p:nvSpPr>
        <p:spPr>
          <a:xfrm>
            <a:off x="5091672" y="4907097"/>
            <a:ext cx="222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Vaihda tämä TRUE:ksi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6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18" y="0"/>
            <a:ext cx="5761282" cy="711200"/>
          </a:xfrm>
        </p:spPr>
        <p:txBody>
          <a:bodyPr/>
          <a:lstStyle/>
          <a:p>
            <a:r>
              <a:rPr lang="fi-FI" dirty="0"/>
              <a:t>16. Tehtävä - Ajastin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60BFA3E-5B58-4CF1-BA6B-90256032D6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18" y="880534"/>
            <a:ext cx="8352082" cy="5977466"/>
          </a:xfrm>
        </p:spPr>
        <p:txBody>
          <a:bodyPr/>
          <a:lstStyle/>
          <a:p>
            <a:r>
              <a:rPr lang="fi-FI" dirty="0"/>
              <a:t>Tässä tehtävässä teemme ajastimen, eli alaspäin laskevan sekuntikellon</a:t>
            </a:r>
          </a:p>
          <a:p>
            <a:r>
              <a:rPr lang="fi-FI" dirty="0"/>
              <a:t>Sitä varten tarvitsemme</a:t>
            </a:r>
          </a:p>
          <a:p>
            <a:pPr lvl="1"/>
            <a:r>
              <a:rPr lang="fi-FI" dirty="0"/>
              <a:t>2 pudotusvalikkoa</a:t>
            </a:r>
          </a:p>
          <a:p>
            <a:pPr lvl="1"/>
            <a:r>
              <a:rPr lang="fi-FI" dirty="0"/>
              <a:t>3 </a:t>
            </a:r>
            <a:r>
              <a:rPr lang="fi-FI" dirty="0" err="1"/>
              <a:t>Labelia</a:t>
            </a:r>
            <a:endParaRPr lang="fi-FI" dirty="0"/>
          </a:p>
          <a:p>
            <a:pPr lvl="1"/>
            <a:r>
              <a:rPr lang="fi-FI" dirty="0"/>
              <a:t>2 Buttonia</a:t>
            </a:r>
          </a:p>
          <a:p>
            <a:pPr lvl="1"/>
            <a:r>
              <a:rPr lang="fi-FI" dirty="0"/>
              <a:t>1 </a:t>
            </a:r>
            <a:r>
              <a:rPr lang="fi-FI" dirty="0" err="1"/>
              <a:t>Timerin</a:t>
            </a:r>
            <a:r>
              <a:rPr lang="fi-FI" dirty="0"/>
              <a:t> (piilossa)</a:t>
            </a:r>
          </a:p>
          <a:p>
            <a:r>
              <a:rPr lang="fi-FI" dirty="0"/>
              <a:t>Koodia varten tarvitsemme </a:t>
            </a:r>
            <a:br>
              <a:rPr lang="fi-FI" dirty="0"/>
            </a:br>
            <a:r>
              <a:rPr lang="fi-FI" dirty="0"/>
              <a:t>käyttöön </a:t>
            </a:r>
            <a:r>
              <a:rPr lang="fi-FI" dirty="0" err="1"/>
              <a:t>System.Diagnostics</a:t>
            </a:r>
            <a:r>
              <a:rPr lang="fi-FI" dirty="0"/>
              <a:t> –kirjaston, josta löytyy </a:t>
            </a:r>
            <a:br>
              <a:rPr lang="fi-FI" dirty="0"/>
            </a:br>
            <a:r>
              <a:rPr lang="fi-FI" dirty="0" err="1"/>
              <a:t>Stopwatch</a:t>
            </a:r>
            <a:r>
              <a:rPr lang="fi-FI" dirty="0"/>
              <a:t> -funktio ja sen eri toiminnot:</a:t>
            </a:r>
          </a:p>
          <a:p>
            <a:pPr lvl="1"/>
            <a:r>
              <a:rPr lang="fi-FI" dirty="0" err="1"/>
              <a:t>Start</a:t>
            </a:r>
            <a:r>
              <a:rPr lang="fi-FI" dirty="0"/>
              <a:t>()</a:t>
            </a:r>
          </a:p>
          <a:p>
            <a:pPr lvl="1"/>
            <a:r>
              <a:rPr lang="fi-FI" dirty="0"/>
              <a:t>Stop()</a:t>
            </a:r>
          </a:p>
          <a:p>
            <a:r>
              <a:rPr lang="fi-FI" dirty="0"/>
              <a:t>Kun lataamme lomakkeen, lataamme samalle 59</a:t>
            </a:r>
            <a:br>
              <a:rPr lang="fi-FI" dirty="0"/>
            </a:br>
            <a:r>
              <a:rPr lang="fi-FI" dirty="0"/>
              <a:t>numeroa molempiin </a:t>
            </a:r>
            <a:r>
              <a:rPr lang="fi-FI" dirty="0" err="1"/>
              <a:t>comboboxeihin</a:t>
            </a:r>
            <a:r>
              <a:rPr lang="fi-FI" dirty="0"/>
              <a:t> for-</a:t>
            </a:r>
            <a:r>
              <a:rPr lang="fi-FI" dirty="0" err="1"/>
              <a:t>loopin</a:t>
            </a:r>
            <a:r>
              <a:rPr lang="fi-FI" dirty="0"/>
              <a:t> avulla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94A52F60-3F21-0F4D-83EB-BCD9C2B0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1270000"/>
            <a:ext cx="3060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0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0BB75391-FAEB-1743-A117-9F186211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5422" cy="6858000"/>
          </a:xfrm>
          <a:prstGeom prst="rect">
            <a:avLst/>
          </a:prstGeom>
        </p:spPr>
      </p:pic>
      <p:sp>
        <p:nvSpPr>
          <p:cNvPr id="3" name="Otsikko 2">
            <a:extLst>
              <a:ext uri="{FF2B5EF4-FFF2-40B4-BE49-F238E27FC236}">
                <a16:creationId xmlns:a16="http://schemas.microsoft.com/office/drawing/2014/main" id="{043A2972-42D5-4659-9537-A49B275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681" y="124692"/>
            <a:ext cx="4010891" cy="711200"/>
          </a:xfrm>
          <a:solidFill>
            <a:schemeClr val="bg1"/>
          </a:solidFill>
        </p:spPr>
        <p:txBody>
          <a:bodyPr/>
          <a:lstStyle/>
          <a:p>
            <a:r>
              <a:rPr lang="fi-FI" dirty="0"/>
              <a:t>16. Tehtävä - Ajastin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2A24429-7213-264F-8FFF-28E715DD60D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35681" y="3148422"/>
            <a:ext cx="2983429" cy="820906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fi-FI" dirty="0"/>
              <a:t>Video:</a:t>
            </a:r>
          </a:p>
          <a:p>
            <a:pPr marL="0" indent="0">
              <a:buNone/>
            </a:pPr>
            <a:r>
              <a:rPr lang="fi-FI" dirty="0" err="1">
                <a:hlinkClick r:id="rId3"/>
              </a:rPr>
              <a:t>https</a:t>
            </a:r>
            <a:r>
              <a:rPr lang="fi-FI" dirty="0">
                <a:hlinkClick r:id="rId3"/>
              </a:rPr>
              <a:t>://</a:t>
            </a:r>
            <a:r>
              <a:rPr lang="fi-FI" dirty="0" err="1">
                <a:hlinkClick r:id="rId3"/>
              </a:rPr>
              <a:t>youtu.be</a:t>
            </a:r>
            <a:r>
              <a:rPr lang="fi-FI" dirty="0">
                <a:hlinkClick r:id="rId3"/>
              </a:rPr>
              <a:t>/ljuUwyh0IKI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16782456"/>
      </p:ext>
    </p:extLst>
  </p:cSld>
  <p:clrMapOvr>
    <a:masterClrMapping/>
  </p:clrMapOvr>
</p:sld>
</file>

<file path=ppt/theme/theme1.xml><?xml version="1.0" encoding="utf-8"?>
<a:theme xmlns:a="http://schemas.openxmlformats.org/drawingml/2006/main" name="Keuda">
  <a:themeElements>
    <a:clrScheme name="KEUDA">
      <a:dk1>
        <a:srgbClr val="000000"/>
      </a:dk1>
      <a:lt1>
        <a:sysClr val="window" lastClr="FFFFFF"/>
      </a:lt1>
      <a:dk2>
        <a:srgbClr val="000000"/>
      </a:dk2>
      <a:lt2>
        <a:srgbClr val="DAD9D4"/>
      </a:lt2>
      <a:accent1>
        <a:srgbClr val="3AAA35"/>
      </a:accent1>
      <a:accent2>
        <a:srgbClr val="BCCF00"/>
      </a:accent2>
      <a:accent3>
        <a:srgbClr val="C9338B"/>
      </a:accent3>
      <a:accent4>
        <a:srgbClr val="0074D8"/>
      </a:accent4>
      <a:accent5>
        <a:srgbClr val="623D91"/>
      </a:accent5>
      <a:accent6>
        <a:srgbClr val="000000"/>
      </a:accent6>
      <a:hlink>
        <a:srgbClr val="3AAA35"/>
      </a:hlink>
      <a:folHlink>
        <a:srgbClr val="BCC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eudapohja" id="{A054984A-8E48-3642-AE8C-EDA194885A68}" vid="{D6D0F34A-5152-A84B-95B2-81CF7E64AF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F531312B7327114EB8C6A781B61668F8" ma:contentTypeVersion="13" ma:contentTypeDescription="Luo uusi asiakirja." ma:contentTypeScope="" ma:versionID="160cf9f1a0764e32543ee535e7019f2e">
  <xsd:schema xmlns:xsd="http://www.w3.org/2001/XMLSchema" xmlns:xs="http://www.w3.org/2001/XMLSchema" xmlns:p="http://schemas.microsoft.com/office/2006/metadata/properties" xmlns:ns3="bef9a14e-6b3a-4af1-813a-eac9023b19ca" xmlns:ns4="d60cdafe-3c14-470c-9774-fed17032e9b6" targetNamespace="http://schemas.microsoft.com/office/2006/metadata/properties" ma:root="true" ma:fieldsID="93873177101ee229c29b07e8d73cfea5" ns3:_="" ns4:_="">
    <xsd:import namespace="bef9a14e-6b3a-4af1-813a-eac9023b19ca"/>
    <xsd:import namespace="d60cdafe-3c14-470c-9774-fed17032e9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9a14e-6b3a-4af1-813a-eac9023b1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0cdafe-3c14-470c-9774-fed17032e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0cdafe-3c14-470c-9774-fed17032e9b6">
      <UserInfo>
        <DisplayName>Tiina Myrsky</DisplayName>
        <AccountId>395</AccountId>
        <AccountType/>
      </UserInfo>
      <UserInfo>
        <DisplayName>Sirpa Laiho</DisplayName>
        <AccountId>953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EF9867-FB68-4B42-81D4-E5B6D5D4E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f9a14e-6b3a-4af1-813a-eac9023b19ca"/>
    <ds:schemaRef ds:uri="d60cdafe-3c14-470c-9774-fed17032e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0FAD33-FC5D-40A5-A5BF-CED66488F50B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bef9a14e-6b3a-4af1-813a-eac9023b19ca"/>
    <ds:schemaRef ds:uri="http://schemas.microsoft.com/office/infopath/2007/PartnerControls"/>
    <ds:schemaRef ds:uri="d60cdafe-3c14-470c-9774-fed17032e9b6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0D5726-3D6A-4EAD-9F28-E8ED54CD1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Keuda</Template>
  <TotalTime>15973</TotalTime>
  <Words>176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TitilliumText22L Light</vt:lpstr>
      <vt:lpstr>Keuda</vt:lpstr>
      <vt:lpstr>T1-tason ohjelmointi C#-kielellä</vt:lpstr>
      <vt:lpstr>15. Tehtävä - Sekuntikello</vt:lpstr>
      <vt:lpstr>15. Tehtävä - Sekuntikello</vt:lpstr>
      <vt:lpstr>16. Tehtävä - Ajastin</vt:lpstr>
      <vt:lpstr>16. Tehtävä - Ajastin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T1-tason ohjelmointi C#-kielellä</dc:title>
  <dc:creator>Jyri Lindroos</dc:creator>
  <cp:lastModifiedBy>Jyri Lindroos</cp:lastModifiedBy>
  <cp:revision>59</cp:revision>
  <dcterms:created xsi:type="dcterms:W3CDTF">2021-08-06T08:12:12Z</dcterms:created>
  <dcterms:modified xsi:type="dcterms:W3CDTF">2023-02-09T09:28:01Z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0x010100F531312B7327114EB8C6A781B61668F8</vt:lpwstr>
  </property>
  <property fmtid="{D5CDD505-2E9C-101B-9397-08002B2CF9AE}" pid="3" name="Keuda Avainsana">
    <vt:lpwstr>22;#viestintä|b7bd8df1-11a9-47b9-81d4-8f39aa216b53</vt:lpwstr>
  </property>
  <property fmtid="{D5CDD505-2E9C-101B-9397-08002B2CF9AE}" pid="4" name="Keuda Ala">
    <vt:lpwstr>17;#Yhteiset palvelut|dd5a481c-96b8-4355-a3f4-1b3fa68beb25</vt:lpwstr>
  </property>
  <property fmtid="{D5CDD505-2E9C-101B-9397-08002B2CF9AE}" pid="5" name="Keuda Dokumenttityyppi">
    <vt:lpwstr>10;#Esitysmateriaali|ed134d34-a4c9-4be4-9a74-125bd0dfe4d4</vt:lpwstr>
  </property>
  <property fmtid="{D5CDD505-2E9C-101B-9397-08002B2CF9AE}" pid="6" name="AuthorIds_UIVersion_2560">
    <vt:lpwstr>30</vt:lpwstr>
  </property>
  <property fmtid="{D5CDD505-2E9C-101B-9397-08002B2CF9AE}" pid="7" name="AuthorIds_UIVersion_3072">
    <vt:lpwstr>30</vt:lpwstr>
  </property>
</Properties>
</file>