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mp3" ContentType="audio/unknown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80"/>
  </p:notesMasterIdLst>
  <p:sldIdLst>
    <p:sldId id="256" r:id="rId2"/>
    <p:sldId id="330" r:id="rId3"/>
    <p:sldId id="338" r:id="rId4"/>
    <p:sldId id="277" r:id="rId5"/>
    <p:sldId id="267" r:id="rId6"/>
    <p:sldId id="269" r:id="rId7"/>
    <p:sldId id="270" r:id="rId8"/>
    <p:sldId id="271" r:id="rId9"/>
    <p:sldId id="274" r:id="rId10"/>
    <p:sldId id="272" r:id="rId11"/>
    <p:sldId id="328" r:id="rId12"/>
    <p:sldId id="329" r:id="rId13"/>
    <p:sldId id="285" r:id="rId14"/>
    <p:sldId id="264" r:id="rId15"/>
    <p:sldId id="284" r:id="rId16"/>
    <p:sldId id="283" r:id="rId17"/>
    <p:sldId id="286" r:id="rId18"/>
    <p:sldId id="288" r:id="rId19"/>
    <p:sldId id="289" r:id="rId20"/>
    <p:sldId id="290" r:id="rId21"/>
    <p:sldId id="291" r:id="rId22"/>
    <p:sldId id="292" r:id="rId23"/>
    <p:sldId id="278" r:id="rId24"/>
    <p:sldId id="268" r:id="rId25"/>
    <p:sldId id="275" r:id="rId26"/>
    <p:sldId id="276" r:id="rId27"/>
    <p:sldId id="265" r:id="rId28"/>
    <p:sldId id="345" r:id="rId29"/>
    <p:sldId id="279" r:id="rId30"/>
    <p:sldId id="280" r:id="rId31"/>
    <p:sldId id="281" r:id="rId32"/>
    <p:sldId id="282" r:id="rId33"/>
    <p:sldId id="266" r:id="rId34"/>
    <p:sldId id="262" r:id="rId35"/>
    <p:sldId id="299" r:id="rId36"/>
    <p:sldId id="346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40" r:id="rId57"/>
    <p:sldId id="341" r:id="rId58"/>
    <p:sldId id="334" r:id="rId59"/>
    <p:sldId id="335" r:id="rId60"/>
    <p:sldId id="336" r:id="rId61"/>
    <p:sldId id="337" r:id="rId62"/>
    <p:sldId id="333" r:id="rId63"/>
    <p:sldId id="342" r:id="rId64"/>
    <p:sldId id="321" r:id="rId65"/>
    <p:sldId id="263" r:id="rId66"/>
    <p:sldId id="293" r:id="rId67"/>
    <p:sldId id="294" r:id="rId68"/>
    <p:sldId id="295" r:id="rId69"/>
    <p:sldId id="287" r:id="rId70"/>
    <p:sldId id="322" r:id="rId71"/>
    <p:sldId id="344" r:id="rId72"/>
    <p:sldId id="343" r:id="rId73"/>
    <p:sldId id="347" r:id="rId74"/>
    <p:sldId id="339" r:id="rId75"/>
    <p:sldId id="325" r:id="rId76"/>
    <p:sldId id="348" r:id="rId77"/>
    <p:sldId id="349" r:id="rId78"/>
    <p:sldId id="260" r:id="rId7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F25"/>
    <a:srgbClr val="D82C49"/>
    <a:srgbClr val="F7994C"/>
    <a:srgbClr val="FAF9C0"/>
    <a:srgbClr val="FBC80F"/>
    <a:srgbClr val="F4D93F"/>
    <a:srgbClr val="FF8000"/>
    <a:srgbClr val="FF99CC"/>
    <a:srgbClr val="FF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3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notesMaster" Target="notesMasters/notesMaster1.xml"/><Relationship Id="rId81" Type="http://schemas.openxmlformats.org/officeDocument/2006/relationships/printerSettings" Target="printerSettings/printerSettings1.bin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F432AD-0190-234C-B165-718043806162}" type="doc">
      <dgm:prSet loTypeId="urn:microsoft.com/office/officeart/2005/8/layout/equation1" loCatId="" qsTypeId="urn:microsoft.com/office/officeart/2005/8/quickstyle/simple4" qsCatId="simple" csTypeId="urn:microsoft.com/office/officeart/2005/8/colors/accent2_5" csCatId="accent2" phldr="1"/>
      <dgm:spPr/>
    </dgm:pt>
    <dgm:pt modelId="{C64A4D36-06B6-AF4F-B714-6BDDE462DA9E}">
      <dgm:prSet phldrT="[Text]"/>
      <dgm:spPr/>
      <dgm:t>
        <a:bodyPr/>
        <a:lstStyle/>
        <a:p>
          <a:r>
            <a:rPr lang="en-US" dirty="0" smtClean="0"/>
            <a:t>RTT</a:t>
          </a:r>
          <a:endParaRPr lang="en-US" dirty="0"/>
        </a:p>
      </dgm:t>
    </dgm:pt>
    <dgm:pt modelId="{92F8FDFC-0B6F-8141-91E2-2E97C28C8A3C}" type="parTrans" cxnId="{E9CDB5D4-3EC4-B143-8374-0AF3A95893A2}">
      <dgm:prSet/>
      <dgm:spPr/>
      <dgm:t>
        <a:bodyPr/>
        <a:lstStyle/>
        <a:p>
          <a:endParaRPr lang="en-US"/>
        </a:p>
      </dgm:t>
    </dgm:pt>
    <dgm:pt modelId="{353FEF63-B617-0144-BF1E-D77249BA961E}" type="sibTrans" cxnId="{E9CDB5D4-3EC4-B143-8374-0AF3A95893A2}">
      <dgm:prSet/>
      <dgm:spPr/>
      <dgm:t>
        <a:bodyPr/>
        <a:lstStyle/>
        <a:p>
          <a:endParaRPr lang="en-US"/>
        </a:p>
      </dgm:t>
    </dgm:pt>
    <dgm:pt modelId="{79B0E546-6DA8-4940-8AA9-EE11E162AF9B}">
      <dgm:prSet phldrT="[Text]"/>
      <dgm:spPr/>
      <dgm:t>
        <a:bodyPr/>
        <a:lstStyle/>
        <a:p>
          <a:r>
            <a:rPr lang="en-US" dirty="0" smtClean="0"/>
            <a:t>ABW</a:t>
          </a:r>
          <a:endParaRPr lang="en-US" dirty="0"/>
        </a:p>
      </dgm:t>
    </dgm:pt>
    <dgm:pt modelId="{1231057D-9D51-C645-98F5-79503F1E4A88}" type="parTrans" cxnId="{1AF70F20-6CE9-224B-9CEF-B3B82B04ED7B}">
      <dgm:prSet/>
      <dgm:spPr/>
      <dgm:t>
        <a:bodyPr/>
        <a:lstStyle/>
        <a:p>
          <a:endParaRPr lang="en-US"/>
        </a:p>
      </dgm:t>
    </dgm:pt>
    <dgm:pt modelId="{23BAE83F-7925-074A-89A6-C18336C1AB6A}" type="sibTrans" cxnId="{1AF70F20-6CE9-224B-9CEF-B3B82B04ED7B}">
      <dgm:prSet/>
      <dgm:spPr/>
      <dgm:t>
        <a:bodyPr/>
        <a:lstStyle/>
        <a:p>
          <a:endParaRPr lang="en-US"/>
        </a:p>
      </dgm:t>
    </dgm:pt>
    <dgm:pt modelId="{0606D1BC-839A-474D-8DCB-CF86447792C1}">
      <dgm:prSet phldrT="[Text]"/>
      <dgm:spPr/>
      <dgm:t>
        <a:bodyPr/>
        <a:lstStyle/>
        <a:p>
          <a:r>
            <a:rPr lang="en-US" dirty="0" smtClean="0"/>
            <a:t>AEPS</a:t>
          </a:r>
          <a:endParaRPr lang="en-US" dirty="0"/>
        </a:p>
      </dgm:t>
    </dgm:pt>
    <dgm:pt modelId="{60B9A897-0182-8649-B83E-065F839442B9}" type="parTrans" cxnId="{04D858DF-2C04-2749-82E1-3B01C3CF5698}">
      <dgm:prSet/>
      <dgm:spPr/>
      <dgm:t>
        <a:bodyPr/>
        <a:lstStyle/>
        <a:p>
          <a:endParaRPr lang="en-US"/>
        </a:p>
      </dgm:t>
    </dgm:pt>
    <dgm:pt modelId="{E702950B-F370-8A47-B3AC-B205BF33228D}" type="sibTrans" cxnId="{04D858DF-2C04-2749-82E1-3B01C3CF5698}">
      <dgm:prSet/>
      <dgm:spPr/>
      <dgm:t>
        <a:bodyPr/>
        <a:lstStyle/>
        <a:p>
          <a:endParaRPr lang="en-US"/>
        </a:p>
      </dgm:t>
    </dgm:pt>
    <dgm:pt modelId="{79C8E892-B998-8549-8511-05B0273311B3}" type="pres">
      <dgm:prSet presAssocID="{0CF432AD-0190-234C-B165-718043806162}" presName="linearFlow" presStyleCnt="0">
        <dgm:presLayoutVars>
          <dgm:dir/>
          <dgm:resizeHandles val="exact"/>
        </dgm:presLayoutVars>
      </dgm:prSet>
      <dgm:spPr/>
    </dgm:pt>
    <dgm:pt modelId="{122755B1-1A67-FF49-82CF-569C45A126D2}" type="pres">
      <dgm:prSet presAssocID="{C64A4D36-06B6-AF4F-B714-6BDDE462DA9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D10E97-DA86-7B4C-8EAF-7478E5EE0581}" type="pres">
      <dgm:prSet presAssocID="{353FEF63-B617-0144-BF1E-D77249BA961E}" presName="spacerL" presStyleCnt="0"/>
      <dgm:spPr/>
    </dgm:pt>
    <dgm:pt modelId="{48C7255A-F208-584B-A056-27B5720D6AFE}" type="pres">
      <dgm:prSet presAssocID="{353FEF63-B617-0144-BF1E-D77249BA961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B3D7572-BE3F-DC45-B4D3-2B43BABA904A}" type="pres">
      <dgm:prSet presAssocID="{353FEF63-B617-0144-BF1E-D77249BA961E}" presName="spacerR" presStyleCnt="0"/>
      <dgm:spPr/>
    </dgm:pt>
    <dgm:pt modelId="{ED9C431A-48F2-0848-B853-C66429B4149E}" type="pres">
      <dgm:prSet presAssocID="{79B0E546-6DA8-4940-8AA9-EE11E162AF9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711A9-BA6A-7743-BDDE-465EA9E59027}" type="pres">
      <dgm:prSet presAssocID="{23BAE83F-7925-074A-89A6-C18336C1AB6A}" presName="spacerL" presStyleCnt="0"/>
      <dgm:spPr/>
    </dgm:pt>
    <dgm:pt modelId="{31ACD50A-5A3D-5844-A770-292426BAAE43}" type="pres">
      <dgm:prSet presAssocID="{23BAE83F-7925-074A-89A6-C18336C1AB6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C80EB2A-27F1-0C47-9F90-20F85971362E}" type="pres">
      <dgm:prSet presAssocID="{23BAE83F-7925-074A-89A6-C18336C1AB6A}" presName="spacerR" presStyleCnt="0"/>
      <dgm:spPr/>
    </dgm:pt>
    <dgm:pt modelId="{01ECEA32-F37D-6A45-9969-A4513E53F37F}" type="pres">
      <dgm:prSet presAssocID="{0606D1BC-839A-474D-8DCB-CF86447792C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E75B7C-DE1B-6F46-81FD-9166860B89AD}" type="presOf" srcId="{C64A4D36-06B6-AF4F-B714-6BDDE462DA9E}" destId="{122755B1-1A67-FF49-82CF-569C45A126D2}" srcOrd="0" destOrd="0" presId="urn:microsoft.com/office/officeart/2005/8/layout/equation1"/>
    <dgm:cxn modelId="{1AF70F20-6CE9-224B-9CEF-B3B82B04ED7B}" srcId="{0CF432AD-0190-234C-B165-718043806162}" destId="{79B0E546-6DA8-4940-8AA9-EE11E162AF9B}" srcOrd="1" destOrd="0" parTransId="{1231057D-9D51-C645-98F5-79503F1E4A88}" sibTransId="{23BAE83F-7925-074A-89A6-C18336C1AB6A}"/>
    <dgm:cxn modelId="{7DC9BAE9-CB7A-5B42-AAEA-F54DE7B0E13E}" type="presOf" srcId="{0606D1BC-839A-474D-8DCB-CF86447792C1}" destId="{01ECEA32-F37D-6A45-9969-A4513E53F37F}" srcOrd="0" destOrd="0" presId="urn:microsoft.com/office/officeart/2005/8/layout/equation1"/>
    <dgm:cxn modelId="{E9CDB5D4-3EC4-B143-8374-0AF3A95893A2}" srcId="{0CF432AD-0190-234C-B165-718043806162}" destId="{C64A4D36-06B6-AF4F-B714-6BDDE462DA9E}" srcOrd="0" destOrd="0" parTransId="{92F8FDFC-0B6F-8141-91E2-2E97C28C8A3C}" sibTransId="{353FEF63-B617-0144-BF1E-D77249BA961E}"/>
    <dgm:cxn modelId="{04D858DF-2C04-2749-82E1-3B01C3CF5698}" srcId="{0CF432AD-0190-234C-B165-718043806162}" destId="{0606D1BC-839A-474D-8DCB-CF86447792C1}" srcOrd="2" destOrd="0" parTransId="{60B9A897-0182-8649-B83E-065F839442B9}" sibTransId="{E702950B-F370-8A47-B3AC-B205BF33228D}"/>
    <dgm:cxn modelId="{1828D080-61D9-2A48-9C07-7D6BF4A3B50D}" type="presOf" srcId="{79B0E546-6DA8-4940-8AA9-EE11E162AF9B}" destId="{ED9C431A-48F2-0848-B853-C66429B4149E}" srcOrd="0" destOrd="0" presId="urn:microsoft.com/office/officeart/2005/8/layout/equation1"/>
    <dgm:cxn modelId="{372BBAEB-485A-2C41-9A8A-D5672DFB2E7F}" type="presOf" srcId="{353FEF63-B617-0144-BF1E-D77249BA961E}" destId="{48C7255A-F208-584B-A056-27B5720D6AFE}" srcOrd="0" destOrd="0" presId="urn:microsoft.com/office/officeart/2005/8/layout/equation1"/>
    <dgm:cxn modelId="{AF953A01-9FDF-994D-98B0-2DE3B6009E3B}" type="presOf" srcId="{0CF432AD-0190-234C-B165-718043806162}" destId="{79C8E892-B998-8549-8511-05B0273311B3}" srcOrd="0" destOrd="0" presId="urn:microsoft.com/office/officeart/2005/8/layout/equation1"/>
    <dgm:cxn modelId="{B922BED8-4CB3-A742-9EA7-2FD05F179C44}" type="presOf" srcId="{23BAE83F-7925-074A-89A6-C18336C1AB6A}" destId="{31ACD50A-5A3D-5844-A770-292426BAAE43}" srcOrd="0" destOrd="0" presId="urn:microsoft.com/office/officeart/2005/8/layout/equation1"/>
    <dgm:cxn modelId="{10A22A47-4284-644F-882C-6171B9F920A2}" type="presParOf" srcId="{79C8E892-B998-8549-8511-05B0273311B3}" destId="{122755B1-1A67-FF49-82CF-569C45A126D2}" srcOrd="0" destOrd="0" presId="urn:microsoft.com/office/officeart/2005/8/layout/equation1"/>
    <dgm:cxn modelId="{FFC9F346-6B53-424E-AA90-2246B6AECB6C}" type="presParOf" srcId="{79C8E892-B998-8549-8511-05B0273311B3}" destId="{C2D10E97-DA86-7B4C-8EAF-7478E5EE0581}" srcOrd="1" destOrd="0" presId="urn:microsoft.com/office/officeart/2005/8/layout/equation1"/>
    <dgm:cxn modelId="{262812E2-7017-2C4F-A21A-3028D3CF81EB}" type="presParOf" srcId="{79C8E892-B998-8549-8511-05B0273311B3}" destId="{48C7255A-F208-584B-A056-27B5720D6AFE}" srcOrd="2" destOrd="0" presId="urn:microsoft.com/office/officeart/2005/8/layout/equation1"/>
    <dgm:cxn modelId="{6D917FAF-AEEA-3B4C-943A-7E2C64C9EB9A}" type="presParOf" srcId="{79C8E892-B998-8549-8511-05B0273311B3}" destId="{AB3D7572-BE3F-DC45-B4D3-2B43BABA904A}" srcOrd="3" destOrd="0" presId="urn:microsoft.com/office/officeart/2005/8/layout/equation1"/>
    <dgm:cxn modelId="{C2B833B2-C914-D64B-A4E2-DA075CB57FC5}" type="presParOf" srcId="{79C8E892-B998-8549-8511-05B0273311B3}" destId="{ED9C431A-48F2-0848-B853-C66429B4149E}" srcOrd="4" destOrd="0" presId="urn:microsoft.com/office/officeart/2005/8/layout/equation1"/>
    <dgm:cxn modelId="{A85DF3C8-3111-2B49-A12E-24B5D86CDACD}" type="presParOf" srcId="{79C8E892-B998-8549-8511-05B0273311B3}" destId="{035711A9-BA6A-7743-BDDE-465EA9E59027}" srcOrd="5" destOrd="0" presId="urn:microsoft.com/office/officeart/2005/8/layout/equation1"/>
    <dgm:cxn modelId="{5E138D82-9275-5841-A8A6-DEB1A49EBA71}" type="presParOf" srcId="{79C8E892-B998-8549-8511-05B0273311B3}" destId="{31ACD50A-5A3D-5844-A770-292426BAAE43}" srcOrd="6" destOrd="0" presId="urn:microsoft.com/office/officeart/2005/8/layout/equation1"/>
    <dgm:cxn modelId="{F9BC88F7-D773-6A4A-9A24-54A82881F1CF}" type="presParOf" srcId="{79C8E892-B998-8549-8511-05B0273311B3}" destId="{FC80EB2A-27F1-0C47-9F90-20F85971362E}" srcOrd="7" destOrd="0" presId="urn:microsoft.com/office/officeart/2005/8/layout/equation1"/>
    <dgm:cxn modelId="{DC47CBB4-2BB1-0947-B839-190E7B0CC45C}" type="presParOf" srcId="{79C8E892-B998-8549-8511-05B0273311B3}" destId="{01ECEA32-F37D-6A45-9969-A4513E53F37F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9F4968-491B-6A4B-A5AF-564E70DF880A}" type="doc">
      <dgm:prSet loTypeId="urn:microsoft.com/office/officeart/2005/8/layout/equation1" loCatId="" qsTypeId="urn:microsoft.com/office/officeart/2005/8/quickstyle/simple4" qsCatId="simple" csTypeId="urn:microsoft.com/office/officeart/2005/8/colors/accent2_5" csCatId="accent2" phldr="1"/>
      <dgm:spPr/>
    </dgm:pt>
    <dgm:pt modelId="{70AE7B20-80C5-6F40-A3FE-9D4E5C51211B}">
      <dgm:prSet phldrT="[Text]"/>
      <dgm:spPr/>
      <dgm:t>
        <a:bodyPr/>
        <a:lstStyle/>
        <a:p>
          <a:r>
            <a:rPr lang="en-US" dirty="0" smtClean="0"/>
            <a:t>G-CP2P</a:t>
          </a:r>
        </a:p>
        <a:p>
          <a:r>
            <a:rPr lang="en-US" dirty="0" smtClean="0"/>
            <a:t>(Content/Location</a:t>
          </a:r>
        </a:p>
        <a:p>
          <a:r>
            <a:rPr lang="en-US" dirty="0" smtClean="0"/>
            <a:t>Aware)</a:t>
          </a:r>
          <a:endParaRPr lang="en-US" dirty="0"/>
        </a:p>
      </dgm:t>
    </dgm:pt>
    <dgm:pt modelId="{9AC79516-DB20-B34A-A5AC-57DEABA64588}" type="parTrans" cxnId="{E42A4F84-2220-BC45-99E5-569D9E79418F}">
      <dgm:prSet/>
      <dgm:spPr/>
      <dgm:t>
        <a:bodyPr/>
        <a:lstStyle/>
        <a:p>
          <a:endParaRPr lang="en-US"/>
        </a:p>
      </dgm:t>
    </dgm:pt>
    <dgm:pt modelId="{0DB68F3B-0172-8A46-89DD-3B61A7C15A25}" type="sibTrans" cxnId="{E42A4F84-2220-BC45-99E5-569D9E79418F}">
      <dgm:prSet/>
      <dgm:spPr/>
      <dgm:t>
        <a:bodyPr/>
        <a:lstStyle/>
        <a:p>
          <a:endParaRPr lang="en-US"/>
        </a:p>
      </dgm:t>
    </dgm:pt>
    <dgm:pt modelId="{D8ABCBC1-BD7B-9D48-868E-A0083E00A4A6}">
      <dgm:prSet phldrT="[Text]"/>
      <dgm:spPr/>
      <dgm:t>
        <a:bodyPr/>
        <a:lstStyle/>
        <a:p>
          <a:r>
            <a:rPr lang="en-US" dirty="0" smtClean="0"/>
            <a:t>RTT + ABW Peer Selection</a:t>
          </a:r>
          <a:endParaRPr lang="en-US" dirty="0"/>
        </a:p>
      </dgm:t>
    </dgm:pt>
    <dgm:pt modelId="{8A9549BA-CBBD-A740-B57A-50B51DE3A512}" type="sibTrans" cxnId="{A703971A-E4D5-A845-B151-B7DDC87461D3}">
      <dgm:prSet/>
      <dgm:spPr/>
      <dgm:t>
        <a:bodyPr/>
        <a:lstStyle/>
        <a:p>
          <a:endParaRPr lang="en-US"/>
        </a:p>
      </dgm:t>
    </dgm:pt>
    <dgm:pt modelId="{6467A23A-3B6B-2246-A1B8-B219F3B6317C}" type="parTrans" cxnId="{A703971A-E4D5-A845-B151-B7DDC87461D3}">
      <dgm:prSet/>
      <dgm:spPr/>
      <dgm:t>
        <a:bodyPr/>
        <a:lstStyle/>
        <a:p>
          <a:endParaRPr lang="en-US"/>
        </a:p>
      </dgm:t>
    </dgm:pt>
    <dgm:pt modelId="{28D43BC2-CF7B-4BD0-8454-BA6E14DA10B6}">
      <dgm:prSet phldrT="[Text]"/>
      <dgm:spPr/>
      <dgm:t>
        <a:bodyPr/>
        <a:lstStyle/>
        <a:p>
          <a:r>
            <a:rPr lang="en-US" smtClean="0"/>
            <a:t>Proposal</a:t>
          </a:r>
          <a:endParaRPr lang="en-US" dirty="0"/>
        </a:p>
      </dgm:t>
    </dgm:pt>
    <dgm:pt modelId="{1B95D068-E5A8-4475-8ADE-8641E43817F5}" type="parTrans" cxnId="{15B08140-73F0-4AD0-AD17-A4009B1C69C9}">
      <dgm:prSet/>
      <dgm:spPr/>
      <dgm:t>
        <a:bodyPr/>
        <a:lstStyle/>
        <a:p>
          <a:endParaRPr lang="en-US"/>
        </a:p>
      </dgm:t>
    </dgm:pt>
    <dgm:pt modelId="{DC652817-65C2-4ED6-8E3D-424227B90C5C}" type="sibTrans" cxnId="{15B08140-73F0-4AD0-AD17-A4009B1C69C9}">
      <dgm:prSet/>
      <dgm:spPr/>
      <dgm:t>
        <a:bodyPr/>
        <a:lstStyle/>
        <a:p>
          <a:endParaRPr lang="en-US"/>
        </a:p>
      </dgm:t>
    </dgm:pt>
    <dgm:pt modelId="{35ADCA74-45C9-A946-BCDF-E6FA486737BE}" type="pres">
      <dgm:prSet presAssocID="{CE9F4968-491B-6A4B-A5AF-564E70DF880A}" presName="linearFlow" presStyleCnt="0">
        <dgm:presLayoutVars>
          <dgm:dir/>
          <dgm:resizeHandles val="exact"/>
        </dgm:presLayoutVars>
      </dgm:prSet>
      <dgm:spPr/>
    </dgm:pt>
    <dgm:pt modelId="{AE9B097B-3668-CA4A-8A22-81F47E332CD3}" type="pres">
      <dgm:prSet presAssocID="{70AE7B20-80C5-6F40-A3FE-9D4E5C51211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83510E-FB90-D14B-BE88-4EA5FFF5720B}" type="pres">
      <dgm:prSet presAssocID="{0DB68F3B-0172-8A46-89DD-3B61A7C15A25}" presName="spacerL" presStyleCnt="0"/>
      <dgm:spPr/>
    </dgm:pt>
    <dgm:pt modelId="{680C9CC1-8B34-8B4A-A9BB-4C20558D277C}" type="pres">
      <dgm:prSet presAssocID="{0DB68F3B-0172-8A46-89DD-3B61A7C15A2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F3F670F-9AE1-F74C-B885-3262CF30E533}" type="pres">
      <dgm:prSet presAssocID="{0DB68F3B-0172-8A46-89DD-3B61A7C15A25}" presName="spacerR" presStyleCnt="0"/>
      <dgm:spPr/>
    </dgm:pt>
    <dgm:pt modelId="{30E47C00-B60F-3549-A271-06B464C99809}" type="pres">
      <dgm:prSet presAssocID="{D8ABCBC1-BD7B-9D48-868E-A0083E00A4A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45BD32-DD16-4C46-9DBE-411A102A52DB}" type="pres">
      <dgm:prSet presAssocID="{8A9549BA-CBBD-A740-B57A-50B51DE3A512}" presName="spacerL" presStyleCnt="0"/>
      <dgm:spPr/>
    </dgm:pt>
    <dgm:pt modelId="{B58E4198-36EF-8149-95A3-7966D368DA3B}" type="pres">
      <dgm:prSet presAssocID="{8A9549BA-CBBD-A740-B57A-50B51DE3A51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F39D5FD-3CC1-DF4B-A2E3-3B50A4C6D65B}" type="pres">
      <dgm:prSet presAssocID="{8A9549BA-CBBD-A740-B57A-50B51DE3A512}" presName="spacerR" presStyleCnt="0"/>
      <dgm:spPr/>
    </dgm:pt>
    <dgm:pt modelId="{1FA0B714-DD54-4833-903A-70C9498882B7}" type="pres">
      <dgm:prSet presAssocID="{28D43BC2-CF7B-4BD0-8454-BA6E14DA10B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8D7E05-B771-D64E-881C-1D8B647C8422}" type="presOf" srcId="{0DB68F3B-0172-8A46-89DD-3B61A7C15A25}" destId="{680C9CC1-8B34-8B4A-A9BB-4C20558D277C}" srcOrd="0" destOrd="0" presId="urn:microsoft.com/office/officeart/2005/8/layout/equation1"/>
    <dgm:cxn modelId="{B24DA2AC-A4BD-4C31-BA65-E98F3610A5D7}" type="presOf" srcId="{28D43BC2-CF7B-4BD0-8454-BA6E14DA10B6}" destId="{1FA0B714-DD54-4833-903A-70C9498882B7}" srcOrd="0" destOrd="0" presId="urn:microsoft.com/office/officeart/2005/8/layout/equation1"/>
    <dgm:cxn modelId="{15B08140-73F0-4AD0-AD17-A4009B1C69C9}" srcId="{CE9F4968-491B-6A4B-A5AF-564E70DF880A}" destId="{28D43BC2-CF7B-4BD0-8454-BA6E14DA10B6}" srcOrd="2" destOrd="0" parTransId="{1B95D068-E5A8-4475-8ADE-8641E43817F5}" sibTransId="{DC652817-65C2-4ED6-8E3D-424227B90C5C}"/>
    <dgm:cxn modelId="{E42A4F84-2220-BC45-99E5-569D9E79418F}" srcId="{CE9F4968-491B-6A4B-A5AF-564E70DF880A}" destId="{70AE7B20-80C5-6F40-A3FE-9D4E5C51211B}" srcOrd="0" destOrd="0" parTransId="{9AC79516-DB20-B34A-A5AC-57DEABA64588}" sibTransId="{0DB68F3B-0172-8A46-89DD-3B61A7C15A25}"/>
    <dgm:cxn modelId="{4BF1B2FF-21D1-E844-B8E1-6889077FF0B1}" type="presOf" srcId="{70AE7B20-80C5-6F40-A3FE-9D4E5C51211B}" destId="{AE9B097B-3668-CA4A-8A22-81F47E332CD3}" srcOrd="0" destOrd="0" presId="urn:microsoft.com/office/officeart/2005/8/layout/equation1"/>
    <dgm:cxn modelId="{A703971A-E4D5-A845-B151-B7DDC87461D3}" srcId="{CE9F4968-491B-6A4B-A5AF-564E70DF880A}" destId="{D8ABCBC1-BD7B-9D48-868E-A0083E00A4A6}" srcOrd="1" destOrd="0" parTransId="{6467A23A-3B6B-2246-A1B8-B219F3B6317C}" sibTransId="{8A9549BA-CBBD-A740-B57A-50B51DE3A512}"/>
    <dgm:cxn modelId="{78BA6578-2777-D24B-AD67-046A6C7D1D55}" type="presOf" srcId="{8A9549BA-CBBD-A740-B57A-50B51DE3A512}" destId="{B58E4198-36EF-8149-95A3-7966D368DA3B}" srcOrd="0" destOrd="0" presId="urn:microsoft.com/office/officeart/2005/8/layout/equation1"/>
    <dgm:cxn modelId="{4437F383-8C10-764F-B113-CE87C354CABE}" type="presOf" srcId="{D8ABCBC1-BD7B-9D48-868E-A0083E00A4A6}" destId="{30E47C00-B60F-3549-A271-06B464C99809}" srcOrd="0" destOrd="0" presId="urn:microsoft.com/office/officeart/2005/8/layout/equation1"/>
    <dgm:cxn modelId="{BCA111BB-FBC8-F140-B606-0EF8B9F9B7E6}" type="presOf" srcId="{CE9F4968-491B-6A4B-A5AF-564E70DF880A}" destId="{35ADCA74-45C9-A946-BCDF-E6FA486737BE}" srcOrd="0" destOrd="0" presId="urn:microsoft.com/office/officeart/2005/8/layout/equation1"/>
    <dgm:cxn modelId="{F3ADA096-D6D9-1741-8293-D8BE0DE1DB9A}" type="presParOf" srcId="{35ADCA74-45C9-A946-BCDF-E6FA486737BE}" destId="{AE9B097B-3668-CA4A-8A22-81F47E332CD3}" srcOrd="0" destOrd="0" presId="urn:microsoft.com/office/officeart/2005/8/layout/equation1"/>
    <dgm:cxn modelId="{E075855B-FD8B-D941-8F76-A0EB641C6DFF}" type="presParOf" srcId="{35ADCA74-45C9-A946-BCDF-E6FA486737BE}" destId="{A383510E-FB90-D14B-BE88-4EA5FFF5720B}" srcOrd="1" destOrd="0" presId="urn:microsoft.com/office/officeart/2005/8/layout/equation1"/>
    <dgm:cxn modelId="{296CFC85-4D83-FE40-9E53-89B9CE92D1C5}" type="presParOf" srcId="{35ADCA74-45C9-A946-BCDF-E6FA486737BE}" destId="{680C9CC1-8B34-8B4A-A9BB-4C20558D277C}" srcOrd="2" destOrd="0" presId="urn:microsoft.com/office/officeart/2005/8/layout/equation1"/>
    <dgm:cxn modelId="{55CAB7F3-954E-CC4C-A7C9-CA1FA519CC48}" type="presParOf" srcId="{35ADCA74-45C9-A946-BCDF-E6FA486737BE}" destId="{CF3F670F-9AE1-F74C-B885-3262CF30E533}" srcOrd="3" destOrd="0" presId="urn:microsoft.com/office/officeart/2005/8/layout/equation1"/>
    <dgm:cxn modelId="{13BD26E8-9A40-3647-9D41-5F5D098683FD}" type="presParOf" srcId="{35ADCA74-45C9-A946-BCDF-E6FA486737BE}" destId="{30E47C00-B60F-3549-A271-06B464C99809}" srcOrd="4" destOrd="0" presId="urn:microsoft.com/office/officeart/2005/8/layout/equation1"/>
    <dgm:cxn modelId="{03F3BFF5-FA3D-CF46-8070-6C3B4D752EC7}" type="presParOf" srcId="{35ADCA74-45C9-A946-BCDF-E6FA486737BE}" destId="{F145BD32-DD16-4C46-9DBE-411A102A52DB}" srcOrd="5" destOrd="0" presId="urn:microsoft.com/office/officeart/2005/8/layout/equation1"/>
    <dgm:cxn modelId="{5EDB0E9F-46DD-0B42-A0D0-A520E6DF3FE2}" type="presParOf" srcId="{35ADCA74-45C9-A946-BCDF-E6FA486737BE}" destId="{B58E4198-36EF-8149-95A3-7966D368DA3B}" srcOrd="6" destOrd="0" presId="urn:microsoft.com/office/officeart/2005/8/layout/equation1"/>
    <dgm:cxn modelId="{41BFA741-8679-9A48-B29F-837D6A52FCB8}" type="presParOf" srcId="{35ADCA74-45C9-A946-BCDF-E6FA486737BE}" destId="{7F39D5FD-3CC1-DF4B-A2E3-3B50A4C6D65B}" srcOrd="7" destOrd="0" presId="urn:microsoft.com/office/officeart/2005/8/layout/equation1"/>
    <dgm:cxn modelId="{0E73E72C-0BF2-4CF1-B0E9-66201013ECC3}" type="presParOf" srcId="{35ADCA74-45C9-A946-BCDF-E6FA486737BE}" destId="{1FA0B714-DD54-4833-903A-70C9498882B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755B1-1A67-FF49-82CF-569C45A126D2}">
      <dsp:nvSpPr>
        <dsp:cNvPr id="0" name=""/>
        <dsp:cNvSpPr/>
      </dsp:nvSpPr>
      <dsp:spPr>
        <a:xfrm>
          <a:off x="1025" y="1352599"/>
          <a:ext cx="1358800" cy="1358800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RTT</a:t>
          </a:r>
          <a:endParaRPr lang="en-US" sz="3300" kern="1200" dirty="0"/>
        </a:p>
      </dsp:txBody>
      <dsp:txXfrm>
        <a:off x="200017" y="1551591"/>
        <a:ext cx="960816" cy="960816"/>
      </dsp:txXfrm>
    </dsp:sp>
    <dsp:sp modelId="{48C7255A-F208-584B-A056-27B5720D6AFE}">
      <dsp:nvSpPr>
        <dsp:cNvPr id="0" name=""/>
        <dsp:cNvSpPr/>
      </dsp:nvSpPr>
      <dsp:spPr>
        <a:xfrm>
          <a:off x="1470160" y="1637947"/>
          <a:ext cx="788104" cy="788104"/>
        </a:xfrm>
        <a:prstGeom prst="mathPlus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574623" y="1939318"/>
        <a:ext cx="579178" cy="185362"/>
      </dsp:txXfrm>
    </dsp:sp>
    <dsp:sp modelId="{ED9C431A-48F2-0848-B853-C66429B4149E}">
      <dsp:nvSpPr>
        <dsp:cNvPr id="0" name=""/>
        <dsp:cNvSpPr/>
      </dsp:nvSpPr>
      <dsp:spPr>
        <a:xfrm>
          <a:off x="2368599" y="1352599"/>
          <a:ext cx="1358800" cy="1358800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ABW</a:t>
          </a:r>
          <a:endParaRPr lang="en-US" sz="3300" kern="1200" dirty="0"/>
        </a:p>
      </dsp:txBody>
      <dsp:txXfrm>
        <a:off x="2567591" y="1551591"/>
        <a:ext cx="960816" cy="960816"/>
      </dsp:txXfrm>
    </dsp:sp>
    <dsp:sp modelId="{31ACD50A-5A3D-5844-A770-292426BAAE43}">
      <dsp:nvSpPr>
        <dsp:cNvPr id="0" name=""/>
        <dsp:cNvSpPr/>
      </dsp:nvSpPr>
      <dsp:spPr>
        <a:xfrm>
          <a:off x="3837735" y="1637947"/>
          <a:ext cx="788104" cy="788104"/>
        </a:xfrm>
        <a:prstGeom prst="mathEqual">
          <a:avLst/>
        </a:prstGeom>
        <a:solidFill>
          <a:schemeClr val="accent2">
            <a:shade val="90000"/>
            <a:hueOff val="736910"/>
            <a:satOff val="-30353"/>
            <a:lumOff val="41357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3942198" y="1800296"/>
        <a:ext cx="579178" cy="463406"/>
      </dsp:txXfrm>
    </dsp:sp>
    <dsp:sp modelId="{01ECEA32-F37D-6A45-9969-A4513E53F37F}">
      <dsp:nvSpPr>
        <dsp:cNvPr id="0" name=""/>
        <dsp:cNvSpPr/>
      </dsp:nvSpPr>
      <dsp:spPr>
        <a:xfrm>
          <a:off x="4736174" y="1352599"/>
          <a:ext cx="1358800" cy="1358800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AEPS</a:t>
          </a:r>
          <a:endParaRPr lang="en-US" sz="3300" kern="1200" dirty="0"/>
        </a:p>
      </dsp:txBody>
      <dsp:txXfrm>
        <a:off x="4935166" y="1551591"/>
        <a:ext cx="960816" cy="960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B097B-3668-CA4A-8A22-81F47E332CD3}">
      <dsp:nvSpPr>
        <dsp:cNvPr id="0" name=""/>
        <dsp:cNvSpPr/>
      </dsp:nvSpPr>
      <dsp:spPr>
        <a:xfrm>
          <a:off x="1371" y="1339201"/>
          <a:ext cx="1817396" cy="1817396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G-CP2P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(Content/Location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Aware)</a:t>
          </a:r>
          <a:endParaRPr lang="en-US" sz="1800" kern="1200" dirty="0"/>
        </a:p>
      </dsp:txBody>
      <dsp:txXfrm>
        <a:off x="267522" y="1605352"/>
        <a:ext cx="1285094" cy="1285094"/>
      </dsp:txXfrm>
    </dsp:sp>
    <dsp:sp modelId="{680C9CC1-8B34-8B4A-A9BB-4C20558D277C}">
      <dsp:nvSpPr>
        <dsp:cNvPr id="0" name=""/>
        <dsp:cNvSpPr/>
      </dsp:nvSpPr>
      <dsp:spPr>
        <a:xfrm>
          <a:off x="1966339" y="1720855"/>
          <a:ext cx="1054089" cy="1054089"/>
        </a:xfrm>
        <a:prstGeom prst="mathPlus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106058" y="2123939"/>
        <a:ext cx="774651" cy="247921"/>
      </dsp:txXfrm>
    </dsp:sp>
    <dsp:sp modelId="{30E47C00-B60F-3549-A271-06B464C99809}">
      <dsp:nvSpPr>
        <dsp:cNvPr id="0" name=""/>
        <dsp:cNvSpPr/>
      </dsp:nvSpPr>
      <dsp:spPr>
        <a:xfrm>
          <a:off x="3168001" y="1339201"/>
          <a:ext cx="1817396" cy="1817396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RTT + ABW Peer Selection</a:t>
          </a:r>
          <a:endParaRPr lang="en-US" sz="1800" kern="1200" dirty="0"/>
        </a:p>
      </dsp:txBody>
      <dsp:txXfrm>
        <a:off x="3434152" y="1605352"/>
        <a:ext cx="1285094" cy="1285094"/>
      </dsp:txXfrm>
    </dsp:sp>
    <dsp:sp modelId="{B58E4198-36EF-8149-95A3-7966D368DA3B}">
      <dsp:nvSpPr>
        <dsp:cNvPr id="0" name=""/>
        <dsp:cNvSpPr/>
      </dsp:nvSpPr>
      <dsp:spPr>
        <a:xfrm>
          <a:off x="5132970" y="1720855"/>
          <a:ext cx="1054089" cy="1054089"/>
        </a:xfrm>
        <a:prstGeom prst="mathEqual">
          <a:avLst/>
        </a:prstGeom>
        <a:solidFill>
          <a:schemeClr val="accent2">
            <a:shade val="90000"/>
            <a:hueOff val="736910"/>
            <a:satOff val="-30353"/>
            <a:lumOff val="41357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272689" y="1937997"/>
        <a:ext cx="774651" cy="619805"/>
      </dsp:txXfrm>
    </dsp:sp>
    <dsp:sp modelId="{1FA0B714-DD54-4833-903A-70C9498882B7}">
      <dsp:nvSpPr>
        <dsp:cNvPr id="0" name=""/>
        <dsp:cNvSpPr/>
      </dsp:nvSpPr>
      <dsp:spPr>
        <a:xfrm>
          <a:off x="6334632" y="1339201"/>
          <a:ext cx="1817396" cy="1817396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Proposal</a:t>
          </a:r>
          <a:endParaRPr lang="en-US" sz="1800" kern="1200" dirty="0"/>
        </a:p>
      </dsp:txBody>
      <dsp:txXfrm>
        <a:off x="6600783" y="1605352"/>
        <a:ext cx="1285094" cy="1285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CB066-5D06-9447-BA8F-397DB2151636}" type="datetimeFigureOut">
              <a:rPr lang="en-US" smtClean="0"/>
              <a:t>1/5/14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03D68-D18F-7341-A0C4-F8DBCF806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4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85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rtt</a:t>
            </a:r>
            <a:r>
              <a:rPr lang="en-US" dirty="0" smtClean="0"/>
              <a:t>-based peer selection schemes</a:t>
            </a:r>
            <a:r>
              <a:rPr lang="en-US" baseline="0" dirty="0" smtClean="0"/>
              <a:t> uses round trip time information which is measured using a single message</a:t>
            </a:r>
            <a:br>
              <a:rPr lang="en-US" baseline="0" dirty="0" smtClean="0"/>
            </a:br>
            <a:r>
              <a:rPr lang="en-US" baseline="0" dirty="0" smtClean="0"/>
              <a:t>this scheme has a tendency to select candidate that are physically close to the requesting client thus making it more accurate than random-based peer selection schemes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09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PRM – Candidate peer sends probing packets to</a:t>
            </a:r>
            <a:r>
              <a:rPr lang="en-US" baseline="0" dirty="0" smtClean="0"/>
              <a:t> requesting peer with different transmitting rates</a:t>
            </a:r>
          </a:p>
          <a:p>
            <a:r>
              <a:rPr lang="en-US" baseline="0" dirty="0" smtClean="0"/>
              <a:t>PGM – Candidate peer injects a series of packets with different gaps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17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the idea is essentially integrating</a:t>
            </a:r>
            <a:r>
              <a:rPr lang="en-US" baseline="0" dirty="0" smtClean="0"/>
              <a:t> the two ideas – gcp2p architecture and </a:t>
            </a:r>
            <a:r>
              <a:rPr lang="en-US" baseline="0" dirty="0" err="1" smtClean="0"/>
              <a:t>rtt</a:t>
            </a:r>
            <a:r>
              <a:rPr lang="en-US" baseline="0" dirty="0" smtClean="0"/>
              <a:t>-based peer selection - to create a protocol that has the advantages of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61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bins are permutations</a:t>
            </a:r>
            <a:r>
              <a:rPr lang="en-US" baseline="0" dirty="0" smtClean="0"/>
              <a:t> of the landmarks defined on a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48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36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3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81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36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superpeer</a:t>
            </a:r>
            <a:r>
              <a:rPr lang="en-US" baseline="0" dirty="0" smtClean="0"/>
              <a:t> with the most number of peers is returned and from that list, the new peer chooses which peer to connect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81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elements involved</a:t>
            </a:r>
            <a:r>
              <a:rPr lang="en-US" baseline="0" dirty="0" smtClean="0"/>
              <a:t> in traditional cdn-p2p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27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Media file is distributed to the Supplying Peers and removed from the CDN server to save space. This</a:t>
            </a:r>
            <a:r>
              <a:rPr lang="en-US" baseline="0" dirty="0" smtClean="0"/>
              <a:t> event is called the CDN to P2P handoff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49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cost-effective: since media</a:t>
            </a:r>
            <a:r>
              <a:rPr lang="en-US" baseline="0" dirty="0" smtClean="0"/>
              <a:t> distribution is not solely dependent on CDN since P2P is also involved</a:t>
            </a:r>
          </a:p>
          <a:p>
            <a:r>
              <a:rPr lang="en-US" baseline="0" dirty="0" smtClean="0"/>
              <a:t>random peer selection: compromises efficiency leading to higher connection set-up time and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1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elements of</a:t>
            </a:r>
            <a:r>
              <a:rPr lang="en-US" baseline="0" dirty="0" smtClean="0"/>
              <a:t> a gcp2p architecture 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peer continues to search for the channel and will only stop</a:t>
            </a:r>
            <a:r>
              <a:rPr lang="en-US" baseline="0" dirty="0" smtClean="0"/>
              <a:t> it has found the sub-overlay or when it has tried everything but failed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03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next main idea is on peer selection </a:t>
            </a:r>
            <a:br>
              <a:rPr lang="en-US" dirty="0" smtClean="0"/>
            </a:br>
            <a:r>
              <a:rPr lang="en-US" dirty="0" smtClean="0"/>
              <a:t>two of the schemes relevant to the research are random-based and </a:t>
            </a:r>
            <a:r>
              <a:rPr lang="en-US" dirty="0" err="1" smtClean="0"/>
              <a:t>rtt</a:t>
            </a:r>
            <a:r>
              <a:rPr lang="en-US" dirty="0" smtClean="0"/>
              <a:t>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12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 randomly selects a</a:t>
            </a:r>
            <a:r>
              <a:rPr lang="en-US" baseline="0" dirty="0" smtClean="0"/>
              <a:t> peer to connect to from a given list</a:t>
            </a:r>
            <a:br>
              <a:rPr lang="en-US" baseline="0" dirty="0" smtClean="0"/>
            </a:br>
            <a:r>
              <a:rPr lang="en-US" baseline="0" dirty="0" smtClean="0"/>
              <a:t>since it is random, peer selection is fast and simple</a:t>
            </a:r>
            <a:br>
              <a:rPr lang="en-US" baseline="0" dirty="0" smtClean="0"/>
            </a:br>
            <a:r>
              <a:rPr lang="en-US" baseline="0" dirty="0" smtClean="0"/>
              <a:t>but since the selection has no basis, the quality and accuracy of the stream is not guaranteed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71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F859A4C-D8DF-844A-9C90-EA3F7C5BD7EA}" type="datetimeFigureOut">
              <a:rPr lang="en-US" smtClean="0"/>
              <a:t>1/5/14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F859A4C-D8DF-844A-9C90-EA3F7C5BD7EA}" type="datetimeFigureOut">
              <a:rPr lang="en-US" smtClean="0"/>
              <a:t>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1/5/14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F859A4C-D8DF-844A-9C90-EA3F7C5BD7EA}" type="datetimeFigureOut">
              <a:rPr lang="en-US" smtClean="0"/>
              <a:t>1/5/14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F859A4C-D8DF-844A-9C90-EA3F7C5BD7EA}" type="datetimeFigureOut">
              <a:rPr lang="en-US" smtClean="0"/>
              <a:t>1/5/14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F859A4C-D8DF-844A-9C90-EA3F7C5BD7EA}" type="datetimeFigureOut">
              <a:rPr lang="en-US" smtClean="0"/>
              <a:t>1/5/14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F859A4C-D8DF-844A-9C90-EA3F7C5BD7EA}" type="datetimeFigureOut">
              <a:rPr lang="en-US" smtClean="0"/>
              <a:t>1/5/14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4.mp3"/><Relationship Id="rId2" Type="http://schemas.openxmlformats.org/officeDocument/2006/relationships/audio" Target="../media/media4.mp3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5.mp3"/><Relationship Id="rId2" Type="http://schemas.openxmlformats.org/officeDocument/2006/relationships/audio" Target="../media/media5.mp3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6.mp3"/><Relationship Id="rId2" Type="http://schemas.openxmlformats.org/officeDocument/2006/relationships/audio" Target="../media/media6.mp3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7.mp3"/><Relationship Id="rId2" Type="http://schemas.openxmlformats.org/officeDocument/2006/relationships/audio" Target="../media/media7.mp3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8.mp3"/><Relationship Id="rId2" Type="http://schemas.openxmlformats.org/officeDocument/2006/relationships/audio" Target="../media/media8.mp3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9.mp3"/><Relationship Id="rId2" Type="http://schemas.openxmlformats.org/officeDocument/2006/relationships/audio" Target="../media/media9.mp3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0.mp3"/><Relationship Id="rId2" Type="http://schemas.openxmlformats.org/officeDocument/2006/relationships/audio" Target="../media/media10.mp3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1.mp3"/><Relationship Id="rId2" Type="http://schemas.openxmlformats.org/officeDocument/2006/relationships/audio" Target="../media/media11.mp3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1" Type="http://schemas.microsoft.com/office/2007/relationships/media" Target="../media/media12.mp3"/><Relationship Id="rId2" Type="http://schemas.openxmlformats.org/officeDocument/2006/relationships/audio" Target="../media/media12.mp3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1" Type="http://schemas.microsoft.com/office/2007/relationships/media" Target="../media/media13.mp3"/><Relationship Id="rId2" Type="http://schemas.openxmlformats.org/officeDocument/2006/relationships/audio" Target="../media/media13.mp3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Relationship Id="rId5" Type="http://schemas.openxmlformats.org/officeDocument/2006/relationships/image" Target="../media/image4.png"/><Relationship Id="rId1" Type="http://schemas.microsoft.com/office/2007/relationships/media" Target="../media/media14.mp3"/><Relationship Id="rId2" Type="http://schemas.openxmlformats.org/officeDocument/2006/relationships/audio" Target="../media/media14.mp3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.mp3"/><Relationship Id="rId2" Type="http://schemas.openxmlformats.org/officeDocument/2006/relationships/audio" Target="../media/media1.mp3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2.mp3"/><Relationship Id="rId2" Type="http://schemas.openxmlformats.org/officeDocument/2006/relationships/audio" Target="../media/media2.mp3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3.mp3"/><Relationship Id="rId2" Type="http://schemas.openxmlformats.org/officeDocument/2006/relationships/audio" Target="../media/media3.mp3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</a:t>
            </a:r>
            <a:r>
              <a:rPr lang="en-US" dirty="0"/>
              <a:t> </a:t>
            </a:r>
            <a:r>
              <a:rPr lang="en-US" dirty="0" smtClean="0"/>
              <a:t>AND Location-Aware </a:t>
            </a:r>
            <a:r>
              <a:rPr lang="en-US" dirty="0"/>
              <a:t>P2P-CDN Architecture with Integrated </a:t>
            </a:r>
            <a:r>
              <a:rPr lang="en-US" dirty="0" smtClean="0"/>
              <a:t>Round trip Time and available bandwidth-Based </a:t>
            </a:r>
            <a:r>
              <a:rPr lang="en-US" dirty="0"/>
              <a:t>Peer Selection Protocol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Chupacabra</a:t>
            </a:r>
            <a:r>
              <a:rPr lang="en-US" dirty="0" smtClean="0"/>
              <a:t> {De Villa, Ongcol, Tan}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9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6" name="Straight Connector 5"/>
          <p:cNvCxnSpPr>
            <a:stCxn id="11" idx="0"/>
            <a:endCxn id="10" idx="3"/>
          </p:cNvCxnSpPr>
          <p:nvPr/>
        </p:nvCxnSpPr>
        <p:spPr>
          <a:xfrm flipV="1">
            <a:off x="2105243" y="4210197"/>
            <a:ext cx="276647" cy="697737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0"/>
            <a:endCxn id="12" idx="3"/>
          </p:cNvCxnSpPr>
          <p:nvPr/>
        </p:nvCxnSpPr>
        <p:spPr>
          <a:xfrm flipV="1">
            <a:off x="2519385" y="5059247"/>
            <a:ext cx="732212" cy="83633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0"/>
            <a:endCxn id="12" idx="4"/>
          </p:cNvCxnSpPr>
          <p:nvPr/>
        </p:nvCxnSpPr>
        <p:spPr>
          <a:xfrm flipH="1" flipV="1">
            <a:off x="3402901" y="5121923"/>
            <a:ext cx="213975" cy="559674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5"/>
            <a:endCxn id="17" idx="1"/>
          </p:cNvCxnSpPr>
          <p:nvPr/>
        </p:nvCxnSpPr>
        <p:spPr>
          <a:xfrm>
            <a:off x="4789739" y="5542986"/>
            <a:ext cx="725857" cy="415276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1"/>
            <a:endCxn id="17" idx="7"/>
          </p:cNvCxnSpPr>
          <p:nvPr/>
        </p:nvCxnSpPr>
        <p:spPr>
          <a:xfrm flipH="1">
            <a:off x="5818203" y="5475591"/>
            <a:ext cx="774172" cy="482671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1"/>
            <a:endCxn id="16" idx="4"/>
          </p:cNvCxnSpPr>
          <p:nvPr/>
        </p:nvCxnSpPr>
        <p:spPr>
          <a:xfrm flipH="1" flipV="1">
            <a:off x="6426167" y="3844896"/>
            <a:ext cx="594159" cy="678100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0"/>
            <a:endCxn id="16" idx="3"/>
          </p:cNvCxnSpPr>
          <p:nvPr/>
        </p:nvCxnSpPr>
        <p:spPr>
          <a:xfrm flipV="1">
            <a:off x="5998216" y="3782220"/>
            <a:ext cx="276647" cy="89208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6"/>
            <a:endCxn id="4" idx="2"/>
          </p:cNvCxnSpPr>
          <p:nvPr/>
        </p:nvCxnSpPr>
        <p:spPr>
          <a:xfrm flipV="1">
            <a:off x="2319218" y="3334072"/>
            <a:ext cx="1628974" cy="17878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0" idx="0"/>
            <a:endCxn id="4" idx="2"/>
          </p:cNvCxnSpPr>
          <p:nvPr/>
        </p:nvCxnSpPr>
        <p:spPr>
          <a:xfrm flipV="1">
            <a:off x="2519385" y="3334072"/>
            <a:ext cx="1428807" cy="25615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4" idx="3"/>
          </p:cNvCxnSpPr>
          <p:nvPr/>
        </p:nvCxnSpPr>
        <p:spPr>
          <a:xfrm flipV="1">
            <a:off x="3768179" y="4183124"/>
            <a:ext cx="815037" cy="1561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0"/>
            <a:endCxn id="4" idx="3"/>
          </p:cNvCxnSpPr>
          <p:nvPr/>
        </p:nvCxnSpPr>
        <p:spPr>
          <a:xfrm flipH="1" flipV="1">
            <a:off x="4583216" y="4183124"/>
            <a:ext cx="55220" cy="994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4" idx="4"/>
          </p:cNvCxnSpPr>
          <p:nvPr/>
        </p:nvCxnSpPr>
        <p:spPr>
          <a:xfrm flipH="1" flipV="1">
            <a:off x="5218240" y="3334072"/>
            <a:ext cx="1525439" cy="2078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6" idx="2"/>
            <a:endCxn id="4" idx="4"/>
          </p:cNvCxnSpPr>
          <p:nvPr/>
        </p:nvCxnSpPr>
        <p:spPr>
          <a:xfrm flipH="1" flipV="1">
            <a:off x="5218240" y="3334072"/>
            <a:ext cx="993951" cy="296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15596" y="1544302"/>
            <a:ext cx="34777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New clients will stream the content through the </a:t>
            </a:r>
            <a:r>
              <a:rPr lang="en-US" sz="2800" i="1" dirty="0" smtClean="0">
                <a:solidFill>
                  <a:schemeClr val="accent2"/>
                </a:solidFill>
              </a:rPr>
              <a:t>Supplying Peers</a:t>
            </a:r>
            <a:endParaRPr lang="en-US" sz="2800" dirty="0" smtClean="0"/>
          </a:p>
        </p:txBody>
      </p:sp>
      <p:pic>
        <p:nvPicPr>
          <p:cNvPr id="3" name="Trad-new clientss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4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1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6544" y="1439139"/>
            <a:ext cx="34777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the event of a new </a:t>
            </a:r>
            <a:r>
              <a:rPr lang="en-US" sz="2800" dirty="0" smtClean="0">
                <a:solidFill>
                  <a:srgbClr val="FF99CC"/>
                </a:solidFill>
              </a:rPr>
              <a:t>Requesting Peer</a:t>
            </a:r>
            <a:r>
              <a:rPr lang="en-US" sz="2800" dirty="0" smtClean="0"/>
              <a:t>, it first asks the CDN server for a list of candidate Supplying Peers</a:t>
            </a:r>
          </a:p>
        </p:txBody>
      </p:sp>
      <p:cxnSp>
        <p:nvCxnSpPr>
          <p:cNvPr id="6" name="Straight Connector 5"/>
          <p:cNvCxnSpPr>
            <a:stCxn id="11" idx="0"/>
            <a:endCxn id="10" idx="3"/>
          </p:cNvCxnSpPr>
          <p:nvPr/>
        </p:nvCxnSpPr>
        <p:spPr>
          <a:xfrm flipV="1">
            <a:off x="2105243" y="4210197"/>
            <a:ext cx="276647" cy="697737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0"/>
            <a:endCxn id="12" idx="3"/>
          </p:cNvCxnSpPr>
          <p:nvPr/>
        </p:nvCxnSpPr>
        <p:spPr>
          <a:xfrm flipV="1">
            <a:off x="2519385" y="5059247"/>
            <a:ext cx="732212" cy="83633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0"/>
            <a:endCxn id="12" idx="4"/>
          </p:cNvCxnSpPr>
          <p:nvPr/>
        </p:nvCxnSpPr>
        <p:spPr>
          <a:xfrm flipH="1" flipV="1">
            <a:off x="3402901" y="5121923"/>
            <a:ext cx="213975" cy="559674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5"/>
            <a:endCxn id="17" idx="1"/>
          </p:cNvCxnSpPr>
          <p:nvPr/>
        </p:nvCxnSpPr>
        <p:spPr>
          <a:xfrm>
            <a:off x="4789739" y="5542986"/>
            <a:ext cx="725857" cy="415276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1"/>
            <a:endCxn id="17" idx="7"/>
          </p:cNvCxnSpPr>
          <p:nvPr/>
        </p:nvCxnSpPr>
        <p:spPr>
          <a:xfrm flipH="1">
            <a:off x="5818203" y="5475591"/>
            <a:ext cx="774172" cy="482671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1"/>
            <a:endCxn id="16" idx="4"/>
          </p:cNvCxnSpPr>
          <p:nvPr/>
        </p:nvCxnSpPr>
        <p:spPr>
          <a:xfrm flipH="1" flipV="1">
            <a:off x="6426167" y="3844896"/>
            <a:ext cx="594159" cy="678100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0"/>
            <a:endCxn id="16" idx="3"/>
          </p:cNvCxnSpPr>
          <p:nvPr/>
        </p:nvCxnSpPr>
        <p:spPr>
          <a:xfrm flipV="1">
            <a:off x="5998216" y="3782220"/>
            <a:ext cx="276647" cy="89208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43678" y="2057043"/>
            <a:ext cx="427951" cy="427977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4"/>
            <a:endCxn id="24" idx="3"/>
          </p:cNvCxnSpPr>
          <p:nvPr/>
        </p:nvCxnSpPr>
        <p:spPr>
          <a:xfrm flipV="1">
            <a:off x="5218240" y="2422344"/>
            <a:ext cx="1588110" cy="911728"/>
          </a:xfrm>
          <a:prstGeom prst="line">
            <a:avLst/>
          </a:prstGeom>
          <a:ln>
            <a:solidFill>
              <a:srgbClr val="FF99CC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Trad-no vid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57843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40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6544" y="1439139"/>
            <a:ext cx="34777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no Supplying Peer accepts its request, it will connect directly to the CDN server.</a:t>
            </a:r>
          </a:p>
        </p:txBody>
      </p:sp>
      <p:cxnSp>
        <p:nvCxnSpPr>
          <p:cNvPr id="6" name="Straight Connector 5"/>
          <p:cNvCxnSpPr>
            <a:stCxn id="11" idx="0"/>
            <a:endCxn id="10" idx="3"/>
          </p:cNvCxnSpPr>
          <p:nvPr/>
        </p:nvCxnSpPr>
        <p:spPr>
          <a:xfrm flipV="1">
            <a:off x="2105243" y="4210197"/>
            <a:ext cx="276647" cy="697737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0"/>
            <a:endCxn id="12" idx="3"/>
          </p:cNvCxnSpPr>
          <p:nvPr/>
        </p:nvCxnSpPr>
        <p:spPr>
          <a:xfrm flipV="1">
            <a:off x="2519385" y="5059247"/>
            <a:ext cx="732212" cy="83633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0"/>
            <a:endCxn id="12" idx="4"/>
          </p:cNvCxnSpPr>
          <p:nvPr/>
        </p:nvCxnSpPr>
        <p:spPr>
          <a:xfrm flipH="1" flipV="1">
            <a:off x="3402901" y="5121923"/>
            <a:ext cx="213975" cy="559674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5"/>
            <a:endCxn id="17" idx="1"/>
          </p:cNvCxnSpPr>
          <p:nvPr/>
        </p:nvCxnSpPr>
        <p:spPr>
          <a:xfrm>
            <a:off x="4789739" y="5542986"/>
            <a:ext cx="725857" cy="415276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1"/>
            <a:endCxn id="17" idx="7"/>
          </p:cNvCxnSpPr>
          <p:nvPr/>
        </p:nvCxnSpPr>
        <p:spPr>
          <a:xfrm flipH="1">
            <a:off x="5818203" y="5475591"/>
            <a:ext cx="774172" cy="482671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1"/>
            <a:endCxn id="16" idx="4"/>
          </p:cNvCxnSpPr>
          <p:nvPr/>
        </p:nvCxnSpPr>
        <p:spPr>
          <a:xfrm flipH="1" flipV="1">
            <a:off x="6426167" y="3844896"/>
            <a:ext cx="594159" cy="678100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0"/>
            <a:endCxn id="16" idx="3"/>
          </p:cNvCxnSpPr>
          <p:nvPr/>
        </p:nvCxnSpPr>
        <p:spPr>
          <a:xfrm flipV="1">
            <a:off x="5998216" y="3782220"/>
            <a:ext cx="276647" cy="89208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43678" y="2057043"/>
            <a:ext cx="427951" cy="427977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4"/>
            <a:endCxn id="24" idx="3"/>
          </p:cNvCxnSpPr>
          <p:nvPr/>
        </p:nvCxnSpPr>
        <p:spPr>
          <a:xfrm flipV="1">
            <a:off x="5218240" y="2422344"/>
            <a:ext cx="1588110" cy="911728"/>
          </a:xfrm>
          <a:prstGeom prst="line">
            <a:avLst/>
          </a:prstGeom>
          <a:ln>
            <a:solidFill>
              <a:srgbClr val="FF99CC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Trad-rp cdn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41861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86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Cost-effective</a:t>
            </a:r>
          </a:p>
          <a:p>
            <a:r>
              <a:rPr lang="en-US" dirty="0" smtClean="0"/>
              <a:t>Higher connection set-up time and packet delivery latency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96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G-CP2P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SuperPeer</a:t>
            </a:r>
            <a:endParaRPr lang="en-US" dirty="0" smtClean="0"/>
          </a:p>
          <a:p>
            <a:pPr lvl="1"/>
            <a:r>
              <a:rPr lang="en-US" dirty="0" smtClean="0"/>
              <a:t>Physically close to the CDN server</a:t>
            </a:r>
          </a:p>
          <a:p>
            <a:pPr lvl="1"/>
            <a:r>
              <a:rPr lang="en-US" dirty="0" smtClean="0"/>
              <a:t>Stores the following information:</a:t>
            </a:r>
          </a:p>
          <a:p>
            <a:pPr lvl="2"/>
            <a:r>
              <a:rPr lang="en-US" dirty="0" smtClean="0"/>
              <a:t>Peer ID</a:t>
            </a:r>
          </a:p>
          <a:p>
            <a:pPr lvl="2"/>
            <a:r>
              <a:rPr lang="en-US" dirty="0" smtClean="0"/>
              <a:t>Channel Information</a:t>
            </a:r>
          </a:p>
          <a:p>
            <a:pPr lvl="2"/>
            <a:r>
              <a:rPr lang="en-US" dirty="0" smtClean="0"/>
              <a:t>Peer Status</a:t>
            </a:r>
          </a:p>
          <a:p>
            <a:pPr lvl="1"/>
            <a:r>
              <a:rPr lang="en-US" dirty="0" smtClean="0"/>
              <a:t>Provides content for streaming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pic>
        <p:nvPicPr>
          <p:cNvPr id="5" name="GCP2P-superpeer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48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82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G-CP2P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Overlay Network for </a:t>
            </a:r>
            <a:r>
              <a:rPr lang="en-US" dirty="0" err="1" smtClean="0"/>
              <a:t>SuperPeers</a:t>
            </a:r>
            <a:endParaRPr lang="en-US" dirty="0" smtClean="0"/>
          </a:p>
          <a:p>
            <a:pPr lvl="1"/>
            <a:r>
              <a:rPr lang="en-US" dirty="0" smtClean="0"/>
              <a:t>Binning Technique</a:t>
            </a:r>
          </a:p>
          <a:p>
            <a:pPr lvl="2"/>
            <a:r>
              <a:rPr lang="en-US" dirty="0" smtClean="0"/>
              <a:t>New peer measures RTT per area</a:t>
            </a:r>
          </a:p>
          <a:p>
            <a:pPr lvl="2"/>
            <a:r>
              <a:rPr lang="en-US" dirty="0" smtClean="0"/>
              <a:t>Areas are arranged according to increasing latency</a:t>
            </a:r>
          </a:p>
          <a:p>
            <a:pPr lvl="2"/>
            <a:r>
              <a:rPr lang="en-US" dirty="0" smtClean="0"/>
              <a:t>Peers are ‘binned’ together based on the RTT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pic>
        <p:nvPicPr>
          <p:cNvPr id="5" name="GCP2P-overlay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9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30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G-CP2P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Sub-overlay</a:t>
            </a:r>
          </a:p>
          <a:p>
            <a:pPr lvl="1"/>
            <a:r>
              <a:rPr lang="en-US" dirty="0" smtClean="0"/>
              <a:t>Consists of peers that stream the same content and are in the same location</a:t>
            </a:r>
          </a:p>
          <a:p>
            <a:pPr lvl="1"/>
            <a:r>
              <a:rPr lang="en-US" dirty="0" smtClean="0"/>
              <a:t>Managed by a </a:t>
            </a:r>
            <a:r>
              <a:rPr lang="en-US" dirty="0" err="1" smtClean="0"/>
              <a:t>SuperPeer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pic>
        <p:nvPicPr>
          <p:cNvPr id="5" name="GCP2P-suboverlay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648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92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1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12648" y="1521900"/>
            <a:ext cx="4248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SuperPeer</a:t>
            </a:r>
            <a:r>
              <a:rPr lang="en-US" sz="2800" dirty="0" smtClean="0"/>
              <a:t> Overlay Network</a:t>
            </a:r>
            <a:endParaRPr 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613193" y="1838788"/>
            <a:ext cx="1655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SuperPeer</a:t>
            </a:r>
            <a:endParaRPr lang="en-US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599933" y="2169186"/>
            <a:ext cx="1924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Sub-overlay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600478" y="2445248"/>
            <a:ext cx="1571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New Peer</a:t>
            </a:r>
            <a:endParaRPr lang="en-US" sz="2800" dirty="0"/>
          </a:p>
        </p:txBody>
      </p:sp>
      <p:sp>
        <p:nvSpPr>
          <p:cNvPr id="53" name="Rectangle 52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01023" y="2707800"/>
            <a:ext cx="1717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Landmarks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9361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28" grpId="0" animBg="1"/>
      <p:bldP spid="27" grpId="0" animBg="1"/>
      <p:bldP spid="26" grpId="0" animBg="1"/>
      <p:bldP spid="25" grpId="0" animBg="1"/>
      <p:bldP spid="24" grpId="0" animBg="1"/>
      <p:bldP spid="23" grpId="0" animBg="1"/>
      <p:bldP spid="22" grpId="0" animBg="1"/>
      <p:bldP spid="4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31" grpId="0" animBg="1"/>
      <p:bldP spid="49" grpId="0"/>
      <p:bldP spid="50" grpId="0"/>
      <p:bldP spid="51" grpId="0"/>
      <p:bldP spid="52" grpId="0"/>
      <p:bldP spid="53" grpId="0" animBg="1"/>
      <p:bldP spid="54" grpId="0" animBg="1"/>
      <p:bldP spid="55" grpId="0" animBg="1"/>
      <p:bldP spid="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cxnSp>
        <p:nvCxnSpPr>
          <p:cNvPr id="16" name="Curved Connector 15"/>
          <p:cNvCxnSpPr>
            <a:stCxn id="31" idx="7"/>
            <a:endCxn id="32" idx="1"/>
          </p:cNvCxnSpPr>
          <p:nvPr/>
        </p:nvCxnSpPr>
        <p:spPr>
          <a:xfrm rot="5400000" flipH="1" flipV="1">
            <a:off x="2879042" y="1784235"/>
            <a:ext cx="346056" cy="3476437"/>
          </a:xfrm>
          <a:prstGeom prst="curvedConnector2">
            <a:avLst/>
          </a:prstGeom>
          <a:ln w="28575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1" idx="0"/>
            <a:endCxn id="34" idx="0"/>
          </p:cNvCxnSpPr>
          <p:nvPr/>
        </p:nvCxnSpPr>
        <p:spPr>
          <a:xfrm rot="5400000" flipH="1" flipV="1">
            <a:off x="4221797" y="204812"/>
            <a:ext cx="357279" cy="6494915"/>
          </a:xfrm>
          <a:prstGeom prst="curvedConnector3">
            <a:avLst>
              <a:gd name="adj1" fmla="val 163984"/>
            </a:avLst>
          </a:prstGeom>
          <a:ln w="28575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1" idx="4"/>
            <a:endCxn id="33" idx="1"/>
          </p:cNvCxnSpPr>
          <p:nvPr/>
        </p:nvCxnSpPr>
        <p:spPr>
          <a:xfrm rot="16200000" flipH="1">
            <a:off x="2959244" y="2265574"/>
            <a:ext cx="924669" cy="4537199"/>
          </a:xfrm>
          <a:prstGeom prst="curvedConnector2">
            <a:avLst/>
          </a:prstGeom>
          <a:ln w="28575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12649" y="1514903"/>
            <a:ext cx="37013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Measure RTT for each landmark.</a:t>
            </a:r>
          </a:p>
          <a:p>
            <a:r>
              <a:rPr lang="en-US" sz="2800" dirty="0" smtClean="0"/>
              <a:t>Arrange according to RTT values</a:t>
            </a:r>
            <a:endParaRPr lang="en-US" sz="2800" dirty="0"/>
          </a:p>
        </p:txBody>
      </p:sp>
      <p:pic>
        <p:nvPicPr>
          <p:cNvPr id="3" name="GCP2P-RTT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54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4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2649" y="1506087"/>
            <a:ext cx="3052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New Peer chooses the bin it belongs to</a:t>
            </a:r>
            <a:endParaRPr lang="en-US" sz="2800" dirty="0"/>
          </a:p>
        </p:txBody>
      </p:sp>
      <p:pic>
        <p:nvPicPr>
          <p:cNvPr id="5" name="GCP2P-bin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10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5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Content Distribution Network (CDN)</a:t>
            </a:r>
          </a:p>
          <a:p>
            <a:pPr lvl="1"/>
            <a:r>
              <a:rPr lang="en-US" dirty="0" smtClean="0"/>
              <a:t>Dedicated servers in assigned areas</a:t>
            </a:r>
          </a:p>
          <a:p>
            <a:pPr lvl="1"/>
            <a:r>
              <a:rPr lang="en-US" dirty="0" smtClean="0"/>
              <a:t>Reliable but expensive</a:t>
            </a:r>
          </a:p>
          <a:p>
            <a:r>
              <a:rPr lang="en-US" dirty="0" smtClean="0"/>
              <a:t>Peer-to-Peer Network (P2P)</a:t>
            </a:r>
          </a:p>
          <a:p>
            <a:pPr lvl="1"/>
            <a:r>
              <a:rPr lang="en-US" dirty="0" smtClean="0"/>
              <a:t>Utilizes bandwidth of peers</a:t>
            </a:r>
          </a:p>
          <a:p>
            <a:pPr lvl="1"/>
            <a:r>
              <a:rPr lang="en-US" dirty="0" smtClean="0"/>
              <a:t>Scalable</a:t>
            </a:r>
          </a:p>
          <a:p>
            <a:r>
              <a:rPr lang="en-US" dirty="0" smtClean="0"/>
              <a:t>Round Trip Time (RTT)</a:t>
            </a:r>
          </a:p>
          <a:p>
            <a:r>
              <a:rPr lang="en-US" dirty="0" smtClean="0"/>
              <a:t>Available Bandwidth (ABW)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21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2648" y="1467860"/>
            <a:ext cx="32629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New Peer queries </a:t>
            </a:r>
            <a:r>
              <a:rPr lang="en-US" sz="2800" dirty="0" err="1" smtClean="0"/>
              <a:t>SuperPeer</a:t>
            </a:r>
            <a:r>
              <a:rPr lang="en-US" sz="2800" dirty="0" smtClean="0"/>
              <a:t> of</a:t>
            </a:r>
          </a:p>
          <a:p>
            <a:r>
              <a:rPr lang="en-US" sz="2800" dirty="0" smtClean="0"/>
              <a:t>bin for a </a:t>
            </a:r>
            <a:r>
              <a:rPr lang="en-US" sz="2800" dirty="0" smtClean="0">
                <a:solidFill>
                  <a:srgbClr val="FF6FCF"/>
                </a:solidFill>
              </a:rPr>
              <a:t>Channel A </a:t>
            </a:r>
            <a:endParaRPr lang="en-US" sz="2800" dirty="0">
              <a:solidFill>
                <a:srgbClr val="FF6FCF"/>
              </a:solidFill>
            </a:endParaRPr>
          </a:p>
        </p:txBody>
      </p:sp>
      <p:cxnSp>
        <p:nvCxnSpPr>
          <p:cNvPr id="8" name="Straight Arrow Connector 7"/>
          <p:cNvCxnSpPr>
            <a:stCxn id="31" idx="6"/>
            <a:endCxn id="17" idx="2"/>
          </p:cNvCxnSpPr>
          <p:nvPr/>
        </p:nvCxnSpPr>
        <p:spPr>
          <a:xfrm flipV="1">
            <a:off x="1380488" y="3773444"/>
            <a:ext cx="2284704" cy="77930"/>
          </a:xfrm>
          <a:prstGeom prst="straightConnector1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" name="GCP2P-bin request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0" y="60452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04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5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2648" y="1541818"/>
            <a:ext cx="3376959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</a:t>
            </a:r>
            <a:r>
              <a:rPr lang="en-US" sz="2800" dirty="0" err="1" smtClean="0"/>
              <a:t>SuperPeer</a:t>
            </a:r>
            <a:r>
              <a:rPr lang="en-US" sz="2800" dirty="0" smtClean="0"/>
              <a:t> does not stream a </a:t>
            </a:r>
          </a:p>
          <a:p>
            <a:r>
              <a:rPr lang="en-US" sz="2800" dirty="0" smtClean="0">
                <a:solidFill>
                  <a:srgbClr val="FF6FCF"/>
                </a:solidFill>
              </a:rPr>
              <a:t>Channel A</a:t>
            </a:r>
            <a:r>
              <a:rPr lang="en-US" sz="2800" dirty="0" smtClean="0"/>
              <a:t>, 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then the SuperPeer 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sks the other SuperPeers</a:t>
            </a:r>
            <a:endParaRPr lang="en-US" sz="2800" dirty="0"/>
          </a:p>
        </p:txBody>
      </p:sp>
      <p:cxnSp>
        <p:nvCxnSpPr>
          <p:cNvPr id="13" name="Curved Connector 12"/>
          <p:cNvCxnSpPr>
            <a:stCxn id="17" idx="0"/>
            <a:endCxn id="14" idx="2"/>
          </p:cNvCxnSpPr>
          <p:nvPr/>
        </p:nvCxnSpPr>
        <p:spPr>
          <a:xfrm rot="5400000" flipH="1" flipV="1">
            <a:off x="3804911" y="2673671"/>
            <a:ext cx="1004413" cy="635020"/>
          </a:xfrm>
          <a:prstGeom prst="curvedConnector2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7" idx="6"/>
            <a:endCxn id="20" idx="3"/>
          </p:cNvCxnSpPr>
          <p:nvPr/>
        </p:nvCxnSpPr>
        <p:spPr>
          <a:xfrm flipV="1">
            <a:off x="4314021" y="2687004"/>
            <a:ext cx="3104477" cy="1086440"/>
          </a:xfrm>
          <a:prstGeom prst="curvedConnector2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7" idx="5"/>
            <a:endCxn id="19" idx="0"/>
          </p:cNvCxnSpPr>
          <p:nvPr/>
        </p:nvCxnSpPr>
        <p:spPr>
          <a:xfrm rot="16200000" flipH="1">
            <a:off x="5507874" y="2682602"/>
            <a:ext cx="851149" cy="3428892"/>
          </a:xfrm>
          <a:prstGeom prst="curvedConnector3">
            <a:avLst>
              <a:gd name="adj1" fmla="val 50000"/>
            </a:avLst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7" idx="4"/>
            <a:endCxn id="18" idx="2"/>
          </p:cNvCxnSpPr>
          <p:nvPr/>
        </p:nvCxnSpPr>
        <p:spPr>
          <a:xfrm rot="16200000" flipH="1">
            <a:off x="4052239" y="3990868"/>
            <a:ext cx="1849375" cy="1974639"/>
          </a:xfrm>
          <a:prstGeom prst="curvedConnector2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CP2P-no channel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8331200" y="5967511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51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82766" y="1485077"/>
            <a:ext cx="3919688" cy="5262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SuperPeer with the </a:t>
            </a:r>
          </a:p>
          <a:p>
            <a:r>
              <a:rPr lang="en-US" sz="2800" dirty="0" smtClean="0"/>
              <a:t>most number of peers is </a:t>
            </a:r>
          </a:p>
          <a:p>
            <a:r>
              <a:rPr lang="en-US" sz="2800" dirty="0" smtClean="0"/>
              <a:t>selected and from 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there the New Peer will </a:t>
            </a:r>
          </a:p>
          <a:p>
            <a:r>
              <a:rPr lang="en-US" sz="2800" dirty="0" smtClean="0"/>
              <a:t>connect to the sub-overlay </a:t>
            </a:r>
          </a:p>
          <a:p>
            <a:r>
              <a:rPr lang="en-US" sz="2800" dirty="0" smtClean="0"/>
              <a:t>of the newly chosen </a:t>
            </a:r>
          </a:p>
          <a:p>
            <a:r>
              <a:rPr lang="en-US" sz="2800" dirty="0" err="1" smtClean="0"/>
              <a:t>SuperPeer</a:t>
            </a:r>
            <a:endParaRPr lang="en-US" sz="2800" dirty="0"/>
          </a:p>
        </p:txBody>
      </p:sp>
      <p:cxnSp>
        <p:nvCxnSpPr>
          <p:cNvPr id="13" name="Curved Connector 12"/>
          <p:cNvCxnSpPr>
            <a:stCxn id="31" idx="6"/>
            <a:endCxn id="14" idx="2"/>
          </p:cNvCxnSpPr>
          <p:nvPr/>
        </p:nvCxnSpPr>
        <p:spPr>
          <a:xfrm flipV="1">
            <a:off x="1380488" y="2488974"/>
            <a:ext cx="3244139" cy="1362400"/>
          </a:xfrm>
          <a:prstGeom prst="curvedConnector3">
            <a:avLst>
              <a:gd name="adj1" fmla="val 50000"/>
            </a:avLst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CP2P-connect suboverlay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alphaModFix amt="0"/>
          </a:blip>
          <a:stretch>
            <a:fillRect/>
          </a:stretch>
        </p:blipFill>
        <p:spPr>
          <a:xfrm>
            <a:off x="8395661" y="5996277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38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71600" y="2743201"/>
            <a:ext cx="7123113" cy="2441388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sz="4000" dirty="0" smtClean="0"/>
              <a:t>Random-based</a:t>
            </a:r>
          </a:p>
          <a:p>
            <a:pPr marL="457200" indent="-457200">
              <a:buFont typeface="Arial"/>
              <a:buChar char="•"/>
            </a:pPr>
            <a:r>
              <a:rPr lang="en-US" sz="4000" dirty="0" smtClean="0"/>
              <a:t>RTT-based</a:t>
            </a:r>
          </a:p>
          <a:p>
            <a:pPr marL="457200" indent="-457200">
              <a:buFont typeface="Arial"/>
              <a:buChar char="•"/>
            </a:pPr>
            <a:r>
              <a:rPr lang="en-US" sz="4000" dirty="0" smtClean="0"/>
              <a:t>ABW-based</a:t>
            </a:r>
          </a:p>
          <a:p>
            <a:pPr marL="457200" indent="-457200">
              <a:buFont typeface="Arial"/>
              <a:buChar char="•"/>
            </a:pPr>
            <a:r>
              <a:rPr lang="en-US" sz="4000" dirty="0" smtClean="0"/>
              <a:t>Adaptive and Efficient Peer Selection in Peer-to-Peer Streaming Network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Selection Schemes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70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Randomly select from a list of candidate peers</a:t>
            </a:r>
          </a:p>
          <a:p>
            <a:pPr lvl="1"/>
            <a:r>
              <a:rPr lang="en-US" dirty="0" smtClean="0"/>
              <a:t>High-quality streaming is not guaranteed</a:t>
            </a:r>
          </a:p>
          <a:p>
            <a:pPr lvl="1"/>
            <a:r>
              <a:rPr lang="en-US" dirty="0" smtClean="0"/>
              <a:t>Simplest and most efficient</a:t>
            </a:r>
          </a:p>
          <a:p>
            <a:pPr lvl="1"/>
            <a:r>
              <a:rPr lang="en-US" dirty="0" smtClean="0"/>
              <a:t>Least accurate</a:t>
            </a:r>
          </a:p>
        </p:txBody>
      </p:sp>
    </p:spTree>
    <p:extLst>
      <p:ext uri="{BB962C8B-B14F-4D97-AF65-F5344CB8AC3E}">
        <p14:creationId xmlns:p14="http://schemas.microsoft.com/office/powerpoint/2010/main" val="3595017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Round Trip Time</a:t>
            </a:r>
          </a:p>
          <a:p>
            <a:pPr lvl="1"/>
            <a:r>
              <a:rPr lang="en-US" dirty="0" smtClean="0"/>
              <a:t>Uses a single message to measure RTT of each peer in candidate list</a:t>
            </a:r>
          </a:p>
          <a:p>
            <a:pPr lvl="1"/>
            <a:r>
              <a:rPr lang="en-US" dirty="0" smtClean="0"/>
              <a:t>Small RTT value is ideal</a:t>
            </a:r>
          </a:p>
          <a:p>
            <a:pPr lvl="1"/>
            <a:r>
              <a:rPr lang="en-US" dirty="0" smtClean="0"/>
              <a:t>Selects candidates that are geographically close to requesting client</a:t>
            </a:r>
          </a:p>
          <a:p>
            <a:pPr lvl="1"/>
            <a:r>
              <a:rPr lang="en-US" dirty="0" smtClean="0"/>
              <a:t>More accurate than random-based schemes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74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Available Bandwidth</a:t>
            </a:r>
          </a:p>
          <a:p>
            <a:pPr lvl="1"/>
            <a:r>
              <a:rPr lang="en-US" dirty="0" smtClean="0"/>
              <a:t>Estimates ABW between requesting peer and candidate peer</a:t>
            </a:r>
          </a:p>
          <a:p>
            <a:pPr lvl="1"/>
            <a:r>
              <a:rPr lang="en-US" dirty="0" smtClean="0"/>
              <a:t>Large ABW is ideal</a:t>
            </a:r>
          </a:p>
          <a:p>
            <a:pPr lvl="1"/>
            <a:r>
              <a:rPr lang="en-US" dirty="0" smtClean="0"/>
              <a:t>Tools used for estimation:</a:t>
            </a:r>
          </a:p>
          <a:p>
            <a:pPr lvl="2"/>
            <a:r>
              <a:rPr lang="en-US" dirty="0" smtClean="0"/>
              <a:t>Probe Rate Model (PRM)</a:t>
            </a:r>
          </a:p>
          <a:p>
            <a:pPr lvl="2"/>
            <a:r>
              <a:rPr lang="en-US" dirty="0" smtClean="0"/>
              <a:t>Probe Gap Model (PGM)</a:t>
            </a:r>
          </a:p>
          <a:p>
            <a:pPr lvl="1"/>
            <a:r>
              <a:rPr lang="en-US" dirty="0" smtClean="0"/>
              <a:t>Iterative execution of estimation tools</a:t>
            </a:r>
          </a:p>
          <a:p>
            <a:pPr lvl="1"/>
            <a:r>
              <a:rPr lang="en-US" dirty="0" smtClean="0"/>
              <a:t>More accurate than RTT-based schemes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6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AEPS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Adaptive and Efficient Peer Selection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54768462"/>
              </p:ext>
            </p:extLst>
          </p:nvPr>
        </p:nvGraphicFramePr>
        <p:xfrm>
          <a:off x="1524000" y="185259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62388" y="4757788"/>
            <a:ext cx="153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Efficiency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841847" y="4757788"/>
            <a:ext cx="1470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Accuracy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9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G-CP2P utilizes only RTT information in CDN assignment and binning. AEPS has pointed out that RTT alone is insufficient since it may select a peer who will not be able to provide high quality streaming. ABW resolves this issue by indicating the remaining capacity between the bandwidth of two nodes. </a:t>
            </a:r>
          </a:p>
          <a:p>
            <a:r>
              <a:rPr lang="en-US" dirty="0"/>
              <a:t>On the other hand, AEPS does not incorporate content and location-aware peer selection. Assignment to the wrong CDN and uncategorized video content lead to high connection set-up time and high playback delay.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973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2705758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530643" y="2026603"/>
            <a:ext cx="1232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Tracker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231262" y="3246070"/>
            <a:ext cx="2673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Streaming Server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6264635" y="4049059"/>
            <a:ext cx="2867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Candidate Servers</a:t>
            </a:r>
            <a:endParaRPr lang="en-US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6064884" y="1630554"/>
            <a:ext cx="2454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Requesting Peer</a:t>
            </a:r>
            <a:endParaRPr lang="en-US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00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Background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P2P-CDN Hybrid Architectures</a:t>
            </a:r>
          </a:p>
          <a:p>
            <a:pPr lvl="1"/>
            <a:r>
              <a:rPr lang="en-US" dirty="0" smtClean="0"/>
              <a:t>Traditional</a:t>
            </a:r>
            <a:r>
              <a:rPr lang="en-US" baseline="30000" dirty="0" smtClean="0"/>
              <a:t>[2]</a:t>
            </a:r>
            <a:endParaRPr lang="en-US" dirty="0" smtClean="0"/>
          </a:p>
          <a:p>
            <a:pPr lvl="1"/>
            <a:r>
              <a:rPr lang="en-US" dirty="0" smtClean="0"/>
              <a:t>G-CP2P</a:t>
            </a:r>
            <a:r>
              <a:rPr lang="en-US" baseline="30000" dirty="0" smtClean="0"/>
              <a:t>[1]</a:t>
            </a:r>
            <a:endParaRPr lang="en-US" dirty="0" smtClean="0"/>
          </a:p>
          <a:p>
            <a:r>
              <a:rPr lang="en-US" dirty="0" smtClean="0"/>
              <a:t>Peer Selection Schemes</a:t>
            </a:r>
          </a:p>
          <a:p>
            <a:pPr lvl="1"/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RTT-based (Round Trip Time)</a:t>
            </a:r>
          </a:p>
          <a:p>
            <a:pPr lvl="1"/>
            <a:r>
              <a:rPr lang="en-US" dirty="0" smtClean="0"/>
              <a:t>ABW-based (Available Bandwidth)</a:t>
            </a:r>
          </a:p>
          <a:p>
            <a:pPr lvl="1"/>
            <a:r>
              <a:rPr lang="en-US" dirty="0" smtClean="0"/>
              <a:t>AEPS (Adaptive and Efficient Peer Selection)</a:t>
            </a:r>
            <a:r>
              <a:rPr lang="en-US" baseline="30000" dirty="0" smtClean="0"/>
              <a:t>[3]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6048283"/>
            <a:ext cx="9144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900" dirty="0" smtClean="0"/>
              <a:t>[1] T</a:t>
            </a:r>
            <a:r>
              <a:rPr lang="en-US" sz="900" dirty="0"/>
              <a:t>. Kim, S. </a:t>
            </a:r>
            <a:r>
              <a:rPr lang="en-US" sz="900" dirty="0" err="1"/>
              <a:t>Jeon</a:t>
            </a:r>
            <a:r>
              <a:rPr lang="en-US" sz="900" dirty="0"/>
              <a:t>, and Y. Kim, “A CDN-P2P Hybrid Architecture with Content/Location Awareness for Live Streaming Service Networks,” </a:t>
            </a:r>
            <a:r>
              <a:rPr lang="en-US" sz="900" i="1" dirty="0"/>
              <a:t>2011 IEEE 15</a:t>
            </a:r>
            <a:r>
              <a:rPr lang="en-US" sz="900" i="1" baseline="30000" dirty="0"/>
              <a:t>th</a:t>
            </a:r>
            <a:r>
              <a:rPr lang="en-US" sz="900" i="1" dirty="0"/>
              <a:t> International Symposium on Consumer Electronics</a:t>
            </a:r>
            <a:r>
              <a:rPr lang="en-US" sz="900" dirty="0"/>
              <a:t>, 2011</a:t>
            </a:r>
            <a:r>
              <a:rPr lang="en-US" sz="900" dirty="0" smtClean="0"/>
              <a:t>.</a:t>
            </a:r>
          </a:p>
          <a:p>
            <a:pPr lvl="0"/>
            <a:r>
              <a:rPr lang="en-US" sz="900" dirty="0" smtClean="0"/>
              <a:t>[2] </a:t>
            </a:r>
            <a:r>
              <a:rPr lang="en-US" sz="900" dirty="0"/>
              <a:t>D. </a:t>
            </a:r>
            <a:r>
              <a:rPr lang="en-US" sz="900" dirty="0" err="1"/>
              <a:t>Xu</a:t>
            </a:r>
            <a:r>
              <a:rPr lang="en-US" sz="900" dirty="0"/>
              <a:t>, S. </a:t>
            </a:r>
            <a:r>
              <a:rPr lang="en-US" sz="900" dirty="0" err="1"/>
              <a:t>Kulkarni</a:t>
            </a:r>
            <a:r>
              <a:rPr lang="en-US" sz="900" dirty="0"/>
              <a:t>, C. Rosenberg, and H. Chai, “Analysis of a CDN-P2P hybrid architecture for cost-effective streaming media distribution,” </a:t>
            </a:r>
            <a:r>
              <a:rPr lang="en-US" sz="900" i="1" dirty="0"/>
              <a:t>Springer Multimedia Systems, vol. 11, no. 4, pp. 383-399</a:t>
            </a:r>
            <a:r>
              <a:rPr lang="en-US" sz="900" dirty="0"/>
              <a:t>, </a:t>
            </a:r>
            <a:r>
              <a:rPr lang="en-US" sz="900" dirty="0" smtClean="0"/>
              <a:t>2006</a:t>
            </a:r>
          </a:p>
          <a:p>
            <a:r>
              <a:rPr lang="en-US" sz="900" dirty="0" smtClean="0"/>
              <a:t>[3] T</a:t>
            </a:r>
            <a:r>
              <a:rPr lang="en-US" sz="900" dirty="0"/>
              <a:t>. Hsiao, M. Hsu, and M. </a:t>
            </a:r>
            <a:r>
              <a:rPr lang="en-US" sz="900" dirty="0" err="1"/>
              <a:t>Yiao</a:t>
            </a:r>
            <a:r>
              <a:rPr lang="en-US" sz="900" dirty="0"/>
              <a:t>, “Adaptive and Efficient Peer Selection in Peer-to-Peer Streaming Networks,” </a:t>
            </a:r>
            <a:r>
              <a:rPr lang="en-US" sz="900" i="1" dirty="0"/>
              <a:t>2011 IEEE 17</a:t>
            </a:r>
            <a:r>
              <a:rPr lang="en-US" sz="900" i="1" baseline="30000" dirty="0"/>
              <a:t>th</a:t>
            </a:r>
            <a:r>
              <a:rPr lang="en-US" sz="900" i="1" dirty="0"/>
              <a:t> International Conference on Parallel and Distributed Systems</a:t>
            </a:r>
            <a:r>
              <a:rPr lang="en-US" sz="900" dirty="0"/>
              <a:t>, 2011. </a:t>
            </a:r>
          </a:p>
          <a:p>
            <a:pPr lvl="0"/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3060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3827254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5"/>
            <a:endCxn id="43" idx="2"/>
          </p:cNvCxnSpPr>
          <p:nvPr/>
        </p:nvCxnSpPr>
        <p:spPr>
          <a:xfrm>
            <a:off x="4945449" y="2076036"/>
            <a:ext cx="2068518" cy="230068"/>
          </a:xfrm>
          <a:prstGeom prst="straightConnector1">
            <a:avLst/>
          </a:prstGeom>
          <a:ln>
            <a:solidFill>
              <a:schemeClr val="accent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0875" y="1606856"/>
            <a:ext cx="27057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Stage 1: Demand</a:t>
            </a:r>
          </a:p>
          <a:p>
            <a:r>
              <a:rPr lang="en-US" sz="2800" dirty="0" smtClean="0"/>
              <a:t>Request for a list of Candidate Peers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65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873" y="1606856"/>
            <a:ext cx="40448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Stage 2: Query &amp; Rank</a:t>
            </a:r>
          </a:p>
          <a:p>
            <a:r>
              <a:rPr lang="en-US" sz="2800" dirty="0" smtClean="0"/>
              <a:t>Order Candidate Peers according to their RTT values </a:t>
            </a:r>
            <a:endParaRPr lang="en-US" sz="2800" dirty="0"/>
          </a:p>
        </p:txBody>
      </p:sp>
      <p:cxnSp>
        <p:nvCxnSpPr>
          <p:cNvPr id="14" name="Straight Connector 13"/>
          <p:cNvCxnSpPr>
            <a:stCxn id="43" idx="2"/>
            <a:endCxn id="7" idx="7"/>
          </p:cNvCxnSpPr>
          <p:nvPr/>
        </p:nvCxnSpPr>
        <p:spPr>
          <a:xfrm flipH="1">
            <a:off x="3291912" y="2306104"/>
            <a:ext cx="3722055" cy="17257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3" idx="3"/>
            <a:endCxn id="11" idx="7"/>
          </p:cNvCxnSpPr>
          <p:nvPr/>
        </p:nvCxnSpPr>
        <p:spPr>
          <a:xfrm flipH="1">
            <a:off x="5888322" y="2457416"/>
            <a:ext cx="1188317" cy="2382056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3" idx="4"/>
            <a:endCxn id="12" idx="0"/>
          </p:cNvCxnSpPr>
          <p:nvPr/>
        </p:nvCxnSpPr>
        <p:spPr>
          <a:xfrm>
            <a:off x="7227943" y="2520092"/>
            <a:ext cx="0" cy="3444533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3" idx="5"/>
            <a:endCxn id="13" idx="0"/>
          </p:cNvCxnSpPr>
          <p:nvPr/>
        </p:nvCxnSpPr>
        <p:spPr>
          <a:xfrm>
            <a:off x="7379246" y="2457416"/>
            <a:ext cx="608511" cy="21754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8" name="Cube 27"/>
          <p:cNvSpPr/>
          <p:nvPr/>
        </p:nvSpPr>
        <p:spPr>
          <a:xfrm>
            <a:off x="3827254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34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874" y="1606856"/>
            <a:ext cx="39821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Stage 3: Verify</a:t>
            </a:r>
          </a:p>
          <a:p>
            <a:r>
              <a:rPr lang="en-US" sz="2800" dirty="0" smtClean="0"/>
              <a:t>Confirm that </a:t>
            </a:r>
          </a:p>
          <a:p>
            <a:r>
              <a:rPr lang="en-US" sz="2800" dirty="0" smtClean="0"/>
              <a:t>bandwidth requirement </a:t>
            </a:r>
          </a:p>
          <a:p>
            <a:r>
              <a:rPr lang="en-US" sz="2800" dirty="0" smtClean="0"/>
              <a:t>is supported </a:t>
            </a:r>
            <a:endParaRPr lang="en-US" sz="2800" dirty="0"/>
          </a:p>
        </p:txBody>
      </p:sp>
      <p:cxnSp>
        <p:nvCxnSpPr>
          <p:cNvPr id="6" name="Straight Connector 5"/>
          <p:cNvCxnSpPr>
            <a:stCxn id="43" idx="3"/>
            <a:endCxn id="7" idx="7"/>
          </p:cNvCxnSpPr>
          <p:nvPr/>
        </p:nvCxnSpPr>
        <p:spPr>
          <a:xfrm flipH="1">
            <a:off x="3291912" y="2457416"/>
            <a:ext cx="3784727" cy="157441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6" name="Cube 25"/>
          <p:cNvSpPr/>
          <p:nvPr/>
        </p:nvSpPr>
        <p:spPr>
          <a:xfrm>
            <a:off x="3827254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05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Propose</a:t>
            </a:r>
            <a:endParaRPr lang="en-US" dirty="0">
              <a:solidFill>
                <a:srgbClr val="282828"/>
              </a:solidFill>
            </a:endParaRP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4579092"/>
              </p:ext>
            </p:extLst>
          </p:nvPr>
        </p:nvGraphicFramePr>
        <p:xfrm>
          <a:off x="557973" y="1766406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4041" y="5118506"/>
            <a:ext cx="28157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 Efficiency + </a:t>
            </a:r>
          </a:p>
          <a:p>
            <a:pPr algn="ctr"/>
            <a:r>
              <a:rPr lang="en-US" sz="2800" dirty="0" smtClean="0"/>
              <a:t>Reduced Network </a:t>
            </a:r>
          </a:p>
          <a:p>
            <a:pPr algn="ctr"/>
            <a:r>
              <a:rPr lang="en-US" sz="2800" dirty="0" smtClean="0"/>
              <a:t>Disruption Time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778724" y="5119040"/>
            <a:ext cx="18729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Efficiency +</a:t>
            </a:r>
          </a:p>
          <a:p>
            <a:pPr algn="ctr"/>
            <a:r>
              <a:rPr lang="en-US" sz="2800" dirty="0" smtClean="0"/>
              <a:t>Accuracy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981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Thesis Statement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17133"/>
            <a:ext cx="8153400" cy="44958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propose to design a content and location</a:t>
            </a:r>
            <a:r>
              <a:rPr lang="en-US" dirty="0"/>
              <a:t>-</a:t>
            </a:r>
            <a:r>
              <a:rPr lang="en-US" dirty="0" smtClean="0"/>
              <a:t>aware P2P-CDN architecture that employs an RTT and ABW-based peer selection scheme to provide users with an efficient and high quality video streaming experience for stored content.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4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Orange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clarifications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Our protocol adapted the G-CP2P scheme but applied it to a different context. </a:t>
            </a:r>
          </a:p>
          <a:p>
            <a:r>
              <a:rPr lang="en-US" dirty="0" smtClean="0"/>
              <a:t>The original G-CP2P was done for live streaming of videos while we did ours for stored content. </a:t>
            </a:r>
          </a:p>
          <a:p>
            <a:r>
              <a:rPr lang="en-US" dirty="0" smtClean="0"/>
              <a:t>Instead of channels, videos are classified into categories.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90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0422" y="3101536"/>
            <a:ext cx="19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Network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506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>
            <a:endCxn id="3" idx="1"/>
          </p:cNvCxnSpPr>
          <p:nvPr/>
        </p:nvCxnSpPr>
        <p:spPr>
          <a:xfrm>
            <a:off x="1734706" y="1378570"/>
            <a:ext cx="2671438" cy="19336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1769" y="865397"/>
            <a:ext cx="1899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CDN Server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649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4081208" y="1595421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8" name="Multiply 7"/>
          <p:cNvSpPr/>
          <p:nvPr/>
        </p:nvSpPr>
        <p:spPr>
          <a:xfrm>
            <a:off x="2687247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9" name="Multiply 8"/>
          <p:cNvSpPr/>
          <p:nvPr/>
        </p:nvSpPr>
        <p:spPr>
          <a:xfrm>
            <a:off x="5480429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1734706" y="1378570"/>
            <a:ext cx="1205497" cy="253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0"/>
          </p:cNvCxnSpPr>
          <p:nvPr/>
        </p:nvCxnSpPr>
        <p:spPr>
          <a:xfrm>
            <a:off x="1734706" y="1378570"/>
            <a:ext cx="3998679" cy="253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0"/>
          </p:cNvCxnSpPr>
          <p:nvPr/>
        </p:nvCxnSpPr>
        <p:spPr>
          <a:xfrm>
            <a:off x="1765682" y="1378570"/>
            <a:ext cx="2568482" cy="447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1416" y="855350"/>
            <a:ext cx="1717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Landmarks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94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9" grpId="0"/>
      <p:bldP spid="1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A CDN-P2P Hybrid Architecture with Content/Location Awareness for Live Streaming Service Networks 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/>
              <a:t>Analysis of a CDN-P2P </a:t>
            </a:r>
            <a:r>
              <a:rPr lang="en-US" dirty="0" smtClean="0"/>
              <a:t>Hybrid </a:t>
            </a:r>
            <a:r>
              <a:rPr lang="en-US" dirty="0"/>
              <a:t>A</a:t>
            </a:r>
            <a:r>
              <a:rPr lang="en-US" dirty="0" smtClean="0"/>
              <a:t>rchitecture </a:t>
            </a:r>
            <a:r>
              <a:rPr lang="en-US" dirty="0"/>
              <a:t>for </a:t>
            </a:r>
            <a:r>
              <a:rPr lang="en-US" dirty="0" smtClean="0"/>
              <a:t>Cost</a:t>
            </a:r>
            <a:r>
              <a:rPr lang="en-US" dirty="0"/>
              <a:t>-effective </a:t>
            </a:r>
            <a:r>
              <a:rPr lang="en-US" dirty="0" smtClean="0"/>
              <a:t>Streaming </a:t>
            </a:r>
            <a:r>
              <a:rPr lang="en-US" dirty="0"/>
              <a:t>M</a:t>
            </a:r>
            <a:r>
              <a:rPr lang="en-US" dirty="0" smtClean="0"/>
              <a:t>edia </a:t>
            </a:r>
            <a:r>
              <a:rPr lang="en-US" dirty="0"/>
              <a:t>D</a:t>
            </a:r>
            <a:r>
              <a:rPr lang="en-US" dirty="0" smtClean="0"/>
              <a:t>istribution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P2P-CDN Hybrid Architectures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13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4081208" y="1595421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8" name="Multiply 7"/>
          <p:cNvSpPr/>
          <p:nvPr/>
        </p:nvSpPr>
        <p:spPr>
          <a:xfrm>
            <a:off x="2687247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9" name="Multiply 8"/>
          <p:cNvSpPr/>
          <p:nvPr/>
        </p:nvSpPr>
        <p:spPr>
          <a:xfrm>
            <a:off x="5480429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61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71684" y="2618943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51066" y="1733543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5526" y="2618943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37926" y="4025997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51066" y="5131122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71684" y="4025997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B6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6004" y="996165"/>
            <a:ext cx="719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Bins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0330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17" grpId="0"/>
      <p:bldP spid="18" grpId="0"/>
      <p:bldP spid="19" grpId="0"/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6004" y="996165"/>
            <a:ext cx="1774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SuperPeers</a:t>
            </a:r>
            <a:endParaRPr lang="en-US" sz="2800" dirty="0"/>
          </a:p>
        </p:txBody>
      </p:sp>
      <p:pic>
        <p:nvPicPr>
          <p:cNvPr id="10" name="Picture 9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pic>
        <p:nvPicPr>
          <p:cNvPr id="32" name="Picture 3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33" name="Picture 3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37" name="Picture 36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38" name="Picture 37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39" name="Picture 38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55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pic>
        <p:nvPicPr>
          <p:cNvPr id="32" name="Picture 3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33" name="Picture 3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37" name="Picture 36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38" name="Picture 37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39" name="Picture 38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19376">
            <a:off x="3575480" y="3677466"/>
            <a:ext cx="317500" cy="2447366"/>
          </a:xfrm>
          <a:prstGeom prst="rect">
            <a:avLst/>
          </a:prstGeom>
        </p:spPr>
      </p:pic>
      <p:pic>
        <p:nvPicPr>
          <p:cNvPr id="46" name="Picture 4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0004">
            <a:off x="5300454" y="3664953"/>
            <a:ext cx="317500" cy="2447366"/>
          </a:xfrm>
          <a:prstGeom prst="rect">
            <a:avLst/>
          </a:prstGeom>
        </p:spPr>
      </p:pic>
      <p:pic>
        <p:nvPicPr>
          <p:cNvPr id="47" name="Picture 4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74" y="4083048"/>
            <a:ext cx="317500" cy="2245339"/>
          </a:xfrm>
          <a:prstGeom prst="rect">
            <a:avLst/>
          </a:prstGeom>
        </p:spPr>
      </p:pic>
      <p:pic>
        <p:nvPicPr>
          <p:cNvPr id="48" name="Picture 4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0987">
            <a:off x="5883996" y="3346230"/>
            <a:ext cx="317500" cy="2245339"/>
          </a:xfrm>
          <a:prstGeom prst="rect">
            <a:avLst/>
          </a:prstGeom>
        </p:spPr>
      </p:pic>
      <p:pic>
        <p:nvPicPr>
          <p:cNvPr id="49" name="Picture 4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3184">
            <a:off x="6158112" y="2685830"/>
            <a:ext cx="317500" cy="2245339"/>
          </a:xfrm>
          <a:prstGeom prst="rect">
            <a:avLst/>
          </a:prstGeom>
        </p:spPr>
      </p:pic>
      <p:pic>
        <p:nvPicPr>
          <p:cNvPr id="50" name="Picture 4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80974">
            <a:off x="5899023" y="1387310"/>
            <a:ext cx="317500" cy="2245339"/>
          </a:xfrm>
          <a:prstGeom prst="rect">
            <a:avLst/>
          </a:prstGeom>
        </p:spPr>
      </p:pic>
      <p:pic>
        <p:nvPicPr>
          <p:cNvPr id="51" name="Picture 50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56815">
            <a:off x="6087773" y="1916933"/>
            <a:ext cx="317500" cy="2245339"/>
          </a:xfrm>
          <a:prstGeom prst="rect">
            <a:avLst/>
          </a:prstGeom>
        </p:spPr>
      </p:pic>
      <p:pic>
        <p:nvPicPr>
          <p:cNvPr id="52" name="Picture 51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90207">
            <a:off x="2846590" y="3042253"/>
            <a:ext cx="317500" cy="2259708"/>
          </a:xfrm>
          <a:prstGeom prst="rect">
            <a:avLst/>
          </a:prstGeom>
        </p:spPr>
      </p:pic>
      <p:pic>
        <p:nvPicPr>
          <p:cNvPr id="53" name="Picture 52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49803">
            <a:off x="2716091" y="2003891"/>
            <a:ext cx="317500" cy="2259708"/>
          </a:xfrm>
          <a:prstGeom prst="rect">
            <a:avLst/>
          </a:prstGeom>
        </p:spPr>
      </p:pic>
      <p:pic>
        <p:nvPicPr>
          <p:cNvPr id="54" name="Picture 53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45582">
            <a:off x="2973443" y="1407100"/>
            <a:ext cx="317500" cy="2259708"/>
          </a:xfrm>
          <a:prstGeom prst="rect">
            <a:avLst/>
          </a:prstGeom>
        </p:spPr>
      </p:pic>
      <p:pic>
        <p:nvPicPr>
          <p:cNvPr id="55" name="Picture 5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78020">
            <a:off x="3656833" y="788052"/>
            <a:ext cx="317500" cy="2526061"/>
          </a:xfrm>
          <a:prstGeom prst="rect">
            <a:avLst/>
          </a:prstGeom>
        </p:spPr>
      </p:pic>
      <p:pic>
        <p:nvPicPr>
          <p:cNvPr id="56" name="Picture 5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11375">
            <a:off x="4188359" y="617587"/>
            <a:ext cx="317500" cy="2372511"/>
          </a:xfrm>
          <a:prstGeom prst="rect">
            <a:avLst/>
          </a:prstGeom>
        </p:spPr>
      </p:pic>
      <p:pic>
        <p:nvPicPr>
          <p:cNvPr id="57" name="Picture 5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82478">
            <a:off x="4769703" y="666317"/>
            <a:ext cx="317500" cy="2372511"/>
          </a:xfrm>
          <a:prstGeom prst="rect">
            <a:avLst/>
          </a:prstGeom>
        </p:spPr>
      </p:pic>
      <p:pic>
        <p:nvPicPr>
          <p:cNvPr id="58" name="Picture 5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94723">
            <a:off x="5216472" y="768278"/>
            <a:ext cx="317500" cy="260480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27835" y="509038"/>
            <a:ext cx="20438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Content </a:t>
            </a:r>
          </a:p>
          <a:p>
            <a:r>
              <a:rPr lang="en-US" sz="2800" dirty="0" smtClean="0"/>
              <a:t>Sub-overlays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2731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pic>
        <p:nvPicPr>
          <p:cNvPr id="32" name="Picture 3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33" name="Picture 3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37" name="Picture 36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38" name="Picture 37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39" name="Picture 38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19376">
            <a:off x="3575480" y="3677466"/>
            <a:ext cx="317500" cy="2447366"/>
          </a:xfrm>
          <a:prstGeom prst="rect">
            <a:avLst/>
          </a:prstGeom>
        </p:spPr>
      </p:pic>
      <p:pic>
        <p:nvPicPr>
          <p:cNvPr id="46" name="Picture 4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0004">
            <a:off x="5300454" y="3664953"/>
            <a:ext cx="317500" cy="2447366"/>
          </a:xfrm>
          <a:prstGeom prst="rect">
            <a:avLst/>
          </a:prstGeom>
        </p:spPr>
      </p:pic>
      <p:pic>
        <p:nvPicPr>
          <p:cNvPr id="47" name="Picture 4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74" y="4083048"/>
            <a:ext cx="317500" cy="2245339"/>
          </a:xfrm>
          <a:prstGeom prst="rect">
            <a:avLst/>
          </a:prstGeom>
        </p:spPr>
      </p:pic>
      <p:pic>
        <p:nvPicPr>
          <p:cNvPr id="48" name="Picture 4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0987">
            <a:off x="5883996" y="3346230"/>
            <a:ext cx="317500" cy="2245339"/>
          </a:xfrm>
          <a:prstGeom prst="rect">
            <a:avLst/>
          </a:prstGeom>
        </p:spPr>
      </p:pic>
      <p:pic>
        <p:nvPicPr>
          <p:cNvPr id="49" name="Picture 4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3184">
            <a:off x="6158112" y="2685830"/>
            <a:ext cx="317500" cy="2245339"/>
          </a:xfrm>
          <a:prstGeom prst="rect">
            <a:avLst/>
          </a:prstGeom>
        </p:spPr>
      </p:pic>
      <p:pic>
        <p:nvPicPr>
          <p:cNvPr id="50" name="Picture 4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80974">
            <a:off x="5899023" y="1387310"/>
            <a:ext cx="317500" cy="2245339"/>
          </a:xfrm>
          <a:prstGeom prst="rect">
            <a:avLst/>
          </a:prstGeom>
        </p:spPr>
      </p:pic>
      <p:pic>
        <p:nvPicPr>
          <p:cNvPr id="51" name="Picture 50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56815">
            <a:off x="6087773" y="1916933"/>
            <a:ext cx="317500" cy="2245339"/>
          </a:xfrm>
          <a:prstGeom prst="rect">
            <a:avLst/>
          </a:prstGeom>
        </p:spPr>
      </p:pic>
      <p:pic>
        <p:nvPicPr>
          <p:cNvPr id="52" name="Picture 51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90207">
            <a:off x="2846590" y="3042253"/>
            <a:ext cx="317500" cy="2259708"/>
          </a:xfrm>
          <a:prstGeom prst="rect">
            <a:avLst/>
          </a:prstGeom>
        </p:spPr>
      </p:pic>
      <p:pic>
        <p:nvPicPr>
          <p:cNvPr id="53" name="Picture 52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49803">
            <a:off x="2716091" y="2003891"/>
            <a:ext cx="317500" cy="2259708"/>
          </a:xfrm>
          <a:prstGeom prst="rect">
            <a:avLst/>
          </a:prstGeom>
        </p:spPr>
      </p:pic>
      <p:pic>
        <p:nvPicPr>
          <p:cNvPr id="54" name="Picture 53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45582">
            <a:off x="2973443" y="1407100"/>
            <a:ext cx="317500" cy="2259708"/>
          </a:xfrm>
          <a:prstGeom prst="rect">
            <a:avLst/>
          </a:prstGeom>
        </p:spPr>
      </p:pic>
      <p:pic>
        <p:nvPicPr>
          <p:cNvPr id="55" name="Picture 5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78020">
            <a:off x="3656833" y="788052"/>
            <a:ext cx="317500" cy="2526061"/>
          </a:xfrm>
          <a:prstGeom prst="rect">
            <a:avLst/>
          </a:prstGeom>
        </p:spPr>
      </p:pic>
      <p:pic>
        <p:nvPicPr>
          <p:cNvPr id="56" name="Picture 5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11375">
            <a:off x="4188359" y="617587"/>
            <a:ext cx="317500" cy="2372511"/>
          </a:xfrm>
          <a:prstGeom prst="rect">
            <a:avLst/>
          </a:prstGeom>
        </p:spPr>
      </p:pic>
      <p:pic>
        <p:nvPicPr>
          <p:cNvPr id="57" name="Picture 5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82478">
            <a:off x="4769703" y="666317"/>
            <a:ext cx="317500" cy="2372511"/>
          </a:xfrm>
          <a:prstGeom prst="rect">
            <a:avLst/>
          </a:prstGeom>
        </p:spPr>
      </p:pic>
      <p:pic>
        <p:nvPicPr>
          <p:cNvPr id="58" name="Picture 5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94723">
            <a:off x="5216472" y="768278"/>
            <a:ext cx="317500" cy="260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70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346823" y="956235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479176" y="3095812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20329" y="3558988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496235" y="4843929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997388" y="1096681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04" y="996165"/>
            <a:ext cx="2300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Regular Nodes</a:t>
            </a:r>
            <a:endParaRPr lang="en-US" sz="2800" dirty="0"/>
          </a:p>
        </p:txBody>
      </p:sp>
      <p:cxnSp>
        <p:nvCxnSpPr>
          <p:cNvPr id="9" name="Straight Connector 8"/>
          <p:cNvCxnSpPr>
            <a:stCxn id="4" idx="5"/>
          </p:cNvCxnSpPr>
          <p:nvPr/>
        </p:nvCxnSpPr>
        <p:spPr>
          <a:xfrm>
            <a:off x="7668107" y="4655754"/>
            <a:ext cx="1475893" cy="220224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5"/>
          </p:cNvCxnSpPr>
          <p:nvPr/>
        </p:nvCxnSpPr>
        <p:spPr>
          <a:xfrm>
            <a:off x="4644013" y="5940695"/>
            <a:ext cx="4499987" cy="917305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6"/>
            <a:endCxn id="4" idx="3"/>
          </p:cNvCxnSpPr>
          <p:nvPr/>
        </p:nvCxnSpPr>
        <p:spPr>
          <a:xfrm flipV="1">
            <a:off x="4840941" y="4655754"/>
            <a:ext cx="1876316" cy="83064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5" idx="7"/>
          </p:cNvCxnSpPr>
          <p:nvPr/>
        </p:nvCxnSpPr>
        <p:spPr>
          <a:xfrm flipH="1">
            <a:off x="4644013" y="2381622"/>
            <a:ext cx="2025728" cy="2650482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4" idx="0"/>
          </p:cNvCxnSpPr>
          <p:nvPr/>
        </p:nvCxnSpPr>
        <p:spPr>
          <a:xfrm>
            <a:off x="6669741" y="2381622"/>
            <a:ext cx="522941" cy="117736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" idx="4"/>
            <a:endCxn id="5" idx="0"/>
          </p:cNvCxnSpPr>
          <p:nvPr/>
        </p:nvCxnSpPr>
        <p:spPr>
          <a:xfrm>
            <a:off x="4019176" y="2241176"/>
            <a:ext cx="149412" cy="2602753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1"/>
            <a:endCxn id="3" idx="5"/>
          </p:cNvCxnSpPr>
          <p:nvPr/>
        </p:nvCxnSpPr>
        <p:spPr>
          <a:xfrm flipH="1" flipV="1">
            <a:off x="2626954" y="4192578"/>
            <a:ext cx="1066209" cy="83952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3"/>
            <a:endCxn id="3" idx="7"/>
          </p:cNvCxnSpPr>
          <p:nvPr/>
        </p:nvCxnSpPr>
        <p:spPr>
          <a:xfrm flipH="1">
            <a:off x="2626954" y="2053001"/>
            <a:ext cx="916797" cy="123098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712277">
            <a:off x="4670938" y="5909875"/>
            <a:ext cx="4365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Connected to their SuperPeer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6119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/>
      <p:bldP spid="3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654190" y="701883"/>
            <a:ext cx="5747897" cy="5414542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80" y="135325"/>
            <a:ext cx="1278543" cy="1133116"/>
          </a:xfrm>
          <a:prstGeom prst="rect">
            <a:avLst/>
          </a:prstGeom>
        </p:spPr>
      </p:pic>
      <p:pic>
        <p:nvPicPr>
          <p:cNvPr id="9" name="Picture 8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815" y="2777745"/>
            <a:ext cx="1278543" cy="1133116"/>
          </a:xfrm>
          <a:prstGeom prst="rect">
            <a:avLst/>
          </a:prstGeom>
        </p:spPr>
      </p:pic>
      <p:pic>
        <p:nvPicPr>
          <p:cNvPr id="10" name="Picture 9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80" y="5549867"/>
            <a:ext cx="1278543" cy="1133116"/>
          </a:xfrm>
          <a:prstGeom prst="rect">
            <a:avLst/>
          </a:prstGeom>
        </p:spPr>
      </p:pic>
      <p:pic>
        <p:nvPicPr>
          <p:cNvPr id="11" name="Picture 10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18" y="2777745"/>
            <a:ext cx="1278543" cy="1133116"/>
          </a:xfrm>
          <a:prstGeom prst="rect">
            <a:avLst/>
          </a:prstGeom>
        </p:spPr>
      </p:pic>
      <p:pic>
        <p:nvPicPr>
          <p:cNvPr id="12" name="Picture 11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350" y="868999"/>
            <a:ext cx="1278543" cy="1133116"/>
          </a:xfrm>
          <a:prstGeom prst="rect">
            <a:avLst/>
          </a:prstGeom>
        </p:spPr>
      </p:pic>
      <p:pic>
        <p:nvPicPr>
          <p:cNvPr id="13" name="Picture 12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31" y="868999"/>
            <a:ext cx="1278543" cy="1133116"/>
          </a:xfrm>
          <a:prstGeom prst="rect">
            <a:avLst/>
          </a:prstGeom>
        </p:spPr>
      </p:pic>
      <p:pic>
        <p:nvPicPr>
          <p:cNvPr id="14" name="Picture 13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585" y="4730999"/>
            <a:ext cx="1278543" cy="1133116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807294" y="4563883"/>
            <a:ext cx="324111" cy="33423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215164" y="5050514"/>
            <a:ext cx="324111" cy="33423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01849" y="5447686"/>
            <a:ext cx="324111" cy="33423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53039" y="3177495"/>
            <a:ext cx="3459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Network of Oranges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3219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Orange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58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8533" y="308272"/>
            <a:ext cx="26649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There are three CDN servers </a:t>
            </a:r>
          </a:p>
          <a:p>
            <a:r>
              <a:rPr lang="en-US" sz="2800" dirty="0" smtClean="0"/>
              <a:t>in the network: </a:t>
            </a:r>
          </a:p>
          <a:p>
            <a:r>
              <a:rPr lang="en-US" sz="2800" dirty="0" smtClean="0"/>
              <a:t>{CDN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CDN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CDN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} 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65634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439647" y="173785"/>
            <a:ext cx="24106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Let NP be the new peer who</a:t>
            </a:r>
          </a:p>
          <a:p>
            <a:r>
              <a:rPr lang="en-US" sz="2800" dirty="0"/>
              <a:t>w</a:t>
            </a:r>
            <a:r>
              <a:rPr lang="en-US" sz="2800" dirty="0" smtClean="0"/>
              <a:t>ishes to stream a video: vid_1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27889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7169" y="1918990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70532" y="1534526"/>
            <a:ext cx="4695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Media content to be distributed</a:t>
            </a:r>
            <a:endParaRPr lang="en-US" sz="2800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2169" y="4170726"/>
            <a:ext cx="1899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CDN Server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401314" y="6061953"/>
            <a:ext cx="1112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Clients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597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160164" y="159896"/>
            <a:ext cx="2804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first measures its RTT on each</a:t>
            </a:r>
          </a:p>
          <a:p>
            <a:r>
              <a:rPr lang="en-US" sz="2800" dirty="0"/>
              <a:t>o</a:t>
            </a:r>
            <a:r>
              <a:rPr lang="en-US" sz="2800" dirty="0" smtClean="0"/>
              <a:t>f the three CDN servers.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190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42022" y="246717"/>
            <a:ext cx="21829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 its RTT to </a:t>
            </a:r>
          </a:p>
          <a:p>
            <a:r>
              <a:rPr lang="en-US" sz="2800" dirty="0" smtClean="0"/>
              <a:t>CDN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= 75 </a:t>
            </a:r>
            <a:r>
              <a:rPr lang="en-US" sz="2800" dirty="0" err="1" smtClean="0"/>
              <a:t>ms</a:t>
            </a:r>
            <a:r>
              <a:rPr lang="en-US" sz="2800" baseline="-25000" dirty="0" smtClean="0"/>
              <a:t>  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3273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2.96296E-6 L 0.34392 -0.11389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2022" y="246717"/>
            <a:ext cx="2381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 its RTT to </a:t>
            </a:r>
          </a:p>
          <a:p>
            <a:r>
              <a:rPr lang="en-US" sz="2800" dirty="0" smtClean="0"/>
              <a:t>CDN</a:t>
            </a:r>
            <a:r>
              <a:rPr lang="en-US" sz="2800" baseline="-25000" dirty="0"/>
              <a:t>2</a:t>
            </a:r>
            <a:r>
              <a:rPr lang="en-US" sz="2800" dirty="0" smtClean="0"/>
              <a:t>= 750 </a:t>
            </a:r>
            <a:r>
              <a:rPr lang="en-US" sz="2800" dirty="0" err="1" smtClean="0"/>
              <a:t>ms</a:t>
            </a:r>
            <a:r>
              <a:rPr lang="en-US" sz="2800" baseline="-25000" dirty="0" smtClean="0"/>
              <a:t>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9233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44444E-6 L 0.61649 0.40301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2022" y="246717"/>
            <a:ext cx="2381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 its RTT to </a:t>
            </a:r>
          </a:p>
          <a:p>
            <a:r>
              <a:rPr lang="en-US" sz="2800" dirty="0" smtClean="0"/>
              <a:t>CDN</a:t>
            </a:r>
            <a:r>
              <a:rPr lang="en-US" sz="2800" baseline="-25000" dirty="0"/>
              <a:t>3</a:t>
            </a:r>
            <a:r>
              <a:rPr lang="en-US" sz="2800" dirty="0" smtClean="0"/>
              <a:t>= 150 </a:t>
            </a:r>
            <a:r>
              <a:rPr lang="en-US" sz="2800" dirty="0" err="1" smtClean="0"/>
              <a:t>ms</a:t>
            </a:r>
            <a:r>
              <a:rPr lang="en-US" sz="2800" baseline="-25000" dirty="0" smtClean="0"/>
              <a:t>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9296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5.18519E-6 L 0.08125 0.40601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17527" y="247711"/>
            <a:ext cx="27098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chooses the CDN server with</a:t>
            </a:r>
          </a:p>
          <a:p>
            <a:r>
              <a:rPr lang="en-US" sz="2800" dirty="0" smtClean="0"/>
              <a:t>The least RTT value. In this case,</a:t>
            </a:r>
          </a:p>
          <a:p>
            <a:r>
              <a:rPr lang="en-US" sz="2800" dirty="0" smtClean="0"/>
              <a:t>It is CDN</a:t>
            </a:r>
            <a:r>
              <a:rPr lang="en-US" sz="2800" baseline="-25000" dirty="0" smtClean="0"/>
              <a:t>1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395794"/>
              </p:ext>
            </p:extLst>
          </p:nvPr>
        </p:nvGraphicFramePr>
        <p:xfrm>
          <a:off x="3347602" y="2505095"/>
          <a:ext cx="2445552" cy="1483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96085"/>
                <a:gridCol w="1149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CDN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CDN</a:t>
                      </a:r>
                      <a:r>
                        <a:rPr lang="en-US" b="1" baseline="-25000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75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ms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CDN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CDN</a:t>
                      </a:r>
                      <a:r>
                        <a:rPr lang="en-US" baseline="-25000" dirty="0" smtClean="0"/>
                        <a:t>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Oval 13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9577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0.34114 -0.1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49" y="-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3004" y="197253"/>
            <a:ext cx="23661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has 3 predefined landmarks:</a:t>
            </a:r>
            <a:br>
              <a:rPr lang="en-US" sz="2800" dirty="0" smtClean="0"/>
            </a:br>
            <a:r>
              <a:rPr lang="en-US" sz="2800" dirty="0" smtClean="0"/>
              <a:t>{L1, L2, L3}</a:t>
            </a:r>
          </a:p>
        </p:txBody>
      </p:sp>
      <p:sp>
        <p:nvSpPr>
          <p:cNvPr id="11" name="Oval 10"/>
          <p:cNvSpPr/>
          <p:nvPr/>
        </p:nvSpPr>
        <p:spPr>
          <a:xfrm>
            <a:off x="7449950" y="996166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2450353" y="3004969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6" name="Multiply 5"/>
          <p:cNvSpPr/>
          <p:nvPr/>
        </p:nvSpPr>
        <p:spPr>
          <a:xfrm>
            <a:off x="5193698" y="199342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331017" y="4166693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52565" y="475771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L2&gt;L1&gt;L3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01117" y="416669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L2&gt;L3&gt;L1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13665" y="3797361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13665" y="282030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L1&gt;L3&gt;L2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99951" y="1828469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L3&gt;L1&gt;L2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51529" y="2459605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6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0142" y="84840"/>
            <a:ext cx="4758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will measure its RTT on each landmark then arrange </a:t>
            </a:r>
          </a:p>
          <a:p>
            <a:r>
              <a:rPr lang="en-US" sz="2800" dirty="0" smtClean="0"/>
              <a:t>them by increasing value</a:t>
            </a:r>
          </a:p>
        </p:txBody>
      </p:sp>
      <p:sp>
        <p:nvSpPr>
          <p:cNvPr id="11" name="Oval 10"/>
          <p:cNvSpPr/>
          <p:nvPr/>
        </p:nvSpPr>
        <p:spPr>
          <a:xfrm>
            <a:off x="7449950" y="996166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2450353" y="3004969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6" name="Multiply 5"/>
          <p:cNvSpPr/>
          <p:nvPr/>
        </p:nvSpPr>
        <p:spPr>
          <a:xfrm>
            <a:off x="5193698" y="199342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331017" y="4166693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52565" y="475771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L2&gt;L1&gt;L3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01117" y="416669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L2&gt;L3&gt;L1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13665" y="3797361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13665" y="282030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L1&gt;L3&gt;L2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99951" y="1828469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L3&gt;L1&gt;L2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51529" y="2459605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769564"/>
              </p:ext>
            </p:extLst>
          </p:nvPr>
        </p:nvGraphicFramePr>
        <p:xfrm>
          <a:off x="6653170" y="5089759"/>
          <a:ext cx="2121894" cy="1483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54741"/>
                <a:gridCol w="9671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Landmark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088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0142" y="84840"/>
            <a:ext cx="4758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Since L3&gt;L2&gt;L1, NP will go </a:t>
            </a:r>
          </a:p>
          <a:p>
            <a:r>
              <a:rPr lang="en-US" sz="2800" dirty="0" smtClean="0"/>
              <a:t>to ‘bin’ itself in that </a:t>
            </a:r>
          </a:p>
          <a:p>
            <a:r>
              <a:rPr lang="en-US" sz="2800" dirty="0" smtClean="0"/>
              <a:t>location</a:t>
            </a:r>
          </a:p>
        </p:txBody>
      </p:sp>
      <p:sp>
        <p:nvSpPr>
          <p:cNvPr id="11" name="Oval 10"/>
          <p:cNvSpPr/>
          <p:nvPr/>
        </p:nvSpPr>
        <p:spPr>
          <a:xfrm>
            <a:off x="7449950" y="996166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2450353" y="3004969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6" name="Multiply 5"/>
          <p:cNvSpPr/>
          <p:nvPr/>
        </p:nvSpPr>
        <p:spPr>
          <a:xfrm>
            <a:off x="5193698" y="199342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331017" y="4166693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52565" y="475771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L2&gt;L1&gt;L3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01117" y="416669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L2&gt;L3&gt;L1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13665" y="3797361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13665" y="282030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L1&gt;L3&gt;L2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99951" y="1828469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L3&gt;L1&gt;L2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51529" y="2459605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304601"/>
              </p:ext>
            </p:extLst>
          </p:nvPr>
        </p:nvGraphicFramePr>
        <p:xfrm>
          <a:off x="6653170" y="5089759"/>
          <a:ext cx="2121894" cy="1483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54741"/>
                <a:gridCol w="9671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Landmark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194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2222E-6 7.40741E-7 L -0.53924 0.20695 " pathEditMode="relative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uboverlay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844">
            <a:off x="-60193" y="3620189"/>
            <a:ext cx="4845407" cy="1968500"/>
          </a:xfrm>
          <a:prstGeom prst="rect">
            <a:avLst/>
          </a:prstGeom>
        </p:spPr>
      </p:pic>
      <p:pic>
        <p:nvPicPr>
          <p:cNvPr id="4" name="Picture 3" descr="suboverlay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6764" flipH="1">
            <a:off x="4198173" y="3400781"/>
            <a:ext cx="4850522" cy="1968500"/>
          </a:xfrm>
          <a:prstGeom prst="rect">
            <a:avLst/>
          </a:prstGeom>
        </p:spPr>
      </p:pic>
      <p:pic>
        <p:nvPicPr>
          <p:cNvPr id="5" name="Picture 4" descr="suboverlay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2136" y="2438400"/>
            <a:ext cx="4127500" cy="1968500"/>
          </a:xfrm>
          <a:prstGeom prst="rect">
            <a:avLst/>
          </a:prstGeom>
        </p:spPr>
      </p:pic>
      <p:pic>
        <p:nvPicPr>
          <p:cNvPr id="2" name="Picture 1" descr="sp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73500" y="4892504"/>
            <a:ext cx="1396537" cy="19654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039" y="203873"/>
            <a:ext cx="84749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Suppose that the bin’s SuperPeer has 3 sub-overlays: S1, S2, S3 and S3 has vid_1 then NP establishes a connection there.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1879740" y="1692709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349309" y="5605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1991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37361" y="3206375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1643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52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0.59809 0.235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96" y="1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F25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039" y="203873"/>
            <a:ext cx="8474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Inside S3 there are peers streaming vid_1. 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3884705" y="1240117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70634" y="3857811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261412" y="4500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23757" y="4918634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33035" y="2468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P5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/>
          <p:cNvCxnSpPr>
            <a:stCxn id="6" idx="5"/>
          </p:cNvCxnSpPr>
          <p:nvPr/>
        </p:nvCxnSpPr>
        <p:spPr>
          <a:xfrm>
            <a:off x="8409190" y="5597048"/>
            <a:ext cx="734810" cy="1260952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5"/>
            <a:endCxn id="6" idx="1"/>
          </p:cNvCxnSpPr>
          <p:nvPr/>
        </p:nvCxnSpPr>
        <p:spPr>
          <a:xfrm>
            <a:off x="6980813" y="3565048"/>
            <a:ext cx="477527" cy="112340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7"/>
          </p:cNvCxnSpPr>
          <p:nvPr/>
        </p:nvCxnSpPr>
        <p:spPr>
          <a:xfrm flipH="1">
            <a:off x="5271535" y="3565048"/>
            <a:ext cx="758428" cy="1541761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4"/>
            <a:endCxn id="7" idx="0"/>
          </p:cNvCxnSpPr>
          <p:nvPr/>
        </p:nvCxnSpPr>
        <p:spPr>
          <a:xfrm>
            <a:off x="4557058" y="2525058"/>
            <a:ext cx="239052" cy="2393576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5" idx="5"/>
          </p:cNvCxnSpPr>
          <p:nvPr/>
        </p:nvCxnSpPr>
        <p:spPr>
          <a:xfrm flipH="1" flipV="1">
            <a:off x="3018412" y="4954577"/>
            <a:ext cx="1105345" cy="606528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198281" y="1302868"/>
            <a:ext cx="1344706" cy="1284941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21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7169" y="1918990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66900" y="1436221"/>
            <a:ext cx="33264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Store media into the CDN Server for distribution</a:t>
            </a:r>
            <a:endParaRPr lang="en-US" sz="2800" dirty="0"/>
          </a:p>
        </p:txBody>
      </p:sp>
      <p:cxnSp>
        <p:nvCxnSpPr>
          <p:cNvPr id="8" name="Straight Connector 7"/>
          <p:cNvCxnSpPr>
            <a:stCxn id="10" idx="6"/>
          </p:cNvCxnSpPr>
          <p:nvPr/>
        </p:nvCxnSpPr>
        <p:spPr>
          <a:xfrm flipV="1">
            <a:off x="2747169" y="3727549"/>
            <a:ext cx="1201023" cy="331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7"/>
          </p:cNvCxnSpPr>
          <p:nvPr/>
        </p:nvCxnSpPr>
        <p:spPr>
          <a:xfrm flipV="1">
            <a:off x="3554204" y="4058885"/>
            <a:ext cx="559647" cy="69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0"/>
          </p:cNvCxnSpPr>
          <p:nvPr/>
        </p:nvCxnSpPr>
        <p:spPr>
          <a:xfrm flipH="1" flipV="1">
            <a:off x="4852411" y="4183124"/>
            <a:ext cx="814489" cy="1712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1"/>
          </p:cNvCxnSpPr>
          <p:nvPr/>
        </p:nvCxnSpPr>
        <p:spPr>
          <a:xfrm flipH="1" flipV="1">
            <a:off x="5052582" y="4058885"/>
            <a:ext cx="794330" cy="67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2"/>
          </p:cNvCxnSpPr>
          <p:nvPr/>
        </p:nvCxnSpPr>
        <p:spPr>
          <a:xfrm flipH="1" flipV="1">
            <a:off x="5218241" y="3671771"/>
            <a:ext cx="1739413" cy="1002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pic>
        <p:nvPicPr>
          <p:cNvPr id="23" name="Trad-store media content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07770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50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70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5588E-6 -4.77557E-6 L 0.08946 -4.77557E-6 C 0.12958 -4.77557E-6 0.17909 0.07358 0.17909 0.13397 L 0.17909 0.26863 " pathEditMode="relative" rAng="0" ptsTypes="FfFF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6" y="134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  <p:bldLst>
      <p:bldP spid="5" grpId="0" animBg="1"/>
      <p:bldP spid="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F25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039" y="203873"/>
            <a:ext cx="8474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will arrange the nodes by RTT and choose only nodes that can support its bandwidth by computing for ABW. 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3884705" y="1240117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70634" y="3857811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261412" y="4500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23757" y="4918634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33035" y="2468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98281" y="1302868"/>
            <a:ext cx="1344706" cy="1284941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6" idx="5"/>
          </p:cNvCxnSpPr>
          <p:nvPr/>
        </p:nvCxnSpPr>
        <p:spPr>
          <a:xfrm>
            <a:off x="8409190" y="5597048"/>
            <a:ext cx="734810" cy="1260952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5"/>
            <a:endCxn id="6" idx="1"/>
          </p:cNvCxnSpPr>
          <p:nvPr/>
        </p:nvCxnSpPr>
        <p:spPr>
          <a:xfrm>
            <a:off x="6980813" y="3565048"/>
            <a:ext cx="477527" cy="112340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7"/>
          </p:cNvCxnSpPr>
          <p:nvPr/>
        </p:nvCxnSpPr>
        <p:spPr>
          <a:xfrm flipH="1">
            <a:off x="5271535" y="3565048"/>
            <a:ext cx="758428" cy="1541761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4"/>
            <a:endCxn id="7" idx="0"/>
          </p:cNvCxnSpPr>
          <p:nvPr/>
        </p:nvCxnSpPr>
        <p:spPr>
          <a:xfrm>
            <a:off x="4557058" y="2525058"/>
            <a:ext cx="239052" cy="2393576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5" idx="5"/>
          </p:cNvCxnSpPr>
          <p:nvPr/>
        </p:nvCxnSpPr>
        <p:spPr>
          <a:xfrm flipH="1" flipV="1">
            <a:off x="3018412" y="4954577"/>
            <a:ext cx="1105345" cy="606528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9" idx="6"/>
          </p:cNvCxnSpPr>
          <p:nvPr/>
        </p:nvCxnSpPr>
        <p:spPr>
          <a:xfrm flipH="1">
            <a:off x="2542987" y="1882588"/>
            <a:ext cx="1341718" cy="62751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9" idx="5"/>
          </p:cNvCxnSpPr>
          <p:nvPr/>
        </p:nvCxnSpPr>
        <p:spPr>
          <a:xfrm flipH="1" flipV="1">
            <a:off x="2346059" y="2399634"/>
            <a:ext cx="3486976" cy="71111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9" idx="5"/>
          </p:cNvCxnSpPr>
          <p:nvPr/>
        </p:nvCxnSpPr>
        <p:spPr>
          <a:xfrm flipH="1" flipV="1">
            <a:off x="2346059" y="2399634"/>
            <a:ext cx="4915353" cy="274311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38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uboverlay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844">
            <a:off x="-60193" y="3620189"/>
            <a:ext cx="4845407" cy="1968500"/>
          </a:xfrm>
          <a:prstGeom prst="rect">
            <a:avLst/>
          </a:prstGeom>
        </p:spPr>
      </p:pic>
      <p:pic>
        <p:nvPicPr>
          <p:cNvPr id="4" name="Picture 3" descr="suboverlay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6764" flipH="1">
            <a:off x="4198173" y="3400781"/>
            <a:ext cx="4850522" cy="1968500"/>
          </a:xfrm>
          <a:prstGeom prst="rect">
            <a:avLst/>
          </a:prstGeom>
        </p:spPr>
      </p:pic>
      <p:pic>
        <p:nvPicPr>
          <p:cNvPr id="5" name="Picture 4" descr="suboverlay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2136" y="2438400"/>
            <a:ext cx="4127500" cy="1968500"/>
          </a:xfrm>
          <a:prstGeom prst="rect">
            <a:avLst/>
          </a:prstGeom>
        </p:spPr>
      </p:pic>
      <p:pic>
        <p:nvPicPr>
          <p:cNvPr id="2" name="Picture 1" descr="sp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73500" y="4892504"/>
            <a:ext cx="1396537" cy="19654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039" y="203873"/>
            <a:ext cx="8474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Suppose that the bin’s SuperPeer has 3 sub-overlays: S1, S2, S3 and none of them stream vid_1.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1879740" y="1692709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349309" y="5605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1991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37361" y="3206375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1643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44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1556590" y="766593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1734706" y="905994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2151529" y="1267094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65" name="Straight Connector 64"/>
          <p:cNvCxnSpPr>
            <a:stCxn id="63" idx="1"/>
          </p:cNvCxnSpPr>
          <p:nvPr/>
        </p:nvCxnSpPr>
        <p:spPr>
          <a:xfrm>
            <a:off x="2571684" y="1740763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3" idx="6"/>
          </p:cNvCxnSpPr>
          <p:nvPr/>
        </p:nvCxnSpPr>
        <p:spPr>
          <a:xfrm flipH="1">
            <a:off x="4855632" y="3756073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3" idx="5"/>
          </p:cNvCxnSpPr>
          <p:nvPr/>
        </p:nvCxnSpPr>
        <p:spPr>
          <a:xfrm flipH="1" flipV="1">
            <a:off x="4778512" y="3944543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329024" y="3508245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1734706" y="3756073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4778512" y="1740763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571684" y="3944543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3" name="Picture 72" descr="sp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17087" flipH="1" flipV="1">
            <a:off x="3957225" y="3221964"/>
            <a:ext cx="215900" cy="635000"/>
          </a:xfrm>
          <a:prstGeom prst="rect">
            <a:avLst/>
          </a:prstGeom>
        </p:spPr>
      </p:pic>
      <p:pic>
        <p:nvPicPr>
          <p:cNvPr id="74" name="Picture 73" descr="sp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37003">
            <a:off x="5004979" y="3217541"/>
            <a:ext cx="215900" cy="635000"/>
          </a:xfrm>
          <a:prstGeom prst="rect">
            <a:avLst/>
          </a:prstGeom>
        </p:spPr>
      </p:pic>
      <p:pic>
        <p:nvPicPr>
          <p:cNvPr id="75" name="Picture 74" descr="sp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7582" y="2878355"/>
            <a:ext cx="215900" cy="635000"/>
          </a:xfrm>
          <a:prstGeom prst="rect">
            <a:avLst/>
          </a:prstGeom>
        </p:spPr>
      </p:pic>
      <p:pic>
        <p:nvPicPr>
          <p:cNvPr id="76" name="Picture 75" descr="sp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582" y="4015080"/>
            <a:ext cx="215900" cy="635000"/>
          </a:xfrm>
          <a:prstGeom prst="rect">
            <a:avLst/>
          </a:prstGeom>
        </p:spPr>
      </p:pic>
      <p:pic>
        <p:nvPicPr>
          <p:cNvPr id="77" name="Picture 76" descr="sp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53076">
            <a:off x="3958563" y="3661545"/>
            <a:ext cx="215900" cy="635000"/>
          </a:xfrm>
          <a:prstGeom prst="rect">
            <a:avLst/>
          </a:prstGeom>
        </p:spPr>
      </p:pic>
      <p:pic>
        <p:nvPicPr>
          <p:cNvPr id="78" name="Picture 77" descr="sp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95930">
            <a:off x="5007270" y="3672554"/>
            <a:ext cx="215900" cy="6350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61039" y="203873"/>
            <a:ext cx="8474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SuperPeer in that bin will ask the other SuperPeers if they have vid_1. </a:t>
            </a:r>
            <a:endParaRPr lang="en-US" sz="2800" dirty="0"/>
          </a:p>
        </p:txBody>
      </p:sp>
      <p:cxnSp>
        <p:nvCxnSpPr>
          <p:cNvPr id="7" name="Curved Connector 6"/>
          <p:cNvCxnSpPr>
            <a:stCxn id="73" idx="2"/>
            <a:endCxn id="75" idx="2"/>
          </p:cNvCxnSpPr>
          <p:nvPr/>
        </p:nvCxnSpPr>
        <p:spPr>
          <a:xfrm rot="10800000" flipH="1">
            <a:off x="3767366" y="2878355"/>
            <a:ext cx="828166" cy="551036"/>
          </a:xfrm>
          <a:prstGeom prst="curvedConnector4">
            <a:avLst>
              <a:gd name="adj1" fmla="val -4678"/>
              <a:gd name="adj2" fmla="val 14148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73" idx="2"/>
            <a:endCxn id="74" idx="2"/>
          </p:cNvCxnSpPr>
          <p:nvPr/>
        </p:nvCxnSpPr>
        <p:spPr>
          <a:xfrm rot="10800000" flipH="1">
            <a:off x="3767365" y="3395609"/>
            <a:ext cx="1630809" cy="33782"/>
          </a:xfrm>
          <a:prstGeom prst="curvedConnector5">
            <a:avLst>
              <a:gd name="adj1" fmla="val -14018"/>
              <a:gd name="adj2" fmla="val 2794373"/>
              <a:gd name="adj3" fmla="val 11401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73" idx="1"/>
            <a:endCxn id="78" idx="2"/>
          </p:cNvCxnSpPr>
          <p:nvPr/>
        </p:nvCxnSpPr>
        <p:spPr>
          <a:xfrm rot="16200000" flipH="1">
            <a:off x="4422153" y="3118655"/>
            <a:ext cx="668719" cy="1307826"/>
          </a:xfrm>
          <a:prstGeom prst="curvedConnector4">
            <a:avLst>
              <a:gd name="adj1" fmla="val -167759"/>
              <a:gd name="adj2" fmla="val 13054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73" idx="2"/>
            <a:endCxn id="76" idx="2"/>
          </p:cNvCxnSpPr>
          <p:nvPr/>
        </p:nvCxnSpPr>
        <p:spPr>
          <a:xfrm rot="10800000" flipH="1" flipV="1">
            <a:off x="3767366" y="3429390"/>
            <a:ext cx="828166" cy="1220689"/>
          </a:xfrm>
          <a:prstGeom prst="curvedConnector4">
            <a:avLst>
              <a:gd name="adj1" fmla="val -49941"/>
              <a:gd name="adj2" fmla="val 11872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73" idx="3"/>
            <a:endCxn id="77" idx="2"/>
          </p:cNvCxnSpPr>
          <p:nvPr/>
        </p:nvCxnSpPr>
        <p:spPr>
          <a:xfrm rot="5400000">
            <a:off x="3668213" y="3749230"/>
            <a:ext cx="468049" cy="251027"/>
          </a:xfrm>
          <a:prstGeom prst="curvedConnector4">
            <a:avLst>
              <a:gd name="adj1" fmla="val 188960"/>
              <a:gd name="adj2" fmla="val 11916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2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uboverlay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844">
            <a:off x="-60193" y="3620189"/>
            <a:ext cx="4845407" cy="1968500"/>
          </a:xfrm>
          <a:prstGeom prst="rect">
            <a:avLst/>
          </a:prstGeom>
        </p:spPr>
      </p:pic>
      <p:pic>
        <p:nvPicPr>
          <p:cNvPr id="4" name="Picture 3" descr="suboverlay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6764" flipH="1">
            <a:off x="4198173" y="3400781"/>
            <a:ext cx="4850522" cy="1968500"/>
          </a:xfrm>
          <a:prstGeom prst="rect">
            <a:avLst/>
          </a:prstGeom>
        </p:spPr>
      </p:pic>
      <p:pic>
        <p:nvPicPr>
          <p:cNvPr id="5" name="Picture 4" descr="suboverlay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2136" y="2438400"/>
            <a:ext cx="4127500" cy="1968500"/>
          </a:xfrm>
          <a:prstGeom prst="rect">
            <a:avLst/>
          </a:prstGeom>
        </p:spPr>
      </p:pic>
      <p:pic>
        <p:nvPicPr>
          <p:cNvPr id="2" name="Picture 1" descr="sp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73500" y="4892504"/>
            <a:ext cx="1396537" cy="19654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039" y="203873"/>
            <a:ext cx="8474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vid_1 is still not found, NP will connect to the CDN.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349309" y="5605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1991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37361" y="3206375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1643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014602" y="6256284"/>
            <a:ext cx="1167168" cy="85729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74649" y="646271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79740" y="1692709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7755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4818E-6 1.56627E-6 L 0.21257 0.688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9" y="344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5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Picture 10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12" name="Picture 1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13" name="Picture 1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14" name="Picture 13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15" name="Picture 14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19376">
            <a:off x="3575480" y="3677466"/>
            <a:ext cx="317500" cy="2447366"/>
          </a:xfrm>
          <a:prstGeom prst="rect">
            <a:avLst/>
          </a:prstGeom>
        </p:spPr>
      </p:pic>
      <p:pic>
        <p:nvPicPr>
          <p:cNvPr id="18" name="Picture 1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0004">
            <a:off x="5300454" y="3664953"/>
            <a:ext cx="317500" cy="2447366"/>
          </a:xfrm>
          <a:prstGeom prst="rect">
            <a:avLst/>
          </a:prstGeom>
        </p:spPr>
      </p:pic>
      <p:pic>
        <p:nvPicPr>
          <p:cNvPr id="19" name="Picture 1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74" y="4083048"/>
            <a:ext cx="317500" cy="2245339"/>
          </a:xfrm>
          <a:prstGeom prst="rect">
            <a:avLst/>
          </a:prstGeom>
        </p:spPr>
      </p:pic>
      <p:pic>
        <p:nvPicPr>
          <p:cNvPr id="20" name="Picture 1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0987">
            <a:off x="5883996" y="3346230"/>
            <a:ext cx="317500" cy="2245339"/>
          </a:xfrm>
          <a:prstGeom prst="rect">
            <a:avLst/>
          </a:prstGeom>
        </p:spPr>
      </p:pic>
      <p:pic>
        <p:nvPicPr>
          <p:cNvPr id="21" name="Picture 20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3184">
            <a:off x="6158112" y="2685830"/>
            <a:ext cx="317500" cy="2245339"/>
          </a:xfrm>
          <a:prstGeom prst="rect">
            <a:avLst/>
          </a:prstGeom>
        </p:spPr>
      </p:pic>
      <p:pic>
        <p:nvPicPr>
          <p:cNvPr id="22" name="Picture 21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80974">
            <a:off x="5899023" y="1387310"/>
            <a:ext cx="317500" cy="2245339"/>
          </a:xfrm>
          <a:prstGeom prst="rect">
            <a:avLst/>
          </a:prstGeom>
        </p:spPr>
      </p:pic>
      <p:pic>
        <p:nvPicPr>
          <p:cNvPr id="23" name="Picture 22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56815">
            <a:off x="6087773" y="1916933"/>
            <a:ext cx="317500" cy="2245339"/>
          </a:xfrm>
          <a:prstGeom prst="rect">
            <a:avLst/>
          </a:prstGeom>
        </p:spPr>
      </p:pic>
      <p:pic>
        <p:nvPicPr>
          <p:cNvPr id="24" name="Picture 23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90207">
            <a:off x="2846590" y="3042253"/>
            <a:ext cx="317500" cy="2259708"/>
          </a:xfrm>
          <a:prstGeom prst="rect">
            <a:avLst/>
          </a:prstGeom>
        </p:spPr>
      </p:pic>
      <p:pic>
        <p:nvPicPr>
          <p:cNvPr id="25" name="Picture 2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49803">
            <a:off x="2716091" y="2003891"/>
            <a:ext cx="317500" cy="2259708"/>
          </a:xfrm>
          <a:prstGeom prst="rect">
            <a:avLst/>
          </a:prstGeom>
        </p:spPr>
      </p:pic>
      <p:pic>
        <p:nvPicPr>
          <p:cNvPr id="26" name="Picture 2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45582">
            <a:off x="2973443" y="1407100"/>
            <a:ext cx="317500" cy="2259708"/>
          </a:xfrm>
          <a:prstGeom prst="rect">
            <a:avLst/>
          </a:prstGeom>
        </p:spPr>
      </p:pic>
      <p:pic>
        <p:nvPicPr>
          <p:cNvPr id="27" name="Picture 2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78020">
            <a:off x="3656833" y="788052"/>
            <a:ext cx="317500" cy="2526061"/>
          </a:xfrm>
          <a:prstGeom prst="rect">
            <a:avLst/>
          </a:prstGeom>
        </p:spPr>
      </p:pic>
      <p:pic>
        <p:nvPicPr>
          <p:cNvPr id="28" name="Picture 2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11375">
            <a:off x="4188359" y="617587"/>
            <a:ext cx="317500" cy="2372511"/>
          </a:xfrm>
          <a:prstGeom prst="rect">
            <a:avLst/>
          </a:prstGeom>
        </p:spPr>
      </p:pic>
      <p:pic>
        <p:nvPicPr>
          <p:cNvPr id="29" name="Picture 2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82478">
            <a:off x="4769703" y="666317"/>
            <a:ext cx="317500" cy="2372511"/>
          </a:xfrm>
          <a:prstGeom prst="rect">
            <a:avLst/>
          </a:prstGeom>
        </p:spPr>
      </p:pic>
      <p:pic>
        <p:nvPicPr>
          <p:cNvPr id="30" name="Picture 2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94723">
            <a:off x="5216472" y="768278"/>
            <a:ext cx="317500" cy="2604802"/>
          </a:xfrm>
          <a:prstGeom prst="rect">
            <a:avLst/>
          </a:prstGeom>
        </p:spPr>
      </p:pic>
      <p:pic>
        <p:nvPicPr>
          <p:cNvPr id="31" name="Picture 30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336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Isosceles Triangle 51"/>
          <p:cNvSpPr/>
          <p:nvPr/>
        </p:nvSpPr>
        <p:spPr>
          <a:xfrm>
            <a:off x="4451230" y="6552121"/>
            <a:ext cx="308380" cy="261866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6200000">
            <a:off x="7310605" y="3844097"/>
            <a:ext cx="265695" cy="310694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16200000" flipH="1" flipV="1">
            <a:off x="1723487" y="3942702"/>
            <a:ext cx="248501" cy="312140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 rot="7732621">
            <a:off x="4199419" y="1630337"/>
            <a:ext cx="270620" cy="245986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 rot="13132621">
            <a:off x="4751615" y="1600867"/>
            <a:ext cx="270620" cy="245986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 flipH="1" flipV="1">
            <a:off x="4457776" y="1507505"/>
            <a:ext cx="301833" cy="304110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4044828" y="3354796"/>
            <a:ext cx="1159609" cy="146340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34729" y="1753330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794622" y="3716427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07120" y="6047988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47579" y="3826875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10" name="Straight Connector 9"/>
          <p:cNvCxnSpPr>
            <a:stCxn id="5" idx="6"/>
            <a:endCxn id="6" idx="0"/>
          </p:cNvCxnSpPr>
          <p:nvPr/>
        </p:nvCxnSpPr>
        <p:spPr>
          <a:xfrm>
            <a:off x="4914534" y="2036348"/>
            <a:ext cx="2169991" cy="1680079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8" idx="0"/>
          </p:cNvCxnSpPr>
          <p:nvPr/>
        </p:nvCxnSpPr>
        <p:spPr>
          <a:xfrm flipH="1">
            <a:off x="2237482" y="2036348"/>
            <a:ext cx="2097247" cy="1790527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2"/>
            <a:endCxn id="8" idx="4"/>
          </p:cNvCxnSpPr>
          <p:nvPr/>
        </p:nvCxnSpPr>
        <p:spPr>
          <a:xfrm flipH="1" flipV="1">
            <a:off x="2237482" y="4392911"/>
            <a:ext cx="2069638" cy="1938095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6"/>
            <a:endCxn id="6" idx="4"/>
          </p:cNvCxnSpPr>
          <p:nvPr/>
        </p:nvCxnSpPr>
        <p:spPr>
          <a:xfrm flipV="1">
            <a:off x="4886925" y="4282463"/>
            <a:ext cx="2197600" cy="2048543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4"/>
            <a:endCxn id="4" idx="1"/>
          </p:cNvCxnSpPr>
          <p:nvPr/>
        </p:nvCxnSpPr>
        <p:spPr>
          <a:xfrm>
            <a:off x="4624632" y="2319366"/>
            <a:ext cx="1" cy="1035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6"/>
            <a:endCxn id="4" idx="2"/>
          </p:cNvCxnSpPr>
          <p:nvPr/>
        </p:nvCxnSpPr>
        <p:spPr>
          <a:xfrm flipV="1">
            <a:off x="2527384" y="4086500"/>
            <a:ext cx="1517444" cy="23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0"/>
            <a:endCxn id="4" idx="3"/>
          </p:cNvCxnSpPr>
          <p:nvPr/>
        </p:nvCxnSpPr>
        <p:spPr>
          <a:xfrm flipV="1">
            <a:off x="4597023" y="4818204"/>
            <a:ext cx="27610" cy="12297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" idx="2"/>
            <a:endCxn id="4" idx="4"/>
          </p:cNvCxnSpPr>
          <p:nvPr/>
        </p:nvCxnSpPr>
        <p:spPr>
          <a:xfrm flipH="1">
            <a:off x="5204437" y="3999445"/>
            <a:ext cx="1590185" cy="87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53715" y="171987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CDN Server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4260" y="1982719"/>
            <a:ext cx="120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SuperPeers</a:t>
            </a:r>
            <a:endParaRPr lang="en-US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641000" y="2259373"/>
            <a:ext cx="13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Sub-overlays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746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49" grpId="0" animBg="1"/>
      <p:bldP spid="50" grpId="0" animBg="1"/>
      <p:bldP spid="51" grpId="0" animBg="1"/>
      <p:bldP spid="4" grpId="0" animBg="1"/>
      <p:bldP spid="5" grpId="0" animBg="1"/>
      <p:bldP spid="6" grpId="0" animBg="1"/>
      <p:bldP spid="7" grpId="0" animBg="1"/>
      <p:bldP spid="8" grpId="0" animBg="1"/>
      <p:bldP spid="56" grpId="0"/>
      <p:bldP spid="57" grpId="0"/>
      <p:bldP spid="5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Isosceles Triangle 51"/>
          <p:cNvSpPr/>
          <p:nvPr/>
        </p:nvSpPr>
        <p:spPr>
          <a:xfrm>
            <a:off x="4451230" y="6552121"/>
            <a:ext cx="308380" cy="261866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6200000">
            <a:off x="7272475" y="3235549"/>
            <a:ext cx="1509202" cy="1477944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16200000" flipH="1" flipV="1">
            <a:off x="1723487" y="3942702"/>
            <a:ext cx="248501" cy="312140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 rot="7732621">
            <a:off x="4199419" y="1630337"/>
            <a:ext cx="270620" cy="245986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 rot="13132621">
            <a:off x="4751615" y="1600867"/>
            <a:ext cx="270620" cy="245986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 flipH="1" flipV="1">
            <a:off x="4457776" y="1507505"/>
            <a:ext cx="301833" cy="304110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4044828" y="3354796"/>
            <a:ext cx="1159609" cy="146340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34729" y="1753330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794622" y="3716427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07120" y="6047988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47579" y="3826875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10" name="Straight Connector 9"/>
          <p:cNvCxnSpPr>
            <a:stCxn id="5" idx="6"/>
            <a:endCxn id="6" idx="0"/>
          </p:cNvCxnSpPr>
          <p:nvPr/>
        </p:nvCxnSpPr>
        <p:spPr>
          <a:xfrm>
            <a:off x="4914534" y="2036348"/>
            <a:ext cx="2169991" cy="1680079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8" idx="0"/>
          </p:cNvCxnSpPr>
          <p:nvPr/>
        </p:nvCxnSpPr>
        <p:spPr>
          <a:xfrm flipH="1">
            <a:off x="2237482" y="2036348"/>
            <a:ext cx="2097247" cy="1790527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2"/>
            <a:endCxn id="8" idx="4"/>
          </p:cNvCxnSpPr>
          <p:nvPr/>
        </p:nvCxnSpPr>
        <p:spPr>
          <a:xfrm flipH="1" flipV="1">
            <a:off x="2237482" y="4392911"/>
            <a:ext cx="2069638" cy="1938095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6"/>
            <a:endCxn id="6" idx="4"/>
          </p:cNvCxnSpPr>
          <p:nvPr/>
        </p:nvCxnSpPr>
        <p:spPr>
          <a:xfrm flipV="1">
            <a:off x="4886925" y="4282463"/>
            <a:ext cx="2197600" cy="2048543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4"/>
            <a:endCxn id="4" idx="1"/>
          </p:cNvCxnSpPr>
          <p:nvPr/>
        </p:nvCxnSpPr>
        <p:spPr>
          <a:xfrm>
            <a:off x="4624632" y="2319366"/>
            <a:ext cx="1" cy="1035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6"/>
            <a:endCxn id="4" idx="2"/>
          </p:cNvCxnSpPr>
          <p:nvPr/>
        </p:nvCxnSpPr>
        <p:spPr>
          <a:xfrm flipV="1">
            <a:off x="2527384" y="4086500"/>
            <a:ext cx="1517444" cy="23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0"/>
            <a:endCxn id="4" idx="3"/>
          </p:cNvCxnSpPr>
          <p:nvPr/>
        </p:nvCxnSpPr>
        <p:spPr>
          <a:xfrm flipV="1">
            <a:off x="4597023" y="4818204"/>
            <a:ext cx="27610" cy="12297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" idx="2"/>
            <a:endCxn id="4" idx="4"/>
          </p:cNvCxnSpPr>
          <p:nvPr/>
        </p:nvCxnSpPr>
        <p:spPr>
          <a:xfrm flipH="1">
            <a:off x="5204437" y="3999445"/>
            <a:ext cx="1590185" cy="87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7374427" y="382687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558557" y="397452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6987" y="373023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766497" y="410989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791897" y="387788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837152" y="363209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985974" y="420653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999837" y="3989860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045092" y="375901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045092" y="352314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207777" y="428246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207777" y="406901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253032" y="384781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253032" y="361978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253032" y="339753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405432" y="4407369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415717" y="418285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460972" y="395911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464147" y="373023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460972" y="3503702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464147" y="328355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623657" y="4531564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613372" y="430317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658627" y="4092432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662078" y="385565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658627" y="3614490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672087" y="338019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8658627" y="316151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578201" y="2179713"/>
            <a:ext cx="2427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Peers watching the same </a:t>
            </a:r>
          </a:p>
          <a:p>
            <a:r>
              <a:rPr lang="en-US" dirty="0" smtClean="0"/>
              <a:t>content</a:t>
            </a:r>
          </a:p>
        </p:txBody>
      </p:sp>
      <p:cxnSp>
        <p:nvCxnSpPr>
          <p:cNvPr id="12" name="Curved Connector 11"/>
          <p:cNvCxnSpPr>
            <a:endCxn id="55" idx="1"/>
          </p:cNvCxnSpPr>
          <p:nvPr/>
        </p:nvCxnSpPr>
        <p:spPr>
          <a:xfrm>
            <a:off x="7374427" y="2634225"/>
            <a:ext cx="1120172" cy="677636"/>
          </a:xfrm>
          <a:prstGeom prst="curvedConnector2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274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Isosceles Triangle 52"/>
          <p:cNvSpPr/>
          <p:nvPr/>
        </p:nvSpPr>
        <p:spPr>
          <a:xfrm rot="16200000">
            <a:off x="3268165" y="1025752"/>
            <a:ext cx="4749592" cy="6084947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3043917" y="3812270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568711" y="2967608"/>
            <a:ext cx="1984070" cy="1913238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11432" y="3041903"/>
            <a:ext cx="1981311" cy="197566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SP</a:t>
            </a:r>
            <a:endParaRPr lang="en-US" sz="5400" dirty="0"/>
          </a:p>
        </p:txBody>
      </p:sp>
      <p:cxnSp>
        <p:nvCxnSpPr>
          <p:cNvPr id="57" name="Straight Connector 56"/>
          <p:cNvCxnSpPr>
            <a:stCxn id="56" idx="2"/>
          </p:cNvCxnSpPr>
          <p:nvPr/>
        </p:nvCxnSpPr>
        <p:spPr>
          <a:xfrm flipH="1">
            <a:off x="0" y="4029737"/>
            <a:ext cx="611432" cy="0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637218" y="3530032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95550" y="4090405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275101" y="323621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17755" y="4412211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317755" y="3825898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911056" y="288920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911056" y="346936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950736" y="407677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950736" y="469781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44037" y="494122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528359" y="257355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161341" y="244811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208374" y="494122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6754642" y="547023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841355" y="4848461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6817352" y="236019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440567" y="547023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490069" y="487029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7479275" y="424001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7626792" y="3682728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552781" y="3086891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479275" y="244811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318842" y="1862543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923442" y="591400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146082" y="5273870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8146082" y="4605788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8220093" y="399837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8223534" y="330640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8146082" y="2624702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8002512" y="202886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8299162" y="155920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616525" y="1765051"/>
            <a:ext cx="2427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Peers watching the same </a:t>
            </a:r>
          </a:p>
          <a:p>
            <a:r>
              <a:rPr lang="en-US" dirty="0" smtClean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27219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25351" y="1583671"/>
            <a:ext cx="5060035" cy="5143009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1433" y="2508785"/>
            <a:ext cx="877950" cy="783996"/>
          </a:xfrm>
          <a:prstGeom prst="ellips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P1</a:t>
            </a:r>
            <a:endParaRPr lang="en-US" sz="2800" dirty="0"/>
          </a:p>
        </p:txBody>
      </p:sp>
      <p:sp>
        <p:nvSpPr>
          <p:cNvPr id="9" name="Oval 8"/>
          <p:cNvSpPr/>
          <p:nvPr/>
        </p:nvSpPr>
        <p:spPr>
          <a:xfrm>
            <a:off x="6858066" y="2320626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P2</a:t>
            </a:r>
            <a:endParaRPr lang="en-US" sz="2800" dirty="0"/>
          </a:p>
        </p:txBody>
      </p:sp>
      <p:sp>
        <p:nvSpPr>
          <p:cNvPr id="10" name="Oval 9"/>
          <p:cNvSpPr/>
          <p:nvPr/>
        </p:nvSpPr>
        <p:spPr>
          <a:xfrm>
            <a:off x="7160319" y="4244856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P3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980116" y="5028852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P4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4389746" y="4088057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P5</a:t>
            </a:r>
            <a:endParaRPr lang="en-US" sz="2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548395"/>
              </p:ext>
            </p:extLst>
          </p:nvPr>
        </p:nvGraphicFramePr>
        <p:xfrm>
          <a:off x="486005" y="2177071"/>
          <a:ext cx="3041469" cy="1855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823"/>
                <a:gridCol w="1013823"/>
                <a:gridCol w="1013823"/>
              </a:tblGrid>
              <a:tr h="3920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ABW</a:t>
                      </a:r>
                      <a:endParaRPr lang="en-US" dirty="0"/>
                    </a:p>
                  </a:txBody>
                  <a:tcPr/>
                </a:tc>
              </a:tr>
              <a:tr h="315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15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341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2913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86005" y="4705686"/>
            <a:ext cx="3420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 peers according to RTT and</a:t>
            </a:r>
          </a:p>
          <a:p>
            <a:r>
              <a:rPr lang="en-US" dirty="0" smtClean="0"/>
              <a:t>verify bandwidth support. From the</a:t>
            </a:r>
          </a:p>
          <a:p>
            <a:r>
              <a:rPr lang="en-US" dirty="0"/>
              <a:t>l</a:t>
            </a:r>
            <a:r>
              <a:rPr lang="en-US" dirty="0" smtClean="0"/>
              <a:t>ist, choose the peers. 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93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 P2P-CDN</a:t>
            </a:r>
          </a:p>
          <a:p>
            <a:r>
              <a:rPr lang="en-US" dirty="0" smtClean="0"/>
              <a:t>G-CP2P with RTT Peer Selection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Baselines and their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106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2648" y="1628169"/>
            <a:ext cx="31658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 Server streams the media to the requesting clients.</a:t>
            </a:r>
            <a:endParaRPr lang="en-US" sz="2800" dirty="0"/>
          </a:p>
        </p:txBody>
      </p:sp>
      <p:cxnSp>
        <p:nvCxnSpPr>
          <p:cNvPr id="8" name="Straight Connector 7"/>
          <p:cNvCxnSpPr>
            <a:stCxn id="10" idx="6"/>
          </p:cNvCxnSpPr>
          <p:nvPr/>
        </p:nvCxnSpPr>
        <p:spPr>
          <a:xfrm flipV="1">
            <a:off x="2747169" y="3727549"/>
            <a:ext cx="1201023" cy="331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7"/>
          </p:cNvCxnSpPr>
          <p:nvPr/>
        </p:nvCxnSpPr>
        <p:spPr>
          <a:xfrm flipV="1">
            <a:off x="3554204" y="4058885"/>
            <a:ext cx="559647" cy="69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0"/>
          </p:cNvCxnSpPr>
          <p:nvPr/>
        </p:nvCxnSpPr>
        <p:spPr>
          <a:xfrm flipH="1" flipV="1">
            <a:off x="4852411" y="4183124"/>
            <a:ext cx="814489" cy="1712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1"/>
          </p:cNvCxnSpPr>
          <p:nvPr/>
        </p:nvCxnSpPr>
        <p:spPr>
          <a:xfrm flipH="1" flipV="1">
            <a:off x="5052582" y="4058885"/>
            <a:ext cx="794330" cy="67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2"/>
          </p:cNvCxnSpPr>
          <p:nvPr/>
        </p:nvCxnSpPr>
        <p:spPr>
          <a:xfrm flipH="1" flipV="1">
            <a:off x="5218241" y="3671771"/>
            <a:ext cx="1739413" cy="1002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83045" y="3768967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pic>
        <p:nvPicPr>
          <p:cNvPr id="6" name="Trad-direct cdn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19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7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CDNs</a:t>
            </a:r>
          </a:p>
          <a:p>
            <a:r>
              <a:rPr lang="en-US" dirty="0" smtClean="0"/>
              <a:t>Network Size: max 10,000 nodes</a:t>
            </a:r>
          </a:p>
          <a:p>
            <a:r>
              <a:rPr lang="en-US" dirty="0" smtClean="0"/>
              <a:t>Upload Speed Range: 0 – 1,000 kbps</a:t>
            </a:r>
          </a:p>
          <a:p>
            <a:r>
              <a:rPr lang="en-US" dirty="0" smtClean="0"/>
              <a:t>Download Speed Range: 1,000 – 2,000 kbps</a:t>
            </a:r>
          </a:p>
          <a:p>
            <a:r>
              <a:rPr lang="en-US" dirty="0" smtClean="0"/>
              <a:t>RTT </a:t>
            </a:r>
            <a:r>
              <a:rPr lang="en-US" dirty="0"/>
              <a:t>V</a:t>
            </a:r>
            <a:r>
              <a:rPr lang="en-US" dirty="0" smtClean="0"/>
              <a:t>alues: 30 – 70 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</a:p>
          <a:p>
            <a:r>
              <a:rPr lang="en-US" dirty="0" smtClean="0"/>
              <a:t>Number of video categories: 6 categories</a:t>
            </a:r>
          </a:p>
          <a:p>
            <a:r>
              <a:rPr lang="en-US" dirty="0" smtClean="0"/>
              <a:t>Number of videos per category: 20 videos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82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(Average of Nodes/Step)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Connection Set-up Time – time elapsed since a node first requested for a peer to connect to until a connection was established</a:t>
            </a:r>
          </a:p>
          <a:p>
            <a:r>
              <a:rPr lang="en-US" dirty="0" smtClean="0"/>
              <a:t>First Playback Delay – time elapsed since a connection was established until the time the required amount of packets was received </a:t>
            </a:r>
          </a:p>
          <a:p>
            <a:r>
              <a:rPr lang="en-US" dirty="0" smtClean="0"/>
              <a:t>Utilization Rate</a:t>
            </a:r>
          </a:p>
          <a:p>
            <a:pPr marL="0" indent="0">
              <a:buNone/>
            </a:pPr>
            <a:r>
              <a:rPr lang="en-US" dirty="0" smtClean="0"/>
              <a:t>= (Used Download Speed)/(Download Speed)*100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39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Set-up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"/>
          <a:stretch/>
        </p:blipFill>
        <p:spPr>
          <a:xfrm>
            <a:off x="1119115" y="1586738"/>
            <a:ext cx="6595113" cy="509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Rejection Rate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8" t="12236" r="3880" b="12636"/>
          <a:stretch/>
        </p:blipFill>
        <p:spPr>
          <a:xfrm>
            <a:off x="436728" y="1910687"/>
            <a:ext cx="8393374" cy="386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96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Playback Delay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9" y="1921801"/>
            <a:ext cx="8378757" cy="39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65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Utilization Rate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" y="1994153"/>
            <a:ext cx="9144000" cy="415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7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(For the Second Semester)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56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Integration of AEPS</a:t>
            </a:r>
          </a:p>
          <a:p>
            <a:r>
              <a:rPr lang="en-US" dirty="0" smtClean="0"/>
              <a:t>Modify configuration of simulation</a:t>
            </a:r>
          </a:p>
          <a:p>
            <a:pPr lvl="1"/>
            <a:r>
              <a:rPr lang="en-US" dirty="0" smtClean="0"/>
              <a:t>Video Size</a:t>
            </a:r>
          </a:p>
          <a:p>
            <a:pPr lvl="1"/>
            <a:r>
              <a:rPr lang="en-US" dirty="0" smtClean="0"/>
              <a:t>Upload and Download Speed</a:t>
            </a:r>
          </a:p>
          <a:p>
            <a:pPr lvl="1"/>
            <a:r>
              <a:rPr lang="en-US" dirty="0" smtClean="0"/>
              <a:t>Number of videos and categories</a:t>
            </a:r>
          </a:p>
          <a:p>
            <a:r>
              <a:rPr lang="en-US" dirty="0" smtClean="0"/>
              <a:t>More simulations</a:t>
            </a:r>
          </a:p>
        </p:txBody>
      </p:sp>
    </p:spTree>
    <p:extLst>
      <p:ext uri="{BB962C8B-B14F-4D97-AF65-F5344CB8AC3E}">
        <p14:creationId xmlns:p14="http://schemas.microsoft.com/office/powerpoint/2010/main" val="426936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References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514350" lvl="0" indent="-514350">
              <a:buFont typeface="Wingdings" charset="2"/>
              <a:buAutoNum type="arabicPlain"/>
            </a:pPr>
            <a:r>
              <a:rPr lang="en-US" dirty="0"/>
              <a:t>T. Kim, S. </a:t>
            </a:r>
            <a:r>
              <a:rPr lang="en-US" dirty="0" err="1"/>
              <a:t>Jeon</a:t>
            </a:r>
            <a:r>
              <a:rPr lang="en-US" dirty="0"/>
              <a:t>, and Y. Kim, “A CDN-P2P Hybrid Architecture with Content/Location Awareness for Live Streaming Service Networks,” </a:t>
            </a:r>
            <a:r>
              <a:rPr lang="en-US" i="1" dirty="0"/>
              <a:t>2011 IEEE 15</a:t>
            </a:r>
            <a:r>
              <a:rPr lang="en-US" i="1" baseline="30000" dirty="0"/>
              <a:t>th</a:t>
            </a:r>
            <a:r>
              <a:rPr lang="en-US" i="1" dirty="0"/>
              <a:t> International Symposium on Consumer Electronics</a:t>
            </a:r>
            <a:r>
              <a:rPr lang="en-US" dirty="0"/>
              <a:t>, 2011.</a:t>
            </a:r>
          </a:p>
          <a:p>
            <a:pPr marL="514350" lvl="0" indent="-514350">
              <a:buFont typeface="Wingdings" charset="2"/>
              <a:buAutoNum type="arabicPlain"/>
            </a:pPr>
            <a:r>
              <a:rPr lang="en-US" dirty="0"/>
              <a:t>T. Hsiao, M. Hsu, and M. </a:t>
            </a:r>
            <a:r>
              <a:rPr lang="en-US" dirty="0" err="1"/>
              <a:t>Yiao</a:t>
            </a:r>
            <a:r>
              <a:rPr lang="en-US" dirty="0"/>
              <a:t>, “Adaptive and Efficient Peer Selection in Peer-to-Peer Streaming Networks,” </a:t>
            </a:r>
            <a:r>
              <a:rPr lang="en-US" i="1" dirty="0"/>
              <a:t>2011 IEEE 17</a:t>
            </a:r>
            <a:r>
              <a:rPr lang="en-US" i="1" baseline="30000" dirty="0"/>
              <a:t>th</a:t>
            </a:r>
            <a:r>
              <a:rPr lang="en-US" i="1" dirty="0"/>
              <a:t> International Conference on Parallel and Distributed Systems</a:t>
            </a:r>
            <a:r>
              <a:rPr lang="en-US" dirty="0"/>
              <a:t>, 2011. </a:t>
            </a:r>
          </a:p>
          <a:p>
            <a:pPr marL="514350" lvl="0" indent="-514350">
              <a:buFont typeface="Wingdings" charset="2"/>
              <a:buAutoNum type="arabicPlain"/>
            </a:pPr>
            <a:r>
              <a:rPr lang="en-US" dirty="0"/>
              <a:t>D. </a:t>
            </a:r>
            <a:r>
              <a:rPr lang="en-US" dirty="0" err="1"/>
              <a:t>Xu</a:t>
            </a:r>
            <a:r>
              <a:rPr lang="en-US" dirty="0"/>
              <a:t>, S. </a:t>
            </a:r>
            <a:r>
              <a:rPr lang="en-US" dirty="0" err="1"/>
              <a:t>Kulkarni</a:t>
            </a:r>
            <a:r>
              <a:rPr lang="en-US" dirty="0"/>
              <a:t>, C. Rosenberg, and H. Chai, “Analysis of a CDN-P2P hybrid architecture for cost-effective streaming media distribution,” </a:t>
            </a:r>
            <a:r>
              <a:rPr lang="en-US" i="1" dirty="0"/>
              <a:t>Springer Multimedia Systems, vol. 11, no. 4, pp. 383-399</a:t>
            </a:r>
            <a:r>
              <a:rPr lang="en-US" dirty="0"/>
              <a:t>, 2006.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1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2648" y="1582355"/>
            <a:ext cx="3326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 Server creates </a:t>
            </a:r>
            <a:r>
              <a:rPr lang="en-US" sz="2800" i="1" dirty="0" smtClean="0">
                <a:solidFill>
                  <a:schemeClr val="accent2"/>
                </a:solidFill>
              </a:rPr>
              <a:t>Supplying Peers</a:t>
            </a:r>
            <a:endParaRPr lang="en-US" sz="2800" dirty="0" smtClean="0"/>
          </a:p>
        </p:txBody>
      </p:sp>
      <p:cxnSp>
        <p:nvCxnSpPr>
          <p:cNvPr id="8" name="Straight Connector 7"/>
          <p:cNvCxnSpPr>
            <a:stCxn id="10" idx="6"/>
          </p:cNvCxnSpPr>
          <p:nvPr/>
        </p:nvCxnSpPr>
        <p:spPr>
          <a:xfrm flipV="1">
            <a:off x="2747169" y="3727549"/>
            <a:ext cx="1201023" cy="331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7"/>
          </p:cNvCxnSpPr>
          <p:nvPr/>
        </p:nvCxnSpPr>
        <p:spPr>
          <a:xfrm flipV="1">
            <a:off x="3554204" y="4058885"/>
            <a:ext cx="559647" cy="69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0"/>
          </p:cNvCxnSpPr>
          <p:nvPr/>
        </p:nvCxnSpPr>
        <p:spPr>
          <a:xfrm flipH="1" flipV="1">
            <a:off x="4852411" y="4183124"/>
            <a:ext cx="814489" cy="1712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1"/>
          </p:cNvCxnSpPr>
          <p:nvPr/>
        </p:nvCxnSpPr>
        <p:spPr>
          <a:xfrm flipH="1" flipV="1">
            <a:off x="5052582" y="4058885"/>
            <a:ext cx="794330" cy="67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2"/>
          </p:cNvCxnSpPr>
          <p:nvPr/>
        </p:nvCxnSpPr>
        <p:spPr>
          <a:xfrm flipH="1" flipV="1">
            <a:off x="5218241" y="3671771"/>
            <a:ext cx="1739413" cy="1002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83045" y="3768967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pic>
        <p:nvPicPr>
          <p:cNvPr id="5" name="Trad-be SP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46580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41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18240" y="1814501"/>
            <a:ext cx="3775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CDN-to-P2P Handoff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83045" y="3768967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92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5892</TotalTime>
  <Words>2561</Words>
  <Application>Microsoft Macintosh PowerPoint</Application>
  <PresentationFormat>On-screen Show (4:3)</PresentationFormat>
  <Paragraphs>674</Paragraphs>
  <Slides>78</Slides>
  <Notes>21</Notes>
  <HiddenSlides>29</HiddenSlides>
  <MMClips>14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Median</vt:lpstr>
      <vt:lpstr>Content AND Location-Aware P2P-CDN Architecture with Integrated Round trip Time and available bandwidth-Based Peer Selection Protocol</vt:lpstr>
      <vt:lpstr>Terms</vt:lpstr>
      <vt:lpstr>Background</vt:lpstr>
      <vt:lpstr>P2P-CDN Hybrid Architectures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 </vt:lpstr>
      <vt:lpstr>G-CP2P</vt:lpstr>
      <vt:lpstr>G-CP2P</vt:lpstr>
      <vt:lpstr>G-CP2P</vt:lpstr>
      <vt:lpstr>G-CP2P</vt:lpstr>
      <vt:lpstr>G-CP2P</vt:lpstr>
      <vt:lpstr>G-CP2P</vt:lpstr>
      <vt:lpstr>G-CP2P</vt:lpstr>
      <vt:lpstr>G-CP2P</vt:lpstr>
      <vt:lpstr>G-CP2P</vt:lpstr>
      <vt:lpstr>Peer Selection Schemes</vt:lpstr>
      <vt:lpstr>Random</vt:lpstr>
      <vt:lpstr>RTT</vt:lpstr>
      <vt:lpstr>ABW</vt:lpstr>
      <vt:lpstr>AEPS</vt:lpstr>
      <vt:lpstr>The Problem</vt:lpstr>
      <vt:lpstr>AEPS</vt:lpstr>
      <vt:lpstr>AEPS</vt:lpstr>
      <vt:lpstr>AEPS</vt:lpstr>
      <vt:lpstr>AEPS</vt:lpstr>
      <vt:lpstr>Propose</vt:lpstr>
      <vt:lpstr>Thesis Statement</vt:lpstr>
      <vt:lpstr>The Orange Structure</vt:lpstr>
      <vt:lpstr>Some clarifications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Orange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Proposed Structure “Caviar Structure”</vt:lpstr>
      <vt:lpstr>Proposed Structure “Caviar Structure”</vt:lpstr>
      <vt:lpstr>Proposed Structure “Caviar Structure”</vt:lpstr>
      <vt:lpstr>Proposed Structure “Caviar Structure”</vt:lpstr>
      <vt:lpstr>Baselines and their Results</vt:lpstr>
      <vt:lpstr>Settings</vt:lpstr>
      <vt:lpstr>Metrics (Average of Nodes/Step) </vt:lpstr>
      <vt:lpstr>Connection Set-up Time</vt:lpstr>
      <vt:lpstr>Rejection Rate</vt:lpstr>
      <vt:lpstr>Playback Delay</vt:lpstr>
      <vt:lpstr>Utilization Rate</vt:lpstr>
      <vt:lpstr>Future Work</vt:lpstr>
      <vt:lpstr>Future Work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and Location Aware P2P-CDN Architecture with Integrated RTT-Bandwidth Based Peer Selection Protocol</dc:title>
  <dc:creator>Jarni Ongcol</dc:creator>
  <cp:lastModifiedBy>Jarni Ongcol</cp:lastModifiedBy>
  <cp:revision>170</cp:revision>
  <dcterms:created xsi:type="dcterms:W3CDTF">2013-07-20T01:09:13Z</dcterms:created>
  <dcterms:modified xsi:type="dcterms:W3CDTF">2014-01-05T08:27:45Z</dcterms:modified>
</cp:coreProperties>
</file>