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80"/>
  </p:notesMasterIdLst>
  <p:sldIdLst>
    <p:sldId id="256" r:id="rId2"/>
    <p:sldId id="330" r:id="rId3"/>
    <p:sldId id="338" r:id="rId4"/>
    <p:sldId id="277" r:id="rId5"/>
    <p:sldId id="267" r:id="rId6"/>
    <p:sldId id="269" r:id="rId7"/>
    <p:sldId id="270" r:id="rId8"/>
    <p:sldId id="271" r:id="rId9"/>
    <p:sldId id="274" r:id="rId10"/>
    <p:sldId id="272" r:id="rId11"/>
    <p:sldId id="328" r:id="rId12"/>
    <p:sldId id="329" r:id="rId13"/>
    <p:sldId id="285" r:id="rId14"/>
    <p:sldId id="264" r:id="rId15"/>
    <p:sldId id="284" r:id="rId16"/>
    <p:sldId id="283" r:id="rId17"/>
    <p:sldId id="286" r:id="rId18"/>
    <p:sldId id="288" r:id="rId19"/>
    <p:sldId id="289" r:id="rId20"/>
    <p:sldId id="290" r:id="rId21"/>
    <p:sldId id="291" r:id="rId22"/>
    <p:sldId id="292" r:id="rId23"/>
    <p:sldId id="278" r:id="rId24"/>
    <p:sldId id="268" r:id="rId25"/>
    <p:sldId id="275" r:id="rId26"/>
    <p:sldId id="276" r:id="rId27"/>
    <p:sldId id="265" r:id="rId28"/>
    <p:sldId id="345" r:id="rId29"/>
    <p:sldId id="279" r:id="rId30"/>
    <p:sldId id="280" r:id="rId31"/>
    <p:sldId id="281" r:id="rId32"/>
    <p:sldId id="282" r:id="rId33"/>
    <p:sldId id="266" r:id="rId34"/>
    <p:sldId id="262" r:id="rId35"/>
    <p:sldId id="346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40" r:id="rId57"/>
    <p:sldId id="341" r:id="rId58"/>
    <p:sldId id="334" r:id="rId59"/>
    <p:sldId id="335" r:id="rId60"/>
    <p:sldId id="336" r:id="rId61"/>
    <p:sldId id="337" r:id="rId62"/>
    <p:sldId id="333" r:id="rId63"/>
    <p:sldId id="342" r:id="rId64"/>
    <p:sldId id="321" r:id="rId65"/>
    <p:sldId id="263" r:id="rId66"/>
    <p:sldId id="293" r:id="rId67"/>
    <p:sldId id="294" r:id="rId68"/>
    <p:sldId id="295" r:id="rId69"/>
    <p:sldId id="287" r:id="rId70"/>
    <p:sldId id="322" r:id="rId71"/>
    <p:sldId id="344" r:id="rId72"/>
    <p:sldId id="347" r:id="rId73"/>
    <p:sldId id="343" r:id="rId74"/>
    <p:sldId id="339" r:id="rId75"/>
    <p:sldId id="325" r:id="rId76"/>
    <p:sldId id="348" r:id="rId77"/>
    <p:sldId id="349" r:id="rId78"/>
    <p:sldId id="26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</a:p>
        <a:p>
          <a:r>
            <a:rPr lang="en-US" dirty="0" smtClean="0"/>
            <a:t>(Content/Location</a:t>
          </a:r>
        </a:p>
        <a:p>
          <a:r>
            <a:rPr lang="en-US" dirty="0" smtClean="0"/>
            <a:t>Aware)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 + ABW Peer Selection</a:t>
          </a:r>
          <a:endParaRPr lang="en-US" dirty="0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28D43BC2-CF7B-4BD0-8454-BA6E14DA10B6}">
      <dgm:prSet phldrT="[Text]"/>
      <dgm:spPr/>
      <dgm:t>
        <a:bodyPr/>
        <a:lstStyle/>
        <a:p>
          <a:r>
            <a:rPr lang="en-US" smtClean="0"/>
            <a:t>Proposal</a:t>
          </a:r>
          <a:endParaRPr lang="en-US" dirty="0"/>
        </a:p>
      </dgm:t>
    </dgm:pt>
    <dgm:pt modelId="{1B95D068-E5A8-4475-8ADE-8641E43817F5}" type="parTrans" cxnId="{15B08140-73F0-4AD0-AD17-A4009B1C69C9}">
      <dgm:prSet/>
      <dgm:spPr/>
      <dgm:t>
        <a:bodyPr/>
        <a:lstStyle/>
        <a:p>
          <a:endParaRPr lang="en-US"/>
        </a:p>
      </dgm:t>
    </dgm:pt>
    <dgm:pt modelId="{DC652817-65C2-4ED6-8E3D-424227B90C5C}" type="sibTrans" cxnId="{15B08140-73F0-4AD0-AD17-A4009B1C69C9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1FA0B714-DD54-4833-903A-70C9498882B7}" type="pres">
      <dgm:prSet presAssocID="{28D43BC2-CF7B-4BD0-8454-BA6E14DA10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B24DA2AC-A4BD-4C31-BA65-E98F3610A5D7}" type="presOf" srcId="{28D43BC2-CF7B-4BD0-8454-BA6E14DA10B6}" destId="{1FA0B714-DD54-4833-903A-70C9498882B7}" srcOrd="0" destOrd="0" presId="urn:microsoft.com/office/officeart/2005/8/layout/equation1"/>
    <dgm:cxn modelId="{15B08140-73F0-4AD0-AD17-A4009B1C69C9}" srcId="{CE9F4968-491B-6A4B-A5AF-564E70DF880A}" destId="{28D43BC2-CF7B-4BD0-8454-BA6E14DA10B6}" srcOrd="2" destOrd="0" parTransId="{1B95D068-E5A8-4475-8ADE-8641E43817F5}" sibTransId="{DC652817-65C2-4ED6-8E3D-424227B90C5C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0E73E72C-0BF2-4CF1-B0E9-66201013ECC3}" type="presParOf" srcId="{35ADCA74-45C9-A946-BCDF-E6FA486737BE}" destId="{1FA0B714-DD54-4833-903A-70C9498882B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RTT</a:t>
          </a:r>
          <a:endParaRPr lang="en-US" sz="32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ABW</a:t>
          </a:r>
          <a:endParaRPr lang="en-US" sz="32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AEPS</a:t>
          </a:r>
          <a:endParaRPr lang="en-US" sz="32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G-CP2P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(Content/Location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Aware)</a:t>
          </a:r>
          <a:endParaRPr lang="en-US" sz="13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RTT + ABW Peer Selection</a:t>
          </a:r>
          <a:endParaRPr lang="en-US" sz="13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72689" y="1937997"/>
        <a:ext cx="774651" cy="619805"/>
      </dsp:txXfrm>
    </dsp:sp>
    <dsp:sp modelId="{1FA0B714-DD54-4833-903A-70C9498882B7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Proposal</a:t>
          </a:r>
          <a:endParaRPr lang="en-US" sz="13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Round trip Time and available bandwidth-Based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01305"/>
            <a:ext cx="8153400" cy="990600"/>
          </a:xfrm>
        </p:spPr>
        <p:txBody>
          <a:bodyPr/>
          <a:lstStyle/>
          <a:p>
            <a:r>
              <a:rPr lang="en-US" dirty="0" smtClean="0"/>
              <a:t>Definition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081" y="1600199"/>
            <a:ext cx="8355114" cy="4882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Time(RTT)</a:t>
            </a:r>
            <a:endParaRPr lang="en-US" dirty="0"/>
          </a:p>
          <a:p>
            <a:pPr lvl="1"/>
            <a:r>
              <a:rPr lang="en-US" dirty="0" smtClean="0"/>
              <a:t>Time it takes to make a request and receive a response</a:t>
            </a:r>
            <a:endParaRPr lang="en-US" dirty="0" smtClean="0"/>
          </a:p>
          <a:p>
            <a:r>
              <a:rPr lang="en-US" dirty="0" smtClean="0"/>
              <a:t>Available Bandwidth (ABW)</a:t>
            </a:r>
          </a:p>
          <a:p>
            <a:pPr lvl="1"/>
            <a:r>
              <a:rPr lang="en-US" dirty="0" smtClean="0"/>
              <a:t>Remaining capacity for data that can travel between the link that connects nodes in a network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</a:t>
            </a:r>
            <a:r>
              <a:rPr lang="en-US" dirty="0" smtClean="0"/>
              <a:t>ideal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G-CP2P utilizes only RTT information in CDN assignment and binning. AEPS has pointed out that RTT alone is insufficient since it may select a peer who will not be able to provide high quality streaming. ABW resolves this issue by indicating the remaining capacity between the bandwidth of two nodes. </a:t>
            </a:r>
          </a:p>
          <a:p>
            <a:r>
              <a:rPr lang="en-US" dirty="0"/>
              <a:t>On the other hand, AEPS does not incorporate content and location-aware peer selection. Assignment to the wrong CDN and uncategorized video content lead to high connection set-up time and high playback delay.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 of the Study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</a:t>
            </a:r>
            <a:r>
              <a:rPr lang="en-US" baseline="30000" dirty="0" smtClean="0"/>
              <a:t>] 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 </a:t>
            </a:r>
            <a:r>
              <a:rPr lang="en-US" dirty="0"/>
              <a:t>(Content and Location Aware) 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579092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041" y="5118506"/>
            <a:ext cx="2815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 Efficiency + </a:t>
            </a:r>
          </a:p>
          <a:p>
            <a:pPr algn="ctr"/>
            <a:r>
              <a:rPr lang="en-US" sz="2800" dirty="0" smtClean="0"/>
              <a:t>Reduced Network </a:t>
            </a:r>
          </a:p>
          <a:p>
            <a:pPr algn="ctr"/>
            <a:r>
              <a:rPr lang="en-US" sz="2800" dirty="0" smtClean="0"/>
              <a:t>Disruption Time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78724" y="5119040"/>
            <a:ext cx="1872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 +</a:t>
            </a:r>
          </a:p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7133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RTT and ABW-based peer selection scheme to provide users with an efficient and high quality video streaming experience for stored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Limitations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protocol adapted the G-CP2P scheme but applied it to a different context. </a:t>
            </a:r>
          </a:p>
          <a:p>
            <a:r>
              <a:rPr lang="en-US" dirty="0" smtClean="0"/>
              <a:t>The original G-CP2P was done for live streaming of videos while we did ours for stored content. </a:t>
            </a:r>
          </a:p>
          <a:p>
            <a:r>
              <a:rPr lang="en-US" dirty="0" smtClean="0"/>
              <a:t>Instead of channels, videos are classified into </a:t>
            </a:r>
            <a:r>
              <a:rPr lang="en-US" dirty="0" smtClean="0"/>
              <a:t>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766593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905994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1267094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756073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508245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756073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3221964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3217541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878355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4015080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661545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672554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878355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395609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3118655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429390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749230"/>
            <a:ext cx="468049" cy="251027"/>
          </a:xfrm>
          <a:prstGeom prst="curvedConnector4">
            <a:avLst>
              <a:gd name="adj1" fmla="val 188960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was established</a:t>
            </a:r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t="12236" r="3880" b="12636"/>
          <a:stretch/>
        </p:blipFill>
        <p:spPr>
          <a:xfrm>
            <a:off x="436728" y="1910687"/>
            <a:ext cx="8393374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>
          <a:xfrm>
            <a:off x="1119115" y="1586738"/>
            <a:ext cx="6595113" cy="50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9" y="1921801"/>
            <a:ext cx="8378757" cy="39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" y="1994153"/>
            <a:ext cx="9144000" cy="4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(For the Second Semester)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Integration of AEPS</a:t>
            </a:r>
          </a:p>
          <a:p>
            <a:r>
              <a:rPr lang="en-US" dirty="0" smtClean="0"/>
              <a:t>Modify configuration of simulation</a:t>
            </a:r>
          </a:p>
          <a:p>
            <a:pPr lvl="1"/>
            <a:r>
              <a:rPr lang="en-US" dirty="0" smtClean="0"/>
              <a:t>Video Size</a:t>
            </a:r>
          </a:p>
          <a:p>
            <a:pPr lvl="1"/>
            <a:r>
              <a:rPr lang="en-US" dirty="0" smtClean="0"/>
              <a:t>Upload and Download Speed</a:t>
            </a:r>
          </a:p>
          <a:p>
            <a:pPr lvl="1"/>
            <a:r>
              <a:rPr lang="en-US" dirty="0" smtClean="0"/>
              <a:t>Number of videos and categories</a:t>
            </a:r>
          </a:p>
          <a:p>
            <a:r>
              <a:rPr lang="en-US" dirty="0" smtClean="0"/>
              <a:t>More simulations</a:t>
            </a:r>
          </a:p>
        </p:txBody>
      </p:sp>
    </p:spTree>
    <p:extLst>
      <p:ext uri="{BB962C8B-B14F-4D97-AF65-F5344CB8AC3E}">
        <p14:creationId xmlns:p14="http://schemas.microsoft.com/office/powerpoint/2010/main" val="4269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5850</TotalTime>
  <Words>2309</Words>
  <Application>Microsoft Office PowerPoint</Application>
  <PresentationFormat>On-screen Show (4:3)</PresentationFormat>
  <Paragraphs>672</Paragraphs>
  <Slides>78</Slides>
  <Notes>21</Notes>
  <HiddenSlides>29</HiddenSlides>
  <MMClips>14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Tw Cen MT</vt:lpstr>
      <vt:lpstr>Wingdings</vt:lpstr>
      <vt:lpstr>Wingdings 2</vt:lpstr>
      <vt:lpstr>Median</vt:lpstr>
      <vt:lpstr>Content AND Location-Aware P2P-CDN Architecture with Integrated Round trip Time and available bandwidth-Based Peer Selection Protocol</vt:lpstr>
      <vt:lpstr>Definition of Terms</vt:lpstr>
      <vt:lpstr>Background of the Study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The Problem</vt:lpstr>
      <vt:lpstr>AEPS</vt:lpstr>
      <vt:lpstr>AEPS</vt:lpstr>
      <vt:lpstr>AEPS</vt:lpstr>
      <vt:lpstr>AEPS</vt:lpstr>
      <vt:lpstr>Propose</vt:lpstr>
      <vt:lpstr>Thesis Statement</vt:lpstr>
      <vt:lpstr>Scope and Limitations of the Study</vt:lpstr>
      <vt:lpstr>The Orange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Rejection Rate</vt:lpstr>
      <vt:lpstr>Connection Set-up Time</vt:lpstr>
      <vt:lpstr>Playback Delay</vt:lpstr>
      <vt:lpstr>Utilization Rate</vt:lpstr>
      <vt:lpstr>Future Work</vt:lpstr>
      <vt:lpstr>Future 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Fatima De Villa</cp:lastModifiedBy>
  <cp:revision>172</cp:revision>
  <dcterms:created xsi:type="dcterms:W3CDTF">2013-07-20T01:09:13Z</dcterms:created>
  <dcterms:modified xsi:type="dcterms:W3CDTF">2013-10-13T15:56:22Z</dcterms:modified>
</cp:coreProperties>
</file>