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3" ContentType="audio/unknown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76"/>
  </p:notesMasterIdLst>
  <p:sldIdLst>
    <p:sldId id="256" r:id="rId2"/>
    <p:sldId id="330" r:id="rId3"/>
    <p:sldId id="257" r:id="rId4"/>
    <p:sldId id="338" r:id="rId5"/>
    <p:sldId id="277" r:id="rId6"/>
    <p:sldId id="267" r:id="rId7"/>
    <p:sldId id="269" r:id="rId8"/>
    <p:sldId id="270" r:id="rId9"/>
    <p:sldId id="271" r:id="rId10"/>
    <p:sldId id="274" r:id="rId11"/>
    <p:sldId id="272" r:id="rId12"/>
    <p:sldId id="328" r:id="rId13"/>
    <p:sldId id="329" r:id="rId14"/>
    <p:sldId id="285" r:id="rId15"/>
    <p:sldId id="264" r:id="rId16"/>
    <p:sldId id="284" r:id="rId17"/>
    <p:sldId id="283" r:id="rId18"/>
    <p:sldId id="286" r:id="rId19"/>
    <p:sldId id="288" r:id="rId20"/>
    <p:sldId id="289" r:id="rId21"/>
    <p:sldId id="290" r:id="rId22"/>
    <p:sldId id="291" r:id="rId23"/>
    <p:sldId id="292" r:id="rId24"/>
    <p:sldId id="278" r:id="rId25"/>
    <p:sldId id="268" r:id="rId26"/>
    <p:sldId id="275" r:id="rId27"/>
    <p:sldId id="276" r:id="rId28"/>
    <p:sldId id="265" r:id="rId29"/>
    <p:sldId id="279" r:id="rId30"/>
    <p:sldId id="280" r:id="rId31"/>
    <p:sldId id="281" r:id="rId32"/>
    <p:sldId id="282" r:id="rId33"/>
    <p:sldId id="266" r:id="rId34"/>
    <p:sldId id="262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40" r:id="rId56"/>
    <p:sldId id="341" r:id="rId57"/>
    <p:sldId id="334" r:id="rId58"/>
    <p:sldId id="335" r:id="rId59"/>
    <p:sldId id="336" r:id="rId60"/>
    <p:sldId id="337" r:id="rId61"/>
    <p:sldId id="333" r:id="rId62"/>
    <p:sldId id="342" r:id="rId63"/>
    <p:sldId id="321" r:id="rId64"/>
    <p:sldId id="263" r:id="rId65"/>
    <p:sldId id="293" r:id="rId66"/>
    <p:sldId id="294" r:id="rId67"/>
    <p:sldId id="295" r:id="rId68"/>
    <p:sldId id="287" r:id="rId69"/>
    <p:sldId id="322" r:id="rId70"/>
    <p:sldId id="344" r:id="rId71"/>
    <p:sldId id="343" r:id="rId72"/>
    <p:sldId id="339" r:id="rId73"/>
    <p:sldId id="325" r:id="rId74"/>
    <p:sldId id="260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5E20B5C0-93AE-6647-B2A9-FB75F320E0CC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6CC3A41B-5FA9-B948-8B00-5156DD75ADA1}" type="parTrans" cxnId="{7E7DB040-B596-DC4C-AF21-ED138A500A0D}">
      <dgm:prSet/>
      <dgm:spPr/>
      <dgm:t>
        <a:bodyPr/>
        <a:lstStyle/>
        <a:p>
          <a:endParaRPr lang="en-US"/>
        </a:p>
      </dgm:t>
    </dgm:pt>
    <dgm:pt modelId="{69A4AB09-2B5F-ED47-890A-820178B61D30}" type="sibTrans" cxnId="{7E7DB040-B596-DC4C-AF21-ED138A500A0D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B3E82AE4-1378-734A-ACB3-A09F57F65334}" type="pres">
      <dgm:prSet presAssocID="{5E20B5C0-93AE-6647-B2A9-FB75F320E0C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7E7DB040-B596-DC4C-AF21-ED138A500A0D}" srcId="{CE9F4968-491B-6A4B-A5AF-564E70DF880A}" destId="{5E20B5C0-93AE-6647-B2A9-FB75F320E0CC}" srcOrd="2" destOrd="0" parTransId="{6CC3A41B-5FA9-B948-8B00-5156DD75ADA1}" sibTransId="{69A4AB09-2B5F-ED47-890A-820178B61D30}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ADA4D871-AE53-4643-8981-C67A1CC3A1BD}" type="presOf" srcId="{5E20B5C0-93AE-6647-B2A9-FB75F320E0CC}" destId="{B3E82AE4-1378-734A-ACB3-A09F57F65334}" srcOrd="0" destOrd="0" presId="urn:microsoft.com/office/officeart/2005/8/layout/equation1"/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26D4A522-9AD4-B74F-A5FC-43BB8E538758}" type="presParOf" srcId="{35ADCA74-45C9-A946-BCDF-E6FA486737BE}" destId="{B3E82AE4-1378-734A-ACB3-A09F57F6533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RTT</a:t>
          </a:r>
          <a:endParaRPr lang="en-US" sz="33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ABW</a:t>
          </a:r>
          <a:endParaRPr lang="en-US" sz="33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AEPS</a:t>
          </a:r>
          <a:endParaRPr lang="en-US" sz="33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G-CP2P</a:t>
          </a:r>
          <a:endParaRPr lang="en-US" sz="27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RTT</a:t>
          </a:r>
          <a:endParaRPr lang="en-US" sz="27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72689" y="1937997"/>
        <a:ext cx="774651" cy="619805"/>
      </dsp:txXfrm>
    </dsp:sp>
    <dsp:sp modelId="{B3E82AE4-1378-734A-ACB3-A09F57F65334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Proposal</a:t>
          </a:r>
          <a:endParaRPr lang="en-US" sz="27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randomly selects a</a:t>
            </a:r>
            <a:r>
              <a:rPr lang="en-US" baseline="0" dirty="0" smtClean="0"/>
              <a:t> peer to connect to from a given list</a:t>
            </a:r>
            <a:br>
              <a:rPr lang="en-US" baseline="0" dirty="0" smtClean="0"/>
            </a:br>
            <a:r>
              <a:rPr lang="en-US" baseline="0" dirty="0" smtClean="0"/>
              <a:t>since it is random, peer selection is fast and simple</a:t>
            </a:r>
            <a:br>
              <a:rPr lang="en-US" baseline="0" dirty="0" smtClean="0"/>
            </a:br>
            <a:r>
              <a:rPr lang="en-US" baseline="0" dirty="0" smtClean="0"/>
              <a:t>but since the selection has no basis, the quality and accuracy of the stream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rtt</a:t>
            </a:r>
            <a:r>
              <a:rPr lang="en-US" dirty="0" smtClean="0"/>
              <a:t>-based peer selection schemes</a:t>
            </a:r>
            <a:r>
              <a:rPr lang="en-US" baseline="0" dirty="0" smtClean="0"/>
              <a:t> uses round trip time information which is measured using a single message</a:t>
            </a:r>
            <a:br>
              <a:rPr lang="en-US" baseline="0" dirty="0" smtClean="0"/>
            </a:br>
            <a:r>
              <a:rPr lang="en-US" baseline="0" dirty="0" smtClean="0"/>
              <a:t>this scheme has a tendency to select candidate that are physically close to the requesting client thus making it more accurate than random-based peer selection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essentially integrating</a:t>
            </a:r>
            <a:r>
              <a:rPr lang="en-US" baseline="0" dirty="0" smtClean="0"/>
              <a:t> the two ideas – gcp2p architecture and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-based peer selection - to create a protocol that has the advantages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bins are permutations</a:t>
            </a:r>
            <a:r>
              <a:rPr lang="en-US" baseline="0" dirty="0" smtClean="0"/>
              <a:t> of the landmarks defined on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research</a:t>
            </a:r>
            <a:r>
              <a:rPr lang="en-US" baseline="0" dirty="0" smtClean="0"/>
              <a:t> main ideas of our research are based on papers about P2P-CDN hybrid architectures and Peer Selection Schemes. go through each one by one to get an idea of what are protocol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r>
              <a:rPr lang="en-US" baseline="0" dirty="0" smtClean="0"/>
              <a:t> with the most number of peers is returned and from that list, the new peer chooses which peer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involved</a:t>
            </a:r>
            <a:r>
              <a:rPr lang="en-US" baseline="0" dirty="0" smtClean="0"/>
              <a:t> in traditional cdn-p2p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cost-effective: since media</a:t>
            </a:r>
            <a:r>
              <a:rPr lang="en-US" baseline="0" dirty="0" smtClean="0"/>
              <a:t> distribution is not solely dependent on CDN since P2P is also involved</a:t>
            </a:r>
          </a:p>
          <a:p>
            <a:r>
              <a:rPr lang="en-US" baseline="0" dirty="0" smtClean="0"/>
              <a:t>random peer selection: compromises efficiency leading to higher connection set-up time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elements of</a:t>
            </a:r>
            <a:r>
              <a:rPr lang="en-US" baseline="0" dirty="0" smtClean="0"/>
              <a:t> a gcp2p architecture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peer continues to search for the channel and will only stop</a:t>
            </a:r>
            <a:r>
              <a:rPr lang="en-US" baseline="0" dirty="0" smtClean="0"/>
              <a:t> it has found the sub-overlay or when it has tried everything but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main idea is on peer selection </a:t>
            </a:r>
            <a:br>
              <a:rPr lang="en-US" dirty="0" smtClean="0"/>
            </a:br>
            <a:r>
              <a:rPr lang="en-US" dirty="0" smtClean="0"/>
              <a:t>two of the schemes relevant to the research are random-based and </a:t>
            </a:r>
            <a:r>
              <a:rPr lang="en-US" dirty="0" err="1" smtClean="0"/>
              <a:t>rtt</a:t>
            </a:r>
            <a:r>
              <a:rPr lang="en-US" dirty="0" smtClean="0"/>
              <a:t>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6.mp3"/><Relationship Id="rId2" Type="http://schemas.openxmlformats.org/officeDocument/2006/relationships/audio" Target="../media/media6.mp3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7.mp3"/><Relationship Id="rId2" Type="http://schemas.openxmlformats.org/officeDocument/2006/relationships/audio" Target="../media/media7.mp3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8.mp3"/><Relationship Id="rId2" Type="http://schemas.openxmlformats.org/officeDocument/2006/relationships/audio" Target="../media/media8.mp3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9.mp3"/><Relationship Id="rId2" Type="http://schemas.openxmlformats.org/officeDocument/2006/relationships/audio" Target="../media/media9.mp3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0.mp3"/><Relationship Id="rId2" Type="http://schemas.openxmlformats.org/officeDocument/2006/relationships/audio" Target="../media/media10.mp3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1.mp3"/><Relationship Id="rId2" Type="http://schemas.openxmlformats.org/officeDocument/2006/relationships/audio" Target="../media/media11.mp3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2.mp3"/><Relationship Id="rId2" Type="http://schemas.openxmlformats.org/officeDocument/2006/relationships/audio" Target="../media/media12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3.mp3"/><Relationship Id="rId2" Type="http://schemas.openxmlformats.org/officeDocument/2006/relationships/audio" Target="../media/media13.mp3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4.mp3"/><Relationship Id="rId2" Type="http://schemas.openxmlformats.org/officeDocument/2006/relationships/audio" Target="../media/media14.mp3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5.mp3"/><Relationship Id="rId2" Type="http://schemas.openxmlformats.org/officeDocument/2006/relationships/audio" Target="../media/media15.mp3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4.png"/><Relationship Id="rId1" Type="http://schemas.microsoft.com/office/2007/relationships/media" Target="../media/media16.mp3"/><Relationship Id="rId2" Type="http://schemas.openxmlformats.org/officeDocument/2006/relationships/audio" Target="../media/media16.mp3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p3"/><Relationship Id="rId2" Type="http://schemas.openxmlformats.org/officeDocument/2006/relationships/audio" Target="../media/media3.mp3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4.mp3"/><Relationship Id="rId2" Type="http://schemas.openxmlformats.org/officeDocument/2006/relationships/audio" Target="../media/media4.mp3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5.mp3"/><Relationship Id="rId2" Type="http://schemas.openxmlformats.org/officeDocument/2006/relationships/audio" Target="../media/media5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/>
              <a:t> </a:t>
            </a:r>
            <a:r>
              <a:rPr lang="en-US" dirty="0" smtClean="0"/>
              <a:t>AND Location</a:t>
            </a:r>
            <a:r>
              <a:rPr lang="en-US" dirty="0" smtClean="0"/>
              <a:t>-Aware </a:t>
            </a:r>
            <a:r>
              <a:rPr lang="en-US" dirty="0"/>
              <a:t>P2P-CDN Architecture with Integrated </a:t>
            </a:r>
            <a:r>
              <a:rPr lang="en-US" dirty="0" smtClean="0"/>
              <a:t>RTT and </a:t>
            </a:r>
            <a:r>
              <a:rPr lang="en-US" dirty="0" err="1" smtClean="0"/>
              <a:t>abw</a:t>
            </a:r>
            <a:r>
              <a:rPr lang="en-US" dirty="0" smtClean="0"/>
              <a:t>-</a:t>
            </a:r>
            <a:r>
              <a:rPr lang="en-US" dirty="0" smtClean="0"/>
              <a:t>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 Distribution Network (CDN)</a:t>
            </a:r>
          </a:p>
          <a:p>
            <a:pPr lvl="1"/>
            <a:r>
              <a:rPr lang="en-US" dirty="0" smtClean="0"/>
              <a:t>Dedicated servers in assigned areas</a:t>
            </a:r>
          </a:p>
          <a:p>
            <a:pPr lvl="1"/>
            <a:r>
              <a:rPr lang="en-US" dirty="0" smtClean="0"/>
              <a:t>Reliable but expensive</a:t>
            </a:r>
          </a:p>
          <a:p>
            <a:r>
              <a:rPr lang="en-US" dirty="0" smtClean="0"/>
              <a:t>Peer-to-Peer Network (P2P)</a:t>
            </a:r>
          </a:p>
          <a:p>
            <a:pPr lvl="1"/>
            <a:r>
              <a:rPr lang="en-US" dirty="0" smtClean="0"/>
              <a:t>Utilizes bandwidth of peers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Round Trip Time (RTT)</a:t>
            </a:r>
          </a:p>
          <a:p>
            <a:r>
              <a:rPr lang="en-US" dirty="0" smtClean="0"/>
              <a:t>Available Bandwidth (ABW)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Backgroun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5259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244138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smtClean="0"/>
              <a:t>Random-based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RTT-</a:t>
            </a:r>
            <a:r>
              <a:rPr lang="en-US" sz="4000" dirty="0" smtClean="0"/>
              <a:t>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ABW-based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Adaptive and Efficient Peer Selection in Peer-to-Peer Streaming Network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accurate</a:t>
            </a:r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ideal</a:t>
            </a:r>
          </a:p>
          <a:p>
            <a:pPr lvl="1"/>
            <a:r>
              <a:rPr lang="en-US" dirty="0" smtClean="0"/>
              <a:t>Tools used for estimation:</a:t>
            </a:r>
          </a:p>
          <a:p>
            <a:pPr lvl="2"/>
            <a:r>
              <a:rPr lang="en-US" dirty="0" smtClean="0"/>
              <a:t>Probe Rate Model (PRM)</a:t>
            </a:r>
          </a:p>
          <a:p>
            <a:pPr lvl="2"/>
            <a:r>
              <a:rPr lang="en-US" dirty="0" smtClean="0"/>
              <a:t>Probe Gap Model (PGM)</a:t>
            </a:r>
          </a:p>
          <a:p>
            <a:pPr lvl="1"/>
            <a:r>
              <a:rPr lang="en-US" dirty="0" smtClean="0"/>
              <a:t>Iterative execution of estimation tools</a:t>
            </a:r>
          </a:p>
          <a:p>
            <a:pPr lvl="1"/>
            <a:r>
              <a:rPr lang="en-US" dirty="0" smtClean="0"/>
              <a:t>More 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606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297954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Propose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066289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825" y="5118506"/>
            <a:ext cx="2616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Content/Location</a:t>
            </a:r>
          </a:p>
          <a:p>
            <a:pPr algn="ctr"/>
            <a:r>
              <a:rPr lang="en-US" sz="2800" dirty="0" smtClean="0"/>
              <a:t>Aware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53647" y="5119040"/>
            <a:ext cx="2123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 and </a:t>
            </a:r>
          </a:p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</a:t>
            </a:r>
            <a:r>
              <a:rPr lang="en-US" dirty="0" smtClean="0"/>
              <a:t>content and 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</a:t>
            </a:r>
            <a:r>
              <a:rPr lang="en-US" dirty="0" smtClean="0"/>
              <a:t>RTT and ABW-</a:t>
            </a:r>
            <a:r>
              <a:rPr lang="en-US" dirty="0" smtClean="0"/>
              <a:t>based peer selection scheme to provide users with an efficient and high quality video streaming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[3]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0482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  <a:p>
            <a:r>
              <a:rPr lang="en-US" sz="900" dirty="0" smtClean="0"/>
              <a:t>[3] T</a:t>
            </a:r>
            <a:r>
              <a:rPr lang="en-US" sz="900" dirty="0"/>
              <a:t>. Hsiao, M. Hsu, and M. </a:t>
            </a:r>
            <a:r>
              <a:rPr lang="en-US" sz="900" dirty="0" err="1"/>
              <a:t>Yiao</a:t>
            </a:r>
            <a:r>
              <a:rPr lang="en-US" sz="900" dirty="0"/>
              <a:t>, “Adaptive and Efficient Peer Selection in Peer-to-Peer Streaming Networks,” </a:t>
            </a:r>
            <a:r>
              <a:rPr lang="en-US" sz="900" i="1" dirty="0"/>
              <a:t>2011 IEEE 17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Conference on Parallel and Distributed Systems</a:t>
            </a:r>
            <a:r>
              <a:rPr lang="en-US" sz="900" dirty="0"/>
              <a:t>, 2011. </a:t>
            </a:r>
          </a:p>
          <a:p>
            <a:pPr lvl="0"/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  <p:pic>
        <p:nvPicPr>
          <p:cNvPr id="2" name="P2P-CDN Hybr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09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36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L3}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measure its RTT on each landmark then arrange </a:t>
            </a:r>
          </a:p>
          <a:p>
            <a:r>
              <a:rPr lang="en-US" sz="2800" dirty="0" smtClean="0"/>
              <a:t>them by increasing value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9564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L3&gt;L2&gt;L1, NP will go </a:t>
            </a:r>
          </a:p>
          <a:p>
            <a:r>
              <a:rPr lang="en-US" sz="2800" dirty="0" smtClean="0"/>
              <a:t>to ‘bin’ itself in that </a:t>
            </a:r>
          </a:p>
          <a:p>
            <a:r>
              <a:rPr lang="en-US" sz="2800" dirty="0" smtClean="0"/>
              <a:t>location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4601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7.40741E-7 L -0.53924 0.20695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S3 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</a:t>
            </a:r>
            <a:r>
              <a:rPr lang="en-US" sz="2800" dirty="0" smtClean="0"/>
              <a:t>arrange the nodes by RTT and choose only nodes that can support its bandwidth by computing for ABW.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7087" flipH="1" flipV="1">
            <a:off x="3957225" y="2951036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2946613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7582" y="2607427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3744152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390617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401626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73" idx="2"/>
            <a:endCxn id="75" idx="2"/>
          </p:cNvCxnSpPr>
          <p:nvPr/>
        </p:nvCxnSpPr>
        <p:spPr>
          <a:xfrm rot="10800000" flipH="1">
            <a:off x="3767366" y="2607427"/>
            <a:ext cx="828166" cy="551036"/>
          </a:xfrm>
          <a:prstGeom prst="curvedConnector4">
            <a:avLst>
              <a:gd name="adj1" fmla="val -4678"/>
              <a:gd name="adj2" fmla="val 1414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3" idx="2"/>
            <a:endCxn id="74" idx="2"/>
          </p:cNvCxnSpPr>
          <p:nvPr/>
        </p:nvCxnSpPr>
        <p:spPr>
          <a:xfrm rot="10800000" flipH="1">
            <a:off x="3767365" y="3124681"/>
            <a:ext cx="1630809" cy="33782"/>
          </a:xfrm>
          <a:prstGeom prst="curvedConnector5">
            <a:avLst>
              <a:gd name="adj1" fmla="val -14018"/>
              <a:gd name="adj2" fmla="val 2794373"/>
              <a:gd name="adj3" fmla="val 1140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3" idx="1"/>
            <a:endCxn id="78" idx="2"/>
          </p:cNvCxnSpPr>
          <p:nvPr/>
        </p:nvCxnSpPr>
        <p:spPr>
          <a:xfrm rot="16200000" flipH="1">
            <a:off x="4422153" y="2847727"/>
            <a:ext cx="668719" cy="1307826"/>
          </a:xfrm>
          <a:prstGeom prst="curvedConnector4">
            <a:avLst>
              <a:gd name="adj1" fmla="val -167759"/>
              <a:gd name="adj2" fmla="val 1305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3" idx="2"/>
            <a:endCxn id="76" idx="2"/>
          </p:cNvCxnSpPr>
          <p:nvPr/>
        </p:nvCxnSpPr>
        <p:spPr>
          <a:xfrm rot="10800000" flipH="1" flipV="1">
            <a:off x="3767366" y="3158462"/>
            <a:ext cx="828166" cy="1220689"/>
          </a:xfrm>
          <a:prstGeom prst="curvedConnector4">
            <a:avLst>
              <a:gd name="adj1" fmla="val -49941"/>
              <a:gd name="adj2" fmla="val 1187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3" idx="3"/>
            <a:endCxn id="77" idx="2"/>
          </p:cNvCxnSpPr>
          <p:nvPr/>
        </p:nvCxnSpPr>
        <p:spPr>
          <a:xfrm rot="5400000">
            <a:off x="3668213" y="3478302"/>
            <a:ext cx="468049" cy="251027"/>
          </a:xfrm>
          <a:prstGeom prst="curvedConnector4">
            <a:avLst>
              <a:gd name="adj1" fmla="val 2481"/>
              <a:gd name="adj2" fmla="val 119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vid_1 is still not found, NP will connect to the CDN.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14602" y="6256284"/>
            <a:ext cx="1167168" cy="8572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4649" y="6462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775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818E-6 1.56627E-6 L 0.21257 0.688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9" y="34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with RTT Peer Selection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smtClean="0"/>
              <a:t>Download Speed </a:t>
            </a:r>
            <a:r>
              <a:rPr lang="en-US" dirty="0" smtClean="0"/>
              <a:t>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(Average of Nodes/Step)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Connection Set-up Time – time elapsed since a node first requested for a peer to connect to until a connection </a:t>
            </a:r>
            <a:r>
              <a:rPr lang="en-US" smtClean="0"/>
              <a:t>was established</a:t>
            </a:r>
            <a:endParaRPr lang="en-US" dirty="0" smtClean="0"/>
          </a:p>
          <a:p>
            <a:r>
              <a:rPr lang="en-US" dirty="0" smtClean="0"/>
              <a:t>First Playback Delay – time elapsed since a connection was established until the time the required amount of packets was received </a:t>
            </a:r>
          </a:p>
          <a:p>
            <a:r>
              <a:rPr lang="en-US" dirty="0" smtClean="0"/>
              <a:t>Utilization Rate</a:t>
            </a:r>
          </a:p>
          <a:p>
            <a:pPr marL="0" indent="0">
              <a:buNone/>
            </a:pPr>
            <a:r>
              <a:rPr lang="en-US" dirty="0" smtClean="0"/>
              <a:t>= (Used Download Speed)/(Download Speed)*100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9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pic>
        <p:nvPicPr>
          <p:cNvPr id="7" name="Picture 6" descr="1380685_10201707766151271_38544725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7" y="1505270"/>
            <a:ext cx="7516598" cy="5352730"/>
          </a:xfrm>
          <a:prstGeom prst="rect">
            <a:avLst/>
          </a:prstGeom>
          <a:ln>
            <a:solidFill>
              <a:srgbClr val="86CE24"/>
            </a:solidFill>
          </a:ln>
        </p:spPr>
      </p:pic>
    </p:spTree>
    <p:extLst>
      <p:ext uri="{BB962C8B-B14F-4D97-AF65-F5344CB8AC3E}">
        <p14:creationId xmlns:p14="http://schemas.microsoft.com/office/powerpoint/2010/main" val="6296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Delay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7" y="1505270"/>
            <a:ext cx="7516598" cy="5352730"/>
          </a:xfrm>
          <a:prstGeom prst="rect">
            <a:avLst/>
          </a:prstGeom>
          <a:ln>
            <a:solidFill>
              <a:srgbClr val="86CE24"/>
            </a:solidFill>
          </a:ln>
        </p:spPr>
      </p:pic>
    </p:spTree>
    <p:extLst>
      <p:ext uri="{BB962C8B-B14F-4D97-AF65-F5344CB8AC3E}">
        <p14:creationId xmlns:p14="http://schemas.microsoft.com/office/powerpoint/2010/main" val="240996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pic>
        <p:nvPicPr>
          <p:cNvPr id="5" name="Picture 4" descr="1378027_10201707766391277_1494970814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6" y="1505270"/>
            <a:ext cx="7516599" cy="5352730"/>
          </a:xfrm>
          <a:prstGeom prst="rect">
            <a:avLst/>
          </a:prstGeom>
          <a:ln>
            <a:solidFill>
              <a:srgbClr val="86CE24"/>
            </a:solidFill>
          </a:ln>
        </p:spPr>
      </p:pic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5487</TotalTime>
  <Words>2535</Words>
  <Application>Microsoft Macintosh PowerPoint</Application>
  <PresentationFormat>On-screen Show (4:3)</PresentationFormat>
  <Paragraphs>665</Paragraphs>
  <Slides>74</Slides>
  <Notes>22</Notes>
  <HiddenSlides>9</HiddenSlides>
  <MMClips>16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Median</vt:lpstr>
      <vt:lpstr>Content AND Location-Aware P2P-CDN Architecture with Integrated RTT and abw-Based Peer Selection Protocol</vt:lpstr>
      <vt:lpstr>Terms</vt:lpstr>
      <vt:lpstr>Background</vt:lpstr>
      <vt:lpstr>Background</vt:lpstr>
      <vt:lpstr>P2P-CDN Hybrid Architectures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AEPS</vt:lpstr>
      <vt:lpstr>AEPS</vt:lpstr>
      <vt:lpstr>AEPS</vt:lpstr>
      <vt:lpstr>AEPS</vt:lpstr>
      <vt:lpstr>Propose</vt:lpstr>
      <vt:lpstr>Thesis Statement</vt:lpstr>
      <vt:lpstr>The Orange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Metrics (Average of Nodes/Step) </vt:lpstr>
      <vt:lpstr>Connection Set-up Time</vt:lpstr>
      <vt:lpstr>Playback Delay</vt:lpstr>
      <vt:lpstr>Utilization Rate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Jarni Ongcol</cp:lastModifiedBy>
  <cp:revision>156</cp:revision>
  <dcterms:created xsi:type="dcterms:W3CDTF">2013-07-20T01:09:13Z</dcterms:created>
  <dcterms:modified xsi:type="dcterms:W3CDTF">2013-10-09T12:00:32Z</dcterms:modified>
</cp:coreProperties>
</file>