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77"/>
  </p:notesMasterIdLst>
  <p:sldIdLst>
    <p:sldId id="256" r:id="rId2"/>
    <p:sldId id="330" r:id="rId3"/>
    <p:sldId id="257" r:id="rId4"/>
    <p:sldId id="338" r:id="rId5"/>
    <p:sldId id="277" r:id="rId6"/>
    <p:sldId id="345" r:id="rId7"/>
    <p:sldId id="267" r:id="rId8"/>
    <p:sldId id="269" r:id="rId9"/>
    <p:sldId id="270" r:id="rId10"/>
    <p:sldId id="271" r:id="rId11"/>
    <p:sldId id="274" r:id="rId12"/>
    <p:sldId id="272" r:id="rId13"/>
    <p:sldId id="328" r:id="rId14"/>
    <p:sldId id="329" r:id="rId15"/>
    <p:sldId id="285" r:id="rId16"/>
    <p:sldId id="264" r:id="rId17"/>
    <p:sldId id="284" r:id="rId18"/>
    <p:sldId id="283" r:id="rId19"/>
    <p:sldId id="286" r:id="rId20"/>
    <p:sldId id="288" r:id="rId21"/>
    <p:sldId id="289" r:id="rId22"/>
    <p:sldId id="290" r:id="rId23"/>
    <p:sldId id="291" r:id="rId24"/>
    <p:sldId id="292" r:id="rId25"/>
    <p:sldId id="278" r:id="rId26"/>
    <p:sldId id="268" r:id="rId27"/>
    <p:sldId id="275" r:id="rId28"/>
    <p:sldId id="276" r:id="rId29"/>
    <p:sldId id="265" r:id="rId30"/>
    <p:sldId id="279" r:id="rId31"/>
    <p:sldId id="280" r:id="rId32"/>
    <p:sldId id="281" r:id="rId33"/>
    <p:sldId id="282" r:id="rId34"/>
    <p:sldId id="266" r:id="rId35"/>
    <p:sldId id="262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40" r:id="rId57"/>
    <p:sldId id="341" r:id="rId58"/>
    <p:sldId id="334" r:id="rId59"/>
    <p:sldId id="335" r:id="rId60"/>
    <p:sldId id="336" r:id="rId61"/>
    <p:sldId id="337" r:id="rId62"/>
    <p:sldId id="333" r:id="rId63"/>
    <p:sldId id="342" r:id="rId64"/>
    <p:sldId id="321" r:id="rId65"/>
    <p:sldId id="263" r:id="rId66"/>
    <p:sldId id="293" r:id="rId67"/>
    <p:sldId id="294" r:id="rId68"/>
    <p:sldId id="295" r:id="rId69"/>
    <p:sldId id="287" r:id="rId70"/>
    <p:sldId id="322" r:id="rId71"/>
    <p:sldId id="344" r:id="rId72"/>
    <p:sldId id="343" r:id="rId73"/>
    <p:sldId id="339" r:id="rId74"/>
    <p:sldId id="325" r:id="rId75"/>
    <p:sldId id="260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 + ABW Peer Selection</a:t>
          </a:r>
          <a:endParaRPr lang="en-US" dirty="0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28D43BC2-CF7B-4BD0-8454-BA6E14DA10B6}">
      <dgm:prSet phldrT="[Text]"/>
      <dgm:spPr/>
      <dgm:t>
        <a:bodyPr/>
        <a:lstStyle/>
        <a:p>
          <a:r>
            <a:rPr lang="en-US" smtClean="0"/>
            <a:t>Proposal</a:t>
          </a:r>
          <a:endParaRPr lang="en-US" dirty="0"/>
        </a:p>
      </dgm:t>
    </dgm:pt>
    <dgm:pt modelId="{1B95D068-E5A8-4475-8ADE-8641E43817F5}" type="parTrans" cxnId="{15B08140-73F0-4AD0-AD17-A4009B1C69C9}">
      <dgm:prSet/>
      <dgm:spPr/>
      <dgm:t>
        <a:bodyPr/>
        <a:lstStyle/>
        <a:p>
          <a:endParaRPr lang="en-US"/>
        </a:p>
      </dgm:t>
    </dgm:pt>
    <dgm:pt modelId="{DC652817-65C2-4ED6-8E3D-424227B90C5C}" type="sibTrans" cxnId="{15B08140-73F0-4AD0-AD17-A4009B1C69C9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1FA0B714-DD54-4833-903A-70C9498882B7}" type="pres">
      <dgm:prSet presAssocID="{28D43BC2-CF7B-4BD0-8454-BA6E14DA10B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B24DA2AC-A4BD-4C31-BA65-E98F3610A5D7}" type="presOf" srcId="{28D43BC2-CF7B-4BD0-8454-BA6E14DA10B6}" destId="{1FA0B714-DD54-4833-903A-70C9498882B7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15B08140-73F0-4AD0-AD17-A4009B1C69C9}" srcId="{CE9F4968-491B-6A4B-A5AF-564E70DF880A}" destId="{28D43BC2-CF7B-4BD0-8454-BA6E14DA10B6}" srcOrd="2" destOrd="0" parTransId="{1B95D068-E5A8-4475-8ADE-8641E43817F5}" sibTransId="{DC652817-65C2-4ED6-8E3D-424227B90C5C}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0E73E72C-0BF2-4CF1-B0E9-66201013ECC3}" type="presParOf" srcId="{35ADCA74-45C9-A946-BCDF-E6FA486737BE}" destId="{1FA0B714-DD54-4833-903A-70C9498882B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RTT</a:t>
          </a:r>
          <a:endParaRPr lang="en-US" sz="32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ABW</a:t>
          </a:r>
          <a:endParaRPr lang="en-US" sz="32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AEPS</a:t>
          </a:r>
          <a:endParaRPr lang="en-US" sz="32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G-CP2P</a:t>
          </a:r>
          <a:endParaRPr lang="en-US" sz="24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RTT + ABW Peer Selection</a:t>
          </a:r>
          <a:endParaRPr lang="en-US" sz="24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72689" y="1937997"/>
        <a:ext cx="774651" cy="619805"/>
      </dsp:txXfrm>
    </dsp:sp>
    <dsp:sp modelId="{1FA0B714-DD54-4833-903A-70C9498882B7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Proposal</a:t>
          </a:r>
          <a:endParaRPr lang="en-US" sz="24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randomly selects a</a:t>
            </a:r>
            <a:r>
              <a:rPr lang="en-US" baseline="0" dirty="0" smtClean="0"/>
              <a:t> peer to connect to from a given list</a:t>
            </a:r>
            <a:br>
              <a:rPr lang="en-US" baseline="0" dirty="0" smtClean="0"/>
            </a:br>
            <a:r>
              <a:rPr lang="en-US" baseline="0" dirty="0" smtClean="0"/>
              <a:t>since it is random, peer selection is fast and simple</a:t>
            </a:r>
            <a:br>
              <a:rPr lang="en-US" baseline="0" dirty="0" smtClean="0"/>
            </a:br>
            <a:r>
              <a:rPr lang="en-US" baseline="0" dirty="0" smtClean="0"/>
              <a:t>but since the selection has no basis, the quality and accuracy of the stream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rtt</a:t>
            </a:r>
            <a:r>
              <a:rPr lang="en-US" dirty="0" smtClean="0"/>
              <a:t>-based peer selection schemes</a:t>
            </a:r>
            <a:r>
              <a:rPr lang="en-US" baseline="0" dirty="0" smtClean="0"/>
              <a:t> uses round trip time information which is measured using a single message</a:t>
            </a:r>
            <a:br>
              <a:rPr lang="en-US" baseline="0" dirty="0" smtClean="0"/>
            </a:br>
            <a:r>
              <a:rPr lang="en-US" baseline="0" dirty="0" smtClean="0"/>
              <a:t>this scheme has a tendency to select candidate that are physically close to the requesting client thus making it more accurate than random-based peer selection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essentially integrating</a:t>
            </a:r>
            <a:r>
              <a:rPr lang="en-US" baseline="0" dirty="0" smtClean="0"/>
              <a:t> the two ideas – gcp2p architecture and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-based peer selection - to create a protocol that has the advantages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bins are permutations</a:t>
            </a:r>
            <a:r>
              <a:rPr lang="en-US" baseline="0" dirty="0" smtClean="0"/>
              <a:t> of the landmarks defined on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research</a:t>
            </a:r>
            <a:r>
              <a:rPr lang="en-US" baseline="0" dirty="0" smtClean="0"/>
              <a:t> main ideas of our research are based on papers about P2P-CDN hybrid architectures and Peer Selection Schemes. go through each one by one to get an idea of what are protocol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r>
              <a:rPr lang="en-US" baseline="0" dirty="0" smtClean="0"/>
              <a:t> with the most number of peers is returned and from that list, the new peer chooses which peer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involved</a:t>
            </a:r>
            <a:r>
              <a:rPr lang="en-US" baseline="0" dirty="0" smtClean="0"/>
              <a:t> in traditional cdn-p2p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cost-effective: since media</a:t>
            </a:r>
            <a:r>
              <a:rPr lang="en-US" baseline="0" dirty="0" smtClean="0"/>
              <a:t> distribution is not solely dependent on CDN since P2P is also involved</a:t>
            </a:r>
          </a:p>
          <a:p>
            <a:r>
              <a:rPr lang="en-US" baseline="0" dirty="0" smtClean="0"/>
              <a:t>random peer selection: compromises efficiency leading to higher connection set-up time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elements of</a:t>
            </a:r>
            <a:r>
              <a:rPr lang="en-US" baseline="0" dirty="0" smtClean="0"/>
              <a:t> a gcp2p architecture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peer continues to search for the channel and will only stop</a:t>
            </a:r>
            <a:r>
              <a:rPr lang="en-US" baseline="0" dirty="0" smtClean="0"/>
              <a:t> it has found the sub-overlay or when it has tried everything but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main idea is on peer selection </a:t>
            </a:r>
            <a:br>
              <a:rPr lang="en-US" dirty="0" smtClean="0"/>
            </a:br>
            <a:r>
              <a:rPr lang="en-US" dirty="0" smtClean="0"/>
              <a:t>two of the schemes relevant to the research are random-based and </a:t>
            </a:r>
            <a:r>
              <a:rPr lang="en-US" dirty="0" err="1" smtClean="0"/>
              <a:t>rtt</a:t>
            </a:r>
            <a:r>
              <a:rPr lang="en-US" dirty="0" smtClean="0"/>
              <a:t>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/>
              <a:t> </a:t>
            </a:r>
            <a:r>
              <a:rPr lang="en-US" dirty="0" smtClean="0"/>
              <a:t>AND Location-Aware </a:t>
            </a:r>
            <a:r>
              <a:rPr lang="en-US" dirty="0"/>
              <a:t>P2P-CDN Architecture with Integrated </a:t>
            </a:r>
            <a:r>
              <a:rPr lang="en-US" dirty="0" smtClean="0"/>
              <a:t>RTT and </a:t>
            </a:r>
            <a:r>
              <a:rPr lang="en-US" dirty="0" err="1" smtClean="0"/>
              <a:t>abw</a:t>
            </a:r>
            <a:r>
              <a:rPr lang="en-US" dirty="0" smtClean="0"/>
              <a:t>-Based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 Distribution Network (CDN)</a:t>
            </a:r>
          </a:p>
          <a:p>
            <a:pPr lvl="1"/>
            <a:r>
              <a:rPr lang="en-US" dirty="0" smtClean="0"/>
              <a:t>Dedicated servers in assigned areas</a:t>
            </a:r>
          </a:p>
          <a:p>
            <a:pPr lvl="1"/>
            <a:r>
              <a:rPr lang="en-US" dirty="0" smtClean="0"/>
              <a:t>Reliable but expensive</a:t>
            </a:r>
          </a:p>
          <a:p>
            <a:r>
              <a:rPr lang="en-US" dirty="0" smtClean="0"/>
              <a:t>Peer-to-Peer Network (P2P)</a:t>
            </a:r>
          </a:p>
          <a:p>
            <a:pPr lvl="1"/>
            <a:r>
              <a:rPr lang="en-US" dirty="0" smtClean="0"/>
              <a:t>Utilizes bandwidth of peers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Round Trip Time (RTT)</a:t>
            </a:r>
          </a:p>
          <a:p>
            <a:r>
              <a:rPr lang="en-US" dirty="0" smtClean="0"/>
              <a:t>Available Bandwidth (ABW)</a:t>
            </a:r>
          </a:p>
          <a:p>
            <a:pPr lvl="1"/>
            <a:endParaRPr lang="en-US" dirty="0"/>
          </a:p>
        </p:txBody>
      </p:sp>
      <p:pic>
        <p:nvPicPr>
          <p:cNvPr id="4" name="Backgroun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5259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244138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smtClean="0"/>
              <a:t>Random-based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RTT-based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ABW-based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Adaptive and Efficient Peer Selection in Peer-to-Peer Streaming Network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accurate</a:t>
            </a:r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ideal</a:t>
            </a:r>
          </a:p>
          <a:p>
            <a:pPr lvl="1"/>
            <a:r>
              <a:rPr lang="en-US" dirty="0" smtClean="0"/>
              <a:t>Tools used for estimation:</a:t>
            </a:r>
          </a:p>
          <a:p>
            <a:pPr lvl="2"/>
            <a:r>
              <a:rPr lang="en-US" dirty="0" smtClean="0"/>
              <a:t>Probe Rate Model (PRM)</a:t>
            </a:r>
          </a:p>
          <a:p>
            <a:pPr lvl="2"/>
            <a:r>
              <a:rPr lang="en-US" dirty="0" smtClean="0"/>
              <a:t>Probe Gap Model (PGM)</a:t>
            </a:r>
          </a:p>
          <a:p>
            <a:pPr lvl="1"/>
            <a:r>
              <a:rPr lang="en-US" dirty="0" smtClean="0"/>
              <a:t>Iterative execution of estimation tools</a:t>
            </a:r>
          </a:p>
          <a:p>
            <a:pPr lvl="1"/>
            <a:r>
              <a:rPr lang="en-US" dirty="0" smtClean="0"/>
              <a:t>More 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606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29795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Propose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999311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825" y="5118506"/>
            <a:ext cx="2616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Content/Location</a:t>
            </a:r>
          </a:p>
          <a:p>
            <a:pPr algn="ctr"/>
            <a:r>
              <a:rPr lang="en-US" sz="2800" dirty="0" smtClean="0"/>
              <a:t>Aware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53647" y="5119040"/>
            <a:ext cx="2123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 and </a:t>
            </a:r>
          </a:p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content and 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RTT and ABW-based peer selection scheme to provide users with an efficient and high quality video streaming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[3]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0482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  <a:p>
            <a:r>
              <a:rPr lang="en-US" sz="900" dirty="0" smtClean="0"/>
              <a:t>[3] T</a:t>
            </a:r>
            <a:r>
              <a:rPr lang="en-US" sz="900" dirty="0"/>
              <a:t>. Hsiao, M. Hsu, and M. </a:t>
            </a:r>
            <a:r>
              <a:rPr lang="en-US" sz="900" dirty="0" err="1"/>
              <a:t>Yiao</a:t>
            </a:r>
            <a:r>
              <a:rPr lang="en-US" sz="900" dirty="0"/>
              <a:t>, “Adaptive and Efficient Peer Selection in Peer-to-Peer Streaming Networks,” </a:t>
            </a:r>
            <a:r>
              <a:rPr lang="en-US" sz="900" i="1" dirty="0"/>
              <a:t>2011 IEEE 17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Conference on Parallel and Distributed Systems</a:t>
            </a:r>
            <a:r>
              <a:rPr lang="en-US" sz="900" dirty="0"/>
              <a:t>, 2011. </a:t>
            </a:r>
          </a:p>
          <a:p>
            <a:pPr lvl="0"/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  <p:pic>
        <p:nvPicPr>
          <p:cNvPr id="2" name="P2P-CDN Hybr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09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36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L3}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measure its RTT on each landmark then arrange </a:t>
            </a:r>
          </a:p>
          <a:p>
            <a:r>
              <a:rPr lang="en-US" sz="2800" dirty="0" smtClean="0"/>
              <a:t>them by increasing value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9564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L3&gt;L2&gt;L1, NP will go </a:t>
            </a:r>
          </a:p>
          <a:p>
            <a:r>
              <a:rPr lang="en-US" sz="2800" dirty="0" smtClean="0"/>
              <a:t>to ‘bin’ itself in that </a:t>
            </a:r>
          </a:p>
          <a:p>
            <a:r>
              <a:rPr lang="en-US" sz="2800" dirty="0" smtClean="0"/>
              <a:t>location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4601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7.40741E-7 L -0.53924 0.20695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S3 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G-CP2P utilizes only RTT information in CDN assignment and binning. AEPS has pointed out that RTT alone is insufficient since it may select a peer who will not be able to provide high quality streaming. ABW resolves this issue by indicating the remaining capacity between the bandwidth of two nodes. </a:t>
            </a:r>
            <a:endParaRPr lang="en-US" dirty="0"/>
          </a:p>
          <a:p>
            <a:r>
              <a:rPr lang="en-US" dirty="0"/>
              <a:t>On the other hand, AEPS does not incorporate content and location-aware peer selection. Assignment to the wrong CDN and uncategorized video content lead to high connection set-up time and high playback delay.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arrange the nodes by RTT and choose only nodes that can support its bandwidth by computing for ABW.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7087" flipH="1" flipV="1">
            <a:off x="3957225" y="2951036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2946613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7582" y="2607427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3744152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390617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401626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73" idx="2"/>
            <a:endCxn id="75" idx="2"/>
          </p:cNvCxnSpPr>
          <p:nvPr/>
        </p:nvCxnSpPr>
        <p:spPr>
          <a:xfrm rot="10800000" flipH="1">
            <a:off x="3767366" y="2607427"/>
            <a:ext cx="828166" cy="551036"/>
          </a:xfrm>
          <a:prstGeom prst="curvedConnector4">
            <a:avLst>
              <a:gd name="adj1" fmla="val -4678"/>
              <a:gd name="adj2" fmla="val 1414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3" idx="2"/>
            <a:endCxn id="74" idx="2"/>
          </p:cNvCxnSpPr>
          <p:nvPr/>
        </p:nvCxnSpPr>
        <p:spPr>
          <a:xfrm rot="10800000" flipH="1">
            <a:off x="3767365" y="3124681"/>
            <a:ext cx="1630809" cy="33782"/>
          </a:xfrm>
          <a:prstGeom prst="curvedConnector5">
            <a:avLst>
              <a:gd name="adj1" fmla="val -14018"/>
              <a:gd name="adj2" fmla="val 2794373"/>
              <a:gd name="adj3" fmla="val 1140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3" idx="1"/>
            <a:endCxn id="78" idx="2"/>
          </p:cNvCxnSpPr>
          <p:nvPr/>
        </p:nvCxnSpPr>
        <p:spPr>
          <a:xfrm rot="16200000" flipH="1">
            <a:off x="4422153" y="2847727"/>
            <a:ext cx="668719" cy="1307826"/>
          </a:xfrm>
          <a:prstGeom prst="curvedConnector4">
            <a:avLst>
              <a:gd name="adj1" fmla="val -167759"/>
              <a:gd name="adj2" fmla="val 1305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3" idx="2"/>
            <a:endCxn id="76" idx="2"/>
          </p:cNvCxnSpPr>
          <p:nvPr/>
        </p:nvCxnSpPr>
        <p:spPr>
          <a:xfrm rot="10800000" flipH="1" flipV="1">
            <a:off x="3767366" y="3158462"/>
            <a:ext cx="828166" cy="1220689"/>
          </a:xfrm>
          <a:prstGeom prst="curvedConnector4">
            <a:avLst>
              <a:gd name="adj1" fmla="val -49941"/>
              <a:gd name="adj2" fmla="val 1187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3" idx="3"/>
            <a:endCxn id="77" idx="2"/>
          </p:cNvCxnSpPr>
          <p:nvPr/>
        </p:nvCxnSpPr>
        <p:spPr>
          <a:xfrm rot="5400000">
            <a:off x="3668213" y="3478302"/>
            <a:ext cx="468049" cy="251027"/>
          </a:xfrm>
          <a:prstGeom prst="curvedConnector4">
            <a:avLst>
              <a:gd name="adj1" fmla="val 2481"/>
              <a:gd name="adj2" fmla="val 119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vid_1 is still not found, NP will connect to the CDN.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14602" y="6256284"/>
            <a:ext cx="1167168" cy="8572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4649" y="6462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775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818E-6 1.56627E-6 L 0.21257 0.688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9" y="34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with RTT Peer Selection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smtClean="0"/>
              <a:t>Download Speed </a:t>
            </a:r>
            <a:r>
              <a:rPr lang="en-US" dirty="0" smtClean="0"/>
              <a:t>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(Average of Nodes/Step)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Connection Set-up Time – time elapsed since a node first requested for a peer to connect to until a connection was established</a:t>
            </a:r>
          </a:p>
          <a:p>
            <a:r>
              <a:rPr lang="en-US" dirty="0" smtClean="0"/>
              <a:t>First Playback Delay – time elapsed since a connection was established until the time the required amount of packets was received </a:t>
            </a:r>
          </a:p>
          <a:p>
            <a:r>
              <a:rPr lang="en-US" dirty="0" smtClean="0"/>
              <a:t>Utilization Rate</a:t>
            </a:r>
          </a:p>
          <a:p>
            <a:pPr marL="0" indent="0">
              <a:buNone/>
            </a:pPr>
            <a:r>
              <a:rPr lang="en-US" dirty="0" smtClean="0"/>
              <a:t>= (Used Download Speed)/(Download Speed)*100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/>
          <a:stretch/>
        </p:blipFill>
        <p:spPr>
          <a:xfrm>
            <a:off x="1119115" y="1586738"/>
            <a:ext cx="6595113" cy="50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Delay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79" y="1553125"/>
            <a:ext cx="6742123" cy="50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77" y="1588664"/>
            <a:ext cx="6689028" cy="50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5668</TotalTime>
  <Words>2345</Words>
  <Application>Microsoft Office PowerPoint</Application>
  <PresentationFormat>On-screen Show (4:3)</PresentationFormat>
  <Paragraphs>668</Paragraphs>
  <Slides>75</Slides>
  <Notes>22</Notes>
  <HiddenSlides>30</HiddenSlides>
  <MMClips>16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Tw Cen MT</vt:lpstr>
      <vt:lpstr>Wingdings</vt:lpstr>
      <vt:lpstr>Wingdings 2</vt:lpstr>
      <vt:lpstr>Median</vt:lpstr>
      <vt:lpstr>Content AND Location-Aware P2P-CDN Architecture with Integrated RTT and abw-Based Peer Selection Protocol</vt:lpstr>
      <vt:lpstr>Terms</vt:lpstr>
      <vt:lpstr>Background</vt:lpstr>
      <vt:lpstr>Background</vt:lpstr>
      <vt:lpstr>P2P-CDN Hybrid Architectures</vt:lpstr>
      <vt:lpstr>The Problem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AEPS</vt:lpstr>
      <vt:lpstr>AEPS</vt:lpstr>
      <vt:lpstr>AEPS</vt:lpstr>
      <vt:lpstr>AEPS</vt:lpstr>
      <vt:lpstr>Propose</vt:lpstr>
      <vt:lpstr>Thesis Statement</vt:lpstr>
      <vt:lpstr>The Orange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Metrics (Average of Nodes/Step) </vt:lpstr>
      <vt:lpstr>Connection Set-up Time</vt:lpstr>
      <vt:lpstr>Playback Delay</vt:lpstr>
      <vt:lpstr>Utilization Rate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Fatima De Villa</cp:lastModifiedBy>
  <cp:revision>158</cp:revision>
  <dcterms:created xsi:type="dcterms:W3CDTF">2013-07-20T01:09:13Z</dcterms:created>
  <dcterms:modified xsi:type="dcterms:W3CDTF">2013-10-10T01:38:17Z</dcterms:modified>
</cp:coreProperties>
</file>