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3"/>
    <p:sldId id="257" r:id="rId4"/>
    <p:sldId id="260" r:id="rId5"/>
    <p:sldId id="268" r:id="rId6"/>
    <p:sldId id="269" r:id="rId7"/>
    <p:sldId id="270" r:id="rId8"/>
    <p:sldId id="258" r:id="rId9"/>
    <p:sldId id="271" r:id="rId10"/>
    <p:sldId id="272" r:id="rId11"/>
    <p:sldId id="256" r:id="rId12"/>
    <p:sldId id="261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2270760" y="2863850"/>
            <a:ext cx="213106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SG"/>
              <a:t>SE-Resnet-50</a:t>
            </a:r>
            <a:br>
              <a:rPr lang="x-none" altLang="en-SG"/>
            </a:br>
            <a:r>
              <a:rPr lang="x-none" altLang="en-SG">
                <a:sym typeface="+mn-ea"/>
              </a:rPr>
              <a:t>(short epoch)</a:t>
            </a:r>
            <a:endParaRPr lang="x-none" altLang="en-SG"/>
          </a:p>
        </p:txBody>
      </p:sp>
      <p:sp>
        <p:nvSpPr>
          <p:cNvPr id="3" name="Rectangle 2"/>
          <p:cNvSpPr/>
          <p:nvPr/>
        </p:nvSpPr>
        <p:spPr>
          <a:xfrm>
            <a:off x="2282190" y="4544060"/>
            <a:ext cx="213106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SG"/>
              <a:t>SE-ResNext101</a:t>
            </a:r>
            <a:br>
              <a:rPr lang="x-none" altLang="en-SG"/>
            </a:br>
            <a:r>
              <a:rPr lang="x-none" altLang="en-SG">
                <a:sym typeface="+mn-ea"/>
              </a:rPr>
              <a:t>(short epoch)</a:t>
            </a:r>
            <a:endParaRPr lang="x-none" altLang="en-SG"/>
          </a:p>
        </p:txBody>
      </p:sp>
      <p:sp>
        <p:nvSpPr>
          <p:cNvPr id="4" name="Rectangle 3"/>
          <p:cNvSpPr/>
          <p:nvPr/>
        </p:nvSpPr>
        <p:spPr>
          <a:xfrm>
            <a:off x="2270760" y="1283970"/>
            <a:ext cx="213106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SG"/>
              <a:t>SE-inceptionV3</a:t>
            </a:r>
            <a:br>
              <a:rPr lang="x-none" altLang="en-SG"/>
            </a:br>
            <a:r>
              <a:rPr lang="x-none" altLang="en-SG"/>
              <a:t>(short epoch)</a:t>
            </a:r>
            <a:endParaRPr lang="x-none" altLang="en-SG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171575" y="1703705"/>
            <a:ext cx="1008380" cy="0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2590" y="1318895"/>
            <a:ext cx="1836420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four 180x180 </a:t>
            </a:r>
            <a:r>
              <a:rPr lang="x-none" altLang="en-SG" baseline="30000"/>
              <a:t>#1</a:t>
            </a:r>
            <a:r>
              <a:rPr lang="x-none" altLang="en-SG"/>
              <a:t> </a:t>
            </a:r>
            <a:endParaRPr lang="x-none" altLang="en-SG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171575" y="3295015"/>
            <a:ext cx="1008380" cy="0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171575" y="4953000"/>
            <a:ext cx="1008380" cy="0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2590" y="2886710"/>
            <a:ext cx="1837055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four 180x180</a:t>
            </a:r>
            <a:r>
              <a:rPr lang="x-none" altLang="en-SG">
                <a:sym typeface="+mn-ea"/>
              </a:rPr>
              <a:t> </a:t>
            </a:r>
            <a:r>
              <a:rPr lang="x-none" altLang="en-SG" baseline="30000">
                <a:sym typeface="+mn-ea"/>
              </a:rPr>
              <a:t>#1</a:t>
            </a:r>
            <a:r>
              <a:rPr lang="x-none" altLang="en-SG"/>
              <a:t> </a:t>
            </a:r>
            <a:endParaRPr lang="x-none" altLang="en-SG"/>
          </a:p>
        </p:txBody>
      </p:sp>
      <p:sp>
        <p:nvSpPr>
          <p:cNvPr id="13" name="TextBox 12"/>
          <p:cNvSpPr txBox="1"/>
          <p:nvPr/>
        </p:nvSpPr>
        <p:spPr>
          <a:xfrm>
            <a:off x="379730" y="4976495"/>
            <a:ext cx="1847850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four 180x180</a:t>
            </a:r>
            <a:r>
              <a:rPr lang="x-none" altLang="en-SG">
                <a:sym typeface="+mn-ea"/>
              </a:rPr>
              <a:t> </a:t>
            </a:r>
            <a:r>
              <a:rPr lang="x-none" altLang="en-SG" baseline="30000">
                <a:sym typeface="+mn-ea"/>
              </a:rPr>
              <a:t>#1</a:t>
            </a:r>
            <a:r>
              <a:rPr lang="x-none" altLang="en-SG"/>
              <a:t> </a:t>
            </a:r>
            <a:endParaRPr lang="x-none" altLang="en-SG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436110" y="1703705"/>
            <a:ext cx="1960880" cy="0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40250" y="1240155"/>
            <a:ext cx="1755140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dim=4x2048 </a:t>
            </a:r>
            <a:endParaRPr lang="x-none" altLang="en-SG"/>
          </a:p>
        </p:txBody>
      </p:sp>
      <p:sp>
        <p:nvSpPr>
          <p:cNvPr id="18" name="TextBox 17"/>
          <p:cNvSpPr txBox="1"/>
          <p:nvPr/>
        </p:nvSpPr>
        <p:spPr>
          <a:xfrm>
            <a:off x="4540885" y="2887345"/>
            <a:ext cx="1697355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dim=4x2048 </a:t>
            </a:r>
            <a:endParaRPr lang="x-none" altLang="en-SG"/>
          </a:p>
        </p:txBody>
      </p:sp>
      <p:sp>
        <p:nvSpPr>
          <p:cNvPr id="19" name="TextBox 18"/>
          <p:cNvSpPr txBox="1"/>
          <p:nvPr/>
        </p:nvSpPr>
        <p:spPr>
          <a:xfrm>
            <a:off x="4540885" y="4512310"/>
            <a:ext cx="1778000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dim=4x2x2048 </a:t>
            </a:r>
            <a:endParaRPr lang="x-none" altLang="en-SG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436110" y="3306445"/>
            <a:ext cx="1960880" cy="0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436110" y="4987290"/>
            <a:ext cx="1960880" cy="0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9221470" y="1999615"/>
            <a:ext cx="1410335" cy="2653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SG"/>
              <a:t>FcNet3</a:t>
            </a:r>
            <a:br>
              <a:rPr lang="x-none" altLang="en-SG"/>
            </a:br>
            <a:r>
              <a:rPr lang="x-none" altLang="en-SG"/>
              <a:t>(MLP with feature-scaling)</a:t>
            </a:r>
            <a:br>
              <a:rPr lang="x-none" altLang="en-SG"/>
            </a:br>
            <a:br>
              <a:rPr lang="x-none" altLang="en-SG"/>
            </a:br>
            <a:r>
              <a:rPr lang="x-none" altLang="en-SG"/>
              <a:t>*less dropout</a:t>
            </a:r>
            <a:br>
              <a:rPr lang="x-none" altLang="en-SG"/>
            </a:br>
            <a:r>
              <a:rPr lang="x-none" altLang="en-SG" sz="1200"/>
              <a:t>(p=0.15,0.15,0.20)</a:t>
            </a:r>
            <a:endParaRPr lang="x-none" altLang="en-SG" sz="12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0714990" y="3208020"/>
            <a:ext cx="941070" cy="3810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717530" y="2567305"/>
            <a:ext cx="1496060" cy="6534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probability </a:t>
            </a:r>
            <a:br>
              <a:rPr lang="x-none" altLang="en-SG"/>
            </a:br>
            <a:r>
              <a:rPr lang="x-none" altLang="en-SG"/>
              <a:t>5270</a:t>
            </a:r>
            <a:endParaRPr lang="x-none" altLang="en-SG"/>
          </a:p>
        </p:txBody>
      </p:sp>
      <p:sp>
        <p:nvSpPr>
          <p:cNvPr id="8" name="TextBox 7"/>
          <p:cNvSpPr txBox="1"/>
          <p:nvPr/>
        </p:nvSpPr>
        <p:spPr>
          <a:xfrm>
            <a:off x="379730" y="5309235"/>
            <a:ext cx="1847850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+ flip</a:t>
            </a:r>
            <a:endParaRPr lang="x-none" altLang="en-SG"/>
          </a:p>
        </p:txBody>
      </p:sp>
      <p:sp>
        <p:nvSpPr>
          <p:cNvPr id="15" name="TextBox 14"/>
          <p:cNvSpPr txBox="1"/>
          <p:nvPr/>
        </p:nvSpPr>
        <p:spPr>
          <a:xfrm>
            <a:off x="88900" y="6343650"/>
            <a:ext cx="9561830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#1 : if the product has less than 4 images, it is stuffed with zero images</a:t>
            </a:r>
            <a:endParaRPr lang="x-none" altLang="en-SG"/>
          </a:p>
        </p:txBody>
      </p:sp>
      <p:sp>
        <p:nvSpPr>
          <p:cNvPr id="16" name="Rectangle 15"/>
          <p:cNvSpPr/>
          <p:nvPr/>
        </p:nvSpPr>
        <p:spPr>
          <a:xfrm rot="5400000">
            <a:off x="4540885" y="2899410"/>
            <a:ext cx="4339590" cy="661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SG"/>
              <a:t>concate</a:t>
            </a:r>
            <a:endParaRPr lang="x-none" altLang="en-SG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978015" y="3257550"/>
            <a:ext cx="2211705" cy="0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216775" y="2816225"/>
            <a:ext cx="1697355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dim=4x8192 </a:t>
            </a:r>
            <a:endParaRPr lang="x-none" altLang="en-SG"/>
          </a:p>
        </p:txBody>
      </p:sp>
      <p:sp>
        <p:nvSpPr>
          <p:cNvPr id="28" name="TextBox 27"/>
          <p:cNvSpPr txBox="1"/>
          <p:nvPr/>
        </p:nvSpPr>
        <p:spPr>
          <a:xfrm>
            <a:off x="7200900" y="2517775"/>
            <a:ext cx="1697355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(one product)</a:t>
            </a:r>
            <a:endParaRPr lang="x-none" altLang="en-SG"/>
          </a:p>
        </p:txBody>
      </p:sp>
      <p:sp>
        <p:nvSpPr>
          <p:cNvPr id="29" name="TextBox 28"/>
          <p:cNvSpPr txBox="1"/>
          <p:nvPr/>
        </p:nvSpPr>
        <p:spPr>
          <a:xfrm>
            <a:off x="347980" y="1065530"/>
            <a:ext cx="1697355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(one product)</a:t>
            </a:r>
            <a:endParaRPr lang="x-none" altLang="en-SG"/>
          </a:p>
        </p:txBody>
      </p:sp>
      <p:sp>
        <p:nvSpPr>
          <p:cNvPr id="7" name="TextBox 6"/>
          <p:cNvSpPr txBox="1"/>
          <p:nvPr/>
        </p:nvSpPr>
        <p:spPr>
          <a:xfrm>
            <a:off x="167640" y="524510"/>
            <a:ext cx="11680190" cy="37909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r>
              <a:rPr lang="x-none" altLang="en-SG" b="1"/>
              <a:t>combine.0</a:t>
            </a:r>
            <a:endParaRPr lang="x-none" altLang="en-SG" b="1"/>
          </a:p>
        </p:txBody>
      </p:sp>
      <p:sp>
        <p:nvSpPr>
          <p:cNvPr id="26" name="TextBox 25"/>
          <p:cNvSpPr txBox="1"/>
          <p:nvPr/>
        </p:nvSpPr>
        <p:spPr>
          <a:xfrm>
            <a:off x="2320290" y="2066925"/>
            <a:ext cx="2540000" cy="304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SG" altLang="en-US" sz="1400">
                <a:solidFill>
                  <a:srgbClr val="00B0F0"/>
                </a:solidFill>
              </a:rPr>
              <a:t>LB=0.69809</a:t>
            </a:r>
            <a:endParaRPr lang="en-SG" altLang="en-US" sz="1400">
              <a:solidFill>
                <a:srgbClr val="00B0F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20290" y="3624580"/>
            <a:ext cx="2540000" cy="304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SG" altLang="en-US" sz="1400">
                <a:solidFill>
                  <a:srgbClr val="00B0F0"/>
                </a:solidFill>
              </a:rPr>
              <a:t>LB=0.68939</a:t>
            </a:r>
            <a:endParaRPr lang="en-SG" altLang="en-US" sz="1400">
              <a:solidFill>
                <a:srgbClr val="00B0F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20290" y="5331460"/>
            <a:ext cx="2540000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SG" altLang="en-US" sz="1400">
                <a:solidFill>
                  <a:srgbClr val="00B0F0"/>
                </a:solidFill>
              </a:rPr>
              <a:t>LB</a:t>
            </a:r>
            <a:r>
              <a:rPr lang="x-none" altLang="en-SG" sz="1400">
                <a:solidFill>
                  <a:srgbClr val="00B0F0"/>
                </a:solidFill>
              </a:rPr>
              <a:t>=</a:t>
            </a:r>
            <a:r>
              <a:rPr lang="en-SG" altLang="en-US" sz="1400">
                <a:solidFill>
                  <a:srgbClr val="00B0F0"/>
                </a:solidFill>
              </a:rPr>
              <a:t>0.71064</a:t>
            </a:r>
            <a:endParaRPr lang="en-SG" altLang="en-US" sz="1400">
              <a:solidFill>
                <a:srgbClr val="00B0F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20290" y="2310765"/>
            <a:ext cx="2540000" cy="304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SG" sz="1400">
                <a:solidFill>
                  <a:srgbClr val="00B0F0"/>
                </a:solidFill>
                <a:latin typeface="+mj-ea"/>
              </a:rPr>
              <a:t>valid (split v0) </a:t>
            </a:r>
            <a:r>
              <a:rPr lang="en-SG" altLang="en-US" sz="1400">
                <a:solidFill>
                  <a:srgbClr val="00B0F0"/>
                </a:solidFill>
                <a:latin typeface="+mj-ea"/>
              </a:rPr>
              <a:t>= 0.6841</a:t>
            </a:r>
            <a:endParaRPr lang="en-SG" altLang="en-US" sz="1400">
              <a:solidFill>
                <a:srgbClr val="00B0F0"/>
              </a:solidFill>
              <a:latin typeface="+mj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20290" y="5548630"/>
            <a:ext cx="2540000" cy="304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SG" sz="1400">
                <a:solidFill>
                  <a:srgbClr val="00B0F0"/>
                </a:solidFill>
                <a:latin typeface="+mj-ea"/>
              </a:rPr>
              <a:t>valid (split v0) </a:t>
            </a:r>
            <a:r>
              <a:rPr lang="en-SG" altLang="en-US" sz="1400">
                <a:solidFill>
                  <a:srgbClr val="00B0F0"/>
                </a:solidFill>
                <a:latin typeface="+mj-ea"/>
              </a:rPr>
              <a:t>= 0.7006 </a:t>
            </a:r>
            <a:endParaRPr lang="en-SG" altLang="en-US" sz="1400">
              <a:solidFill>
                <a:srgbClr val="00B0F0"/>
              </a:solidFill>
              <a:latin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306955" y="3868420"/>
            <a:ext cx="2540000" cy="304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SG" sz="1400">
                <a:solidFill>
                  <a:srgbClr val="00B0F0"/>
                </a:solidFill>
                <a:latin typeface="+mj-ea"/>
              </a:rPr>
              <a:t>valid (split v0) </a:t>
            </a:r>
            <a:r>
              <a:rPr lang="en-SG" altLang="en-US" sz="1400">
                <a:solidFill>
                  <a:srgbClr val="00B0F0"/>
                </a:solidFill>
                <a:latin typeface="+mj-ea"/>
              </a:rPr>
              <a:t>= 0.6749 </a:t>
            </a:r>
            <a:endParaRPr lang="en-SG" altLang="en-US" sz="1400">
              <a:solidFill>
                <a:srgbClr val="00B0F0"/>
              </a:solidFill>
              <a:latin typeface="+mj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109710" y="4699000"/>
            <a:ext cx="286956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400">
                <a:solidFill>
                  <a:srgbClr val="00B0F0"/>
                </a:solidFill>
                <a:latin typeface="+mj-ea"/>
                <a:sym typeface="+mn-ea"/>
              </a:rPr>
              <a:t>LB = 0.76630</a:t>
            </a:r>
            <a:br>
              <a:rPr lang="x-none" altLang="en-SG" sz="1400">
                <a:solidFill>
                  <a:srgbClr val="00B0F0"/>
                </a:solidFill>
                <a:latin typeface="+mj-ea"/>
                <a:sym typeface="+mn-ea"/>
              </a:rPr>
            </a:br>
            <a:r>
              <a:rPr lang="x-none" altLang="en-SG" sz="1400">
                <a:solidFill>
                  <a:srgbClr val="00B0F0"/>
                </a:solidFill>
                <a:latin typeface="+mj-ea"/>
              </a:rPr>
              <a:t>valid (split v0) = 0.7699</a:t>
            </a:r>
            <a:endParaRPr lang="x-none" altLang="en-SG" sz="1400">
              <a:solidFill>
                <a:srgbClr val="00B0F0"/>
              </a:solidFill>
              <a:latin typeface="+mj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745220" y="1409065"/>
            <a:ext cx="2540000" cy="548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SG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sftp://root@192.168.1.115/root/share/project/kaggle/cdiscount/results/gated-combined4-00c</a:t>
            </a:r>
            <a:endParaRPr lang="en-SG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279650" y="1051560"/>
            <a:ext cx="2540000" cy="243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SG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excited-inception3-180-02c</a:t>
            </a:r>
            <a:endParaRPr lang="en-SG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310130" y="2640330"/>
            <a:ext cx="2540000" cy="243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SG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excited-resnet50-180-00a</a:t>
            </a:r>
            <a:endParaRPr lang="en-SG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79650" y="4311015"/>
            <a:ext cx="2540000" cy="243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SG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excited-resnext101-180-03b</a:t>
            </a:r>
            <a:endParaRPr lang="en-SG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360" y="45720"/>
            <a:ext cx="6937375" cy="538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2800" b="1"/>
              <a:t>[ Model ] </a:t>
            </a:r>
            <a:endParaRPr lang="x-none" altLang="en-SG" sz="28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8490" y="623570"/>
            <a:ext cx="8123555" cy="47142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49665" y="878840"/>
            <a:ext cx="3275965" cy="9277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>
                <a:solidFill>
                  <a:schemeClr val="accent4">
                    <a:lumMod val="75000"/>
                  </a:schemeClr>
                </a:solidFill>
                <a:sym typeface="+mn-ea"/>
              </a:rPr>
              <a:t>train        = 0.8471</a:t>
            </a:r>
            <a:br>
              <a:rPr lang="x-none" altLang="en-SG">
                <a:sym typeface="+mn-ea"/>
              </a:rPr>
            </a:br>
            <a:r>
              <a:rPr lang="x-none" altLang="en-SG">
                <a:solidFill>
                  <a:srgbClr val="00B0F0"/>
                </a:solidFill>
              </a:rPr>
              <a:t>validation = 0.7712</a:t>
            </a:r>
            <a:br>
              <a:rPr lang="x-none" altLang="en-SG">
                <a:solidFill>
                  <a:srgbClr val="00B0F0"/>
                </a:solidFill>
              </a:rPr>
            </a:br>
            <a:r>
              <a:rPr lang="x-none" altLang="en-SG">
                <a:solidFill>
                  <a:srgbClr val="FF0000"/>
                </a:solidFill>
              </a:rPr>
              <a:t>public LB = 0.76803</a:t>
            </a:r>
            <a:endParaRPr lang="x-none" altLang="en-SG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62375" y="5032375"/>
            <a:ext cx="892810" cy="314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400">
                <a:solidFill>
                  <a:schemeClr val="bg1">
                    <a:lumMod val="65000"/>
                  </a:schemeClr>
                </a:solidFill>
              </a:rPr>
              <a:t>epoches</a:t>
            </a:r>
            <a:endParaRPr lang="x-none" altLang="en-SG" sz="1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85135" y="4023995"/>
            <a:ext cx="1167765" cy="283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200"/>
              <a:t>epoches</a:t>
            </a:r>
            <a:endParaRPr lang="x-none" altLang="en-SG" sz="1200"/>
          </a:p>
        </p:txBody>
      </p:sp>
      <p:sp>
        <p:nvSpPr>
          <p:cNvPr id="10" name="TextBox 9"/>
          <p:cNvSpPr txBox="1"/>
          <p:nvPr/>
        </p:nvSpPr>
        <p:spPr>
          <a:xfrm>
            <a:off x="6363335" y="3051175"/>
            <a:ext cx="1633220" cy="314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400" i="1"/>
              <a:t>rate = 0.01 </a:t>
            </a:r>
            <a:endParaRPr lang="x-none" altLang="en-SG" sz="1400" i="1"/>
          </a:p>
        </p:txBody>
      </p:sp>
      <p:sp>
        <p:nvSpPr>
          <p:cNvPr id="11" name="TextBox 10"/>
          <p:cNvSpPr txBox="1"/>
          <p:nvPr/>
        </p:nvSpPr>
        <p:spPr>
          <a:xfrm>
            <a:off x="8069580" y="2699385"/>
            <a:ext cx="1633220" cy="314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400" i="1"/>
              <a:t>rate = 0.001 </a:t>
            </a:r>
            <a:endParaRPr lang="x-none" altLang="en-SG" sz="1400" i="1"/>
          </a:p>
        </p:txBody>
      </p:sp>
      <p:sp>
        <p:nvSpPr>
          <p:cNvPr id="12" name="TextBox 11"/>
          <p:cNvSpPr txBox="1"/>
          <p:nvPr/>
        </p:nvSpPr>
        <p:spPr>
          <a:xfrm>
            <a:off x="5307330" y="4537710"/>
            <a:ext cx="4783455" cy="314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400" i="1"/>
              <a:t># rate = 0.0001 didn't improve results (not shown here) </a:t>
            </a:r>
            <a:endParaRPr lang="x-none" altLang="en-SG" sz="1400" i="1"/>
          </a:p>
        </p:txBody>
      </p:sp>
      <p:sp>
        <p:nvSpPr>
          <p:cNvPr id="29" name="TextBox 28"/>
          <p:cNvSpPr txBox="1"/>
          <p:nvPr/>
        </p:nvSpPr>
        <p:spPr>
          <a:xfrm>
            <a:off x="175260" y="79375"/>
            <a:ext cx="7665085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b="1"/>
              <a:t>Difference loss (Training/Validation) for model combine.1</a:t>
            </a:r>
            <a:endParaRPr lang="x-none" altLang="en-SG" b="1"/>
          </a:p>
        </p:txBody>
      </p:sp>
      <p:sp>
        <p:nvSpPr>
          <p:cNvPr id="13" name="TextBox 12"/>
          <p:cNvSpPr txBox="1"/>
          <p:nvPr/>
        </p:nvSpPr>
        <p:spPr>
          <a:xfrm>
            <a:off x="7724140" y="5032375"/>
            <a:ext cx="892810" cy="314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400">
                <a:solidFill>
                  <a:schemeClr val="bg1">
                    <a:lumMod val="65000"/>
                  </a:schemeClr>
                </a:solidFill>
              </a:rPr>
              <a:t>epoches</a:t>
            </a:r>
            <a:endParaRPr lang="x-none" altLang="en-SG" sz="1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1180" y="5722620"/>
            <a:ext cx="10617835" cy="9277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Compare generalisation:</a:t>
            </a:r>
            <a:br>
              <a:rPr lang="x-none" altLang="en-SG"/>
            </a:br>
            <a:r>
              <a:rPr lang="x-none" altLang="en-SG"/>
              <a:t>    - validation accuracy is about 0.07 lower than train accuracy</a:t>
            </a:r>
            <a:br>
              <a:rPr lang="x-none" altLang="en-SG"/>
            </a:br>
            <a:r>
              <a:rPr lang="x-none" altLang="en-SG"/>
              <a:t>    - LB accuracy is close to validation accuracy, less than 0.01 difference  </a:t>
            </a:r>
            <a:endParaRPr lang="x-none" altLang="en-SG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" name="TextBox 28"/>
          <p:cNvSpPr txBox="1"/>
          <p:nvPr/>
        </p:nvSpPr>
        <p:spPr>
          <a:xfrm>
            <a:off x="174625" y="78740"/>
            <a:ext cx="5424170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b="1"/>
              <a:t>Training loss for difference models combine.1,2,5</a:t>
            </a:r>
            <a:endParaRPr lang="x-none" altLang="en-SG"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8025" y="661035"/>
            <a:ext cx="8066405" cy="46189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62375" y="5032375"/>
            <a:ext cx="892810" cy="314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400">
                <a:solidFill>
                  <a:schemeClr val="bg1">
                    <a:lumMod val="65000"/>
                  </a:schemeClr>
                </a:solidFill>
              </a:rPr>
              <a:t>epoches</a:t>
            </a:r>
            <a:endParaRPr lang="x-none" altLang="en-SG" sz="1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24140" y="5032375"/>
            <a:ext cx="892810" cy="314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400">
                <a:solidFill>
                  <a:schemeClr val="bg1">
                    <a:lumMod val="65000"/>
                  </a:schemeClr>
                </a:solidFill>
              </a:rPr>
              <a:t>epoches</a:t>
            </a:r>
            <a:endParaRPr lang="x-none" altLang="en-SG" sz="1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8305" y="5702300"/>
            <a:ext cx="10617835" cy="6534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Compare base net:</a:t>
            </a:r>
            <a:br>
              <a:rPr lang="x-none" altLang="en-SG"/>
            </a:br>
            <a:r>
              <a:rPr lang="x-none" altLang="en-SG"/>
              <a:t>    - if base net is better, fuse net is also better  </a:t>
            </a:r>
            <a:endParaRPr lang="x-none" altLang="en-SG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5805" y="556260"/>
            <a:ext cx="9171305" cy="4828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4625" y="78740"/>
            <a:ext cx="5424170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b="1"/>
              <a:t>Training loss for difference fuse net</a:t>
            </a:r>
            <a:endParaRPr lang="x-none" altLang="en-SG" b="1"/>
          </a:p>
        </p:txBody>
      </p:sp>
      <p:sp>
        <p:nvSpPr>
          <p:cNvPr id="8" name="TextBox 7"/>
          <p:cNvSpPr txBox="1"/>
          <p:nvPr/>
        </p:nvSpPr>
        <p:spPr>
          <a:xfrm>
            <a:off x="408305" y="5702300"/>
            <a:ext cx="10617835" cy="9277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Compare fuse net:</a:t>
            </a:r>
            <a:br>
              <a:rPr lang="x-none" altLang="en-SG"/>
            </a:br>
            <a:r>
              <a:rPr lang="x-none" altLang="en-SG"/>
              <a:t>    - fcNet3 (view scaling) is better than fcNet1 (view max pooling)</a:t>
            </a:r>
            <a:br>
              <a:rPr lang="x-none" altLang="en-SG"/>
            </a:br>
            <a:r>
              <a:rPr lang="x-none" altLang="en-SG"/>
              <a:t>    - fcNet1 (view max pooling) is better than FcNet0 (view max pooling + mixup augmentation)</a:t>
            </a:r>
            <a:endParaRPr lang="x-none" altLang="en-SG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2270760" y="2863850"/>
            <a:ext cx="213106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SG"/>
              <a:t>SE-Resnet-50</a:t>
            </a:r>
            <a:br>
              <a:rPr lang="x-none" altLang="en-SG"/>
            </a:br>
            <a:r>
              <a:rPr lang="x-none" altLang="en-SG">
                <a:sym typeface="+mn-ea"/>
              </a:rPr>
              <a:t>(short epoch)</a:t>
            </a:r>
            <a:endParaRPr lang="x-none" altLang="en-SG"/>
          </a:p>
        </p:txBody>
      </p:sp>
      <p:sp>
        <p:nvSpPr>
          <p:cNvPr id="3" name="Rectangle 2"/>
          <p:cNvSpPr/>
          <p:nvPr/>
        </p:nvSpPr>
        <p:spPr>
          <a:xfrm>
            <a:off x="2282190" y="4544060"/>
            <a:ext cx="213106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SG"/>
              <a:t>SE-ResNext101</a:t>
            </a:r>
            <a:br>
              <a:rPr lang="x-none" altLang="en-SG"/>
            </a:br>
            <a:r>
              <a:rPr lang="x-none" altLang="en-SG">
                <a:sym typeface="+mn-ea"/>
              </a:rPr>
              <a:t>(short epoch)</a:t>
            </a:r>
            <a:endParaRPr lang="x-none" altLang="en-SG"/>
          </a:p>
        </p:txBody>
      </p:sp>
      <p:sp>
        <p:nvSpPr>
          <p:cNvPr id="4" name="Rectangle 3"/>
          <p:cNvSpPr/>
          <p:nvPr/>
        </p:nvSpPr>
        <p:spPr>
          <a:xfrm>
            <a:off x="2270760" y="1283970"/>
            <a:ext cx="213106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SG"/>
              <a:t>SE-inceptionV3</a:t>
            </a:r>
            <a:br>
              <a:rPr lang="x-none" altLang="en-SG"/>
            </a:br>
            <a:r>
              <a:rPr lang="x-none" altLang="en-SG"/>
              <a:t>(short epoch)</a:t>
            </a:r>
            <a:endParaRPr lang="x-none" altLang="en-SG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171575" y="1703705"/>
            <a:ext cx="1008380" cy="0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2590" y="1318895"/>
            <a:ext cx="1836420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four 180x180 </a:t>
            </a:r>
            <a:r>
              <a:rPr lang="x-none" altLang="en-SG" baseline="30000"/>
              <a:t>#1</a:t>
            </a:r>
            <a:r>
              <a:rPr lang="x-none" altLang="en-SG"/>
              <a:t> </a:t>
            </a:r>
            <a:endParaRPr lang="x-none" altLang="en-SG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171575" y="3295015"/>
            <a:ext cx="1008380" cy="0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171575" y="4953000"/>
            <a:ext cx="1008380" cy="0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2590" y="2886710"/>
            <a:ext cx="1837055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four 180x180</a:t>
            </a:r>
            <a:r>
              <a:rPr lang="x-none" altLang="en-SG">
                <a:sym typeface="+mn-ea"/>
              </a:rPr>
              <a:t> </a:t>
            </a:r>
            <a:r>
              <a:rPr lang="x-none" altLang="en-SG" baseline="30000">
                <a:sym typeface="+mn-ea"/>
              </a:rPr>
              <a:t>#1</a:t>
            </a:r>
            <a:r>
              <a:rPr lang="x-none" altLang="en-SG"/>
              <a:t> </a:t>
            </a:r>
            <a:endParaRPr lang="x-none" altLang="en-SG"/>
          </a:p>
        </p:txBody>
      </p:sp>
      <p:sp>
        <p:nvSpPr>
          <p:cNvPr id="13" name="TextBox 12"/>
          <p:cNvSpPr txBox="1"/>
          <p:nvPr/>
        </p:nvSpPr>
        <p:spPr>
          <a:xfrm>
            <a:off x="379730" y="4976495"/>
            <a:ext cx="1847850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four 180x180</a:t>
            </a:r>
            <a:r>
              <a:rPr lang="x-none" altLang="en-SG">
                <a:sym typeface="+mn-ea"/>
              </a:rPr>
              <a:t> </a:t>
            </a:r>
            <a:r>
              <a:rPr lang="x-none" altLang="en-SG" baseline="30000">
                <a:sym typeface="+mn-ea"/>
              </a:rPr>
              <a:t>#1</a:t>
            </a:r>
            <a:r>
              <a:rPr lang="x-none" altLang="en-SG"/>
              <a:t> </a:t>
            </a:r>
            <a:endParaRPr lang="x-none" altLang="en-SG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436110" y="1703705"/>
            <a:ext cx="1960880" cy="0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40250" y="1240155"/>
            <a:ext cx="1755140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dim=4x2048 </a:t>
            </a:r>
            <a:endParaRPr lang="x-none" altLang="en-SG"/>
          </a:p>
        </p:txBody>
      </p:sp>
      <p:sp>
        <p:nvSpPr>
          <p:cNvPr id="18" name="TextBox 17"/>
          <p:cNvSpPr txBox="1"/>
          <p:nvPr/>
        </p:nvSpPr>
        <p:spPr>
          <a:xfrm>
            <a:off x="4540885" y="2887345"/>
            <a:ext cx="1697355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dim=4x2048 </a:t>
            </a:r>
            <a:endParaRPr lang="x-none" altLang="en-SG"/>
          </a:p>
        </p:txBody>
      </p:sp>
      <p:sp>
        <p:nvSpPr>
          <p:cNvPr id="19" name="TextBox 18"/>
          <p:cNvSpPr txBox="1"/>
          <p:nvPr/>
        </p:nvSpPr>
        <p:spPr>
          <a:xfrm>
            <a:off x="4540885" y="4512310"/>
            <a:ext cx="1778000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dim=4x2x2048 </a:t>
            </a:r>
            <a:endParaRPr lang="x-none" altLang="en-SG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436110" y="3306445"/>
            <a:ext cx="1960880" cy="0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436110" y="4987290"/>
            <a:ext cx="1960880" cy="0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9221470" y="1999615"/>
            <a:ext cx="1410335" cy="2653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SG"/>
              <a:t>FcNet3</a:t>
            </a:r>
            <a:br>
              <a:rPr lang="x-none" altLang="en-SG"/>
            </a:br>
            <a:r>
              <a:rPr lang="x-none" altLang="en-SG"/>
              <a:t>(MLP with feature-scaling)</a:t>
            </a:r>
            <a:br>
              <a:rPr lang="x-none" altLang="en-SG"/>
            </a:br>
            <a:br>
              <a:rPr lang="x-none" altLang="en-SG"/>
            </a:br>
            <a:r>
              <a:rPr lang="x-none" altLang="en-SG">
                <a:sym typeface="+mn-ea"/>
              </a:rPr>
              <a:t>*more dropout</a:t>
            </a:r>
            <a:br>
              <a:rPr lang="x-none" altLang="en-SG">
                <a:sym typeface="+mn-ea"/>
              </a:rPr>
            </a:br>
            <a:r>
              <a:rPr lang="x-none" altLang="en-SG" sz="1200">
                <a:sym typeface="+mn-ea"/>
              </a:rPr>
              <a:t>(p=0.50,0.30,0.30)</a:t>
            </a:r>
            <a:endParaRPr lang="x-none" altLang="en-SG" sz="12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0714990" y="3208020"/>
            <a:ext cx="941070" cy="3810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717530" y="2567305"/>
            <a:ext cx="1496060" cy="6534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probability </a:t>
            </a:r>
            <a:br>
              <a:rPr lang="x-none" altLang="en-SG"/>
            </a:br>
            <a:r>
              <a:rPr lang="x-none" altLang="en-SG"/>
              <a:t>5270</a:t>
            </a:r>
            <a:endParaRPr lang="x-none" altLang="en-SG"/>
          </a:p>
        </p:txBody>
      </p:sp>
      <p:sp>
        <p:nvSpPr>
          <p:cNvPr id="8" name="TextBox 7"/>
          <p:cNvSpPr txBox="1"/>
          <p:nvPr/>
        </p:nvSpPr>
        <p:spPr>
          <a:xfrm>
            <a:off x="379730" y="5309235"/>
            <a:ext cx="1847850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+ flip</a:t>
            </a:r>
            <a:endParaRPr lang="x-none" altLang="en-SG"/>
          </a:p>
        </p:txBody>
      </p:sp>
      <p:sp>
        <p:nvSpPr>
          <p:cNvPr id="15" name="TextBox 14"/>
          <p:cNvSpPr txBox="1"/>
          <p:nvPr/>
        </p:nvSpPr>
        <p:spPr>
          <a:xfrm>
            <a:off x="119380" y="6363970"/>
            <a:ext cx="9561830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#1 : if the product has less than 4 images, it is stuffed with zero images</a:t>
            </a:r>
            <a:endParaRPr lang="x-none" altLang="en-SG"/>
          </a:p>
        </p:txBody>
      </p:sp>
      <p:sp>
        <p:nvSpPr>
          <p:cNvPr id="16" name="Rectangle 15"/>
          <p:cNvSpPr/>
          <p:nvPr/>
        </p:nvSpPr>
        <p:spPr>
          <a:xfrm rot="5400000">
            <a:off x="4540885" y="2899410"/>
            <a:ext cx="4339590" cy="661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SG"/>
              <a:t>concate</a:t>
            </a:r>
            <a:endParaRPr lang="x-none" altLang="en-SG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978015" y="3257550"/>
            <a:ext cx="2211705" cy="0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216775" y="2816225"/>
            <a:ext cx="1697355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dim=4x8192 </a:t>
            </a:r>
            <a:endParaRPr lang="x-none" altLang="en-SG"/>
          </a:p>
        </p:txBody>
      </p:sp>
      <p:sp>
        <p:nvSpPr>
          <p:cNvPr id="28" name="TextBox 27"/>
          <p:cNvSpPr txBox="1"/>
          <p:nvPr/>
        </p:nvSpPr>
        <p:spPr>
          <a:xfrm>
            <a:off x="7200900" y="2517775"/>
            <a:ext cx="1697355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(one product)</a:t>
            </a:r>
            <a:endParaRPr lang="x-none" altLang="en-SG"/>
          </a:p>
        </p:txBody>
      </p:sp>
      <p:sp>
        <p:nvSpPr>
          <p:cNvPr id="29" name="TextBox 28"/>
          <p:cNvSpPr txBox="1"/>
          <p:nvPr/>
        </p:nvSpPr>
        <p:spPr>
          <a:xfrm>
            <a:off x="347980" y="1065530"/>
            <a:ext cx="1697355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(one product)</a:t>
            </a:r>
            <a:endParaRPr lang="x-none" altLang="en-SG"/>
          </a:p>
        </p:txBody>
      </p:sp>
      <p:sp>
        <p:nvSpPr>
          <p:cNvPr id="7" name="TextBox 6"/>
          <p:cNvSpPr txBox="1"/>
          <p:nvPr/>
        </p:nvSpPr>
        <p:spPr>
          <a:xfrm>
            <a:off x="259080" y="433070"/>
            <a:ext cx="11680190" cy="37909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r>
              <a:rPr lang="x-none" altLang="en-SG" b="1"/>
              <a:t>combine.1</a:t>
            </a:r>
            <a:endParaRPr lang="x-none" altLang="en-SG" b="1"/>
          </a:p>
        </p:txBody>
      </p:sp>
      <p:sp>
        <p:nvSpPr>
          <p:cNvPr id="26" name="TextBox 25"/>
          <p:cNvSpPr txBox="1"/>
          <p:nvPr/>
        </p:nvSpPr>
        <p:spPr>
          <a:xfrm>
            <a:off x="2320290" y="2066925"/>
            <a:ext cx="2540000" cy="304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SG" altLang="en-US" sz="1400">
                <a:solidFill>
                  <a:srgbClr val="00B0F0"/>
                </a:solidFill>
              </a:rPr>
              <a:t>LB=0.69809</a:t>
            </a:r>
            <a:endParaRPr lang="en-SG" altLang="en-US" sz="1400">
              <a:solidFill>
                <a:srgbClr val="00B0F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20290" y="3624580"/>
            <a:ext cx="2540000" cy="304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SG" altLang="en-US" sz="1400">
                <a:solidFill>
                  <a:srgbClr val="00B0F0"/>
                </a:solidFill>
              </a:rPr>
              <a:t>LB=0.68939</a:t>
            </a:r>
            <a:endParaRPr lang="en-SG" altLang="en-US" sz="1400">
              <a:solidFill>
                <a:srgbClr val="00B0F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20290" y="5331460"/>
            <a:ext cx="2540000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SG" altLang="en-US" sz="1400">
                <a:solidFill>
                  <a:srgbClr val="00B0F0"/>
                </a:solidFill>
              </a:rPr>
              <a:t>LB</a:t>
            </a:r>
            <a:r>
              <a:rPr lang="x-none" altLang="en-SG" sz="1400">
                <a:solidFill>
                  <a:srgbClr val="00B0F0"/>
                </a:solidFill>
              </a:rPr>
              <a:t>=</a:t>
            </a:r>
            <a:r>
              <a:rPr lang="en-SG" altLang="en-US" sz="1400">
                <a:solidFill>
                  <a:srgbClr val="00B0F0"/>
                </a:solidFill>
              </a:rPr>
              <a:t>0.71064</a:t>
            </a:r>
            <a:endParaRPr lang="en-SG" altLang="en-US" sz="1400">
              <a:solidFill>
                <a:srgbClr val="00B0F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20290" y="2310765"/>
            <a:ext cx="2540000" cy="304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SG" sz="1400">
                <a:solidFill>
                  <a:srgbClr val="00B0F0"/>
                </a:solidFill>
                <a:latin typeface="+mj-ea"/>
              </a:rPr>
              <a:t>valid (split v0) </a:t>
            </a:r>
            <a:r>
              <a:rPr lang="en-SG" altLang="en-US" sz="1400">
                <a:solidFill>
                  <a:srgbClr val="00B0F0"/>
                </a:solidFill>
                <a:latin typeface="+mj-ea"/>
              </a:rPr>
              <a:t>= 0.6841</a:t>
            </a:r>
            <a:endParaRPr lang="en-SG" altLang="en-US" sz="1400">
              <a:solidFill>
                <a:srgbClr val="00B0F0"/>
              </a:solidFill>
              <a:latin typeface="+mj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20290" y="5548630"/>
            <a:ext cx="2540000" cy="304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SG" sz="1400">
                <a:solidFill>
                  <a:srgbClr val="00B0F0"/>
                </a:solidFill>
                <a:latin typeface="+mj-ea"/>
              </a:rPr>
              <a:t>valid (split v0) </a:t>
            </a:r>
            <a:r>
              <a:rPr lang="en-SG" altLang="en-US" sz="1400">
                <a:solidFill>
                  <a:srgbClr val="00B0F0"/>
                </a:solidFill>
                <a:latin typeface="+mj-ea"/>
              </a:rPr>
              <a:t>= 0.7006 </a:t>
            </a:r>
            <a:endParaRPr lang="en-SG" altLang="en-US" sz="1400">
              <a:solidFill>
                <a:srgbClr val="00B0F0"/>
              </a:solidFill>
              <a:latin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306955" y="3868420"/>
            <a:ext cx="2540000" cy="304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SG" sz="1400">
                <a:solidFill>
                  <a:srgbClr val="00B0F0"/>
                </a:solidFill>
                <a:latin typeface="+mj-ea"/>
              </a:rPr>
              <a:t>valid (split v0) </a:t>
            </a:r>
            <a:r>
              <a:rPr lang="en-SG" altLang="en-US" sz="1400">
                <a:solidFill>
                  <a:srgbClr val="00B0F0"/>
                </a:solidFill>
                <a:latin typeface="+mj-ea"/>
              </a:rPr>
              <a:t>= 0.6749 </a:t>
            </a:r>
            <a:endParaRPr lang="en-SG" altLang="en-US" sz="1400">
              <a:solidFill>
                <a:srgbClr val="00B0F0"/>
              </a:solidFill>
              <a:latin typeface="+mj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109710" y="4699000"/>
            <a:ext cx="286956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400">
                <a:solidFill>
                  <a:srgbClr val="00B0F0"/>
                </a:solidFill>
                <a:latin typeface="+mj-ea"/>
                <a:sym typeface="+mn-ea"/>
              </a:rPr>
              <a:t>LB = 0.76803</a:t>
            </a:r>
            <a:endParaRPr lang="x-none" altLang="en-SG" sz="1400">
              <a:solidFill>
                <a:srgbClr val="00B0F0"/>
              </a:solidFill>
              <a:latin typeface="+mj-ea"/>
              <a:sym typeface="+mn-ea"/>
            </a:endParaRPr>
          </a:p>
          <a:p>
            <a:r>
              <a:rPr lang="x-none" altLang="en-SG" sz="1400">
                <a:solidFill>
                  <a:srgbClr val="00B0F0"/>
                </a:solidFill>
                <a:latin typeface="+mj-ea"/>
              </a:rPr>
              <a:t>valid (split v0) = 0.7712</a:t>
            </a:r>
            <a:endParaRPr lang="x-none" altLang="en-SG" sz="1400">
              <a:solidFill>
                <a:srgbClr val="00B0F0"/>
              </a:solidFill>
              <a:latin typeface="+mj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745220" y="1409065"/>
            <a:ext cx="2540000" cy="548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SG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sftp://root@192.168.1.115/root/share/project/kaggle/cdiscount/results/gated-combined4-drop0.3-01a</a:t>
            </a:r>
            <a:endParaRPr lang="en-SG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79650" y="1051560"/>
            <a:ext cx="2540000" cy="243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SG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excited-inception3-180-02c</a:t>
            </a:r>
            <a:endParaRPr lang="en-SG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310130" y="2640330"/>
            <a:ext cx="2540000" cy="243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SG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excited-resnet50-180-00a</a:t>
            </a:r>
            <a:endParaRPr lang="en-SG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69490" y="4321175"/>
            <a:ext cx="2540000" cy="243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SG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excited-resnext101-180-03b</a:t>
            </a:r>
            <a:endParaRPr lang="en-SG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2270760" y="3138170"/>
            <a:ext cx="213106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SG"/>
              <a:t>Xception</a:t>
            </a:r>
            <a:br>
              <a:rPr lang="x-none" altLang="en-SG"/>
            </a:br>
            <a:r>
              <a:rPr lang="x-none" altLang="en-SG">
                <a:sym typeface="+mn-ea"/>
              </a:rPr>
              <a:t>(</a:t>
            </a:r>
            <a:r>
              <a:rPr lang="x-none" altLang="en-SG" u="sng">
                <a:sym typeface="+mn-ea"/>
              </a:rPr>
              <a:t>long</a:t>
            </a:r>
            <a:r>
              <a:rPr lang="x-none" altLang="en-SG" b="1">
                <a:sym typeface="+mn-ea"/>
              </a:rPr>
              <a:t> </a:t>
            </a:r>
            <a:r>
              <a:rPr lang="x-none" altLang="en-SG">
                <a:sym typeface="+mn-ea"/>
              </a:rPr>
              <a:t>epoch)</a:t>
            </a:r>
            <a:endParaRPr lang="x-none" altLang="en-SG"/>
          </a:p>
        </p:txBody>
      </p:sp>
      <p:sp>
        <p:nvSpPr>
          <p:cNvPr id="4" name="Rectangle 3"/>
          <p:cNvSpPr/>
          <p:nvPr/>
        </p:nvSpPr>
        <p:spPr>
          <a:xfrm>
            <a:off x="2270760" y="1283970"/>
            <a:ext cx="213106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SG"/>
              <a:t>ResNet101</a:t>
            </a:r>
            <a:br>
              <a:rPr lang="x-none" altLang="en-SG"/>
            </a:br>
            <a:r>
              <a:rPr lang="x-none" altLang="en-SG"/>
              <a:t>(</a:t>
            </a:r>
            <a:r>
              <a:rPr lang="x-none" altLang="en-SG" u="sng"/>
              <a:t>long</a:t>
            </a:r>
            <a:r>
              <a:rPr lang="x-none" altLang="en-SG"/>
              <a:t> epoch)</a:t>
            </a:r>
            <a:endParaRPr lang="x-none" altLang="en-SG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171575" y="1703705"/>
            <a:ext cx="1008380" cy="0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2590" y="1318895"/>
            <a:ext cx="1836420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four 180x180 </a:t>
            </a:r>
            <a:r>
              <a:rPr lang="x-none" altLang="en-SG" baseline="30000"/>
              <a:t>#1</a:t>
            </a:r>
            <a:r>
              <a:rPr lang="x-none" altLang="en-SG"/>
              <a:t> </a:t>
            </a:r>
            <a:endParaRPr lang="x-none" altLang="en-SG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171575" y="3569335"/>
            <a:ext cx="1008380" cy="0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2590" y="3161030"/>
            <a:ext cx="1837055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four 180x180</a:t>
            </a:r>
            <a:r>
              <a:rPr lang="x-none" altLang="en-SG">
                <a:sym typeface="+mn-ea"/>
              </a:rPr>
              <a:t> </a:t>
            </a:r>
            <a:r>
              <a:rPr lang="x-none" altLang="en-SG" baseline="30000">
                <a:sym typeface="+mn-ea"/>
              </a:rPr>
              <a:t>#1</a:t>
            </a:r>
            <a:r>
              <a:rPr lang="x-none" altLang="en-SG"/>
              <a:t> </a:t>
            </a:r>
            <a:endParaRPr lang="x-none" altLang="en-SG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436110" y="1703705"/>
            <a:ext cx="1960880" cy="0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40250" y="1240155"/>
            <a:ext cx="1755140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dim=4x2x2048 </a:t>
            </a:r>
            <a:endParaRPr lang="x-none" altLang="en-SG"/>
          </a:p>
        </p:txBody>
      </p:sp>
      <p:sp>
        <p:nvSpPr>
          <p:cNvPr id="18" name="TextBox 17"/>
          <p:cNvSpPr txBox="1"/>
          <p:nvPr/>
        </p:nvSpPr>
        <p:spPr>
          <a:xfrm>
            <a:off x="4434840" y="3162300"/>
            <a:ext cx="1803400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dim=4x2x2048 </a:t>
            </a:r>
            <a:endParaRPr lang="x-none" altLang="en-SG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436110" y="3580765"/>
            <a:ext cx="1960880" cy="0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0714990" y="2440940"/>
            <a:ext cx="941070" cy="3810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717530" y="2567305"/>
            <a:ext cx="1496060" cy="6534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probability </a:t>
            </a:r>
            <a:br>
              <a:rPr lang="x-none" altLang="en-SG"/>
            </a:br>
            <a:r>
              <a:rPr lang="x-none" altLang="en-SG"/>
              <a:t>5270</a:t>
            </a:r>
            <a:endParaRPr lang="x-none" altLang="en-SG"/>
          </a:p>
        </p:txBody>
      </p:sp>
      <p:sp>
        <p:nvSpPr>
          <p:cNvPr id="15" name="TextBox 14"/>
          <p:cNvSpPr txBox="1"/>
          <p:nvPr/>
        </p:nvSpPr>
        <p:spPr>
          <a:xfrm>
            <a:off x="139700" y="6363970"/>
            <a:ext cx="9561830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#1 : if the product has less than 4 images, it is stuffed with zero images</a:t>
            </a:r>
            <a:endParaRPr lang="x-none" altLang="en-SG"/>
          </a:p>
        </p:txBody>
      </p:sp>
      <p:sp>
        <p:nvSpPr>
          <p:cNvPr id="16" name="Rectangle 15"/>
          <p:cNvSpPr/>
          <p:nvPr/>
        </p:nvSpPr>
        <p:spPr>
          <a:xfrm rot="5400000">
            <a:off x="5190490" y="2229485"/>
            <a:ext cx="3041015" cy="661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SG"/>
              <a:t>concate</a:t>
            </a:r>
            <a:endParaRPr lang="x-none" altLang="en-SG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978015" y="2490470"/>
            <a:ext cx="2211705" cy="0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216775" y="2049145"/>
            <a:ext cx="1697355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dim=4x8192 </a:t>
            </a:r>
            <a:endParaRPr lang="x-none" altLang="en-SG"/>
          </a:p>
        </p:txBody>
      </p:sp>
      <p:sp>
        <p:nvSpPr>
          <p:cNvPr id="28" name="TextBox 27"/>
          <p:cNvSpPr txBox="1"/>
          <p:nvPr/>
        </p:nvSpPr>
        <p:spPr>
          <a:xfrm>
            <a:off x="7200900" y="1750695"/>
            <a:ext cx="1697355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(one product)</a:t>
            </a:r>
            <a:endParaRPr lang="x-none" altLang="en-SG"/>
          </a:p>
        </p:txBody>
      </p:sp>
      <p:sp>
        <p:nvSpPr>
          <p:cNvPr id="29" name="TextBox 28"/>
          <p:cNvSpPr txBox="1"/>
          <p:nvPr/>
        </p:nvSpPr>
        <p:spPr>
          <a:xfrm>
            <a:off x="347980" y="1065530"/>
            <a:ext cx="1697355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(one product)</a:t>
            </a:r>
            <a:endParaRPr lang="x-none" altLang="en-SG"/>
          </a:p>
        </p:txBody>
      </p:sp>
      <p:sp>
        <p:nvSpPr>
          <p:cNvPr id="7" name="TextBox 6"/>
          <p:cNvSpPr txBox="1"/>
          <p:nvPr/>
        </p:nvSpPr>
        <p:spPr>
          <a:xfrm>
            <a:off x="187960" y="412750"/>
            <a:ext cx="11830050" cy="37909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r>
              <a:rPr lang="x-none" altLang="en-SG" b="1"/>
              <a:t>combine.2</a:t>
            </a:r>
            <a:endParaRPr lang="x-none" altLang="en-SG" b="1"/>
          </a:p>
        </p:txBody>
      </p:sp>
      <p:sp>
        <p:nvSpPr>
          <p:cNvPr id="26" name="TextBox 25"/>
          <p:cNvSpPr txBox="1"/>
          <p:nvPr/>
        </p:nvSpPr>
        <p:spPr>
          <a:xfrm>
            <a:off x="2320290" y="2066925"/>
            <a:ext cx="2540000" cy="304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SG" altLang="en-US" sz="1400">
                <a:solidFill>
                  <a:srgbClr val="00B0F0"/>
                </a:solidFill>
                <a:latin typeface="+mj-ea"/>
              </a:rPr>
              <a:t>LB=</a:t>
            </a:r>
            <a:r>
              <a:rPr lang="x-none" altLang="en-SG" sz="1400">
                <a:solidFill>
                  <a:srgbClr val="00B0F0"/>
                </a:solidFill>
                <a:latin typeface="+mj-ea"/>
              </a:rPr>
              <a:t>???</a:t>
            </a:r>
            <a:endParaRPr lang="x-none" altLang="en-SG" sz="1400">
              <a:solidFill>
                <a:srgbClr val="00B0F0"/>
              </a:solidFill>
              <a:latin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20290" y="3898900"/>
            <a:ext cx="2540000" cy="304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SG" altLang="en-US" sz="1400">
                <a:solidFill>
                  <a:srgbClr val="00B0F0"/>
                </a:solidFill>
                <a:latin typeface="+mj-ea"/>
              </a:rPr>
              <a:t>LB=</a:t>
            </a:r>
            <a:r>
              <a:rPr lang="x-none" altLang="en-SG" sz="1400">
                <a:solidFill>
                  <a:srgbClr val="00B0F0"/>
                </a:solidFill>
                <a:latin typeface="+mj-ea"/>
              </a:rPr>
              <a:t>???</a:t>
            </a:r>
            <a:endParaRPr lang="x-none" altLang="en-SG" sz="1400">
              <a:solidFill>
                <a:srgbClr val="00B0F0"/>
              </a:solidFill>
              <a:latin typeface="+mj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20290" y="2310765"/>
            <a:ext cx="2540000" cy="304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SG" sz="1400">
                <a:solidFill>
                  <a:srgbClr val="00B0F0"/>
                </a:solidFill>
                <a:latin typeface="+mj-ea"/>
              </a:rPr>
              <a:t>valid (split </a:t>
            </a:r>
            <a:r>
              <a:rPr lang="x-none" altLang="en-SG" sz="1400" u="sng">
                <a:solidFill>
                  <a:srgbClr val="00B0F0"/>
                </a:solidFill>
                <a:latin typeface="+mj-ea"/>
              </a:rPr>
              <a:t>v1</a:t>
            </a:r>
            <a:r>
              <a:rPr lang="x-none" altLang="en-SG" sz="1400">
                <a:solidFill>
                  <a:srgbClr val="00B0F0"/>
                </a:solidFill>
                <a:latin typeface="+mj-ea"/>
              </a:rPr>
              <a:t>) </a:t>
            </a:r>
            <a:r>
              <a:rPr lang="en-SG" altLang="en-US" sz="1400">
                <a:solidFill>
                  <a:srgbClr val="00B0F0"/>
                </a:solidFill>
                <a:latin typeface="+mj-ea"/>
              </a:rPr>
              <a:t>= 0.7256</a:t>
            </a:r>
            <a:endParaRPr lang="en-SG" altLang="en-US" sz="1400">
              <a:solidFill>
                <a:srgbClr val="00B0F0"/>
              </a:solidFill>
              <a:latin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306955" y="4142740"/>
            <a:ext cx="2540000" cy="304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SG" sz="1400">
                <a:solidFill>
                  <a:srgbClr val="00B0F0"/>
                </a:solidFill>
                <a:latin typeface="+mj-ea"/>
              </a:rPr>
              <a:t>valid (split </a:t>
            </a:r>
            <a:r>
              <a:rPr lang="x-none" altLang="en-SG" sz="1400" u="sng">
                <a:solidFill>
                  <a:srgbClr val="00B0F0"/>
                </a:solidFill>
                <a:latin typeface="+mj-ea"/>
              </a:rPr>
              <a:t>v1</a:t>
            </a:r>
            <a:r>
              <a:rPr lang="x-none" altLang="en-SG" sz="1400">
                <a:solidFill>
                  <a:srgbClr val="00B0F0"/>
                </a:solidFill>
                <a:latin typeface="+mj-ea"/>
              </a:rPr>
              <a:t>) </a:t>
            </a:r>
            <a:r>
              <a:rPr lang="en-SG" altLang="en-US" sz="1400">
                <a:solidFill>
                  <a:srgbClr val="00B0F0"/>
                </a:solidFill>
                <a:latin typeface="+mj-ea"/>
              </a:rPr>
              <a:t>= 0.7192 </a:t>
            </a:r>
            <a:endParaRPr lang="en-SG" altLang="en-US" sz="1400">
              <a:solidFill>
                <a:srgbClr val="00B0F0"/>
              </a:solidFill>
              <a:latin typeface="+mj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109710" y="3931920"/>
            <a:ext cx="286956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400">
                <a:solidFill>
                  <a:srgbClr val="00B0F0"/>
                </a:solidFill>
                <a:latin typeface="+mj-ea"/>
                <a:sym typeface="+mn-ea"/>
              </a:rPr>
              <a:t>LB = 0.77185</a:t>
            </a:r>
            <a:br>
              <a:rPr lang="x-none" altLang="en-SG" sz="1400">
                <a:solidFill>
                  <a:srgbClr val="00B0F0"/>
                </a:solidFill>
                <a:latin typeface="+mj-ea"/>
                <a:sym typeface="+mn-ea"/>
              </a:rPr>
            </a:br>
            <a:r>
              <a:rPr lang="x-none" altLang="en-SG" sz="1400">
                <a:solidFill>
                  <a:srgbClr val="00B0F0"/>
                </a:solidFill>
                <a:latin typeface="+mj-ea"/>
              </a:rPr>
              <a:t>valid (split </a:t>
            </a:r>
            <a:r>
              <a:rPr lang="x-none" altLang="en-SG" sz="1400" u="sng">
                <a:solidFill>
                  <a:srgbClr val="00B0F0"/>
                </a:solidFill>
                <a:latin typeface="+mj-ea"/>
              </a:rPr>
              <a:t>v1</a:t>
            </a:r>
            <a:r>
              <a:rPr lang="x-none" altLang="en-SG" sz="1400">
                <a:solidFill>
                  <a:srgbClr val="00B0F0"/>
                </a:solidFill>
                <a:latin typeface="+mj-ea"/>
              </a:rPr>
              <a:t>) = 0.7753</a:t>
            </a:r>
            <a:endParaRPr lang="x-none" altLang="en-SG" sz="1400">
              <a:solidFill>
                <a:srgbClr val="00B0F0"/>
              </a:solidFill>
              <a:latin typeface="+mj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43865" y="1710055"/>
            <a:ext cx="1847850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+ flip</a:t>
            </a:r>
            <a:endParaRPr lang="x-none" altLang="en-SG"/>
          </a:p>
        </p:txBody>
      </p:sp>
      <p:sp>
        <p:nvSpPr>
          <p:cNvPr id="37" name="TextBox 36"/>
          <p:cNvSpPr txBox="1"/>
          <p:nvPr/>
        </p:nvSpPr>
        <p:spPr>
          <a:xfrm>
            <a:off x="443865" y="3623945"/>
            <a:ext cx="1847850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+ flip</a:t>
            </a:r>
            <a:endParaRPr lang="x-none" altLang="en-SG"/>
          </a:p>
        </p:txBody>
      </p:sp>
      <p:sp>
        <p:nvSpPr>
          <p:cNvPr id="38" name="Rectangle 37"/>
          <p:cNvSpPr/>
          <p:nvPr/>
        </p:nvSpPr>
        <p:spPr>
          <a:xfrm>
            <a:off x="9210675" y="1179195"/>
            <a:ext cx="1410335" cy="2653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SG"/>
              <a:t>FcNet3</a:t>
            </a:r>
            <a:br>
              <a:rPr lang="x-none" altLang="en-SG"/>
            </a:br>
            <a:r>
              <a:rPr lang="x-none" altLang="en-SG"/>
              <a:t>(MLP with feature-scaling)</a:t>
            </a:r>
            <a:br>
              <a:rPr lang="x-none" altLang="en-SG"/>
            </a:br>
            <a:br>
              <a:rPr lang="x-none" altLang="en-SG"/>
            </a:br>
            <a:r>
              <a:rPr lang="x-none" altLang="en-SG">
                <a:sym typeface="+mn-ea"/>
              </a:rPr>
              <a:t>*more dropout</a:t>
            </a:r>
            <a:br>
              <a:rPr lang="x-none" altLang="en-SG">
                <a:sym typeface="+mn-ea"/>
              </a:rPr>
            </a:br>
            <a:r>
              <a:rPr lang="x-none" altLang="en-SG" sz="1200">
                <a:sym typeface="+mn-ea"/>
              </a:rPr>
              <a:t>(p=0.50,0.30,0.30)</a:t>
            </a:r>
            <a:endParaRPr lang="x-none" altLang="en-SG" sz="1200"/>
          </a:p>
        </p:txBody>
      </p:sp>
      <p:sp>
        <p:nvSpPr>
          <p:cNvPr id="39" name="TextBox 38"/>
          <p:cNvSpPr txBox="1"/>
          <p:nvPr/>
        </p:nvSpPr>
        <p:spPr>
          <a:xfrm>
            <a:off x="8724265" y="631825"/>
            <a:ext cx="2540000" cy="548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SG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sftp://root@192.168.1.115/root/share/project/kaggle/cdiscount/results/gated-combined4-05</a:t>
            </a:r>
            <a:r>
              <a:rPr lang="x-none" altLang="en-SG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x-none" altLang="en-SG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18055" y="1056005"/>
            <a:ext cx="2540000" cy="243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SG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resnet101-160-08b</a:t>
            </a:r>
            <a:endParaRPr lang="en-SG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28215" y="2938780"/>
            <a:ext cx="2540000" cy="243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SG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xcpetion-20b</a:t>
            </a:r>
            <a:endParaRPr lang="en-SG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2270760" y="3423920"/>
            <a:ext cx="213106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SG"/>
              <a:t>Dpn92</a:t>
            </a:r>
            <a:br>
              <a:rPr lang="x-none" altLang="en-SG"/>
            </a:br>
            <a:r>
              <a:rPr lang="x-none" altLang="en-SG">
                <a:sym typeface="+mn-ea"/>
              </a:rPr>
              <a:t>(</a:t>
            </a:r>
            <a:r>
              <a:rPr lang="x-none" altLang="en-SG" u="sng">
                <a:sym typeface="+mn-ea"/>
              </a:rPr>
              <a:t>long</a:t>
            </a:r>
            <a:r>
              <a:rPr lang="x-none" altLang="en-SG" b="1">
                <a:sym typeface="+mn-ea"/>
              </a:rPr>
              <a:t> </a:t>
            </a:r>
            <a:r>
              <a:rPr lang="x-none" altLang="en-SG">
                <a:sym typeface="+mn-ea"/>
              </a:rPr>
              <a:t>epoch)</a:t>
            </a:r>
            <a:endParaRPr lang="x-none" altLang="en-SG"/>
          </a:p>
        </p:txBody>
      </p:sp>
      <p:sp>
        <p:nvSpPr>
          <p:cNvPr id="4" name="Rectangle 3"/>
          <p:cNvSpPr/>
          <p:nvPr/>
        </p:nvSpPr>
        <p:spPr>
          <a:xfrm>
            <a:off x="2270760" y="1283970"/>
            <a:ext cx="213106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SG">
                <a:sym typeface="+mn-ea"/>
              </a:rPr>
              <a:t>SE-ResNext101</a:t>
            </a:r>
            <a:br>
              <a:rPr lang="x-none" altLang="en-SG"/>
            </a:br>
            <a:r>
              <a:rPr lang="x-none" altLang="en-SG"/>
              <a:t>(</a:t>
            </a:r>
            <a:r>
              <a:rPr lang="x-none" altLang="en-SG" u="sng"/>
              <a:t>long</a:t>
            </a:r>
            <a:r>
              <a:rPr lang="x-none" altLang="en-SG"/>
              <a:t> epoch)</a:t>
            </a:r>
            <a:endParaRPr lang="x-none" altLang="en-SG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171575" y="1703705"/>
            <a:ext cx="1008380" cy="0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2590" y="1318895"/>
            <a:ext cx="1836420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four 180x180 </a:t>
            </a:r>
            <a:r>
              <a:rPr lang="x-none" altLang="en-SG" baseline="30000"/>
              <a:t>#1</a:t>
            </a:r>
            <a:r>
              <a:rPr lang="x-none" altLang="en-SG"/>
              <a:t> </a:t>
            </a:r>
            <a:endParaRPr lang="x-none" altLang="en-SG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171575" y="3855085"/>
            <a:ext cx="1008380" cy="0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2590" y="3446780"/>
            <a:ext cx="1837055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four 180x180</a:t>
            </a:r>
            <a:r>
              <a:rPr lang="x-none" altLang="en-SG">
                <a:sym typeface="+mn-ea"/>
              </a:rPr>
              <a:t> </a:t>
            </a:r>
            <a:r>
              <a:rPr lang="x-none" altLang="en-SG" baseline="30000">
                <a:sym typeface="+mn-ea"/>
              </a:rPr>
              <a:t>#1</a:t>
            </a:r>
            <a:r>
              <a:rPr lang="x-none" altLang="en-SG"/>
              <a:t> </a:t>
            </a:r>
            <a:endParaRPr lang="x-none" altLang="en-SG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436110" y="1703705"/>
            <a:ext cx="1960880" cy="0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40250" y="1240155"/>
            <a:ext cx="1755140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dim=4x2x2048 </a:t>
            </a:r>
            <a:endParaRPr lang="x-none" altLang="en-SG"/>
          </a:p>
        </p:txBody>
      </p:sp>
      <p:sp>
        <p:nvSpPr>
          <p:cNvPr id="18" name="TextBox 17"/>
          <p:cNvSpPr txBox="1"/>
          <p:nvPr/>
        </p:nvSpPr>
        <p:spPr>
          <a:xfrm>
            <a:off x="4434840" y="3448050"/>
            <a:ext cx="1803400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dim=4x2x2048 </a:t>
            </a:r>
            <a:endParaRPr lang="x-none" altLang="en-SG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436110" y="3866515"/>
            <a:ext cx="1960880" cy="0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0714990" y="2440940"/>
            <a:ext cx="941070" cy="3810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717530" y="2567305"/>
            <a:ext cx="1496060" cy="6534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probability </a:t>
            </a:r>
            <a:br>
              <a:rPr lang="x-none" altLang="en-SG"/>
            </a:br>
            <a:r>
              <a:rPr lang="x-none" altLang="en-SG"/>
              <a:t>5270</a:t>
            </a:r>
            <a:endParaRPr lang="x-none" altLang="en-SG"/>
          </a:p>
        </p:txBody>
      </p:sp>
      <p:sp>
        <p:nvSpPr>
          <p:cNvPr id="15" name="TextBox 14"/>
          <p:cNvSpPr txBox="1"/>
          <p:nvPr/>
        </p:nvSpPr>
        <p:spPr>
          <a:xfrm>
            <a:off x="139700" y="6363970"/>
            <a:ext cx="9561830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#1 : if the product has less than 4 images, it is stuffed with zero images</a:t>
            </a:r>
            <a:endParaRPr lang="x-none" altLang="en-SG"/>
          </a:p>
        </p:txBody>
      </p:sp>
      <p:sp>
        <p:nvSpPr>
          <p:cNvPr id="16" name="Rectangle 15"/>
          <p:cNvSpPr/>
          <p:nvPr/>
        </p:nvSpPr>
        <p:spPr>
          <a:xfrm rot="5400000">
            <a:off x="5190490" y="2229485"/>
            <a:ext cx="3041015" cy="661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SG"/>
              <a:t>concate</a:t>
            </a:r>
            <a:endParaRPr lang="x-none" altLang="en-SG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978015" y="2490470"/>
            <a:ext cx="2211705" cy="0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216775" y="2049145"/>
            <a:ext cx="1697355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dim=4x8192 </a:t>
            </a:r>
            <a:endParaRPr lang="x-none" altLang="en-SG"/>
          </a:p>
        </p:txBody>
      </p:sp>
      <p:sp>
        <p:nvSpPr>
          <p:cNvPr id="28" name="TextBox 27"/>
          <p:cNvSpPr txBox="1"/>
          <p:nvPr/>
        </p:nvSpPr>
        <p:spPr>
          <a:xfrm>
            <a:off x="7200900" y="1750695"/>
            <a:ext cx="1697355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(one product)</a:t>
            </a:r>
            <a:endParaRPr lang="x-none" altLang="en-SG"/>
          </a:p>
        </p:txBody>
      </p:sp>
      <p:sp>
        <p:nvSpPr>
          <p:cNvPr id="29" name="TextBox 28"/>
          <p:cNvSpPr txBox="1"/>
          <p:nvPr/>
        </p:nvSpPr>
        <p:spPr>
          <a:xfrm>
            <a:off x="347980" y="1065530"/>
            <a:ext cx="1697355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(one product)</a:t>
            </a:r>
            <a:endParaRPr lang="x-none" altLang="en-SG"/>
          </a:p>
        </p:txBody>
      </p:sp>
      <p:sp>
        <p:nvSpPr>
          <p:cNvPr id="7" name="TextBox 6"/>
          <p:cNvSpPr txBox="1"/>
          <p:nvPr/>
        </p:nvSpPr>
        <p:spPr>
          <a:xfrm>
            <a:off x="187960" y="412750"/>
            <a:ext cx="11830050" cy="37909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r>
              <a:rPr lang="x-none" altLang="en-SG" b="1"/>
              <a:t>combine.5</a:t>
            </a:r>
            <a:endParaRPr lang="x-none" altLang="en-SG" b="1"/>
          </a:p>
        </p:txBody>
      </p:sp>
      <p:sp>
        <p:nvSpPr>
          <p:cNvPr id="26" name="TextBox 25"/>
          <p:cNvSpPr txBox="1"/>
          <p:nvPr/>
        </p:nvSpPr>
        <p:spPr>
          <a:xfrm>
            <a:off x="2320290" y="2077720"/>
            <a:ext cx="2540000" cy="304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SG" altLang="en-US" sz="1400">
                <a:solidFill>
                  <a:srgbClr val="00B0F0"/>
                </a:solidFill>
                <a:latin typeface="+mj-ea"/>
              </a:rPr>
              <a:t>LB= </a:t>
            </a:r>
            <a:r>
              <a:rPr lang="x-none" altLang="en-SG" sz="1400">
                <a:solidFill>
                  <a:srgbClr val="00B0F0"/>
                </a:solidFill>
                <a:latin typeface="+mj-ea"/>
              </a:rPr>
              <a:t>&gt;</a:t>
            </a:r>
            <a:r>
              <a:rPr lang="x-none" altLang="en-SG" sz="1400">
                <a:solidFill>
                  <a:srgbClr val="00B0F0"/>
                </a:solidFill>
                <a:latin typeface="+mj-ea"/>
              </a:rPr>
              <a:t>0.71827 #1</a:t>
            </a:r>
            <a:endParaRPr lang="x-none" altLang="en-SG" sz="1400">
              <a:solidFill>
                <a:srgbClr val="00B0F0"/>
              </a:solidFill>
              <a:latin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10130" y="4184650"/>
            <a:ext cx="2540000" cy="304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SG" altLang="en-US" sz="1400">
                <a:solidFill>
                  <a:srgbClr val="00B0F0"/>
                </a:solidFill>
                <a:latin typeface="+mj-ea"/>
              </a:rPr>
              <a:t>LB=</a:t>
            </a:r>
            <a:r>
              <a:rPr lang="x-none" altLang="en-SG" sz="1400">
                <a:solidFill>
                  <a:srgbClr val="00B0F0"/>
                </a:solidFill>
                <a:latin typeface="+mj-ea"/>
              </a:rPr>
              <a:t>???</a:t>
            </a:r>
            <a:endParaRPr lang="x-none" altLang="en-SG" sz="1400">
              <a:solidFill>
                <a:srgbClr val="00B0F0"/>
              </a:solidFill>
              <a:latin typeface="+mj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21560" y="2341245"/>
            <a:ext cx="4180205" cy="822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SG" sz="1400">
                <a:solidFill>
                  <a:srgbClr val="00B0F0"/>
                </a:solidFill>
                <a:latin typeface="+mj-ea"/>
              </a:rPr>
              <a:t>valid (split </a:t>
            </a:r>
            <a:r>
              <a:rPr lang="x-none" altLang="en-SG" sz="1400" u="sng">
                <a:solidFill>
                  <a:srgbClr val="00B0F0"/>
                </a:solidFill>
                <a:latin typeface="+mj-ea"/>
              </a:rPr>
              <a:t>v0</a:t>
            </a:r>
            <a:r>
              <a:rPr lang="x-none" altLang="en-SG" sz="1400">
                <a:solidFill>
                  <a:srgbClr val="00B0F0"/>
                </a:solidFill>
                <a:latin typeface="+mj-ea"/>
              </a:rPr>
              <a:t>) </a:t>
            </a:r>
            <a:r>
              <a:rPr lang="en-SG" altLang="en-US" sz="1400">
                <a:solidFill>
                  <a:srgbClr val="00B0F0"/>
                </a:solidFill>
                <a:latin typeface="+mj-ea"/>
              </a:rPr>
              <a:t>= 0.7487 </a:t>
            </a:r>
            <a:r>
              <a:rPr lang="x-none" altLang="en-SG" sz="1400">
                <a:solidFill>
                  <a:srgbClr val="00B0F0"/>
                </a:solidFill>
                <a:latin typeface="+mj-ea"/>
              </a:rPr>
              <a:t>#2</a:t>
            </a:r>
            <a:br>
              <a:rPr lang="x-none" altLang="en-SG" sz="1400">
                <a:solidFill>
                  <a:srgbClr val="00B0F0"/>
                </a:solidFill>
                <a:latin typeface="+mj-ea"/>
              </a:rPr>
            </a:br>
            <a:r>
              <a:rPr lang="x-none" altLang="en-SG" sz="1400">
                <a:solidFill>
                  <a:srgbClr val="00B0F0"/>
                </a:solidFill>
                <a:latin typeface="+mj-ea"/>
              </a:rPr>
              <a:t> </a:t>
            </a:r>
            <a:r>
              <a:rPr lang="x-none" altLang="en-SG" sz="1000">
                <a:solidFill>
                  <a:srgbClr val="00B0F0"/>
                </a:solidFill>
                <a:latin typeface="+mj-ea"/>
              </a:rPr>
              <a:t>  #1 this is LB score for early iterations (not the final model)</a:t>
            </a:r>
            <a:r>
              <a:rPr lang="x-none" altLang="en-SG" sz="1000">
                <a:solidFill>
                  <a:srgbClr val="00B0F0"/>
                </a:solidFill>
                <a:latin typeface="+mj-ea"/>
                <a:sym typeface="+mn-ea"/>
              </a:rPr>
              <a:t>     </a:t>
            </a:r>
            <a:br>
              <a:rPr lang="x-none" altLang="en-SG" sz="1000">
                <a:solidFill>
                  <a:srgbClr val="00B0F0"/>
                </a:solidFill>
                <a:latin typeface="+mj-ea"/>
                <a:sym typeface="+mn-ea"/>
              </a:rPr>
            </a:br>
            <a:r>
              <a:rPr lang="x-none" altLang="en-SG" sz="1000">
                <a:solidFill>
                  <a:srgbClr val="00B0F0"/>
                </a:solidFill>
                <a:latin typeface="+mj-ea"/>
                <a:sym typeface="+mn-ea"/>
              </a:rPr>
              <a:t>   #2 some overlap of train/validation dataset</a:t>
            </a:r>
            <a:endParaRPr lang="x-none" altLang="en-SG" sz="1000">
              <a:solidFill>
                <a:srgbClr val="00B0F0"/>
              </a:solidFill>
              <a:latin typeface="+mj-ea"/>
            </a:endParaRPr>
          </a:p>
          <a:p>
            <a:endParaRPr lang="x-none" altLang="en-SG" sz="1000">
              <a:solidFill>
                <a:srgbClr val="00B0F0"/>
              </a:solidFill>
              <a:latin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306955" y="4428490"/>
            <a:ext cx="2540000" cy="304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SG" sz="1400">
                <a:solidFill>
                  <a:srgbClr val="00B0F0"/>
                </a:solidFill>
                <a:latin typeface="+mj-ea"/>
              </a:rPr>
              <a:t>valid (split </a:t>
            </a:r>
            <a:r>
              <a:rPr lang="x-none" altLang="en-SG" sz="1400" u="sng">
                <a:solidFill>
                  <a:srgbClr val="00B0F0"/>
                </a:solidFill>
                <a:latin typeface="+mj-ea"/>
              </a:rPr>
              <a:t>v0</a:t>
            </a:r>
            <a:r>
              <a:rPr lang="x-none" altLang="en-SG" sz="1400">
                <a:solidFill>
                  <a:srgbClr val="00B0F0"/>
                </a:solidFill>
                <a:latin typeface="+mj-ea"/>
              </a:rPr>
              <a:t>) </a:t>
            </a:r>
            <a:r>
              <a:rPr lang="en-SG" altLang="en-US" sz="1400">
                <a:solidFill>
                  <a:srgbClr val="00B0F0"/>
                </a:solidFill>
                <a:latin typeface="+mj-ea"/>
              </a:rPr>
              <a:t>= 0.7218</a:t>
            </a:r>
            <a:endParaRPr lang="en-SG" altLang="en-US" sz="1400">
              <a:solidFill>
                <a:srgbClr val="00B0F0"/>
              </a:solidFill>
              <a:latin typeface="+mj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109710" y="3921760"/>
            <a:ext cx="286956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400">
                <a:solidFill>
                  <a:srgbClr val="00B0F0"/>
                </a:solidFill>
                <a:latin typeface="+mj-ea"/>
                <a:sym typeface="+mn-ea"/>
              </a:rPr>
              <a:t>LB = 0.7817 </a:t>
            </a:r>
            <a:br>
              <a:rPr lang="x-none" altLang="en-SG" sz="1400">
                <a:solidFill>
                  <a:srgbClr val="00B0F0"/>
                </a:solidFill>
                <a:latin typeface="+mj-ea"/>
                <a:sym typeface="+mn-ea"/>
              </a:rPr>
            </a:br>
            <a:r>
              <a:rPr lang="x-none" altLang="en-SG" sz="1400">
                <a:solidFill>
                  <a:srgbClr val="00B0F0"/>
                </a:solidFill>
                <a:latin typeface="+mj-ea"/>
              </a:rPr>
              <a:t>valid (split </a:t>
            </a:r>
            <a:r>
              <a:rPr lang="x-none" altLang="en-SG" sz="1400" u="sng">
                <a:solidFill>
                  <a:srgbClr val="00B0F0"/>
                </a:solidFill>
                <a:latin typeface="+mj-ea"/>
              </a:rPr>
              <a:t>v0</a:t>
            </a:r>
            <a:r>
              <a:rPr lang="x-none" altLang="en-SG" sz="1400">
                <a:solidFill>
                  <a:srgbClr val="00B0F0"/>
                </a:solidFill>
                <a:latin typeface="+mj-ea"/>
              </a:rPr>
              <a:t>) = 0.77027</a:t>
            </a:r>
            <a:endParaRPr lang="x-none" altLang="en-SG" sz="1400">
              <a:solidFill>
                <a:srgbClr val="00B0F0"/>
              </a:solidFill>
              <a:latin typeface="+mj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43865" y="1710055"/>
            <a:ext cx="1847850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+ flip</a:t>
            </a:r>
            <a:endParaRPr lang="x-none" altLang="en-SG"/>
          </a:p>
        </p:txBody>
      </p:sp>
      <p:sp>
        <p:nvSpPr>
          <p:cNvPr id="37" name="TextBox 36"/>
          <p:cNvSpPr txBox="1"/>
          <p:nvPr/>
        </p:nvSpPr>
        <p:spPr>
          <a:xfrm>
            <a:off x="443865" y="3909695"/>
            <a:ext cx="1847850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+ flip</a:t>
            </a:r>
            <a:endParaRPr lang="x-none" altLang="en-SG"/>
          </a:p>
        </p:txBody>
      </p:sp>
      <p:sp>
        <p:nvSpPr>
          <p:cNvPr id="38" name="Rectangle 37"/>
          <p:cNvSpPr/>
          <p:nvPr/>
        </p:nvSpPr>
        <p:spPr>
          <a:xfrm>
            <a:off x="9210675" y="1179195"/>
            <a:ext cx="1410335" cy="2653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SG"/>
              <a:t>FcNet3</a:t>
            </a:r>
            <a:br>
              <a:rPr lang="x-none" altLang="en-SG"/>
            </a:br>
            <a:r>
              <a:rPr lang="x-none" altLang="en-SG"/>
              <a:t>(MLP with feature-scaling)</a:t>
            </a:r>
            <a:br>
              <a:rPr lang="x-none" altLang="en-SG"/>
            </a:br>
            <a:br>
              <a:rPr lang="x-none" altLang="en-SG"/>
            </a:br>
            <a:r>
              <a:rPr lang="x-none" altLang="en-SG">
                <a:sym typeface="+mn-ea"/>
              </a:rPr>
              <a:t>*more dropout</a:t>
            </a:r>
            <a:br>
              <a:rPr lang="x-none" altLang="en-SG">
                <a:sym typeface="+mn-ea"/>
              </a:rPr>
            </a:br>
            <a:r>
              <a:rPr lang="x-none" altLang="en-SG" sz="1200">
                <a:sym typeface="+mn-ea"/>
              </a:rPr>
              <a:t>(p=0.50,0.30,0.30)</a:t>
            </a:r>
            <a:endParaRPr lang="x-none" altLang="en-SG" sz="1200"/>
          </a:p>
        </p:txBody>
      </p:sp>
      <p:sp>
        <p:nvSpPr>
          <p:cNvPr id="39" name="TextBox 38"/>
          <p:cNvSpPr txBox="1"/>
          <p:nvPr/>
        </p:nvSpPr>
        <p:spPr>
          <a:xfrm>
            <a:off x="9213215" y="957580"/>
            <a:ext cx="2052320" cy="243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1000">
                <a:solidFill>
                  <a:schemeClr val="tx1">
                    <a:lumMod val="50000"/>
                    <a:lumOff val="50000"/>
                  </a:schemeClr>
                </a:solidFill>
              </a:rPr>
              <a:t>fcnet3-dpn-seresnext-00b</a:t>
            </a:r>
            <a:endParaRPr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68855" y="1066165"/>
            <a:ext cx="2540000" cy="243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SG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se-resnext101-51c</a:t>
            </a:r>
            <a:endParaRPr lang="en-SG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58695" y="3235325"/>
            <a:ext cx="2540000" cy="243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SG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dpn92-180-05a</a:t>
            </a:r>
            <a:endParaRPr lang="en-SG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2270760" y="3423920"/>
            <a:ext cx="213106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SG"/>
              <a:t>Dpn92</a:t>
            </a:r>
            <a:br>
              <a:rPr lang="x-none" altLang="en-SG"/>
            </a:br>
            <a:r>
              <a:rPr lang="x-none" altLang="en-SG">
                <a:sym typeface="+mn-ea"/>
              </a:rPr>
              <a:t>(</a:t>
            </a:r>
            <a:r>
              <a:rPr lang="x-none" altLang="en-SG" u="sng">
                <a:sym typeface="+mn-ea"/>
              </a:rPr>
              <a:t>long</a:t>
            </a:r>
            <a:r>
              <a:rPr lang="x-none" altLang="en-SG" b="1">
                <a:sym typeface="+mn-ea"/>
              </a:rPr>
              <a:t> </a:t>
            </a:r>
            <a:r>
              <a:rPr lang="x-none" altLang="en-SG">
                <a:sym typeface="+mn-ea"/>
              </a:rPr>
              <a:t>epoch)</a:t>
            </a:r>
            <a:endParaRPr lang="x-none" altLang="en-SG"/>
          </a:p>
        </p:txBody>
      </p:sp>
      <p:sp>
        <p:nvSpPr>
          <p:cNvPr id="4" name="Rectangle 3"/>
          <p:cNvSpPr/>
          <p:nvPr/>
        </p:nvSpPr>
        <p:spPr>
          <a:xfrm>
            <a:off x="2270760" y="1283970"/>
            <a:ext cx="213106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SG">
                <a:sym typeface="+mn-ea"/>
              </a:rPr>
              <a:t>SE-ResNext101</a:t>
            </a:r>
            <a:br>
              <a:rPr lang="x-none" altLang="en-SG"/>
            </a:br>
            <a:r>
              <a:rPr lang="x-none" altLang="en-SG"/>
              <a:t>(</a:t>
            </a:r>
            <a:r>
              <a:rPr lang="x-none" altLang="en-SG" u="sng"/>
              <a:t>long</a:t>
            </a:r>
            <a:r>
              <a:rPr lang="x-none" altLang="en-SG"/>
              <a:t> epoch)</a:t>
            </a:r>
            <a:endParaRPr lang="x-none" altLang="en-SG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171575" y="1703705"/>
            <a:ext cx="1008380" cy="0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2590" y="1318895"/>
            <a:ext cx="1836420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four 180x180 </a:t>
            </a:r>
            <a:r>
              <a:rPr lang="x-none" altLang="en-SG" baseline="30000"/>
              <a:t>#1</a:t>
            </a:r>
            <a:r>
              <a:rPr lang="x-none" altLang="en-SG"/>
              <a:t> </a:t>
            </a:r>
            <a:endParaRPr lang="x-none" altLang="en-SG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171575" y="3855085"/>
            <a:ext cx="1008380" cy="0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2590" y="3446780"/>
            <a:ext cx="1837055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four 180x180</a:t>
            </a:r>
            <a:r>
              <a:rPr lang="x-none" altLang="en-SG">
                <a:sym typeface="+mn-ea"/>
              </a:rPr>
              <a:t> </a:t>
            </a:r>
            <a:r>
              <a:rPr lang="x-none" altLang="en-SG" baseline="30000">
                <a:sym typeface="+mn-ea"/>
              </a:rPr>
              <a:t>#1</a:t>
            </a:r>
            <a:r>
              <a:rPr lang="x-none" altLang="en-SG"/>
              <a:t> </a:t>
            </a:r>
            <a:endParaRPr lang="x-none" altLang="en-SG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436110" y="1703705"/>
            <a:ext cx="1960880" cy="0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40250" y="1240155"/>
            <a:ext cx="1755140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dim=4x2x2048 </a:t>
            </a:r>
            <a:endParaRPr lang="x-none" altLang="en-SG"/>
          </a:p>
        </p:txBody>
      </p:sp>
      <p:sp>
        <p:nvSpPr>
          <p:cNvPr id="18" name="TextBox 17"/>
          <p:cNvSpPr txBox="1"/>
          <p:nvPr/>
        </p:nvSpPr>
        <p:spPr>
          <a:xfrm>
            <a:off x="4434840" y="3448050"/>
            <a:ext cx="1803400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dim=4x2x2048 </a:t>
            </a:r>
            <a:endParaRPr lang="x-none" altLang="en-SG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436110" y="3866515"/>
            <a:ext cx="1960880" cy="0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0714990" y="2440940"/>
            <a:ext cx="941070" cy="3810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717530" y="2567305"/>
            <a:ext cx="1496060" cy="6534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probability </a:t>
            </a:r>
            <a:br>
              <a:rPr lang="x-none" altLang="en-SG"/>
            </a:br>
            <a:r>
              <a:rPr lang="x-none" altLang="en-SG"/>
              <a:t>5270</a:t>
            </a:r>
            <a:endParaRPr lang="x-none" altLang="en-SG"/>
          </a:p>
        </p:txBody>
      </p:sp>
      <p:sp>
        <p:nvSpPr>
          <p:cNvPr id="15" name="TextBox 14"/>
          <p:cNvSpPr txBox="1"/>
          <p:nvPr/>
        </p:nvSpPr>
        <p:spPr>
          <a:xfrm>
            <a:off x="139700" y="6363970"/>
            <a:ext cx="9561830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#1 : if the product has less than 4 images, it is stuffed with zero images</a:t>
            </a:r>
            <a:endParaRPr lang="x-none" altLang="en-SG"/>
          </a:p>
        </p:txBody>
      </p:sp>
      <p:sp>
        <p:nvSpPr>
          <p:cNvPr id="16" name="Rectangle 15"/>
          <p:cNvSpPr/>
          <p:nvPr/>
        </p:nvSpPr>
        <p:spPr>
          <a:xfrm rot="5400000">
            <a:off x="5190490" y="2229485"/>
            <a:ext cx="3041015" cy="661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SG"/>
              <a:t>concate</a:t>
            </a:r>
            <a:endParaRPr lang="x-none" altLang="en-SG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978015" y="2490470"/>
            <a:ext cx="2211705" cy="0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216775" y="2049145"/>
            <a:ext cx="1697355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dim=4x8192 </a:t>
            </a:r>
            <a:endParaRPr lang="x-none" altLang="en-SG"/>
          </a:p>
        </p:txBody>
      </p:sp>
      <p:sp>
        <p:nvSpPr>
          <p:cNvPr id="28" name="TextBox 27"/>
          <p:cNvSpPr txBox="1"/>
          <p:nvPr/>
        </p:nvSpPr>
        <p:spPr>
          <a:xfrm>
            <a:off x="7200900" y="1750695"/>
            <a:ext cx="1697355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(one product)</a:t>
            </a:r>
            <a:endParaRPr lang="x-none" altLang="en-SG"/>
          </a:p>
        </p:txBody>
      </p:sp>
      <p:sp>
        <p:nvSpPr>
          <p:cNvPr id="29" name="TextBox 28"/>
          <p:cNvSpPr txBox="1"/>
          <p:nvPr/>
        </p:nvSpPr>
        <p:spPr>
          <a:xfrm>
            <a:off x="347980" y="1065530"/>
            <a:ext cx="1697355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(one product)</a:t>
            </a:r>
            <a:endParaRPr lang="x-none" altLang="en-SG"/>
          </a:p>
        </p:txBody>
      </p:sp>
      <p:sp>
        <p:nvSpPr>
          <p:cNvPr id="7" name="TextBox 6"/>
          <p:cNvSpPr txBox="1"/>
          <p:nvPr/>
        </p:nvSpPr>
        <p:spPr>
          <a:xfrm>
            <a:off x="187960" y="412750"/>
            <a:ext cx="11830050" cy="37909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r>
              <a:rPr lang="x-none" altLang="en-SG" b="1"/>
              <a:t>combine.5max</a:t>
            </a:r>
            <a:endParaRPr lang="x-none" altLang="en-SG" b="1"/>
          </a:p>
        </p:txBody>
      </p:sp>
      <p:sp>
        <p:nvSpPr>
          <p:cNvPr id="26" name="TextBox 25"/>
          <p:cNvSpPr txBox="1"/>
          <p:nvPr/>
        </p:nvSpPr>
        <p:spPr>
          <a:xfrm>
            <a:off x="2320290" y="2077720"/>
            <a:ext cx="2540000" cy="304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SG" altLang="en-US" sz="1400">
                <a:solidFill>
                  <a:srgbClr val="00B0F0"/>
                </a:solidFill>
                <a:latin typeface="+mj-ea"/>
              </a:rPr>
              <a:t>LB= </a:t>
            </a:r>
            <a:r>
              <a:rPr lang="x-none" altLang="en-SG" sz="1400">
                <a:solidFill>
                  <a:srgbClr val="00B0F0"/>
                </a:solidFill>
                <a:latin typeface="+mj-ea"/>
              </a:rPr>
              <a:t>&gt;0.71827 #1</a:t>
            </a:r>
            <a:endParaRPr lang="x-none" altLang="en-SG" sz="1400">
              <a:solidFill>
                <a:srgbClr val="00B0F0"/>
              </a:solidFill>
              <a:latin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10130" y="4184650"/>
            <a:ext cx="2540000" cy="304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SG" altLang="en-US" sz="1400">
                <a:solidFill>
                  <a:srgbClr val="00B0F0"/>
                </a:solidFill>
                <a:latin typeface="+mj-ea"/>
              </a:rPr>
              <a:t>LB=</a:t>
            </a:r>
            <a:r>
              <a:rPr lang="x-none" altLang="en-SG" sz="1400">
                <a:solidFill>
                  <a:srgbClr val="00B0F0"/>
                </a:solidFill>
                <a:latin typeface="+mj-ea"/>
              </a:rPr>
              <a:t>???</a:t>
            </a:r>
            <a:endParaRPr lang="x-none" altLang="en-SG" sz="1400">
              <a:solidFill>
                <a:srgbClr val="00B0F0"/>
              </a:solidFill>
              <a:latin typeface="+mj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21560" y="2341245"/>
            <a:ext cx="4180205" cy="822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SG" sz="1400">
                <a:solidFill>
                  <a:srgbClr val="00B0F0"/>
                </a:solidFill>
                <a:latin typeface="+mj-ea"/>
              </a:rPr>
              <a:t>valid (split </a:t>
            </a:r>
            <a:r>
              <a:rPr lang="x-none" altLang="en-SG" sz="1400" u="sng">
                <a:solidFill>
                  <a:srgbClr val="00B0F0"/>
                </a:solidFill>
                <a:latin typeface="+mj-ea"/>
              </a:rPr>
              <a:t>v0</a:t>
            </a:r>
            <a:r>
              <a:rPr lang="x-none" altLang="en-SG" sz="1400">
                <a:solidFill>
                  <a:srgbClr val="00B0F0"/>
                </a:solidFill>
                <a:latin typeface="+mj-ea"/>
              </a:rPr>
              <a:t>) </a:t>
            </a:r>
            <a:r>
              <a:rPr lang="en-SG" altLang="en-US" sz="1400">
                <a:solidFill>
                  <a:srgbClr val="00B0F0"/>
                </a:solidFill>
                <a:latin typeface="+mj-ea"/>
              </a:rPr>
              <a:t>= 0.7487 </a:t>
            </a:r>
            <a:r>
              <a:rPr lang="x-none" altLang="en-SG" sz="1400">
                <a:solidFill>
                  <a:srgbClr val="00B0F0"/>
                </a:solidFill>
                <a:latin typeface="+mj-ea"/>
              </a:rPr>
              <a:t>#2</a:t>
            </a:r>
            <a:br>
              <a:rPr lang="x-none" altLang="en-SG" sz="1400">
                <a:solidFill>
                  <a:srgbClr val="00B0F0"/>
                </a:solidFill>
                <a:latin typeface="+mj-ea"/>
              </a:rPr>
            </a:br>
            <a:r>
              <a:rPr lang="x-none" altLang="en-SG" sz="1400">
                <a:solidFill>
                  <a:srgbClr val="00B0F0"/>
                </a:solidFill>
                <a:latin typeface="+mj-ea"/>
              </a:rPr>
              <a:t> </a:t>
            </a:r>
            <a:r>
              <a:rPr lang="x-none" altLang="en-SG" sz="1000">
                <a:solidFill>
                  <a:srgbClr val="00B0F0"/>
                </a:solidFill>
                <a:latin typeface="+mj-ea"/>
              </a:rPr>
              <a:t>  #1 this is LB score for early iterations (not the final model)</a:t>
            </a:r>
            <a:r>
              <a:rPr lang="x-none" altLang="en-SG" sz="1000">
                <a:solidFill>
                  <a:srgbClr val="00B0F0"/>
                </a:solidFill>
                <a:latin typeface="+mj-ea"/>
                <a:sym typeface="+mn-ea"/>
              </a:rPr>
              <a:t>     </a:t>
            </a:r>
            <a:br>
              <a:rPr lang="x-none" altLang="en-SG" sz="1000">
                <a:solidFill>
                  <a:srgbClr val="00B0F0"/>
                </a:solidFill>
                <a:latin typeface="+mj-ea"/>
                <a:sym typeface="+mn-ea"/>
              </a:rPr>
            </a:br>
            <a:r>
              <a:rPr lang="x-none" altLang="en-SG" sz="1000">
                <a:solidFill>
                  <a:srgbClr val="00B0F0"/>
                </a:solidFill>
                <a:latin typeface="+mj-ea"/>
                <a:sym typeface="+mn-ea"/>
              </a:rPr>
              <a:t>   #2 some overlap of train/validation dataset</a:t>
            </a:r>
            <a:endParaRPr lang="x-none" altLang="en-SG" sz="1000">
              <a:solidFill>
                <a:srgbClr val="00B0F0"/>
              </a:solidFill>
              <a:latin typeface="+mj-ea"/>
            </a:endParaRPr>
          </a:p>
          <a:p>
            <a:endParaRPr lang="x-none" altLang="en-SG" sz="1000">
              <a:solidFill>
                <a:srgbClr val="00B0F0"/>
              </a:solidFill>
              <a:latin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306955" y="4428490"/>
            <a:ext cx="2540000" cy="304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SG" sz="1400">
                <a:solidFill>
                  <a:srgbClr val="00B0F0"/>
                </a:solidFill>
                <a:latin typeface="+mj-ea"/>
              </a:rPr>
              <a:t>valid (split </a:t>
            </a:r>
            <a:r>
              <a:rPr lang="x-none" altLang="en-SG" sz="1400" u="sng">
                <a:solidFill>
                  <a:srgbClr val="00B0F0"/>
                </a:solidFill>
                <a:latin typeface="+mj-ea"/>
              </a:rPr>
              <a:t>v0</a:t>
            </a:r>
            <a:r>
              <a:rPr lang="x-none" altLang="en-SG" sz="1400">
                <a:solidFill>
                  <a:srgbClr val="00B0F0"/>
                </a:solidFill>
                <a:latin typeface="+mj-ea"/>
              </a:rPr>
              <a:t>) </a:t>
            </a:r>
            <a:r>
              <a:rPr lang="en-SG" altLang="en-US" sz="1400">
                <a:solidFill>
                  <a:srgbClr val="00B0F0"/>
                </a:solidFill>
                <a:latin typeface="+mj-ea"/>
              </a:rPr>
              <a:t>= 0.7218</a:t>
            </a:r>
            <a:endParaRPr lang="en-SG" altLang="en-US" sz="1400">
              <a:solidFill>
                <a:srgbClr val="00B0F0"/>
              </a:solidFill>
              <a:latin typeface="+mj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109710" y="3931920"/>
            <a:ext cx="286956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400">
                <a:solidFill>
                  <a:srgbClr val="00B0F0"/>
                </a:solidFill>
                <a:latin typeface="+mj-ea"/>
                <a:sym typeface="+mn-ea"/>
              </a:rPr>
              <a:t>LB = 0.7791</a:t>
            </a:r>
            <a:br>
              <a:rPr lang="x-none" altLang="en-SG" sz="1400">
                <a:solidFill>
                  <a:srgbClr val="00B0F0"/>
                </a:solidFill>
                <a:latin typeface="+mj-ea"/>
                <a:sym typeface="+mn-ea"/>
              </a:rPr>
            </a:br>
            <a:r>
              <a:rPr lang="x-none" altLang="en-SG" sz="1400">
                <a:solidFill>
                  <a:srgbClr val="00B0F0"/>
                </a:solidFill>
                <a:latin typeface="+mj-ea"/>
              </a:rPr>
              <a:t>valid (split </a:t>
            </a:r>
            <a:r>
              <a:rPr lang="x-none" altLang="en-SG" sz="1400" u="sng">
                <a:solidFill>
                  <a:srgbClr val="00B0F0"/>
                </a:solidFill>
                <a:latin typeface="+mj-ea"/>
              </a:rPr>
              <a:t>v0</a:t>
            </a:r>
            <a:r>
              <a:rPr lang="x-none" altLang="en-SG" sz="1400">
                <a:solidFill>
                  <a:srgbClr val="00B0F0"/>
                </a:solidFill>
                <a:latin typeface="+mj-ea"/>
              </a:rPr>
              <a:t>) = 0.76812</a:t>
            </a:r>
            <a:endParaRPr lang="x-none" altLang="en-SG" sz="1400">
              <a:solidFill>
                <a:srgbClr val="00B0F0"/>
              </a:solidFill>
              <a:latin typeface="+mj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43865" y="1710055"/>
            <a:ext cx="1847850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+ flip</a:t>
            </a:r>
            <a:endParaRPr lang="x-none" altLang="en-SG"/>
          </a:p>
        </p:txBody>
      </p:sp>
      <p:sp>
        <p:nvSpPr>
          <p:cNvPr id="37" name="TextBox 36"/>
          <p:cNvSpPr txBox="1"/>
          <p:nvPr/>
        </p:nvSpPr>
        <p:spPr>
          <a:xfrm>
            <a:off x="443865" y="3909695"/>
            <a:ext cx="1847850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+ flip</a:t>
            </a:r>
            <a:endParaRPr lang="x-none" altLang="en-SG"/>
          </a:p>
        </p:txBody>
      </p:sp>
      <p:sp>
        <p:nvSpPr>
          <p:cNvPr id="38" name="Rectangle 37"/>
          <p:cNvSpPr/>
          <p:nvPr/>
        </p:nvSpPr>
        <p:spPr>
          <a:xfrm>
            <a:off x="9210675" y="1179195"/>
            <a:ext cx="1410335" cy="2653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SG"/>
              <a:t>FcNet1</a:t>
            </a:r>
            <a:br>
              <a:rPr lang="x-none" altLang="en-SG"/>
            </a:br>
            <a:r>
              <a:rPr lang="x-none" altLang="en-SG"/>
              <a:t>(MLP with view max pooling)</a:t>
            </a:r>
            <a:br>
              <a:rPr lang="x-none" altLang="en-SG"/>
            </a:br>
            <a:br>
              <a:rPr lang="x-none" altLang="en-SG"/>
            </a:br>
            <a:r>
              <a:rPr lang="x-none" altLang="en-SG">
                <a:sym typeface="+mn-ea"/>
              </a:rPr>
              <a:t>*more dropout</a:t>
            </a:r>
            <a:br>
              <a:rPr lang="x-none" altLang="en-SG">
                <a:sym typeface="+mn-ea"/>
              </a:rPr>
            </a:br>
            <a:r>
              <a:rPr lang="x-none" altLang="en-SG" sz="1200">
                <a:sym typeface="+mn-ea"/>
              </a:rPr>
              <a:t>(p=0.50,0.20,0.20)</a:t>
            </a:r>
            <a:endParaRPr lang="x-none" altLang="en-SG" sz="1200"/>
          </a:p>
        </p:txBody>
      </p:sp>
      <p:sp>
        <p:nvSpPr>
          <p:cNvPr id="39" name="TextBox 38"/>
          <p:cNvSpPr txBox="1"/>
          <p:nvPr/>
        </p:nvSpPr>
        <p:spPr>
          <a:xfrm>
            <a:off x="9213215" y="957580"/>
            <a:ext cx="2052320" cy="243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1000">
                <a:solidFill>
                  <a:schemeClr val="tx1">
                    <a:lumMod val="50000"/>
                    <a:lumOff val="50000"/>
                  </a:schemeClr>
                </a:solidFill>
              </a:rPr>
              <a:t>fcnet1-dpn-seresnext-00f</a:t>
            </a:r>
            <a:endParaRPr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68855" y="1066165"/>
            <a:ext cx="2540000" cy="243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SG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se-resnext101-51c</a:t>
            </a:r>
            <a:endParaRPr lang="en-SG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58695" y="3235325"/>
            <a:ext cx="2540000" cy="243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SG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dpn92-180-05a</a:t>
            </a:r>
            <a:endParaRPr lang="en-SG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2311400" y="3769995"/>
            <a:ext cx="213106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SG"/>
              <a:t>Dpn92</a:t>
            </a:r>
            <a:br>
              <a:rPr lang="x-none" altLang="en-SG"/>
            </a:br>
            <a:r>
              <a:rPr lang="x-none" altLang="en-SG">
                <a:sym typeface="+mn-ea"/>
              </a:rPr>
              <a:t>(</a:t>
            </a:r>
            <a:r>
              <a:rPr lang="x-none" altLang="en-SG" u="sng">
                <a:sym typeface="+mn-ea"/>
              </a:rPr>
              <a:t>long</a:t>
            </a:r>
            <a:r>
              <a:rPr lang="x-none" altLang="en-SG" b="1">
                <a:sym typeface="+mn-ea"/>
              </a:rPr>
              <a:t> </a:t>
            </a:r>
            <a:r>
              <a:rPr lang="x-none" altLang="en-SG">
                <a:sym typeface="+mn-ea"/>
              </a:rPr>
              <a:t>epoch)</a:t>
            </a:r>
            <a:endParaRPr lang="x-none" altLang="en-SG"/>
          </a:p>
        </p:txBody>
      </p:sp>
      <p:sp>
        <p:nvSpPr>
          <p:cNvPr id="4" name="Rectangle 3"/>
          <p:cNvSpPr/>
          <p:nvPr/>
        </p:nvSpPr>
        <p:spPr>
          <a:xfrm>
            <a:off x="2311400" y="1630045"/>
            <a:ext cx="213106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SG">
                <a:sym typeface="+mn-ea"/>
              </a:rPr>
              <a:t>SE-ResNext101</a:t>
            </a:r>
            <a:br>
              <a:rPr lang="x-none" altLang="en-SG"/>
            </a:br>
            <a:r>
              <a:rPr lang="x-none" altLang="en-SG"/>
              <a:t>(</a:t>
            </a:r>
            <a:r>
              <a:rPr lang="x-none" altLang="en-SG" u="sng"/>
              <a:t>long</a:t>
            </a:r>
            <a:r>
              <a:rPr lang="x-none" altLang="en-SG"/>
              <a:t> epoch)</a:t>
            </a:r>
            <a:endParaRPr lang="x-none" altLang="en-SG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12215" y="2049780"/>
            <a:ext cx="1008380" cy="0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3230" y="1664970"/>
            <a:ext cx="1836420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four 180x180 </a:t>
            </a:r>
            <a:r>
              <a:rPr lang="x-none" altLang="en-SG" baseline="30000"/>
              <a:t>#1</a:t>
            </a:r>
            <a:r>
              <a:rPr lang="x-none" altLang="en-SG"/>
              <a:t> </a:t>
            </a:r>
            <a:endParaRPr lang="x-none" altLang="en-SG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212215" y="4201160"/>
            <a:ext cx="1008380" cy="0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3230" y="3792855"/>
            <a:ext cx="1837055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four 180x180</a:t>
            </a:r>
            <a:r>
              <a:rPr lang="x-none" altLang="en-SG">
                <a:sym typeface="+mn-ea"/>
              </a:rPr>
              <a:t> </a:t>
            </a:r>
            <a:r>
              <a:rPr lang="x-none" altLang="en-SG" baseline="30000">
                <a:sym typeface="+mn-ea"/>
              </a:rPr>
              <a:t>#1</a:t>
            </a:r>
            <a:r>
              <a:rPr lang="x-none" altLang="en-SG"/>
              <a:t> </a:t>
            </a:r>
            <a:endParaRPr lang="x-none" altLang="en-SG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476750" y="2049780"/>
            <a:ext cx="1960880" cy="0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80890" y="1586230"/>
            <a:ext cx="1755140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dim=4x2x2048 </a:t>
            </a:r>
            <a:endParaRPr lang="x-none" altLang="en-SG"/>
          </a:p>
        </p:txBody>
      </p:sp>
      <p:sp>
        <p:nvSpPr>
          <p:cNvPr id="18" name="TextBox 17"/>
          <p:cNvSpPr txBox="1"/>
          <p:nvPr/>
        </p:nvSpPr>
        <p:spPr>
          <a:xfrm>
            <a:off x="4475480" y="3794125"/>
            <a:ext cx="1803400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dim=4x2x2048 </a:t>
            </a:r>
            <a:endParaRPr lang="x-none" altLang="en-SG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476750" y="4212590"/>
            <a:ext cx="1960880" cy="0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0755630" y="2787015"/>
            <a:ext cx="941070" cy="3810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758170" y="2913380"/>
            <a:ext cx="1496060" cy="6534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probability </a:t>
            </a:r>
            <a:br>
              <a:rPr lang="x-none" altLang="en-SG"/>
            </a:br>
            <a:r>
              <a:rPr lang="x-none" altLang="en-SG"/>
              <a:t>5270</a:t>
            </a:r>
            <a:endParaRPr lang="x-none" altLang="en-SG"/>
          </a:p>
        </p:txBody>
      </p:sp>
      <p:sp>
        <p:nvSpPr>
          <p:cNvPr id="15" name="TextBox 14"/>
          <p:cNvSpPr txBox="1"/>
          <p:nvPr/>
        </p:nvSpPr>
        <p:spPr>
          <a:xfrm>
            <a:off x="129540" y="6068695"/>
            <a:ext cx="9561830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#1 : if the product has less than 4 images, it is stuffed with zero images</a:t>
            </a:r>
            <a:endParaRPr lang="x-none" altLang="en-SG"/>
          </a:p>
        </p:txBody>
      </p:sp>
      <p:sp>
        <p:nvSpPr>
          <p:cNvPr id="16" name="Rectangle 15"/>
          <p:cNvSpPr/>
          <p:nvPr/>
        </p:nvSpPr>
        <p:spPr>
          <a:xfrm rot="5400000">
            <a:off x="5231130" y="2575560"/>
            <a:ext cx="3041015" cy="661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SG"/>
              <a:t>concate</a:t>
            </a:r>
            <a:endParaRPr lang="x-none" altLang="en-SG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7018655" y="2836545"/>
            <a:ext cx="2211705" cy="0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257415" y="2395220"/>
            <a:ext cx="1697355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dim=4x8192 </a:t>
            </a:r>
            <a:endParaRPr lang="x-none" altLang="en-SG"/>
          </a:p>
        </p:txBody>
      </p:sp>
      <p:sp>
        <p:nvSpPr>
          <p:cNvPr id="28" name="TextBox 27"/>
          <p:cNvSpPr txBox="1"/>
          <p:nvPr/>
        </p:nvSpPr>
        <p:spPr>
          <a:xfrm>
            <a:off x="7241540" y="2096770"/>
            <a:ext cx="1697355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(one product)</a:t>
            </a:r>
            <a:endParaRPr lang="x-none" altLang="en-SG"/>
          </a:p>
        </p:txBody>
      </p:sp>
      <p:sp>
        <p:nvSpPr>
          <p:cNvPr id="29" name="TextBox 28"/>
          <p:cNvSpPr txBox="1"/>
          <p:nvPr/>
        </p:nvSpPr>
        <p:spPr>
          <a:xfrm>
            <a:off x="388620" y="1411605"/>
            <a:ext cx="1697355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(one product)</a:t>
            </a:r>
            <a:endParaRPr lang="x-none" altLang="en-SG"/>
          </a:p>
        </p:txBody>
      </p:sp>
      <p:sp>
        <p:nvSpPr>
          <p:cNvPr id="7" name="TextBox 6"/>
          <p:cNvSpPr txBox="1"/>
          <p:nvPr/>
        </p:nvSpPr>
        <p:spPr>
          <a:xfrm>
            <a:off x="228600" y="758825"/>
            <a:ext cx="11830050" cy="37909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r>
              <a:rPr lang="x-none" altLang="en-SG" b="1"/>
              <a:t>combine.5mix</a:t>
            </a:r>
            <a:endParaRPr lang="x-none" altLang="en-SG" b="1"/>
          </a:p>
        </p:txBody>
      </p:sp>
      <p:sp>
        <p:nvSpPr>
          <p:cNvPr id="26" name="TextBox 25"/>
          <p:cNvSpPr txBox="1"/>
          <p:nvPr/>
        </p:nvSpPr>
        <p:spPr>
          <a:xfrm>
            <a:off x="2360930" y="2423795"/>
            <a:ext cx="2540000" cy="304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SG" altLang="en-US" sz="1400">
                <a:solidFill>
                  <a:srgbClr val="00B0F0"/>
                </a:solidFill>
                <a:latin typeface="+mj-ea"/>
              </a:rPr>
              <a:t>LB= </a:t>
            </a:r>
            <a:r>
              <a:rPr lang="x-none" altLang="en-SG" sz="1400">
                <a:solidFill>
                  <a:srgbClr val="00B0F0"/>
                </a:solidFill>
                <a:latin typeface="+mj-ea"/>
              </a:rPr>
              <a:t>&gt;0.71827 #1</a:t>
            </a:r>
            <a:endParaRPr lang="x-none" altLang="en-SG" sz="1400">
              <a:solidFill>
                <a:srgbClr val="00B0F0"/>
              </a:solidFill>
              <a:latin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50770" y="4530725"/>
            <a:ext cx="2540000" cy="304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SG" altLang="en-US" sz="1400">
                <a:solidFill>
                  <a:srgbClr val="00B0F0"/>
                </a:solidFill>
                <a:latin typeface="+mj-ea"/>
              </a:rPr>
              <a:t>LB=</a:t>
            </a:r>
            <a:r>
              <a:rPr lang="x-none" altLang="en-SG" sz="1400">
                <a:solidFill>
                  <a:srgbClr val="00B0F0"/>
                </a:solidFill>
                <a:latin typeface="+mj-ea"/>
              </a:rPr>
              <a:t>???</a:t>
            </a:r>
            <a:endParaRPr lang="x-none" altLang="en-SG" sz="1400">
              <a:solidFill>
                <a:srgbClr val="00B0F0"/>
              </a:solidFill>
              <a:latin typeface="+mj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62200" y="2687320"/>
            <a:ext cx="4180205" cy="822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SG" sz="1400">
                <a:solidFill>
                  <a:srgbClr val="00B0F0"/>
                </a:solidFill>
                <a:latin typeface="+mj-ea"/>
              </a:rPr>
              <a:t>valid (split </a:t>
            </a:r>
            <a:r>
              <a:rPr lang="x-none" altLang="en-SG" sz="1400" u="sng">
                <a:solidFill>
                  <a:srgbClr val="00B0F0"/>
                </a:solidFill>
                <a:latin typeface="+mj-ea"/>
              </a:rPr>
              <a:t>v0</a:t>
            </a:r>
            <a:r>
              <a:rPr lang="x-none" altLang="en-SG" sz="1400">
                <a:solidFill>
                  <a:srgbClr val="00B0F0"/>
                </a:solidFill>
                <a:latin typeface="+mj-ea"/>
              </a:rPr>
              <a:t>) </a:t>
            </a:r>
            <a:r>
              <a:rPr lang="en-SG" altLang="en-US" sz="1400">
                <a:solidFill>
                  <a:srgbClr val="00B0F0"/>
                </a:solidFill>
                <a:latin typeface="+mj-ea"/>
              </a:rPr>
              <a:t>= 0.7487 </a:t>
            </a:r>
            <a:r>
              <a:rPr lang="x-none" altLang="en-SG" sz="1400">
                <a:solidFill>
                  <a:srgbClr val="00B0F0"/>
                </a:solidFill>
                <a:latin typeface="+mj-ea"/>
              </a:rPr>
              <a:t>#2</a:t>
            </a:r>
            <a:br>
              <a:rPr lang="x-none" altLang="en-SG" sz="1400">
                <a:solidFill>
                  <a:srgbClr val="00B0F0"/>
                </a:solidFill>
                <a:latin typeface="+mj-ea"/>
              </a:rPr>
            </a:br>
            <a:r>
              <a:rPr lang="x-none" altLang="en-SG" sz="1400">
                <a:solidFill>
                  <a:srgbClr val="00B0F0"/>
                </a:solidFill>
                <a:latin typeface="+mj-ea"/>
              </a:rPr>
              <a:t> </a:t>
            </a:r>
            <a:r>
              <a:rPr lang="x-none" altLang="en-SG" sz="1000">
                <a:solidFill>
                  <a:srgbClr val="00B0F0"/>
                </a:solidFill>
                <a:latin typeface="+mj-ea"/>
              </a:rPr>
              <a:t>  #1 this is LB score for early iterations (not the final model)</a:t>
            </a:r>
            <a:r>
              <a:rPr lang="x-none" altLang="en-SG" sz="1000">
                <a:solidFill>
                  <a:srgbClr val="00B0F0"/>
                </a:solidFill>
                <a:latin typeface="+mj-ea"/>
                <a:sym typeface="+mn-ea"/>
              </a:rPr>
              <a:t>     </a:t>
            </a:r>
            <a:br>
              <a:rPr lang="x-none" altLang="en-SG" sz="1000">
                <a:solidFill>
                  <a:srgbClr val="00B0F0"/>
                </a:solidFill>
                <a:latin typeface="+mj-ea"/>
                <a:sym typeface="+mn-ea"/>
              </a:rPr>
            </a:br>
            <a:r>
              <a:rPr lang="x-none" altLang="en-SG" sz="1000">
                <a:solidFill>
                  <a:srgbClr val="00B0F0"/>
                </a:solidFill>
                <a:latin typeface="+mj-ea"/>
                <a:sym typeface="+mn-ea"/>
              </a:rPr>
              <a:t>   #2 some overlap of train/validation dataset</a:t>
            </a:r>
            <a:endParaRPr lang="x-none" altLang="en-SG" sz="1000">
              <a:solidFill>
                <a:srgbClr val="00B0F0"/>
              </a:solidFill>
              <a:latin typeface="+mj-ea"/>
            </a:endParaRPr>
          </a:p>
          <a:p>
            <a:endParaRPr lang="x-none" altLang="en-SG" sz="1000">
              <a:solidFill>
                <a:srgbClr val="00B0F0"/>
              </a:solidFill>
              <a:latin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347595" y="4774565"/>
            <a:ext cx="2540000" cy="304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SG" sz="1400">
                <a:solidFill>
                  <a:srgbClr val="00B0F0"/>
                </a:solidFill>
                <a:latin typeface="+mj-ea"/>
              </a:rPr>
              <a:t>valid (split </a:t>
            </a:r>
            <a:r>
              <a:rPr lang="x-none" altLang="en-SG" sz="1400" u="sng">
                <a:solidFill>
                  <a:srgbClr val="00B0F0"/>
                </a:solidFill>
                <a:latin typeface="+mj-ea"/>
              </a:rPr>
              <a:t>v0</a:t>
            </a:r>
            <a:r>
              <a:rPr lang="x-none" altLang="en-SG" sz="1400">
                <a:solidFill>
                  <a:srgbClr val="00B0F0"/>
                </a:solidFill>
                <a:latin typeface="+mj-ea"/>
              </a:rPr>
              <a:t>) </a:t>
            </a:r>
            <a:r>
              <a:rPr lang="en-SG" altLang="en-US" sz="1400">
                <a:solidFill>
                  <a:srgbClr val="00B0F0"/>
                </a:solidFill>
                <a:latin typeface="+mj-ea"/>
              </a:rPr>
              <a:t>= 0.7218</a:t>
            </a:r>
            <a:endParaRPr lang="en-SG" altLang="en-US" sz="1400">
              <a:solidFill>
                <a:srgbClr val="00B0F0"/>
              </a:solidFill>
              <a:latin typeface="+mj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150350" y="4277995"/>
            <a:ext cx="286956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400">
                <a:solidFill>
                  <a:srgbClr val="00B0F0"/>
                </a:solidFill>
                <a:latin typeface="+mj-ea"/>
                <a:sym typeface="+mn-ea"/>
              </a:rPr>
              <a:t>LB = 0.7743</a:t>
            </a:r>
            <a:br>
              <a:rPr lang="x-none" altLang="en-SG" sz="1400">
                <a:solidFill>
                  <a:srgbClr val="00B0F0"/>
                </a:solidFill>
                <a:latin typeface="+mj-ea"/>
                <a:sym typeface="+mn-ea"/>
              </a:rPr>
            </a:br>
            <a:r>
              <a:rPr lang="x-none" altLang="en-SG" sz="1400">
                <a:solidFill>
                  <a:srgbClr val="00B0F0"/>
                </a:solidFill>
                <a:latin typeface="+mj-ea"/>
              </a:rPr>
              <a:t>valid (split </a:t>
            </a:r>
            <a:r>
              <a:rPr lang="x-none" altLang="en-SG" sz="1400" u="sng">
                <a:solidFill>
                  <a:srgbClr val="00B0F0"/>
                </a:solidFill>
                <a:latin typeface="+mj-ea"/>
              </a:rPr>
              <a:t>v0</a:t>
            </a:r>
            <a:r>
              <a:rPr lang="x-none" altLang="en-SG" sz="1400">
                <a:solidFill>
                  <a:srgbClr val="00B0F0"/>
                </a:solidFill>
                <a:latin typeface="+mj-ea"/>
              </a:rPr>
              <a:t>) = 0.76478</a:t>
            </a:r>
            <a:endParaRPr lang="x-none" altLang="en-SG" sz="1400">
              <a:solidFill>
                <a:srgbClr val="00B0F0"/>
              </a:solidFill>
              <a:latin typeface="+mj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4505" y="2056130"/>
            <a:ext cx="1847850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+ flip</a:t>
            </a:r>
            <a:endParaRPr lang="x-none" altLang="en-SG"/>
          </a:p>
        </p:txBody>
      </p:sp>
      <p:sp>
        <p:nvSpPr>
          <p:cNvPr id="37" name="TextBox 36"/>
          <p:cNvSpPr txBox="1"/>
          <p:nvPr/>
        </p:nvSpPr>
        <p:spPr>
          <a:xfrm>
            <a:off x="484505" y="4255770"/>
            <a:ext cx="1847850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+ flip</a:t>
            </a:r>
            <a:endParaRPr lang="x-none" altLang="en-SG"/>
          </a:p>
        </p:txBody>
      </p:sp>
      <p:sp>
        <p:nvSpPr>
          <p:cNvPr id="39" name="TextBox 38"/>
          <p:cNvSpPr txBox="1"/>
          <p:nvPr/>
        </p:nvSpPr>
        <p:spPr>
          <a:xfrm>
            <a:off x="9070340" y="1283335"/>
            <a:ext cx="2378710" cy="243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1000">
                <a:solidFill>
                  <a:schemeClr val="tx1">
                    <a:lumMod val="50000"/>
                    <a:lumOff val="50000"/>
                  </a:schemeClr>
                </a:solidFill>
              </a:rPr>
              <a:t>ffcnet0-dpn-seresnext-soft-02a</a:t>
            </a:r>
            <a:endParaRPr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09495" y="1412240"/>
            <a:ext cx="2540000" cy="243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SG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se-resnext101-51c</a:t>
            </a:r>
            <a:endParaRPr lang="en-SG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99335" y="3581400"/>
            <a:ext cx="2540000" cy="243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SG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dpn92-180-05a</a:t>
            </a:r>
            <a:endParaRPr lang="en-SG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251315" y="1525270"/>
            <a:ext cx="1410335" cy="2653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SG"/>
              <a:t>FcNet1</a:t>
            </a:r>
            <a:br>
              <a:rPr lang="x-none" altLang="en-SG"/>
            </a:br>
            <a:r>
              <a:rPr lang="x-none" altLang="en-SG"/>
              <a:t>(MLP with view max pooling)</a:t>
            </a:r>
            <a:br>
              <a:rPr lang="x-none" altLang="en-SG"/>
            </a:br>
            <a:br>
              <a:rPr lang="x-none" altLang="en-SG"/>
            </a:br>
            <a:r>
              <a:rPr lang="x-none" altLang="en-SG">
                <a:sym typeface="+mn-ea"/>
              </a:rPr>
              <a:t>*more dropout</a:t>
            </a:r>
            <a:br>
              <a:rPr lang="x-none" altLang="en-SG">
                <a:sym typeface="+mn-ea"/>
              </a:rPr>
            </a:br>
            <a:r>
              <a:rPr lang="x-none" altLang="en-SG" sz="1200">
                <a:sym typeface="+mn-ea"/>
              </a:rPr>
              <a:t>(p=0.50,0.20,0.20)</a:t>
            </a:r>
            <a:endParaRPr lang="x-none" altLang="en-SG" sz="120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8035925" y="2924175"/>
            <a:ext cx="20320" cy="2166620"/>
          </a:xfrm>
          <a:prstGeom prst="straightConnector1">
            <a:avLst/>
          </a:prstGeom>
          <a:ln w="603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15050" y="5083810"/>
            <a:ext cx="4856480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>
                <a:solidFill>
                  <a:srgbClr val="FF0000"/>
                </a:solidFill>
              </a:rPr>
              <a:t>mixup augmentation at training #2</a:t>
            </a:r>
            <a:endParaRPr lang="x-none" altLang="en-SG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9540" y="6364605"/>
            <a:ext cx="11945620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#2 : "mixup: Beyond Empirical Risk Minimization" - Hongyi Zhang, ... arvix 2017 </a:t>
            </a:r>
            <a:r>
              <a:rPr lang="x-none" altLang="en-SG" sz="1400"/>
              <a:t>(https://arxiv.org/abs/1710.09412)</a:t>
            </a:r>
            <a:endParaRPr lang="x-none" altLang="en-SG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580" y="1128395"/>
            <a:ext cx="5933440" cy="5314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565" y="1265555"/>
            <a:ext cx="5264150" cy="212280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55065" y="4439920"/>
            <a:ext cx="2244090" cy="201930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3315335" y="2193925"/>
            <a:ext cx="306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622925" y="3589020"/>
            <a:ext cx="4769485" cy="314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400">
                <a:solidFill>
                  <a:srgbClr val="00B0F0"/>
                </a:solidFill>
              </a:rPr>
              <a:t>N = batch size = 4096 </a:t>
            </a:r>
            <a:endParaRPr lang="x-none" altLang="en-SG" sz="140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22290" y="3790950"/>
            <a:ext cx="3605530" cy="314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400">
                <a:solidFill>
                  <a:srgbClr val="00B0F0"/>
                </a:solidFill>
              </a:rPr>
              <a:t>V = num of images per product = 4</a:t>
            </a:r>
            <a:endParaRPr lang="x-none" altLang="en-SG" sz="140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24195" y="3998595"/>
            <a:ext cx="3605530" cy="314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400">
                <a:solidFill>
                  <a:srgbClr val="00B0F0"/>
                </a:solidFill>
              </a:rPr>
              <a:t>C = concat feature dim = 8192</a:t>
            </a:r>
            <a:endParaRPr lang="x-none" altLang="en-SG" sz="1400">
              <a:solidFill>
                <a:srgbClr val="00B0F0"/>
              </a:solidFill>
            </a:endParaRPr>
          </a:p>
        </p:txBody>
      </p:sp>
      <p:cxnSp>
        <p:nvCxnSpPr>
          <p:cNvPr id="8" name="Straight Connector 7"/>
          <p:cNvCxnSpPr>
            <a:endCxn id="10" idx="3"/>
          </p:cNvCxnSpPr>
          <p:nvPr/>
        </p:nvCxnSpPr>
        <p:spPr>
          <a:xfrm flipH="1">
            <a:off x="5638165" y="1635760"/>
            <a:ext cx="1368425" cy="6502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229995" y="2180590"/>
            <a:ext cx="4408170" cy="210820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cxnSp>
        <p:nvCxnSpPr>
          <p:cNvPr id="11" name="Straight Connector 10"/>
          <p:cNvCxnSpPr>
            <a:endCxn id="3" idx="3"/>
          </p:cNvCxnSpPr>
          <p:nvPr/>
        </p:nvCxnSpPr>
        <p:spPr>
          <a:xfrm flipH="1">
            <a:off x="3399155" y="1625600"/>
            <a:ext cx="3617595" cy="29152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4630" y="608965"/>
            <a:ext cx="5424170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b="1"/>
              <a:t>FcNet3: view feature scaling (gating)</a:t>
            </a:r>
            <a:endParaRPr lang="x-none" altLang="en-SG" b="1"/>
          </a:p>
        </p:txBody>
      </p:sp>
      <p:sp>
        <p:nvSpPr>
          <p:cNvPr id="13" name="TextBox 12"/>
          <p:cNvSpPr txBox="1"/>
          <p:nvPr/>
        </p:nvSpPr>
        <p:spPr>
          <a:xfrm>
            <a:off x="6062345" y="1562100"/>
            <a:ext cx="777240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>
                <a:solidFill>
                  <a:srgbClr val="FF0000"/>
                </a:solidFill>
              </a:rPr>
              <a:t>gate</a:t>
            </a:r>
            <a:endParaRPr lang="x-none" altLang="en-SG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360" y="45720"/>
            <a:ext cx="6937375" cy="538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2800" b="1"/>
              <a:t>[ Fuse net ] </a:t>
            </a:r>
            <a:endParaRPr lang="x-none" altLang="en-SG" sz="28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250" y="1000760"/>
            <a:ext cx="6485890" cy="535241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35255" y="568960"/>
            <a:ext cx="5424170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b="1"/>
              <a:t>FcNet1: view </a:t>
            </a:r>
            <a:r>
              <a:rPr lang="x-none" altLang="en-SG" b="1">
                <a:sym typeface="+mn-ea"/>
              </a:rPr>
              <a:t>feature </a:t>
            </a:r>
            <a:r>
              <a:rPr lang="x-none" altLang="en-SG" b="1"/>
              <a:t>max pooling</a:t>
            </a:r>
            <a:endParaRPr lang="x-none" altLang="en-SG" b="1"/>
          </a:p>
        </p:txBody>
      </p:sp>
      <p:sp>
        <p:nvSpPr>
          <p:cNvPr id="13" name="Rectangle 12"/>
          <p:cNvSpPr/>
          <p:nvPr/>
        </p:nvSpPr>
        <p:spPr>
          <a:xfrm>
            <a:off x="1136015" y="4052570"/>
            <a:ext cx="5291455" cy="201930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4481195" y="2713355"/>
            <a:ext cx="1623695" cy="1320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03240" y="3201670"/>
            <a:ext cx="4769485" cy="314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400">
                <a:solidFill>
                  <a:srgbClr val="00B0F0"/>
                </a:solidFill>
              </a:rPr>
              <a:t>N = batch size = 4096 </a:t>
            </a:r>
            <a:endParaRPr lang="x-none" altLang="en-SG" sz="1400">
              <a:solidFill>
                <a:srgbClr val="00B0F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02605" y="3403600"/>
            <a:ext cx="3605530" cy="314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400">
                <a:solidFill>
                  <a:srgbClr val="00B0F0"/>
                </a:solidFill>
              </a:rPr>
              <a:t>V = num of images per product = 4</a:t>
            </a:r>
            <a:endParaRPr lang="x-none" altLang="en-SG" sz="1400">
              <a:solidFill>
                <a:srgbClr val="00B0F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04510" y="3611245"/>
            <a:ext cx="3605530" cy="314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400">
                <a:solidFill>
                  <a:srgbClr val="00B0F0"/>
                </a:solidFill>
              </a:rPr>
              <a:t>C = concat feature dim = 8192</a:t>
            </a:r>
            <a:endParaRPr lang="x-none" altLang="en-SG" sz="1400">
              <a:solidFill>
                <a:srgbClr val="00B0F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23610" y="2406015"/>
            <a:ext cx="1402715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>
                <a:solidFill>
                  <a:srgbClr val="FF0000"/>
                </a:solidFill>
              </a:rPr>
              <a:t>max pool</a:t>
            </a:r>
            <a:endParaRPr lang="x-none" altLang="en-SG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" name="TextBox 28"/>
          <p:cNvSpPr txBox="1"/>
          <p:nvPr/>
        </p:nvSpPr>
        <p:spPr>
          <a:xfrm>
            <a:off x="174625" y="78740"/>
            <a:ext cx="5424170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b="1"/>
              <a:t>Ensembling of all fuse nets:</a:t>
            </a:r>
            <a:endParaRPr lang="x-none" altLang="en-SG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775" y="1318895"/>
            <a:ext cx="11647805" cy="389509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45" y="5069205"/>
            <a:ext cx="6752590" cy="180975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930400" y="4489450"/>
            <a:ext cx="3733800" cy="201930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cxnSp>
        <p:nvCxnSpPr>
          <p:cNvPr id="15" name="Straight Connector 14"/>
          <p:cNvCxnSpPr/>
          <p:nvPr/>
        </p:nvCxnSpPr>
        <p:spPr>
          <a:xfrm flipH="1" flipV="1">
            <a:off x="5469890" y="4650105"/>
            <a:ext cx="621030" cy="3562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94095" y="4758690"/>
            <a:ext cx="2757170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>
                <a:solidFill>
                  <a:srgbClr val="FF0000"/>
                </a:solidFill>
              </a:rPr>
              <a:t>reshape probability</a:t>
            </a:r>
            <a:endParaRPr lang="x-none" altLang="en-SG">
              <a:solidFill>
                <a:srgbClr val="FF0000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95" y="403225"/>
            <a:ext cx="7388860" cy="8782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75" y="396875"/>
            <a:ext cx="7276465" cy="23812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213360" y="414020"/>
            <a:ext cx="7384415" cy="7842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4980</Words>
  <Application>Kingsoft Office WPP</Application>
  <PresentationFormat>Widescreen</PresentationFormat>
  <Paragraphs>374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root</dc:creator>
  <cp:lastModifiedBy>root</cp:lastModifiedBy>
  <cp:revision>53</cp:revision>
  <dcterms:created xsi:type="dcterms:W3CDTF">2017-12-28T07:35:49Z</dcterms:created>
  <dcterms:modified xsi:type="dcterms:W3CDTF">2017-12-28T07:35:49Z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18441໭-10.1.0.5707</vt:lpwstr>
  </property>
</Properties>
</file>