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7" r:id="rId4"/>
    <p:sldId id="258" r:id="rId5"/>
    <p:sldId id="259" r:id="rId6"/>
    <p:sldId id="261" r:id="rId7"/>
    <p:sldId id="260"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196850" y="184150"/>
            <a:ext cx="3813175" cy="379095"/>
          </a:xfrm>
          <a:prstGeom prst="rect">
            <a:avLst/>
          </a:prstGeom>
          <a:noFill/>
        </p:spPr>
        <p:txBody>
          <a:bodyPr wrap="square" rtlCol="0">
            <a:spAutoFit/>
          </a:bodyPr>
          <a:p>
            <a:r>
              <a:rPr lang="x-none" altLang="en-SG" b="1"/>
              <a:t>0. System setup</a:t>
            </a:r>
            <a:endParaRPr lang="x-none" altLang="en-SG" b="1"/>
          </a:p>
        </p:txBody>
      </p:sp>
      <p:sp>
        <p:nvSpPr>
          <p:cNvPr id="3" name="TextBox 2"/>
          <p:cNvSpPr txBox="1"/>
          <p:nvPr/>
        </p:nvSpPr>
        <p:spPr>
          <a:xfrm>
            <a:off x="1096010" y="902335"/>
            <a:ext cx="3813175" cy="379095"/>
          </a:xfrm>
          <a:prstGeom prst="rect">
            <a:avLst/>
          </a:prstGeom>
          <a:noFill/>
        </p:spPr>
        <p:txBody>
          <a:bodyPr wrap="square" rtlCol="0">
            <a:spAutoFit/>
          </a:bodyPr>
          <a:p>
            <a:r>
              <a:rPr lang="x-none" altLang="en-SG"/>
              <a:t>- GPU Machine: 4x 1080Ti </a:t>
            </a:r>
            <a:endParaRPr lang="x-none" altLang="en-SG"/>
          </a:p>
        </p:txBody>
      </p:sp>
      <p:sp>
        <p:nvSpPr>
          <p:cNvPr id="4" name="TextBox 3"/>
          <p:cNvSpPr txBox="1"/>
          <p:nvPr/>
        </p:nvSpPr>
        <p:spPr>
          <a:xfrm>
            <a:off x="1096010" y="1192530"/>
            <a:ext cx="2251710" cy="379095"/>
          </a:xfrm>
          <a:prstGeom prst="rect">
            <a:avLst/>
          </a:prstGeom>
          <a:noFill/>
        </p:spPr>
        <p:txBody>
          <a:bodyPr wrap="square" rtlCol="0">
            <a:spAutoFit/>
          </a:bodyPr>
          <a:p>
            <a:r>
              <a:rPr lang="x-none" altLang="en-SG"/>
              <a:t>- SSD 256 GB</a:t>
            </a:r>
            <a:endParaRPr lang="x-none" altLang="en-SG"/>
          </a:p>
        </p:txBody>
      </p:sp>
      <p:sp>
        <p:nvSpPr>
          <p:cNvPr id="5" name="TextBox 4"/>
          <p:cNvSpPr txBox="1"/>
          <p:nvPr/>
        </p:nvSpPr>
        <p:spPr>
          <a:xfrm>
            <a:off x="553085" y="578485"/>
            <a:ext cx="3813175" cy="379095"/>
          </a:xfrm>
          <a:prstGeom prst="rect">
            <a:avLst/>
          </a:prstGeom>
          <a:noFill/>
        </p:spPr>
        <p:txBody>
          <a:bodyPr wrap="square" rtlCol="0">
            <a:spAutoFit/>
          </a:bodyPr>
          <a:p>
            <a:r>
              <a:rPr lang="x-none" altLang="en-SG"/>
              <a:t>Hardware requirement</a:t>
            </a:r>
            <a:endParaRPr lang="x-none" altLang="en-SG"/>
          </a:p>
        </p:txBody>
      </p:sp>
      <p:sp>
        <p:nvSpPr>
          <p:cNvPr id="6" name="TextBox 5"/>
          <p:cNvSpPr txBox="1"/>
          <p:nvPr/>
        </p:nvSpPr>
        <p:spPr>
          <a:xfrm>
            <a:off x="553085" y="1759585"/>
            <a:ext cx="3813175" cy="379095"/>
          </a:xfrm>
          <a:prstGeom prst="rect">
            <a:avLst/>
          </a:prstGeom>
          <a:noFill/>
        </p:spPr>
        <p:txBody>
          <a:bodyPr wrap="square" rtlCol="0">
            <a:spAutoFit/>
          </a:bodyPr>
          <a:p>
            <a:r>
              <a:rPr lang="x-none" altLang="en-SG"/>
              <a:t>Software requirement</a:t>
            </a:r>
            <a:endParaRPr lang="x-none" altLang="en-SG"/>
          </a:p>
        </p:txBody>
      </p:sp>
      <p:sp>
        <p:nvSpPr>
          <p:cNvPr id="7" name="TextBox 6"/>
          <p:cNvSpPr txBox="1"/>
          <p:nvPr/>
        </p:nvSpPr>
        <p:spPr>
          <a:xfrm>
            <a:off x="1096010" y="2040255"/>
            <a:ext cx="2251710" cy="379095"/>
          </a:xfrm>
          <a:prstGeom prst="rect">
            <a:avLst/>
          </a:prstGeom>
          <a:noFill/>
        </p:spPr>
        <p:txBody>
          <a:bodyPr wrap="square" rtlCol="0">
            <a:spAutoFit/>
          </a:bodyPr>
          <a:p>
            <a:r>
              <a:rPr lang="x-none" altLang="en-SG"/>
              <a:t>- pytorch 0.30</a:t>
            </a:r>
            <a:endParaRPr lang="x-none" altLang="en-SG"/>
          </a:p>
        </p:txBody>
      </p:sp>
      <p:sp>
        <p:nvSpPr>
          <p:cNvPr id="8" name="TextBox 7"/>
          <p:cNvSpPr txBox="1"/>
          <p:nvPr/>
        </p:nvSpPr>
        <p:spPr>
          <a:xfrm>
            <a:off x="1096010" y="2374265"/>
            <a:ext cx="6985000" cy="379095"/>
          </a:xfrm>
          <a:prstGeom prst="rect">
            <a:avLst/>
          </a:prstGeom>
          <a:noFill/>
        </p:spPr>
        <p:txBody>
          <a:bodyPr wrap="square" rtlCol="0">
            <a:spAutoFit/>
          </a:bodyPr>
          <a:p>
            <a:r>
              <a:rPr lang="x-none" altLang="en-SG"/>
              <a:t>- python 3.6 (for IDE, pycharm is used)</a:t>
            </a:r>
            <a:endParaRPr lang="x-none" altLang="en-S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196850" y="60325"/>
            <a:ext cx="3813175" cy="379095"/>
          </a:xfrm>
          <a:prstGeom prst="rect">
            <a:avLst/>
          </a:prstGeom>
          <a:noFill/>
        </p:spPr>
        <p:txBody>
          <a:bodyPr wrap="square" rtlCol="0">
            <a:spAutoFit/>
          </a:bodyPr>
          <a:p>
            <a:r>
              <a:rPr lang="x-none" altLang="en-SG" b="1"/>
              <a:t>1. Split dataset</a:t>
            </a:r>
            <a:endParaRPr lang="x-none" altLang="en-SG" b="1"/>
          </a:p>
        </p:txBody>
      </p:sp>
      <p:sp>
        <p:nvSpPr>
          <p:cNvPr id="5" name="TextBox 4"/>
          <p:cNvSpPr txBox="1"/>
          <p:nvPr/>
        </p:nvSpPr>
        <p:spPr>
          <a:xfrm>
            <a:off x="648335" y="350520"/>
            <a:ext cx="6708140" cy="379095"/>
          </a:xfrm>
          <a:prstGeom prst="rect">
            <a:avLst/>
          </a:prstGeom>
          <a:noFill/>
        </p:spPr>
        <p:txBody>
          <a:bodyPr wrap="square" rtlCol="0">
            <a:spAutoFit/>
          </a:bodyPr>
          <a:p>
            <a:r>
              <a:rPr lang="x-none" altLang="en-SG">
                <a:solidFill>
                  <a:srgbClr val="FF0000"/>
                </a:solidFill>
              </a:rPr>
              <a:t>script: solution-submit-1/dataset/make_split.py</a:t>
            </a:r>
            <a:endParaRPr lang="x-none" altLang="en-SG">
              <a:solidFill>
                <a:srgbClr val="FF0000"/>
              </a:solidFill>
            </a:endParaRPr>
          </a:p>
        </p:txBody>
      </p:sp>
      <p:pic>
        <p:nvPicPr>
          <p:cNvPr id="4" name="Picture 3"/>
          <p:cNvPicPr>
            <a:picLocks noChangeAspect="1"/>
          </p:cNvPicPr>
          <p:nvPr/>
        </p:nvPicPr>
        <p:blipFill>
          <a:blip r:embed="rId1"/>
          <a:stretch>
            <a:fillRect/>
          </a:stretch>
        </p:blipFill>
        <p:spPr>
          <a:xfrm>
            <a:off x="771525" y="1743075"/>
            <a:ext cx="4681220" cy="4752340"/>
          </a:xfrm>
          <a:prstGeom prst="rect">
            <a:avLst/>
          </a:prstGeom>
        </p:spPr>
      </p:pic>
      <p:sp>
        <p:nvSpPr>
          <p:cNvPr id="7" name="TextBox 6"/>
          <p:cNvSpPr txBox="1"/>
          <p:nvPr/>
        </p:nvSpPr>
        <p:spPr>
          <a:xfrm>
            <a:off x="668020" y="713105"/>
            <a:ext cx="10917555" cy="379095"/>
          </a:xfrm>
          <a:prstGeom prst="rect">
            <a:avLst/>
          </a:prstGeom>
          <a:noFill/>
        </p:spPr>
        <p:txBody>
          <a:bodyPr wrap="square" rtlCol="0">
            <a:spAutoFit/>
          </a:bodyPr>
          <a:p>
            <a:r>
              <a:rPr lang="x-none" altLang="en-SG"/>
              <a:t>This create "test_by_product_id.csv", "train_by_product_id.csv" to faciliate loading of dataset</a:t>
            </a:r>
            <a:endParaRPr lang="x-none" altLang="en-SG"/>
          </a:p>
        </p:txBody>
      </p:sp>
      <p:sp>
        <p:nvSpPr>
          <p:cNvPr id="8" name="TextBox 7"/>
          <p:cNvSpPr txBox="1"/>
          <p:nvPr/>
        </p:nvSpPr>
        <p:spPr>
          <a:xfrm>
            <a:off x="668020" y="1056005"/>
            <a:ext cx="10917555" cy="653415"/>
          </a:xfrm>
          <a:prstGeom prst="rect">
            <a:avLst/>
          </a:prstGeom>
          <a:noFill/>
        </p:spPr>
        <p:txBody>
          <a:bodyPr wrap="square" rtlCol="0">
            <a:spAutoFit/>
          </a:bodyPr>
          <a:p>
            <a:r>
              <a:rPr lang="x-none" altLang="en-SG"/>
              <a:t>"train_id_v0_7019896", "valid_id_v0_50000", "test_id_1768182" are created for training, validation and testing respectively.</a:t>
            </a:r>
            <a:endParaRPr lang="x-none" altLang="en-SG"/>
          </a:p>
        </p:txBody>
      </p:sp>
      <p:pic>
        <p:nvPicPr>
          <p:cNvPr id="10" name="Picture 9"/>
          <p:cNvPicPr>
            <a:picLocks noChangeAspect="1"/>
          </p:cNvPicPr>
          <p:nvPr/>
        </p:nvPicPr>
        <p:blipFill>
          <a:blip r:embed="rId2"/>
          <a:stretch>
            <a:fillRect/>
          </a:stretch>
        </p:blipFill>
        <p:spPr>
          <a:xfrm>
            <a:off x="8368030" y="2042795"/>
            <a:ext cx="2295525" cy="1000125"/>
          </a:xfrm>
          <a:prstGeom prst="rect">
            <a:avLst/>
          </a:prstGeom>
        </p:spPr>
      </p:pic>
      <p:pic>
        <p:nvPicPr>
          <p:cNvPr id="11" name="Picture 10"/>
          <p:cNvPicPr>
            <a:picLocks noChangeAspect="1"/>
          </p:cNvPicPr>
          <p:nvPr/>
        </p:nvPicPr>
        <p:blipFill>
          <a:blip r:embed="rId3"/>
          <a:stretch>
            <a:fillRect/>
          </a:stretch>
        </p:blipFill>
        <p:spPr>
          <a:xfrm>
            <a:off x="5958205" y="1666875"/>
            <a:ext cx="2257425" cy="990600"/>
          </a:xfrm>
          <a:prstGeom prst="rect">
            <a:avLst/>
          </a:prstGeom>
        </p:spPr>
      </p:pic>
      <p:cxnSp>
        <p:nvCxnSpPr>
          <p:cNvPr id="12" name="Straight Arrow Connector 11"/>
          <p:cNvCxnSpPr/>
          <p:nvPr/>
        </p:nvCxnSpPr>
        <p:spPr>
          <a:xfrm>
            <a:off x="6732270" y="1866900"/>
            <a:ext cx="1657985" cy="495300"/>
          </a:xfrm>
          <a:prstGeom prst="straightConnector1">
            <a:avLst/>
          </a:prstGeom>
          <a:ln w="12700" cmpd="sng">
            <a:solidFill>
              <a:srgbClr val="FF0000"/>
            </a:solidFill>
            <a:prstDash val="solid"/>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196850" y="60325"/>
            <a:ext cx="3813175" cy="379095"/>
          </a:xfrm>
          <a:prstGeom prst="rect">
            <a:avLst/>
          </a:prstGeom>
          <a:noFill/>
        </p:spPr>
        <p:txBody>
          <a:bodyPr wrap="square" rtlCol="0">
            <a:spAutoFit/>
          </a:bodyPr>
          <a:p>
            <a:r>
              <a:rPr lang="x-none" altLang="en-SG" b="1"/>
              <a:t>2. Train 7 base nets</a:t>
            </a:r>
            <a:endParaRPr lang="x-none" altLang="en-SG" b="1"/>
          </a:p>
        </p:txBody>
      </p:sp>
      <p:sp>
        <p:nvSpPr>
          <p:cNvPr id="5" name="TextBox 4"/>
          <p:cNvSpPr txBox="1"/>
          <p:nvPr/>
        </p:nvSpPr>
        <p:spPr>
          <a:xfrm>
            <a:off x="648335" y="350520"/>
            <a:ext cx="6708140" cy="379095"/>
          </a:xfrm>
          <a:prstGeom prst="rect">
            <a:avLst/>
          </a:prstGeom>
          <a:noFill/>
        </p:spPr>
        <p:txBody>
          <a:bodyPr wrap="square" rtlCol="0">
            <a:spAutoFit/>
          </a:bodyPr>
          <a:p>
            <a:r>
              <a:rPr lang="x-none" altLang="en-SG">
                <a:solidFill>
                  <a:srgbClr val="FF0000"/>
                </a:solidFill>
              </a:rPr>
              <a:t>script: solution-submit-1/train_&lt;network&gt;.py</a:t>
            </a:r>
            <a:endParaRPr lang="x-none" altLang="en-SG">
              <a:solidFill>
                <a:srgbClr val="FF0000"/>
              </a:solidFill>
            </a:endParaRPr>
          </a:p>
        </p:txBody>
      </p:sp>
      <p:sp>
        <p:nvSpPr>
          <p:cNvPr id="7" name="TextBox 6"/>
          <p:cNvSpPr txBox="1"/>
          <p:nvPr/>
        </p:nvSpPr>
        <p:spPr>
          <a:xfrm>
            <a:off x="658495" y="675005"/>
            <a:ext cx="10917555" cy="379095"/>
          </a:xfrm>
          <a:prstGeom prst="rect">
            <a:avLst/>
          </a:prstGeom>
          <a:noFill/>
        </p:spPr>
        <p:txBody>
          <a:bodyPr wrap="square" rtlCol="0">
            <a:spAutoFit/>
          </a:bodyPr>
          <a:p>
            <a:r>
              <a:rPr lang="x-none" altLang="en-SG"/>
              <a:t>Each of the train_&lt;network&gt;.py train the base nets, where &lt;network&gt; are dpn, resnet, etc  </a:t>
            </a:r>
            <a:endParaRPr lang="x-none" altLang="en-SG"/>
          </a:p>
        </p:txBody>
      </p:sp>
      <p:sp>
        <p:nvSpPr>
          <p:cNvPr id="6" name="TextBox 5"/>
          <p:cNvSpPr txBox="1"/>
          <p:nvPr/>
        </p:nvSpPr>
        <p:spPr>
          <a:xfrm>
            <a:off x="658495" y="1017905"/>
            <a:ext cx="10917555" cy="379095"/>
          </a:xfrm>
          <a:prstGeom prst="rect">
            <a:avLst/>
          </a:prstGeom>
          <a:noFill/>
        </p:spPr>
        <p:txBody>
          <a:bodyPr wrap="square" rtlCol="0">
            <a:spAutoFit/>
          </a:bodyPr>
          <a:p>
            <a:r>
              <a:rPr lang="x-none" altLang="en-SG"/>
              <a:t>We use image pretrained model, see below:</a:t>
            </a:r>
            <a:endParaRPr lang="x-none" altLang="en-SG"/>
          </a:p>
        </p:txBody>
      </p:sp>
      <p:sp>
        <p:nvSpPr>
          <p:cNvPr id="8" name="TextBox 7"/>
          <p:cNvSpPr txBox="1"/>
          <p:nvPr/>
        </p:nvSpPr>
        <p:spPr>
          <a:xfrm>
            <a:off x="1440180" y="3485515"/>
            <a:ext cx="8832215" cy="379095"/>
          </a:xfrm>
          <a:prstGeom prst="rect">
            <a:avLst/>
          </a:prstGeom>
          <a:noFill/>
        </p:spPr>
        <p:txBody>
          <a:bodyPr wrap="square" rtlCol="0">
            <a:spAutoFit/>
          </a:bodyPr>
          <a:p>
            <a:r>
              <a:rPr lang="x-none" altLang="en-SG"/>
              <a:t>For actual use of parameters, please refer to the training log files provided.</a:t>
            </a:r>
            <a:endParaRPr lang="x-none" altLang="en-SG"/>
          </a:p>
        </p:txBody>
      </p:sp>
      <p:pic>
        <p:nvPicPr>
          <p:cNvPr id="9" name="Picture 8"/>
          <p:cNvPicPr>
            <a:picLocks noChangeAspect="1"/>
          </p:cNvPicPr>
          <p:nvPr/>
        </p:nvPicPr>
        <p:blipFill>
          <a:blip r:embed="rId1"/>
          <a:stretch>
            <a:fillRect/>
          </a:stretch>
        </p:blipFill>
        <p:spPr>
          <a:xfrm>
            <a:off x="1110933" y="1376363"/>
            <a:ext cx="9190355" cy="1323975"/>
          </a:xfrm>
          <a:prstGeom prst="rect">
            <a:avLst/>
          </a:prstGeom>
          <a:noFill/>
          <a:ln w="9525">
            <a:noFill/>
            <a:miter/>
          </a:ln>
        </p:spPr>
      </p:pic>
      <p:sp>
        <p:nvSpPr>
          <p:cNvPr id="10" name="TextBox 9"/>
          <p:cNvSpPr txBox="1"/>
          <p:nvPr/>
        </p:nvSpPr>
        <p:spPr>
          <a:xfrm>
            <a:off x="534670" y="3208655"/>
            <a:ext cx="10917555" cy="653415"/>
          </a:xfrm>
          <a:prstGeom prst="rect">
            <a:avLst/>
          </a:prstGeom>
          <a:noFill/>
        </p:spPr>
        <p:txBody>
          <a:bodyPr wrap="square" rtlCol="0">
            <a:spAutoFit/>
          </a:bodyPr>
          <a:p>
            <a:r>
              <a:rPr lang="x-none" altLang="en-SG"/>
              <a:t>We use image pretrained model and SGD optimizer with hand tunned learning rate of 0.01, 0.001 and 0.0001.</a:t>
            </a:r>
            <a:endParaRPr lang="x-none" altLang="en-SG"/>
          </a:p>
        </p:txBody>
      </p:sp>
      <p:sp>
        <p:nvSpPr>
          <p:cNvPr id="11" name="TextBox 10"/>
          <p:cNvSpPr txBox="1"/>
          <p:nvPr/>
        </p:nvSpPr>
        <p:spPr>
          <a:xfrm>
            <a:off x="591820" y="3894455"/>
            <a:ext cx="10917555" cy="379095"/>
          </a:xfrm>
          <a:prstGeom prst="rect">
            <a:avLst/>
          </a:prstGeom>
          <a:noFill/>
        </p:spPr>
        <p:txBody>
          <a:bodyPr wrap="square" rtlCol="0">
            <a:spAutoFit/>
          </a:bodyPr>
          <a:p>
            <a:r>
              <a:rPr lang="x-none" altLang="en-SG"/>
              <a:t>As an example, we show dpnet92.py</a:t>
            </a:r>
            <a:endParaRPr lang="x-none" altLang="en-SG"/>
          </a:p>
        </p:txBody>
      </p:sp>
      <p:pic>
        <p:nvPicPr>
          <p:cNvPr id="12" name="Picture 11"/>
          <p:cNvPicPr>
            <a:picLocks noChangeAspect="1"/>
          </p:cNvPicPr>
          <p:nvPr/>
        </p:nvPicPr>
        <p:blipFill>
          <a:blip r:embed="rId2"/>
          <a:stretch>
            <a:fillRect/>
          </a:stretch>
        </p:blipFill>
        <p:spPr>
          <a:xfrm>
            <a:off x="652145" y="4256405"/>
            <a:ext cx="3409950" cy="2482215"/>
          </a:xfrm>
          <a:prstGeom prst="rect">
            <a:avLst/>
          </a:prstGeom>
        </p:spPr>
      </p:pic>
      <p:pic>
        <p:nvPicPr>
          <p:cNvPr id="13" name="Picture 12"/>
          <p:cNvPicPr>
            <a:picLocks noChangeAspect="1"/>
          </p:cNvPicPr>
          <p:nvPr/>
        </p:nvPicPr>
        <p:blipFill>
          <a:blip r:embed="rId3"/>
          <a:stretch>
            <a:fillRect/>
          </a:stretch>
        </p:blipFill>
        <p:spPr>
          <a:xfrm>
            <a:off x="4457700" y="4385945"/>
            <a:ext cx="2057400" cy="2219325"/>
          </a:xfrm>
          <a:prstGeom prst="rect">
            <a:avLst/>
          </a:prstGeom>
        </p:spPr>
      </p:pic>
      <p:sp>
        <p:nvSpPr>
          <p:cNvPr id="14" name="TextBox 13"/>
          <p:cNvSpPr txBox="1"/>
          <p:nvPr/>
        </p:nvSpPr>
        <p:spPr>
          <a:xfrm>
            <a:off x="4206875" y="6509385"/>
            <a:ext cx="2540000" cy="228600"/>
          </a:xfrm>
          <a:prstGeom prst="rect">
            <a:avLst/>
          </a:prstGeom>
          <a:noFill/>
        </p:spPr>
        <p:txBody>
          <a:bodyPr wrap="square" rtlCol="0" anchor="t">
            <a:spAutoFit/>
          </a:bodyPr>
          <a:p>
            <a:r>
              <a:rPr lang="en-SG" altLang="en-US" sz="900">
                <a:solidFill>
                  <a:srgbClr val="FF0000"/>
                </a:solidFill>
              </a:rPr>
              <a:t>code/training_log/base_nets</a:t>
            </a:r>
            <a:endParaRPr lang="en-SG" altLang="en-US" sz="900">
              <a:solidFill>
                <a:srgbClr val="FF0000"/>
              </a:solidFill>
            </a:endParaRPr>
          </a:p>
        </p:txBody>
      </p:sp>
      <p:cxnSp>
        <p:nvCxnSpPr>
          <p:cNvPr id="16" name="Straight Arrow Connector 15"/>
          <p:cNvCxnSpPr/>
          <p:nvPr/>
        </p:nvCxnSpPr>
        <p:spPr>
          <a:xfrm>
            <a:off x="5550535" y="4581525"/>
            <a:ext cx="1105535" cy="323850"/>
          </a:xfrm>
          <a:prstGeom prst="straightConnector1">
            <a:avLst/>
          </a:prstGeom>
          <a:ln w="12700" cmpd="sng">
            <a:solidFill>
              <a:srgbClr val="FF0000"/>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4"/>
          <a:stretch>
            <a:fillRect/>
          </a:stretch>
        </p:blipFill>
        <p:spPr>
          <a:xfrm>
            <a:off x="6624955" y="4695825"/>
            <a:ext cx="1533525" cy="914400"/>
          </a:xfrm>
          <a:prstGeom prst="rect">
            <a:avLst/>
          </a:prstGeom>
        </p:spPr>
      </p:pic>
      <p:pic>
        <p:nvPicPr>
          <p:cNvPr id="18" name="Picture 17"/>
          <p:cNvPicPr>
            <a:picLocks noChangeAspect="1"/>
          </p:cNvPicPr>
          <p:nvPr/>
        </p:nvPicPr>
        <p:blipFill>
          <a:blip r:embed="rId5"/>
          <a:stretch>
            <a:fillRect/>
          </a:stretch>
        </p:blipFill>
        <p:spPr>
          <a:xfrm>
            <a:off x="8478520" y="4201160"/>
            <a:ext cx="1867535" cy="413385"/>
          </a:xfrm>
          <a:prstGeom prst="rect">
            <a:avLst/>
          </a:prstGeom>
        </p:spPr>
      </p:pic>
      <p:cxnSp>
        <p:nvCxnSpPr>
          <p:cNvPr id="19" name="Straight Arrow Connector 18"/>
          <p:cNvCxnSpPr>
            <a:endCxn id="18" idx="1"/>
          </p:cNvCxnSpPr>
          <p:nvPr/>
        </p:nvCxnSpPr>
        <p:spPr>
          <a:xfrm flipV="1">
            <a:off x="7713980" y="4408170"/>
            <a:ext cx="764540" cy="400050"/>
          </a:xfrm>
          <a:prstGeom prst="straightConnector1">
            <a:avLst/>
          </a:prstGeom>
          <a:ln w="12700" cmpd="sng">
            <a:solidFill>
              <a:srgbClr val="FF0000"/>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369935" y="3956685"/>
            <a:ext cx="2540000" cy="250825"/>
          </a:xfrm>
          <a:prstGeom prst="rect">
            <a:avLst/>
          </a:prstGeom>
          <a:noFill/>
        </p:spPr>
        <p:txBody>
          <a:bodyPr wrap="square" rtlCol="0" anchor="t">
            <a:spAutoFit/>
          </a:bodyPr>
          <a:p>
            <a:r>
              <a:rPr lang="x-none" altLang="en-SG" sz="1000">
                <a:solidFill>
                  <a:srgbClr val="FF0000"/>
                </a:solidFill>
              </a:rPr>
              <a:t>final iterations = 32000</a:t>
            </a:r>
            <a:endParaRPr lang="x-none" altLang="en-SG" sz="1000">
              <a:solidFill>
                <a:srgbClr val="FF0000"/>
              </a:solidFill>
            </a:endParaRPr>
          </a:p>
        </p:txBody>
      </p:sp>
      <p:cxnSp>
        <p:nvCxnSpPr>
          <p:cNvPr id="21" name="Straight Arrow Connector 20"/>
          <p:cNvCxnSpPr/>
          <p:nvPr/>
        </p:nvCxnSpPr>
        <p:spPr>
          <a:xfrm>
            <a:off x="7751445" y="5248275"/>
            <a:ext cx="553085" cy="304800"/>
          </a:xfrm>
          <a:prstGeom prst="straightConnector1">
            <a:avLst/>
          </a:prstGeom>
          <a:ln w="12700" cmpd="sng">
            <a:solidFill>
              <a:srgbClr val="FF0000"/>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6"/>
          <a:stretch>
            <a:fillRect/>
          </a:stretch>
        </p:blipFill>
        <p:spPr>
          <a:xfrm>
            <a:off x="8274685" y="4920615"/>
            <a:ext cx="2446655" cy="956945"/>
          </a:xfrm>
          <a:prstGeom prst="rect">
            <a:avLst/>
          </a:prstGeom>
        </p:spPr>
      </p:pic>
      <p:pic>
        <p:nvPicPr>
          <p:cNvPr id="23" name="Picture 22"/>
          <p:cNvPicPr>
            <a:picLocks noChangeAspect="1"/>
          </p:cNvPicPr>
          <p:nvPr/>
        </p:nvPicPr>
        <p:blipFill>
          <a:blip r:embed="rId7"/>
          <a:stretch>
            <a:fillRect/>
          </a:stretch>
        </p:blipFill>
        <p:spPr>
          <a:xfrm>
            <a:off x="8297545" y="5972175"/>
            <a:ext cx="2880995" cy="781685"/>
          </a:xfrm>
          <a:prstGeom prst="rect">
            <a:avLst/>
          </a:prstGeom>
        </p:spPr>
      </p:pic>
      <p:sp>
        <p:nvSpPr>
          <p:cNvPr id="24" name="TextBox 23"/>
          <p:cNvSpPr txBox="1"/>
          <p:nvPr/>
        </p:nvSpPr>
        <p:spPr>
          <a:xfrm>
            <a:off x="9913620" y="5557520"/>
            <a:ext cx="883285" cy="250825"/>
          </a:xfrm>
          <a:prstGeom prst="rect">
            <a:avLst/>
          </a:prstGeom>
          <a:noFill/>
        </p:spPr>
        <p:txBody>
          <a:bodyPr wrap="square" rtlCol="0" anchor="t">
            <a:spAutoFit/>
          </a:bodyPr>
          <a:p>
            <a:r>
              <a:rPr lang="x-none" altLang="en-SG" sz="1000">
                <a:solidFill>
                  <a:srgbClr val="FF0000"/>
                </a:solidFill>
              </a:rPr>
              <a:t>batch size</a:t>
            </a:r>
            <a:endParaRPr lang="x-none" altLang="en-SG" sz="1000">
              <a:solidFill>
                <a:srgbClr val="FF0000"/>
              </a:solidFill>
            </a:endParaRPr>
          </a:p>
        </p:txBody>
      </p:sp>
      <p:sp>
        <p:nvSpPr>
          <p:cNvPr id="25" name="TextBox 24"/>
          <p:cNvSpPr txBox="1"/>
          <p:nvPr/>
        </p:nvSpPr>
        <p:spPr>
          <a:xfrm>
            <a:off x="7427595" y="6577330"/>
            <a:ext cx="1168400" cy="250825"/>
          </a:xfrm>
          <a:prstGeom prst="rect">
            <a:avLst/>
          </a:prstGeom>
          <a:noFill/>
        </p:spPr>
        <p:txBody>
          <a:bodyPr wrap="square" rtlCol="0" anchor="t">
            <a:spAutoFit/>
          </a:bodyPr>
          <a:p>
            <a:r>
              <a:rPr lang="x-none" altLang="en-SG" sz="1000">
                <a:solidFill>
                  <a:srgbClr val="FF0000"/>
                </a:solidFill>
              </a:rPr>
              <a:t>learning rate</a:t>
            </a:r>
            <a:endParaRPr lang="x-none" altLang="en-SG" sz="10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196850" y="60960"/>
            <a:ext cx="5346700" cy="379095"/>
          </a:xfrm>
          <a:prstGeom prst="rect">
            <a:avLst/>
          </a:prstGeom>
          <a:noFill/>
        </p:spPr>
        <p:txBody>
          <a:bodyPr wrap="square" rtlCol="0">
            <a:spAutoFit/>
          </a:bodyPr>
          <a:p>
            <a:r>
              <a:rPr lang="x-none" altLang="en-SG" b="1"/>
              <a:t>3. Extract the features of  base nets</a:t>
            </a:r>
            <a:endParaRPr lang="x-none" altLang="en-SG" b="1"/>
          </a:p>
        </p:txBody>
      </p:sp>
      <p:sp>
        <p:nvSpPr>
          <p:cNvPr id="5" name="TextBox 4"/>
          <p:cNvSpPr txBox="1"/>
          <p:nvPr/>
        </p:nvSpPr>
        <p:spPr>
          <a:xfrm>
            <a:off x="648335" y="350520"/>
            <a:ext cx="6708140" cy="379095"/>
          </a:xfrm>
          <a:prstGeom prst="rect">
            <a:avLst/>
          </a:prstGeom>
          <a:noFill/>
        </p:spPr>
        <p:txBody>
          <a:bodyPr wrap="square" rtlCol="0">
            <a:spAutoFit/>
          </a:bodyPr>
          <a:p>
            <a:r>
              <a:rPr lang="x-none" altLang="en-SG">
                <a:solidFill>
                  <a:srgbClr val="FF0000"/>
                </a:solidFill>
              </a:rPr>
              <a:t>script: solution-submit-1/fuse_extract.py</a:t>
            </a:r>
            <a:endParaRPr lang="x-none" altLang="en-SG">
              <a:solidFill>
                <a:srgbClr val="FF0000"/>
              </a:solidFill>
            </a:endParaRPr>
          </a:p>
        </p:txBody>
      </p:sp>
      <p:pic>
        <p:nvPicPr>
          <p:cNvPr id="4" name="Picture 3"/>
          <p:cNvPicPr>
            <a:picLocks noChangeAspect="1"/>
          </p:cNvPicPr>
          <p:nvPr/>
        </p:nvPicPr>
        <p:blipFill>
          <a:blip r:embed="rId1"/>
          <a:stretch>
            <a:fillRect/>
          </a:stretch>
        </p:blipFill>
        <p:spPr>
          <a:xfrm>
            <a:off x="724535" y="2404110"/>
            <a:ext cx="5324475" cy="3001010"/>
          </a:xfrm>
          <a:prstGeom prst="rect">
            <a:avLst/>
          </a:prstGeom>
        </p:spPr>
      </p:pic>
      <p:sp>
        <p:nvSpPr>
          <p:cNvPr id="7" name="TextBox 6"/>
          <p:cNvSpPr txBox="1"/>
          <p:nvPr/>
        </p:nvSpPr>
        <p:spPr>
          <a:xfrm>
            <a:off x="659765" y="676275"/>
            <a:ext cx="10127615" cy="1476375"/>
          </a:xfrm>
          <a:prstGeom prst="rect">
            <a:avLst/>
          </a:prstGeom>
          <a:noFill/>
        </p:spPr>
        <p:txBody>
          <a:bodyPr wrap="square" rtlCol="0">
            <a:spAutoFit/>
          </a:bodyPr>
          <a:p>
            <a:r>
              <a:rPr lang="x-none" altLang="en-SG"/>
              <a:t>run_feature_extract():</a:t>
            </a:r>
            <a:br>
              <a:rPr lang="x-none" altLang="en-SG"/>
            </a:br>
            <a:r>
              <a:rPr lang="x-none" altLang="en-SG"/>
              <a:t>for a base net, extracts features of all images and saves as a numpy memmap file</a:t>
            </a:r>
            <a:br>
              <a:rPr lang="x-none" altLang="en-SG"/>
            </a:br>
            <a:br>
              <a:rPr lang="x-none" altLang="en-SG"/>
            </a:br>
            <a:r>
              <a:rPr lang="x-none" altLang="en-SG"/>
              <a:t>run_feature_extract(): combines 2 to 3 </a:t>
            </a:r>
            <a:r>
              <a:rPr lang="x-none" altLang="en-SG">
                <a:sym typeface="+mn-ea"/>
              </a:rPr>
              <a:t>numpy memmap files into one. The combined files are use to train fused net later.</a:t>
            </a:r>
            <a:endParaRPr lang="x-none" altLang="en-SG"/>
          </a:p>
        </p:txBody>
      </p:sp>
      <p:pic>
        <p:nvPicPr>
          <p:cNvPr id="6" name="Picture 5"/>
          <p:cNvPicPr>
            <a:picLocks noChangeAspect="1"/>
          </p:cNvPicPr>
          <p:nvPr/>
        </p:nvPicPr>
        <p:blipFill>
          <a:blip r:embed="rId2"/>
          <a:stretch>
            <a:fillRect/>
          </a:stretch>
        </p:blipFill>
        <p:spPr>
          <a:xfrm>
            <a:off x="3272155" y="5109845"/>
            <a:ext cx="8142605" cy="1571625"/>
          </a:xfrm>
          <a:prstGeom prst="rect">
            <a:avLst/>
          </a:prstGeom>
        </p:spPr>
      </p:pic>
      <p:cxnSp>
        <p:nvCxnSpPr>
          <p:cNvPr id="16" name="Straight Arrow Connector 15"/>
          <p:cNvCxnSpPr/>
          <p:nvPr/>
        </p:nvCxnSpPr>
        <p:spPr>
          <a:xfrm>
            <a:off x="3159760" y="5191125"/>
            <a:ext cx="3279140" cy="571500"/>
          </a:xfrm>
          <a:prstGeom prst="straightConnector1">
            <a:avLst/>
          </a:prstGeom>
          <a:ln w="12700" cmpd="sng">
            <a:solidFill>
              <a:srgbClr val="FF0000"/>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28105" y="4882515"/>
            <a:ext cx="3863975" cy="250825"/>
          </a:xfrm>
          <a:prstGeom prst="rect">
            <a:avLst/>
          </a:prstGeom>
          <a:noFill/>
        </p:spPr>
        <p:txBody>
          <a:bodyPr wrap="square" rtlCol="0" anchor="t">
            <a:spAutoFit/>
          </a:bodyPr>
          <a:p>
            <a:r>
              <a:rPr lang="x-none" altLang="en-SG" sz="1000">
                <a:solidFill>
                  <a:srgbClr val="FF0000"/>
                </a:solidFill>
              </a:rPr>
              <a:t>how to combine features (memmap files)</a:t>
            </a:r>
            <a:endParaRPr lang="x-none" altLang="en-SG" sz="10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196850" y="60325"/>
            <a:ext cx="3813175" cy="379095"/>
          </a:xfrm>
          <a:prstGeom prst="rect">
            <a:avLst/>
          </a:prstGeom>
          <a:noFill/>
        </p:spPr>
        <p:txBody>
          <a:bodyPr wrap="square" rtlCol="0">
            <a:spAutoFit/>
          </a:bodyPr>
          <a:p>
            <a:r>
              <a:rPr lang="x-none" altLang="en-SG" b="1"/>
              <a:t>4. Train 6 fuse nets</a:t>
            </a:r>
            <a:endParaRPr lang="x-none" altLang="en-SG" b="1"/>
          </a:p>
        </p:txBody>
      </p:sp>
      <p:sp>
        <p:nvSpPr>
          <p:cNvPr id="5" name="TextBox 4"/>
          <p:cNvSpPr txBox="1"/>
          <p:nvPr/>
        </p:nvSpPr>
        <p:spPr>
          <a:xfrm>
            <a:off x="648335" y="350520"/>
            <a:ext cx="6708140" cy="379095"/>
          </a:xfrm>
          <a:prstGeom prst="rect">
            <a:avLst/>
          </a:prstGeom>
          <a:noFill/>
        </p:spPr>
        <p:txBody>
          <a:bodyPr wrap="square" rtlCol="0">
            <a:spAutoFit/>
          </a:bodyPr>
          <a:p>
            <a:r>
              <a:rPr lang="x-none" altLang="en-SG">
                <a:solidFill>
                  <a:srgbClr val="FF0000"/>
                </a:solidFill>
              </a:rPr>
              <a:t>script: solution-submit-1/fuse_train_fcnet&lt;3,1,0&gt;.py</a:t>
            </a:r>
            <a:endParaRPr lang="x-none" altLang="en-SG">
              <a:solidFill>
                <a:srgbClr val="FF0000"/>
              </a:solidFill>
            </a:endParaRPr>
          </a:p>
        </p:txBody>
      </p:sp>
      <p:pic>
        <p:nvPicPr>
          <p:cNvPr id="3" name="Picture 2"/>
          <p:cNvPicPr>
            <a:picLocks noChangeAspect="1"/>
          </p:cNvPicPr>
          <p:nvPr/>
        </p:nvPicPr>
        <p:blipFill>
          <a:blip r:embed="rId1"/>
          <a:stretch>
            <a:fillRect/>
          </a:stretch>
        </p:blipFill>
        <p:spPr>
          <a:xfrm>
            <a:off x="1295400" y="2238375"/>
            <a:ext cx="6666865" cy="3161665"/>
          </a:xfrm>
          <a:prstGeom prst="rect">
            <a:avLst/>
          </a:prstGeom>
        </p:spPr>
      </p:pic>
      <p:sp>
        <p:nvSpPr>
          <p:cNvPr id="25" name="TextBox 24"/>
          <p:cNvSpPr txBox="1"/>
          <p:nvPr/>
        </p:nvSpPr>
        <p:spPr>
          <a:xfrm>
            <a:off x="7143115" y="2463800"/>
            <a:ext cx="720725" cy="250825"/>
          </a:xfrm>
          <a:prstGeom prst="rect">
            <a:avLst/>
          </a:prstGeom>
          <a:noFill/>
        </p:spPr>
        <p:txBody>
          <a:bodyPr wrap="square" rtlCol="0" anchor="t">
            <a:spAutoFit/>
          </a:bodyPr>
          <a:p>
            <a:r>
              <a:rPr lang="x-none" altLang="en-SG" sz="1000">
                <a:solidFill>
                  <a:srgbClr val="FF0000"/>
                </a:solidFill>
              </a:rPr>
              <a:t>fuse net</a:t>
            </a:r>
            <a:endParaRPr lang="x-none" altLang="en-SG" sz="1000">
              <a:solidFill>
                <a:srgbClr val="FF0000"/>
              </a:solidFill>
            </a:endParaRPr>
          </a:p>
        </p:txBody>
      </p:sp>
      <p:sp>
        <p:nvSpPr>
          <p:cNvPr id="4" name="Rectangle 3"/>
          <p:cNvSpPr/>
          <p:nvPr/>
        </p:nvSpPr>
        <p:spPr>
          <a:xfrm>
            <a:off x="6296660" y="2467610"/>
            <a:ext cx="800735" cy="147637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SG" altLang="en-US"/>
          </a:p>
        </p:txBody>
      </p:sp>
      <p:sp>
        <p:nvSpPr>
          <p:cNvPr id="7" name="TextBox 6"/>
          <p:cNvSpPr txBox="1"/>
          <p:nvPr/>
        </p:nvSpPr>
        <p:spPr>
          <a:xfrm>
            <a:off x="755015" y="828675"/>
            <a:ext cx="10127615" cy="927735"/>
          </a:xfrm>
          <a:prstGeom prst="rect">
            <a:avLst/>
          </a:prstGeom>
          <a:noFill/>
        </p:spPr>
        <p:txBody>
          <a:bodyPr wrap="square" rtlCol="0">
            <a:spAutoFit/>
          </a:bodyPr>
          <a:p>
            <a:r>
              <a:rPr lang="x-none" altLang="en-SG"/>
              <a:t>A fuse net is one that load input features of base net (from numpy combined memmap file).</a:t>
            </a:r>
            <a:br>
              <a:rPr lang="x-none" altLang="en-SG"/>
            </a:br>
            <a:r>
              <a:rPr lang="x-none" altLang="en-SG"/>
              <a:t>An example is shown in the digram below. There are three type of fuse nets fcNet3, </a:t>
            </a:r>
            <a:r>
              <a:rPr lang="x-none" altLang="en-SG">
                <a:sym typeface="+mn-ea"/>
              </a:rPr>
              <a:t>fcNet0, fcNet1</a:t>
            </a:r>
            <a:r>
              <a:rPr lang="x-none" altLang="en-SG"/>
              <a:t> used, each differs in their structure.</a:t>
            </a:r>
            <a:endParaRPr lang="x-none" altLang="en-S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71475" y="1386205"/>
            <a:ext cx="5600065" cy="4028440"/>
          </a:xfrm>
          <a:prstGeom prst="rect">
            <a:avLst/>
          </a:prstGeom>
        </p:spPr>
      </p:pic>
      <p:sp>
        <p:nvSpPr>
          <p:cNvPr id="10" name="TextBox 9"/>
          <p:cNvSpPr txBox="1"/>
          <p:nvPr/>
        </p:nvSpPr>
        <p:spPr>
          <a:xfrm>
            <a:off x="201295" y="332105"/>
            <a:ext cx="10917555" cy="379095"/>
          </a:xfrm>
          <a:prstGeom prst="rect">
            <a:avLst/>
          </a:prstGeom>
          <a:noFill/>
        </p:spPr>
        <p:txBody>
          <a:bodyPr wrap="square" rtlCol="0">
            <a:spAutoFit/>
          </a:bodyPr>
          <a:p>
            <a:r>
              <a:rPr lang="x-none" altLang="en-SG"/>
              <a:t>The fuse net are trained from scratch, with random initialisation.</a:t>
            </a:r>
            <a:endParaRPr lang="x-none" altLang="en-SG"/>
          </a:p>
        </p:txBody>
      </p:sp>
      <p:sp>
        <p:nvSpPr>
          <p:cNvPr id="3" name="TextBox 2"/>
          <p:cNvSpPr txBox="1"/>
          <p:nvPr/>
        </p:nvSpPr>
        <p:spPr>
          <a:xfrm>
            <a:off x="267970" y="655955"/>
            <a:ext cx="10917555" cy="653415"/>
          </a:xfrm>
          <a:prstGeom prst="rect">
            <a:avLst/>
          </a:prstGeom>
          <a:noFill/>
        </p:spPr>
        <p:txBody>
          <a:bodyPr wrap="square" rtlCol="0">
            <a:spAutoFit/>
          </a:bodyPr>
          <a:p>
            <a:r>
              <a:rPr lang="x-none" altLang="en-SG"/>
              <a:t>Similiar to the base nets, we use SGD optimizer with hand tunned learning rate of 0.01, 0.001 and 0.0001. We also provide the training log files to show are train parameters are used.</a:t>
            </a:r>
            <a:endParaRPr lang="x-none" altLang="en-S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3"/>
          <p:cNvSpPr txBox="1"/>
          <p:nvPr/>
        </p:nvSpPr>
        <p:spPr>
          <a:xfrm>
            <a:off x="197485" y="60960"/>
            <a:ext cx="5108575" cy="379095"/>
          </a:xfrm>
          <a:prstGeom prst="rect">
            <a:avLst/>
          </a:prstGeom>
          <a:noFill/>
        </p:spPr>
        <p:txBody>
          <a:bodyPr wrap="square" rtlCol="0">
            <a:spAutoFit/>
          </a:bodyPr>
          <a:p>
            <a:r>
              <a:rPr lang="x-none" altLang="en-SG" b="1"/>
              <a:t>5. Make submit cvs for single fuse net</a:t>
            </a:r>
            <a:endParaRPr lang="x-none" altLang="en-SG" b="1"/>
          </a:p>
        </p:txBody>
      </p:sp>
      <p:sp>
        <p:nvSpPr>
          <p:cNvPr id="5" name="TextBox 4"/>
          <p:cNvSpPr txBox="1"/>
          <p:nvPr/>
        </p:nvSpPr>
        <p:spPr>
          <a:xfrm>
            <a:off x="543560" y="360045"/>
            <a:ext cx="6708140" cy="379095"/>
          </a:xfrm>
          <a:prstGeom prst="rect">
            <a:avLst/>
          </a:prstGeom>
          <a:noFill/>
        </p:spPr>
        <p:txBody>
          <a:bodyPr wrap="square" rtlCol="0">
            <a:spAutoFit/>
          </a:bodyPr>
          <a:p>
            <a:r>
              <a:rPr lang="x-none" altLang="en-SG">
                <a:solidFill>
                  <a:srgbClr val="FF0000"/>
                </a:solidFill>
              </a:rPr>
              <a:t>script: solution-submit-1/fuse_train_submit_cvs.py</a:t>
            </a:r>
            <a:endParaRPr lang="x-none" altLang="en-SG">
              <a:solidFill>
                <a:srgbClr val="FF0000"/>
              </a:solidFill>
            </a:endParaRPr>
          </a:p>
        </p:txBody>
      </p:sp>
      <p:sp>
        <p:nvSpPr>
          <p:cNvPr id="6" name="TextBox 5"/>
          <p:cNvSpPr txBox="1"/>
          <p:nvPr/>
        </p:nvSpPr>
        <p:spPr>
          <a:xfrm>
            <a:off x="629920" y="741680"/>
            <a:ext cx="10917555" cy="653415"/>
          </a:xfrm>
          <a:prstGeom prst="rect">
            <a:avLst/>
          </a:prstGeom>
          <a:noFill/>
        </p:spPr>
        <p:txBody>
          <a:bodyPr wrap="square" rtlCol="0">
            <a:spAutoFit/>
          </a:bodyPr>
          <a:p>
            <a:r>
              <a:rPr lang="x-none" altLang="en-SG"/>
              <a:t>Make submit cvs file for each of the model in step.4.  Note that the extracted features of the test images should be prepared in the same way (as the training) to make the memmap file.</a:t>
            </a:r>
            <a:endParaRPr lang="x-none" altLang="en-SG"/>
          </a:p>
        </p:txBody>
      </p:sp>
      <p:sp>
        <p:nvSpPr>
          <p:cNvPr id="7" name="TextBox 6"/>
          <p:cNvSpPr txBox="1"/>
          <p:nvPr/>
        </p:nvSpPr>
        <p:spPr>
          <a:xfrm>
            <a:off x="629920" y="1484630"/>
            <a:ext cx="10917555" cy="379095"/>
          </a:xfrm>
          <a:prstGeom prst="rect">
            <a:avLst/>
          </a:prstGeom>
          <a:noFill/>
        </p:spPr>
        <p:txBody>
          <a:bodyPr wrap="square" rtlCol="0">
            <a:spAutoFit/>
          </a:bodyPr>
          <a:p>
            <a:r>
              <a:rPr lang="x-none" altLang="en-SG"/>
              <a:t>A memmap file of the test results is also produced for blending in the next step.</a:t>
            </a:r>
            <a:endParaRPr lang="x-none" altLang="en-SG"/>
          </a:p>
        </p:txBody>
      </p:sp>
      <p:sp>
        <p:nvSpPr>
          <p:cNvPr id="8" name="TextBox 7"/>
          <p:cNvSpPr txBox="1"/>
          <p:nvPr/>
        </p:nvSpPr>
        <p:spPr>
          <a:xfrm>
            <a:off x="207010" y="2146935"/>
            <a:ext cx="5241925" cy="379095"/>
          </a:xfrm>
          <a:prstGeom prst="rect">
            <a:avLst/>
          </a:prstGeom>
          <a:noFill/>
        </p:spPr>
        <p:txBody>
          <a:bodyPr wrap="square" rtlCol="0">
            <a:spAutoFit/>
          </a:bodyPr>
          <a:p>
            <a:r>
              <a:rPr lang="x-none" altLang="en-SG" b="1"/>
              <a:t>6. Make submit cvs for ensembled fuse net</a:t>
            </a:r>
            <a:endParaRPr lang="x-none" altLang="en-SG" b="1"/>
          </a:p>
        </p:txBody>
      </p:sp>
      <p:sp>
        <p:nvSpPr>
          <p:cNvPr id="9" name="TextBox 8"/>
          <p:cNvSpPr txBox="1"/>
          <p:nvPr/>
        </p:nvSpPr>
        <p:spPr>
          <a:xfrm>
            <a:off x="543560" y="2512695"/>
            <a:ext cx="6708140" cy="379095"/>
          </a:xfrm>
          <a:prstGeom prst="rect">
            <a:avLst/>
          </a:prstGeom>
          <a:noFill/>
        </p:spPr>
        <p:txBody>
          <a:bodyPr wrap="square" rtlCol="0">
            <a:spAutoFit/>
          </a:bodyPr>
          <a:p>
            <a:r>
              <a:rPr lang="x-none" altLang="en-SG">
                <a:solidFill>
                  <a:srgbClr val="FF0000"/>
                </a:solidFill>
              </a:rPr>
              <a:t>script: solution-submit-1/blend.py</a:t>
            </a:r>
            <a:endParaRPr lang="x-none" altLang="en-SG">
              <a:solidFill>
                <a:srgbClr val="FF0000"/>
              </a:solidFill>
            </a:endParaRPr>
          </a:p>
        </p:txBody>
      </p:sp>
      <p:sp>
        <p:nvSpPr>
          <p:cNvPr id="11" name="TextBox 10"/>
          <p:cNvSpPr txBox="1"/>
          <p:nvPr/>
        </p:nvSpPr>
        <p:spPr>
          <a:xfrm>
            <a:off x="629920" y="2856230"/>
            <a:ext cx="10917555" cy="379095"/>
          </a:xfrm>
          <a:prstGeom prst="rect">
            <a:avLst/>
          </a:prstGeom>
          <a:noFill/>
        </p:spPr>
        <p:txBody>
          <a:bodyPr wrap="square" rtlCol="0">
            <a:spAutoFit/>
          </a:bodyPr>
          <a:p>
            <a:r>
              <a:rPr lang="x-none" altLang="en-SG"/>
              <a:t>Blend the results of the 6 fuse nets from step 5 to make an ensembled submit cvs file..</a:t>
            </a:r>
            <a:endParaRPr lang="x-none" altLang="en-SG"/>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2323</Words>
  <Application>Kingsoft Office WPP</Application>
  <PresentationFormat>Widescreen</PresentationFormat>
  <Paragraphs>78</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root</dc:creator>
  <cp:lastModifiedBy>root</cp:lastModifiedBy>
  <cp:revision>21</cp:revision>
  <dcterms:created xsi:type="dcterms:W3CDTF">2017-12-27T13:42:38Z</dcterms:created>
  <dcterms:modified xsi:type="dcterms:W3CDTF">2017-12-27T13:42:38Z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18441ऎ-10.1.0.5707</vt:lpwstr>
  </property>
</Properties>
</file>