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475" r:id="rId10"/>
    <p:sldId id="474" r:id="rId11"/>
    <p:sldId id="266" r:id="rId12"/>
    <p:sldId id="267" r:id="rId13"/>
    <p:sldId id="268" r:id="rId14"/>
    <p:sldId id="476" r:id="rId15"/>
    <p:sldId id="472" r:id="rId16"/>
    <p:sldId id="269" r:id="rId17"/>
    <p:sldId id="270" r:id="rId18"/>
    <p:sldId id="273" r:id="rId19"/>
    <p:sldId id="274" r:id="rId20"/>
    <p:sldId id="276" r:id="rId21"/>
    <p:sldId id="278" r:id="rId22"/>
    <p:sldId id="279" r:id="rId23"/>
    <p:sldId id="281" r:id="rId24"/>
    <p:sldId id="283" r:id="rId25"/>
    <p:sldId id="284" r:id="rId26"/>
    <p:sldId id="285" r:id="rId27"/>
    <p:sldId id="286" r:id="rId28"/>
    <p:sldId id="288" r:id="rId29"/>
    <p:sldId id="295" r:id="rId30"/>
    <p:sldId id="307" r:id="rId31"/>
    <p:sldId id="308" r:id="rId32"/>
    <p:sldId id="309" r:id="rId33"/>
    <p:sldId id="311" r:id="rId34"/>
    <p:sldId id="312" r:id="rId35"/>
    <p:sldId id="313" r:id="rId36"/>
    <p:sldId id="473" r:id="rId37"/>
    <p:sldId id="316" r:id="rId38"/>
    <p:sldId id="319" r:id="rId39"/>
    <p:sldId id="320" r:id="rId40"/>
    <p:sldId id="321" r:id="rId41"/>
    <p:sldId id="322" r:id="rId42"/>
    <p:sldId id="324" r:id="rId43"/>
    <p:sldId id="325" r:id="rId44"/>
    <p:sldId id="327" r:id="rId45"/>
    <p:sldId id="329" r:id="rId46"/>
    <p:sldId id="330" r:id="rId47"/>
    <p:sldId id="331" r:id="rId48"/>
    <p:sldId id="332" r:id="rId49"/>
    <p:sldId id="333" r:id="rId50"/>
    <p:sldId id="335" r:id="rId51"/>
    <p:sldId id="336" r:id="rId52"/>
    <p:sldId id="338" r:id="rId53"/>
    <p:sldId id="341" r:id="rId54"/>
    <p:sldId id="359" r:id="rId55"/>
    <p:sldId id="360" r:id="rId56"/>
    <p:sldId id="361" r:id="rId57"/>
    <p:sldId id="362" r:id="rId58"/>
    <p:sldId id="364" r:id="rId59"/>
    <p:sldId id="365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81" r:id="rId70"/>
    <p:sldId id="382" r:id="rId71"/>
    <p:sldId id="384" r:id="rId72"/>
    <p:sldId id="385" r:id="rId73"/>
    <p:sldId id="386" r:id="rId74"/>
    <p:sldId id="392" r:id="rId75"/>
    <p:sldId id="393" r:id="rId76"/>
    <p:sldId id="395" r:id="rId77"/>
    <p:sldId id="396" r:id="rId78"/>
    <p:sldId id="397" r:id="rId79"/>
    <p:sldId id="399" r:id="rId80"/>
    <p:sldId id="400" r:id="rId81"/>
    <p:sldId id="403" r:id="rId82"/>
    <p:sldId id="404" r:id="rId83"/>
    <p:sldId id="405" r:id="rId84"/>
    <p:sldId id="406" r:id="rId85"/>
    <p:sldId id="407" r:id="rId86"/>
    <p:sldId id="409" r:id="rId87"/>
    <p:sldId id="411" r:id="rId88"/>
    <p:sldId id="412" r:id="rId89"/>
    <p:sldId id="413" r:id="rId90"/>
    <p:sldId id="414" r:id="rId91"/>
    <p:sldId id="415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6" r:id="rId103"/>
    <p:sldId id="427" r:id="rId104"/>
    <p:sldId id="428" r:id="rId105"/>
    <p:sldId id="429" r:id="rId106"/>
    <p:sldId id="430" r:id="rId107"/>
    <p:sldId id="431" r:id="rId108"/>
    <p:sldId id="432" r:id="rId109"/>
    <p:sldId id="433" r:id="rId110"/>
    <p:sldId id="434" r:id="rId111"/>
    <p:sldId id="436" r:id="rId112"/>
    <p:sldId id="437" r:id="rId113"/>
    <p:sldId id="438" r:id="rId114"/>
    <p:sldId id="439" r:id="rId115"/>
    <p:sldId id="440" r:id="rId116"/>
    <p:sldId id="441" r:id="rId117"/>
    <p:sldId id="442" r:id="rId118"/>
    <p:sldId id="443" r:id="rId119"/>
    <p:sldId id="445" r:id="rId120"/>
    <p:sldId id="446" r:id="rId121"/>
    <p:sldId id="447" r:id="rId122"/>
    <p:sldId id="448" r:id="rId123"/>
    <p:sldId id="449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61" r:id="rId134"/>
    <p:sldId id="462" r:id="rId135"/>
    <p:sldId id="463" r:id="rId136"/>
    <p:sldId id="470" r:id="rId1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8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9A594E-98B1-412E-B845-67E006E4266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73911B-7D2E-4823-8F75-082D7E39A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pPr defTabSz="465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altLang="en-US" sz="2400">
              <a:solidFill>
                <a:srgbClr val="FFFFF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738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31B4DB-6141-4864-982C-6A302B8A65C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373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3911B-7D2E-4823-8F75-082D7E39AE6E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839459-85D1-4A72-8409-37A2E7FBDA2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258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413091-75F2-4425-A634-EA5CF3B93BF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21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093786-0078-4149-853F-661E7340A18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7699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BB10D0-DF74-457E-B6C7-366637EE486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024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3E2902-4597-44B1-97D1-6D2B2E0F0A3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280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BAE2CB-BB63-41F1-8FB8-52BB26B8ACF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04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B4075A-07CB-48E8-8B26-3C0F4F0D7B7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366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DB16A4-ED58-44DE-8A35-3AED91662E5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40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3BF3EF-5720-4577-B064-A8DB4B636D0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3222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0EEE15-1AEC-4D42-BF10-68B11F50ECB1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100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375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E08142-BDAD-45C3-8E1E-0BDA9C7202C8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101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790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93BDAF-B7DD-4029-91A9-4F7D7CD55F0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106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7056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BB52BA-6F8C-48F2-B03B-6FAAB3DB6C7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109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098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92F5F4-DBFA-43A7-BCC4-A1F11AB882D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61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7B48AC-F9A5-4326-A027-166BDDFFD1B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17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9A4D95-A173-403A-86A3-5938C711ADA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97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F397B7-D063-49F5-8300-841D8F61DB7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12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63AAD4-DFC8-4324-B944-9C4BB94A4EC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19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6C748F-52C4-4D30-838D-CABEEC2DFF4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51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A83D04-7A75-451D-8546-794B33153FE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6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2377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8264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94151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60038" indent="-232943" defTabSz="4658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43F87B-EC31-4611-BA7C-6A05EC5DB94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0207" cy="41753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16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DA2BF">
                  <a:tint val="20000"/>
                </a:srgbClr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C130B58-2D2D-4E38-AEB5-470A5E062F9D}" type="slidenum">
              <a:rPr lang="en-US" altLang="en-US" sz="2400" smtClean="0">
                <a:latin typeface="Times New Roman" pitchFamily="18" charset="0"/>
                <a:ea typeface="ＭＳ Ｐゴシック" pitchFamily="34" charset="-128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400" dirty="0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13" name="Picture 12" descr="http://www.hunterbusinessschool.edu/hunterbusiness/wp-content/uploads/2013/03/logo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52400"/>
            <a:ext cx="9239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74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Hun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:p14="http://schemas.microsoft.com/office/powerpoint/2010/main" val="36202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n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:p14="http://schemas.microsoft.com/office/powerpoint/2010/main" val="10597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D62CC1B-16FA-416E-8C1C-71A7C36DB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3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11" name="Picture 10" descr="Hunter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:p14="http://schemas.microsoft.com/office/powerpoint/2010/main" val="39207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c.org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1600" y="1531757"/>
            <a:ext cx="6457950" cy="2369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defRPr/>
            </a:pP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ea typeface="ＭＳ Ｐゴシック" pitchFamily="34" charset="-128"/>
              </a:rPr>
              <a:t>Introduction to Computer Science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Day </a:t>
            </a: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2</a:t>
            </a:r>
            <a:endParaRPr lang="en-US" sz="3600" b="1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139" y="1252730"/>
            <a:ext cx="8229600" cy="4959227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Converting from decimal to binary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divide by two and record the remainder</a:t>
            </a:r>
          </a:p>
          <a:p>
            <a:pPr lvl="1"/>
            <a:r>
              <a:rPr lang="en-US" altLang="en-US" u="sng" dirty="0">
                <a:ea typeface="ＭＳ Ｐゴシック" panose="020B0600070205080204" pitchFamily="34" charset="-128"/>
              </a:rPr>
              <a:t>Example, convert 9</a:t>
            </a:r>
            <a:r>
              <a:rPr lang="en-US" altLang="en-US" dirty="0">
                <a:ea typeface="ＭＳ Ｐゴシック" panose="020B0600070205080204" pitchFamily="34" charset="-128"/>
              </a:rPr>
              <a:t>: 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9/2 = 4 remainder 1, binary number = 1 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4/2 = 2 remainder 0, binary number = 01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2/2 = 1 remainder 0, binary number = 001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1/2 = 0 remainder 1, binary number =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1001</a:t>
            </a:r>
          </a:p>
          <a:p>
            <a:pPr lvl="1"/>
            <a:r>
              <a:rPr lang="en-US" altLang="en-US" u="sng" dirty="0" smtClean="0">
                <a:ea typeface="ＭＳ Ｐゴシック" panose="020B0600070205080204" pitchFamily="34" charset="-128"/>
              </a:rPr>
              <a:t>Example, convert 23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23/2 = 11 remainder 1, binary number = 1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11/2 = 5 remainder 1, binary number =   11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5/2 = 2 remainder 1, binary number =     111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2/2 = 1 remainder 0, binary number =     0111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1/2 = 0 remainder 1, binary number =    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10111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9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Wireless wide area network (WWAN)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Computers transmit wirelessly to a remote base station which has a wired connection</a:t>
            </a:r>
          </a:p>
          <a:p>
            <a:pPr marL="342900" lvl="1" indent="-342900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Cellular technology involves antennas on towers miles apart</a:t>
            </a:r>
          </a:p>
          <a:p>
            <a:pPr marL="342900" lvl="1" indent="-342900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Example: 4G</a:t>
            </a:r>
          </a:p>
          <a:p>
            <a:pPr marL="742950" lvl="2" indent="-342900"/>
            <a:r>
              <a:rPr lang="en-US" altLang="en-US" smtClean="0">
                <a:ea typeface="ＭＳ Ｐゴシック" panose="020B0600070205080204" pitchFamily="34" charset="-128"/>
              </a:rPr>
              <a:t>Voice and data; transmits at 50-500 Mbps</a:t>
            </a:r>
          </a:p>
          <a:p>
            <a:pPr marL="342900" lvl="1" indent="-342900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Signal may be blocked when indoors</a:t>
            </a:r>
          </a:p>
          <a:p>
            <a:pPr marL="342900" lvl="1" indent="-342900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Errors with data transmission can slow performance</a:t>
            </a:r>
          </a:p>
          <a:p>
            <a:pPr marL="342900" lvl="1" indent="-342900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Security concerns - wireless signals are easy to intercept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Local Area Networks (LAN)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Wired connection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Computers, printers, and servers are in close proximity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Examples: same room, office building, or campus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Privately owned and operated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Topology: how computers are connected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Affects how they communicate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sz="half" idx="1"/>
          </p:nvPr>
        </p:nvSpPr>
        <p:spPr>
          <a:xfrm>
            <a:off x="1543050" y="1676400"/>
            <a:ext cx="4057650" cy="4572000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Bus</a:t>
            </a:r>
            <a:r>
              <a:rPr lang="en-US" altLang="en-US" smtClean="0">
                <a:ea typeface="ＭＳ Ｐゴシック" panose="020B0600070205080204" pitchFamily="34" charset="-128"/>
              </a:rPr>
              <a:t> topology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Shared lines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Devices take turns using the line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Ring</a:t>
            </a:r>
            <a:r>
              <a:rPr lang="en-US" altLang="en-US" smtClean="0">
                <a:ea typeface="ＭＳ Ｐゴシック" panose="020B0600070205080204" pitchFamily="34" charset="-128"/>
              </a:rPr>
              <a:t> topology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Messages circulate until they reach the source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Star</a:t>
            </a:r>
            <a:r>
              <a:rPr lang="en-US" altLang="en-US" smtClean="0">
                <a:ea typeface="ＭＳ Ｐゴシック" panose="020B0600070205080204" pitchFamily="34" charset="-128"/>
              </a:rPr>
              <a:t> topology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All messages are sent to a central node, which routes messages to their destinations</a:t>
            </a:r>
          </a:p>
        </p:txBody>
      </p:sp>
      <p:pic>
        <p:nvPicPr>
          <p:cNvPr id="23558" name="Picture 7" descr="C:\Users\PaulRefurb\Documents\Ch 10-17-14\Books\952 Schneider Invitation to CS 7e - Alyssa - xxx\02_NEW PDFs and Figures\Figures\C8814_ch07\C8814_f07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72" y="1676400"/>
            <a:ext cx="232399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sz="half" idx="1"/>
          </p:nvPr>
        </p:nvSpPr>
        <p:spPr>
          <a:xfrm>
            <a:off x="1543050" y="1676400"/>
            <a:ext cx="3486150" cy="4572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Ethernet LAN with </a:t>
            </a:r>
            <a:r>
              <a:rPr lang="en-US" altLang="en-US" sz="2400" b="1">
                <a:ea typeface="ＭＳ Ｐゴシック" panose="020B0600070205080204" pitchFamily="34" charset="-128"/>
              </a:rPr>
              <a:t>shared cable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Bus topology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Single cable over short distances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Multiple cables over longer distances</a:t>
            </a:r>
          </a:p>
          <a:p>
            <a:r>
              <a:rPr lang="en-US" altLang="en-US" sz="2400" b="1">
                <a:ea typeface="ＭＳ Ｐゴシック" panose="020B0600070205080204" pitchFamily="34" charset="-128"/>
              </a:rPr>
              <a:t>Repeater</a:t>
            </a:r>
            <a:r>
              <a:rPr lang="en-US" altLang="en-US" sz="2400">
                <a:ea typeface="ＭＳ Ｐゴシック" panose="020B0600070205080204" pitchFamily="34" charset="-128"/>
              </a:rPr>
              <a:t> amplifies the signal</a:t>
            </a:r>
          </a:p>
          <a:p>
            <a:r>
              <a:rPr lang="en-US" altLang="en-US" sz="2400" b="1">
                <a:ea typeface="ＭＳ Ｐゴシック" panose="020B0600070205080204" pitchFamily="34" charset="-128"/>
              </a:rPr>
              <a:t>Bridge</a:t>
            </a:r>
            <a:r>
              <a:rPr lang="en-US" altLang="en-US" sz="2400">
                <a:ea typeface="ＭＳ Ｐゴシック" panose="020B0600070205080204" pitchFamily="34" charset="-128"/>
              </a:rPr>
              <a:t> routes messages only when necessary</a:t>
            </a: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pic>
        <p:nvPicPr>
          <p:cNvPr id="24582" name="Picture 7" descr="C:\Users\PaulRefurb\Documents\Ch 10-17-14\Books\952 Schneider Invitation to CS 7e - Alyssa - xxx\02_NEW PDFs and Figures\Figures\C8814_ch07\C8814_f07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49" y="1676400"/>
            <a:ext cx="278995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sz="half" idx="1"/>
          </p:nvPr>
        </p:nvSpPr>
        <p:spPr>
          <a:xfrm>
            <a:off x="1543050" y="1676400"/>
            <a:ext cx="60579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Ethernet LAN with </a:t>
            </a:r>
            <a:r>
              <a:rPr lang="en-US" altLang="en-US" b="1" smtClean="0">
                <a:ea typeface="ＭＳ Ｐゴシック" panose="020B0600070205080204" pitchFamily="34" charset="-128"/>
              </a:rPr>
              <a:t>switch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Bus topology, still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Shared cable is inside the switch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Wiring closet contains switch and ports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Ethernet jacks in rooms connect to the switch in the closet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Wireless base stations also connect to the switch in the closet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5" descr="C:\Users\PaulRefurb\Documents\Ch 10-17-14\Books\952 Schneider Invitation to CS 7e - Alyssa - xxx\02_NEW PDFs and Figures\Figures\C8814_ch07\C8814_f07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81" y="914402"/>
            <a:ext cx="65436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Wide Area Networks (WANs)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Wired connection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Connected computers - located at great distances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Examples: across state or country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Dedicated point-to-point lines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Computers connect to other computers on individual lines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Store-and-forward, packet-switched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Packets</a:t>
            </a:r>
            <a:r>
              <a:rPr lang="en-US" altLang="en-US" smtClean="0">
                <a:ea typeface="ＭＳ Ｐゴシック" panose="020B0600070205080204" pitchFamily="34" charset="-128"/>
              </a:rPr>
              <a:t> go from node to node until reaching their destination</a:t>
            </a:r>
            <a:endParaRPr lang="en-US" altLang="en-US" b="1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5" descr="C:\Users\PaulRefurb\Documents\Ch 10-17-14\Books\952 Schneider Invitation to CS 7e - Alyssa - xxx\02_NEW PDFs and Figures\Figures\C8814_ch07\C8814_f07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45" y="914400"/>
            <a:ext cx="415366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sz="half" idx="1"/>
          </p:nvPr>
        </p:nvSpPr>
        <p:spPr>
          <a:xfrm>
            <a:off x="1543050" y="1676400"/>
            <a:ext cx="28575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Routing of packets is determined dynamically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A-B-C-D or A-B-F-D or A-E-F-D or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A-E-F-B-C-D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Redundant paths, fault tolerance, responsive to traffic load</a:t>
            </a:r>
          </a:p>
        </p:txBody>
      </p:sp>
      <p:pic>
        <p:nvPicPr>
          <p:cNvPr id="29702" name="Picture 7" descr="C:\Users\PaulRefurb\Documents\Ch 10-17-14\Books\952 Schneider Invitation to CS 7e - Alyssa - xxx\02_NEW PDFs and Figures\Figures\C8814_ch07\C8814_f07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905000"/>
            <a:ext cx="323492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Overall Structure of the Internet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Combination of LANs and WANs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Connected by </a:t>
            </a:r>
            <a:r>
              <a:rPr lang="en-US" altLang="en-US" b="1" smtClean="0">
                <a:ea typeface="ＭＳ Ｐゴシック" panose="020B0600070205080204" pitchFamily="34" charset="-128"/>
              </a:rPr>
              <a:t>routers</a:t>
            </a:r>
            <a:r>
              <a:rPr lang="en-US" altLang="en-US" smtClean="0">
                <a:ea typeface="ＭＳ Ｐゴシック" panose="020B0600070205080204" pitchFamily="34" charset="-128"/>
              </a:rPr>
              <a:t> that direct message traffic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Internet service provider (ISP)</a:t>
            </a:r>
            <a:r>
              <a:rPr lang="en-US" altLang="en-US" smtClean="0">
                <a:ea typeface="ＭＳ Ｐゴシック" panose="020B0600070205080204" pitchFamily="34" charset="-128"/>
              </a:rPr>
              <a:t> provides access to the Internet for private individuals and organizations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ISPs exist at multiple levels: local, regional, national, international (tier-1 network or Internet backbone)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Computers use fixed-length binary numbers for integers, e.g., with 4 bits could represent 0 to 15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Arithmetic overflow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when the computer tries to make a number that is too large, e.g. 14 + 2 with 4 bits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Binary addition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0+0=0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0+1=1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1+0=1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1+1=0 with carry of 1</a:t>
            </a:r>
          </a:p>
          <a:p>
            <a:r>
              <a:rPr lang="en-US" altLang="en-US" u="sng" dirty="0" smtClean="0">
                <a:ea typeface="ＭＳ Ｐゴシック" panose="020B0600070205080204" pitchFamily="34" charset="-128"/>
              </a:rPr>
              <a:t>Example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 0101 + 0011  =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1000</a:t>
            </a:r>
          </a:p>
          <a:p>
            <a:r>
              <a:rPr lang="en-US" altLang="en-US" u="sng" dirty="0" smtClean="0">
                <a:ea typeface="ＭＳ Ｐゴシック" panose="020B0600070205080204" pitchFamily="34" charset="-128"/>
              </a:rPr>
              <a:t>Example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 01 + 11 =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100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5" descr="C:\Users\PaulRefurb\Documents\Ch 10-17-14\Books\952 Schneider Invitation to CS 7e - Alyssa - xxx\02_NEW PDFs and Figures\Figures\C8814_ch07\C8814_f07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762002"/>
            <a:ext cx="600075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5" descr="C:\Users\PaulRefurb\Documents\Ch 10-17-14\Books\952 Schneider Invitation to CS 7e - Alyssa - xxx\02_NEW PDFs and Figures\Figures\C8814_ch07\C8814_f07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30" y="685802"/>
            <a:ext cx="4655344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1257300" y="1676400"/>
            <a:ext cx="2628900" cy="1219200"/>
          </a:xfrm>
        </p:spPr>
        <p:txBody>
          <a:bodyPr>
            <a:normAutofit fontScale="85000" lnSpcReduction="10000"/>
          </a:bodyPr>
          <a:lstStyle/>
          <a:p>
            <a:pPr indent="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Internet growth has been astonishing</a:t>
            </a:r>
          </a:p>
        </p:txBody>
      </p:sp>
      <p:pic>
        <p:nvPicPr>
          <p:cNvPr id="34822" name="Picture 7" descr="C:\Users\PaulRefurb\Documents\Ch 10-17-14\Books\952 Schneider Invitation to CS 7e - Alyssa - xxx\02_NEW PDFs and Figures\Figures\C8814_ch07\C8814_f07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1" y="1371601"/>
            <a:ext cx="360878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Protocol</a:t>
            </a:r>
            <a:r>
              <a:rPr lang="en-US" altLang="en-US" smtClean="0">
                <a:ea typeface="ＭＳ Ｐゴシック" panose="020B0600070205080204" pitchFamily="34" charset="-128"/>
              </a:rPr>
              <a:t>: a standard set of rules for communicating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Standards evolve over time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International agreements make Internet possible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Internet Society</a:t>
            </a:r>
            <a:r>
              <a:rPr lang="en-US" altLang="en-US" smtClean="0">
                <a:ea typeface="ＭＳ Ｐゴシック" panose="020B0600070205080204" pitchFamily="34" charset="-128"/>
              </a:rPr>
              <a:t> makes standards and promotes research</a:t>
            </a:r>
            <a:r>
              <a:rPr lang="en-US" altLang="en-US" smtClean="0">
                <a:ea typeface="ＭＳ Ｐゴシック" panose="020B0600070205080204" pitchFamily="34" charset="-128"/>
                <a:hlinkClick r:id="rId2"/>
              </a:rPr>
              <a:t>www.isoc.org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Protocol hierarchy/protocol stack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smtClean="0">
                <a:ea typeface="ＭＳ Ｐゴシック" panose="020B0600070205080204" pitchFamily="34" charset="-128"/>
              </a:rPr>
              <a:t>TCP/IP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Layers of protocols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Physical transmission to end application rules and standards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C:\Users\PaulRefurb\Documents\Ch 10-17-14\Books\952 Schneider Invitation to CS 7e - Alyssa - xxx\02_NEW PDFs and Figures\Figures\C8814_ch07\C8814_f07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/>
          <a:stretch>
            <a:fillRect/>
          </a:stretch>
        </p:blipFill>
        <p:spPr bwMode="auto">
          <a:xfrm>
            <a:off x="1571625" y="1676400"/>
            <a:ext cx="60007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Physical Layer (cont'd.)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Physical layer protocols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Rules for exchanging binary data across a physical channel (fiber-optic, twisted-pair, wireless, etc.)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How to know when a bit is present on the line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How much time the bit will remain on the line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Whether the bit is digital or analog in form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What physical quantities represent 0 and 1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Shape of the connector between the computer and the transmission line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Create an abstract “bit pipe” used by higher layers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5" descr="C:\Users\PaulRefurb\Documents\Ch 10-17-14\Books\952 Schneider Invitation to CS 7e - Alyssa - xxx\02_NEW PDFs and Figures\Figures\C8814_ch07\C8814_f07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4" y="1981200"/>
            <a:ext cx="54721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Data Link Layer (cont'd.)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Data Link protocols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Ensure reliable transmission of bits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Error detection and correction</a:t>
            </a:r>
            <a:r>
              <a:rPr lang="en-US" altLang="en-US" smtClean="0">
                <a:ea typeface="ＭＳ Ｐゴシック" panose="020B0600070205080204" pitchFamily="34" charset="-128"/>
              </a:rPr>
              <a:t> - notice failures in the transmission and fix them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Framing </a:t>
            </a:r>
            <a:r>
              <a:rPr lang="en-US" altLang="en-US" smtClean="0">
                <a:ea typeface="ＭＳ Ｐゴシック" panose="020B0600070205080204" pitchFamily="34" charset="-128"/>
              </a:rPr>
              <a:t>determines which bits belong to one message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Two parts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Layer 2a: Medium Access Control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Layer 2b: Logical Link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Data Link Layer (cont'd.)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Medium Access Control protocols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Rules for communicating on shared lines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Ethernet uses a contention-based protocol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When a node wants to send a message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Listen to the line and wait until it is free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Begin transmitting as soon as it is free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If a collision results, wait a random amount of time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Repeat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Advantage: distributed, no master bottleneck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Data Link Layer (cont'd.)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16002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Logical Link Control protocols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Rules for detecting and correcting errors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ARQ algorithm</a:t>
            </a:r>
            <a:r>
              <a:rPr lang="en-US" altLang="en-US" smtClean="0">
                <a:ea typeface="ＭＳ Ｐゴシック" panose="020B0600070205080204" pitchFamily="34" charset="-128"/>
              </a:rPr>
              <a:t> (Automatic Repeat Request)</a:t>
            </a:r>
          </a:p>
        </p:txBody>
      </p:sp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1771650" y="3222627"/>
            <a:ext cx="2800350" cy="181588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Times New Roman" panose="02020603050405020304" pitchFamily="18" charset="0"/>
              <a:buNone/>
              <a:defRPr/>
            </a:pPr>
            <a:r>
              <a:rPr lang="en-US" altLang="en-US" sz="1600" i="1" dirty="0">
                <a:solidFill>
                  <a:srgbClr val="000000"/>
                </a:solidFill>
              </a:rPr>
              <a:t>Sender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Transmit a packet and wait for ACK or time out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If ACK received, go on to next packet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Otherwise, repeat on the current packet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3450" y="3200400"/>
            <a:ext cx="2857500" cy="2031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4999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i="1" dirty="0">
                <a:solidFill>
                  <a:schemeClr val="dk1"/>
                </a:solidFill>
              </a:rPr>
              <a:t>Receiver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If no error, return </a:t>
            </a:r>
            <a:r>
              <a:rPr lang="en-US" b="1" dirty="0">
                <a:solidFill>
                  <a:schemeClr val="dk1"/>
                </a:solidFill>
              </a:rPr>
              <a:t>acknowledgement message (ACK)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dk1"/>
                </a:solidFill>
              </a:rPr>
              <a:t>Otherwise, return nothing</a:t>
            </a:r>
            <a:br>
              <a:rPr lang="en-US" dirty="0">
                <a:solidFill>
                  <a:schemeClr val="dk1"/>
                </a:solidFill>
              </a:rPr>
            </a:b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Signed integers include negative numbers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Sign/magnitude notation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uses 1 bit for the sign, the rest for 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value.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ZERO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represents a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positive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sign, 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for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negative</a:t>
            </a:r>
            <a:endParaRPr lang="en-US" altLang="en-US" u="sng" dirty="0" smtClean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+5 = 0101, -5 = 1101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0 = 0000 and 1000!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Two’s complement representation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to make the negative of a number, flip every bit and add one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+5 = 0101, -5 = 1010 + 1 = 1011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0 = 0000, -0 = 1111 + 1 = 0000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Data Link Layer (cont'd.)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2362200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Packet contains: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Markers for start and end of packet (SOP and EOP)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Sequence number for packet (e.g., 2 of 5)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Packet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Error-checking bits</a:t>
            </a:r>
          </a:p>
        </p:txBody>
      </p:sp>
      <p:pic>
        <p:nvPicPr>
          <p:cNvPr id="44038" name="Picture 7" descr="C:\Users\PaulRefurb\Documents\Ch 10-17-14\Books\952 Schneider Invitation to CS 7e - Alyssa - xxx\02_NEW PDFs and Figures\Figures\C8814_ch07\C8814_f07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114800"/>
            <a:ext cx="5476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Data Link Layer (cont'd.)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267200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Purpose of the Data Link layer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Create a virtual error-free message pipe</a:t>
            </a:r>
          </a:p>
          <a:p>
            <a:pPr lvl="2"/>
            <a:r>
              <a:rPr lang="en-US" altLang="en-US" sz="2800" dirty="0" smtClean="0">
                <a:ea typeface="ＭＳ Ｐゴシック" panose="020B0600070205080204" pitchFamily="34" charset="-128"/>
              </a:rPr>
              <a:t>Messages go in one end</a:t>
            </a:r>
          </a:p>
          <a:p>
            <a:pPr lvl="2"/>
            <a:r>
              <a:rPr lang="en-US" altLang="en-US" sz="2800" dirty="0" smtClean="0">
                <a:ea typeface="ＭＳ Ｐゴシック" panose="020B0600070205080204" pitchFamily="34" charset="-128"/>
              </a:rPr>
              <a:t>Come out the other correct and in the right order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Network Layer (cont'd.)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267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Network layer protocols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Transmit messages across multiple nodes in a network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“Good faith” transmission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Requirements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Standard for addressing all network nodes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Routing method for finding a route from any node to any other node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Internet network layer: </a:t>
            </a:r>
            <a:r>
              <a:rPr lang="en-US" altLang="en-US" b="1" smtClean="0">
                <a:ea typeface="ＭＳ Ｐゴシック" panose="020B0600070205080204" pitchFamily="34" charset="-128"/>
              </a:rPr>
              <a:t>IP (Internet Protocol)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Network Layer (cont'd.)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2672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Addressing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Host name</a:t>
            </a:r>
            <a:r>
              <a:rPr lang="en-US" altLang="en-US" smtClean="0">
                <a:ea typeface="ＭＳ Ｐゴシック" panose="020B0600070205080204" pitchFamily="34" charset="-128"/>
              </a:rPr>
              <a:t>: human-friendly name for node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IP address</a:t>
            </a:r>
            <a:r>
              <a:rPr lang="en-US" altLang="en-US" smtClean="0">
                <a:ea typeface="ＭＳ Ｐゴシック" panose="020B0600070205080204" pitchFamily="34" charset="-128"/>
              </a:rPr>
              <a:t>: unique numerical address used by the computer, 141.140.1.5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Domain Name Service (DNS)</a:t>
            </a:r>
            <a:r>
              <a:rPr lang="en-US" altLang="en-US" smtClean="0">
                <a:ea typeface="ＭＳ Ｐゴシック" panose="020B0600070205080204" pitchFamily="34" charset="-128"/>
              </a:rPr>
              <a:t>: maps host names to IP addresses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Symbolic host name goes to a local DNS server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If it has no record, goes to remote servers until one has the host name and retrieves the IP address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Network Layer (cont'd.)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267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Routing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Picking a path through the network from source to destination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Seeks the shortest/best path: fastest travel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Massive network requires efficient path-seeking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Networks are dynamic: nodes come online and go offline all the time—routing must adapt quickly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Transport Layer (cont'd.)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93568" y="1645228"/>
            <a:ext cx="6057900" cy="4267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Transport layer protocols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Application-to-application, reliable packet delivery</a:t>
            </a:r>
          </a:p>
          <a:p>
            <a:r>
              <a:rPr lang="en-US" altLang="en-US" sz="2400" b="1" dirty="0" smtClean="0">
                <a:ea typeface="ＭＳ Ｐゴシック" panose="020B0600070205080204" pitchFamily="34" charset="-128"/>
              </a:rPr>
              <a:t>Port number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: unique identifier for a program</a:t>
            </a:r>
            <a:endParaRPr lang="en-US" altLang="en-US" sz="2400" b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9158" name="Picture 7" descr="C:\Users\PaulRefurb\Documents\Ch 10-17-14\Books\952 Schneider Invitation to CS 7e - Alyssa - xxx\02_NEW PDFs and Figures\Figures\C8814_ch07\C8814_f0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857" y="3474026"/>
            <a:ext cx="4127897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Transport Layer (cont'd.)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267200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Application types have standard port numbers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Web server </a:t>
            </a:r>
            <a:r>
              <a:rPr lang="en-US" altLang="en-US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smtClean="0">
                <a:ea typeface="ＭＳ Ｐゴシック" panose="020B0600070205080204" pitchFamily="34" charset="-128"/>
              </a:rPr>
              <a:t> port 80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Domain Name Service </a:t>
            </a:r>
            <a:r>
              <a:rPr lang="en-US" altLang="en-US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smtClean="0">
                <a:ea typeface="ＭＳ Ｐゴシック" panose="020B0600070205080204" pitchFamily="34" charset="-128"/>
              </a:rPr>
              <a:t> port 42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SMTP, sending email </a:t>
            </a:r>
            <a:r>
              <a:rPr lang="en-US" altLang="en-US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smtClean="0">
                <a:ea typeface="ＭＳ Ｐゴシック" panose="020B0600070205080204" pitchFamily="34" charset="-128"/>
              </a:rPr>
              <a:t> port 25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TCP (Transport Control Protocol)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Ensures no errors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Establishes ordered delivery of packets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Another version of ARQ algorithm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Virtual direct, quality connection between programs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5" descr="C:\Users\PaulRefurb\Documents\Ch 10-17-14\Books\952 Schneider Invitation to CS 7e - Alyssa - xxx\02_NEW PDFs and Figures\Figures\C8814_ch07\C8814_f07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066800"/>
            <a:ext cx="6000750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Application Layer (cont'd.)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Application layer protocols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Handle formatted data transmitted between application programs</a:t>
            </a:r>
          </a:p>
        </p:txBody>
      </p:sp>
      <p:pic>
        <p:nvPicPr>
          <p:cNvPr id="52230" name="Picture 7" descr="C:\Users\PaulRefurb\Documents\Ch 10-17-14\Books\952 Schneider Invitation to CS 7e - Alyssa - xxx\02_NEW PDFs and Figures\Figures\C8814_ch07\C8814_f07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497" y="3152775"/>
            <a:ext cx="4242197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Application Layer (cont'd.)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Hypertext Transfer Protocol (HTTP)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Web page/service is identified by a unique </a:t>
            </a:r>
            <a:r>
              <a:rPr lang="en-US" altLang="en-US" b="1" smtClean="0">
                <a:ea typeface="ＭＳ Ｐゴシック" panose="020B0600070205080204" pitchFamily="34" charset="-128"/>
              </a:rPr>
              <a:t>URL (Uniform Resource Locator)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protocol://host name/page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Multiple protocols: http, mailto, news, ftp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Web browser uses TCP to send formatted messages to a web server, and vice versa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TCP uses network layer (IP), data link layer, and physical layer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Floating point numbers use binary scientific notation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Scientific notation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base 10: 1.35 × 10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-5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Base 2:  3.25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11.01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1.101 ×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1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Numbers to the right of the binary point represent halves, quarters, eighths etc.</a:t>
            </a:r>
            <a:endParaRPr lang="en-US" altLang="en-US" baseline="30000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Characters and text: map characters onto binary numbers in a standard way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ASCII (8-bit numbers for each character)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Unicode (16-bit numbers for each character)</a:t>
            </a:r>
          </a:p>
          <a:p>
            <a:endParaRPr lang="en-US" altLang="en-US" baseline="300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Communication Protocols: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Application Layer (cont'd.)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Process:  http://hostname/page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Browser reads protocol, extracts host name (and requests IP address from the DNS server)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Sends a connect message to port 80 on that machine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After connection is established, sends “Get” message with page information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Server responds with message containing page contents, size, and indicates the connection closes at the end of the message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5" descr="C:\Users\PaulRefurb\Documents\Ch 10-17-14\Books\952 Schneider Invitation to CS 7e - Alyssa - xxx\02_NEW PDFs and Figures\Figures\C8814_ch07\C8814_f07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36" y="304800"/>
            <a:ext cx="420831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Network Services and Benefits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62395" y="1250373"/>
            <a:ext cx="3860223" cy="44958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Interpersonal Communications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Electronic mail (email)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message read at the recipient’s convenience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Fast, multimedia, broadcast medium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Bulletin board system (BBS)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Public forum for shared communications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Evolved into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Internet forums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chat rooms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Instant messaging and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texting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Social networking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Online social groups designed for rich interaction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09654" y="1271155"/>
            <a:ext cx="4083627" cy="44958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Resource sharing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Print server</a:t>
            </a: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serves all computers on a LAN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File server</a:t>
            </a: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provides storage to all users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Client/server computing</a:t>
            </a:r>
            <a:endParaRPr kumimoji="0" lang="en-US" alt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Some nodes provide services—other nodes use those services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Distributed databases</a:t>
            </a: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data warehouses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Massive data stored in various sites online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Groupware</a:t>
            </a: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or </a:t>
            </a: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wiki</a:t>
            </a:r>
            <a:endParaRPr kumimoji="0" lang="en-US" alt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Support collaborative knowledge/data construction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Network Services and Benefits (cont'd.)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Electronic commerce (ecommerce)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Early applications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Automatic paycheck deposit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Checkout scanners and inventory systems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Current applications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Online stores for everything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Electronic bill payment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Online payment systems (PayPal)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Future?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Cloud Computing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Alternative to client/server model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Nodes are local; server is off-site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May be part of an integrated </a:t>
            </a:r>
            <a:r>
              <a:rPr lang="en-US" altLang="en-US" b="1" smtClean="0">
                <a:ea typeface="ＭＳ Ｐゴシック" panose="020B0600070205080204" pitchFamily="34" charset="-128"/>
              </a:rPr>
              <a:t>server farm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Greatly reduced costs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Virtualization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Separation of a service from the entity providing it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Many types of cloud services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Infrastructure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Application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Platform and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2" descr="C:\Users\PaulRefurb\Documents\Ch 10-17-14\Books\952 Schneider Invitation to CS 7e - Alyssa - xxx\02_NEW PDFs and Figures\Figures\C8814_ch07\C8814_f07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533400"/>
            <a:ext cx="480059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7323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Computing devices can communicate through various wired and wireless media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Computer networks vary in size and form, including LANs, WANs, WLANs, and WWANs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LANs are configured differently from WANs, and use different communication methods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Internet is a WAN of WANs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Protocols are necessary to standardize communications across different media and among different computers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47753" y="1467475"/>
            <a:ext cx="4073236" cy="452596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The protocol hierarchy breaks down network communications into different layers of abstraction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Protocols like the ARQ algorithm and TCP/IP provide rules for the transfer of information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The Internet has permitted new kinds of connections among people: email, ecommerce, resource sharing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Cloud computing is replacing client/server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45128"/>
            <a:ext cx="8229600" cy="4525963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ASCII </a:t>
            </a:r>
            <a:r>
              <a:rPr lang="en-US" dirty="0"/>
              <a:t>is a character encoding based on the English alphabet. </a:t>
            </a:r>
            <a:r>
              <a:rPr lang="en-US" dirty="0" smtClean="0"/>
              <a:t> (</a:t>
            </a:r>
            <a:r>
              <a:rPr lang="en-US" i="1" dirty="0" smtClean="0"/>
              <a:t>created in 1960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ASCII </a:t>
            </a:r>
            <a:r>
              <a:rPr lang="en-US" dirty="0"/>
              <a:t>codes represent text in computers, communications equipment, and other devices that work with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currently defines codes for 128 characters: </a:t>
            </a:r>
            <a:endParaRPr lang="en-US" dirty="0" smtClean="0"/>
          </a:p>
          <a:p>
            <a:pPr lvl="1"/>
            <a:r>
              <a:rPr lang="en-US" dirty="0" smtClean="0"/>
              <a:t>33 </a:t>
            </a:r>
            <a:r>
              <a:rPr lang="en-US" dirty="0"/>
              <a:t>are non-printing, mostly obsolete control characters that affect how text is processed, and 95 are printable 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Bookmark it!! – </a:t>
            </a:r>
            <a:r>
              <a:rPr lang="en-US" sz="3600" dirty="0" smtClean="0"/>
              <a:t>www.ascii-code.net </a:t>
            </a:r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 </a:t>
            </a:r>
            <a:r>
              <a:rPr lang="en-US" dirty="0" smtClean="0"/>
              <a:t>- </a:t>
            </a:r>
            <a:r>
              <a:rPr lang="en-US" dirty="0" smtClean="0"/>
              <a:t>American </a:t>
            </a:r>
            <a:r>
              <a:rPr lang="en-US" dirty="0"/>
              <a:t>Standard Code for Information 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668" y="-1820"/>
            <a:ext cx="8229600" cy="1143000"/>
          </a:xfrm>
        </p:spPr>
        <p:txBody>
          <a:bodyPr/>
          <a:lstStyle/>
          <a:p>
            <a:r>
              <a:rPr lang="en-US" dirty="0" smtClean="0"/>
              <a:t>ASCII Code Chart</a:t>
            </a:r>
            <a:endParaRPr lang="en-US" dirty="0"/>
          </a:p>
        </p:txBody>
      </p:sp>
      <p:sp>
        <p:nvSpPr>
          <p:cNvPr id="5" name="Text Frame2"/>
          <p:cNvSpPr txBox="1"/>
          <p:nvPr/>
        </p:nvSpPr>
        <p:spPr>
          <a:xfrm>
            <a:off x="4586079" y="5692830"/>
            <a:ext cx="2189160" cy="1497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compatLnSpc="0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buNone/>
              <a:tabLst/>
            </a:pPr>
            <a:r>
              <a:rPr lang="en-US" sz="1050" b="0" i="0" dirty="0">
                <a:ln>
                  <a:noFill/>
                </a:ln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http://en.wikipedia.org/wiki/ASCII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2959" b="3861"/>
          <a:stretch/>
        </p:blipFill>
        <p:spPr>
          <a:xfrm>
            <a:off x="1150827" y="957016"/>
            <a:ext cx="6870503" cy="512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Sounds and images require converting naturally </a:t>
            </a:r>
            <a:r>
              <a:rPr lang="en-US" altLang="en-US" b="1" smtClean="0">
                <a:ea typeface="ＭＳ Ｐゴシック" panose="020B0600070205080204" pitchFamily="34" charset="-128"/>
              </a:rPr>
              <a:t>analog representations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smtClean="0">
                <a:ea typeface="ＭＳ Ｐゴシック" panose="020B0600070205080204" pitchFamily="34" charset="-128"/>
              </a:rPr>
              <a:t>digital representations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Sound waves characterized by: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Amplitude: </a:t>
            </a:r>
            <a:r>
              <a:rPr lang="en-US" altLang="en-US" smtClean="0">
                <a:ea typeface="ＭＳ Ｐゴシック" panose="020B0600070205080204" pitchFamily="34" charset="-128"/>
              </a:rPr>
              <a:t>height of the wave at a moment in time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Period: </a:t>
            </a:r>
            <a:r>
              <a:rPr lang="en-US" altLang="en-US" smtClean="0">
                <a:ea typeface="ＭＳ Ｐゴシック" panose="020B0600070205080204" pitchFamily="34" charset="-128"/>
              </a:rPr>
              <a:t>length of time until wave pattern repeats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Frequency: </a:t>
            </a:r>
            <a:r>
              <a:rPr lang="en-US" altLang="en-US" smtClean="0">
                <a:ea typeface="ＭＳ Ｐゴシック" panose="020B0600070205080204" pitchFamily="34" charset="-128"/>
              </a:rPr>
              <a:t>number of periods per time unit</a:t>
            </a:r>
            <a:endParaRPr lang="en-US" altLang="en-US" b="1" smtClean="0">
              <a:ea typeface="ＭＳ Ｐゴシック" panose="020B0600070205080204" pitchFamily="34" charset="-128"/>
            </a:endParaRPr>
          </a:p>
          <a:p>
            <a:endParaRPr lang="en-US" altLang="en-US" baseline="300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5" descr="C:\Users\PaulRefurb\Documents\Ch 09-10-14\Books\952 Schneider Invitation to CS 7e - Alyssa - xxx\02_NEW PDFs and Figures\Figures\C8814_ch04\ch04\C8814_f04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31" y="786245"/>
            <a:ext cx="567137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Image sampling: record color or intensity at fixed, discrete intervals in two dimensions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Pixels: individual recorded samples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RGB encoding scheme</a:t>
            </a:r>
            <a:r>
              <a:rPr lang="en-US" altLang="en-US" smtClean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Colors are combinations of red, green, and blue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One byte each for red, green, and blue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Raster graphics</a:t>
            </a:r>
            <a:r>
              <a:rPr lang="en-US" altLang="en-US" smtClean="0">
                <a:ea typeface="ＭＳ Ｐゴシック" panose="020B0600070205080204" pitchFamily="34" charset="-128"/>
              </a:rPr>
              <a:t> store picture as two-d grid of pixel values</a:t>
            </a:r>
            <a:endParaRPr lang="en-US" altLang="en-US" b="1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6" descr="C:\Users\PaulRefurb\Documents\Ch 09-10-14\Books\952 Schneider Invitation to CS 7e - Alyssa - xxx\02_NEW PDFs and Figures\Figures\C8814_ch04\ch04\C8814_f04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81445"/>
            <a:ext cx="4987636" cy="549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94955" y="2192482"/>
            <a:ext cx="6858000" cy="169892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4800" b="1" u="sng" dirty="0" smtClean="0">
                <a:latin typeface="Minion Pro Cond" pitchFamily="18" charset="0"/>
                <a:ea typeface="ＭＳ Ｐゴシック" charset="-128"/>
              </a:rPr>
              <a:t>The </a:t>
            </a:r>
            <a:r>
              <a:rPr lang="en-US" sz="4800" b="1" u="sng" dirty="0">
                <a:latin typeface="Minion Pro Cond" pitchFamily="18" charset="0"/>
                <a:ea typeface="ＭＳ Ｐゴシック" charset="-128"/>
              </a:rPr>
              <a:t>Building Blocks: </a:t>
            </a:r>
            <a:r>
              <a:rPr lang="en-US" sz="3400" b="1" dirty="0" smtClean="0">
                <a:latin typeface="+mj-lt"/>
                <a:ea typeface="ＭＳ Ｐゴシック" charset="-128"/>
              </a:rPr>
              <a:t/>
            </a:r>
            <a:br>
              <a:rPr lang="en-US" sz="3400" b="1" dirty="0" smtClean="0">
                <a:latin typeface="+mj-lt"/>
                <a:ea typeface="ＭＳ Ｐゴシック" charset="-128"/>
              </a:rPr>
            </a:br>
            <a:r>
              <a:rPr lang="en-US" sz="3400" b="1" dirty="0" smtClean="0">
                <a:latin typeface="+mj-lt"/>
                <a:ea typeface="ＭＳ Ｐゴシック" charset="-128"/>
              </a:rPr>
              <a:t>Binary </a:t>
            </a:r>
            <a:r>
              <a:rPr lang="en-US" sz="3400" b="1" dirty="0">
                <a:latin typeface="+mj-lt"/>
                <a:ea typeface="ＭＳ Ｐゴシック" charset="-128"/>
              </a:rPr>
              <a:t>Numbers, Boolean Logic, and Gates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Data size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how much to store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1000 integer values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10-page text paper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60-second sound file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480 by 640 image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Data compression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storing data in a reduced-size form to save space/time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Lossless: data can be perfectly restored</a:t>
            </a:r>
          </a:p>
          <a:p>
            <a:pPr lvl="1"/>
            <a:r>
              <a:rPr lang="en-US" altLang="en-US" dirty="0" err="1" smtClean="0">
                <a:ea typeface="ＭＳ Ｐゴシック" panose="020B0600070205080204" pitchFamily="34" charset="-128"/>
              </a:rPr>
              <a:t>Lossy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data cannot be perfectly restored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1905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Computers use binary because “bistable” systems are reliable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Current on/off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Magnetic field left/right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0726" name="Picture 7" descr="C:\Users\PaulRefurb\Documents\Ch 09-10-14\Books\952 Schneider Invitation to CS 7e - Alyssa - xxx\02_NEW PDFs and Figures\Figures\C8814_ch04\ch04\C8814_f04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2" y="3415146"/>
            <a:ext cx="515389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3028950" cy="4572000"/>
          </a:xfrm>
        </p:spPr>
        <p:txBody>
          <a:bodyPr>
            <a:normAutofit fontScale="92500"/>
          </a:bodyPr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Transistors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Solid-state switches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Change on/off when given power on control line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Extremely small (billions per chip)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Enable computers that work with </a:t>
            </a:r>
            <a:r>
              <a:rPr lang="en-US" altLang="en-US" b="1" smtClean="0">
                <a:ea typeface="ＭＳ Ｐゴシック" panose="020B0600070205080204" pitchFamily="34" charset="-128"/>
              </a:rPr>
              <a:t>gigabytes</a:t>
            </a:r>
            <a:r>
              <a:rPr lang="en-US" altLang="en-US" smtClean="0">
                <a:ea typeface="ＭＳ Ｐゴシック" panose="020B0600070205080204" pitchFamily="34" charset="-128"/>
              </a:rPr>
              <a:t> of data </a:t>
            </a:r>
            <a:endParaRPr lang="en-US" altLang="en-US" b="1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1750" name="Picture 7" descr="C:\Users\PaulRefurb\Documents\Ch 09-10-14\Books\952 Schneider Invitation to CS 7e - Alyssa - xxx\02_NEW PDFs and Figures\Figures\C8814_ch04\ch04\C8814_f04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828800"/>
            <a:ext cx="309129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Boolean Logic and Gates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Boolean logic: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rules for manipulating true/false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Boolean expressions can be converted to circuits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Hardware design/logic design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pertains to the design and construction of new circuits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Binary 1/0 maps to true/false of Boolean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7" descr="C:\Users\PaulRefurb\Documents\Ch 09-10-14\Books\952 Schneider Invitation to CS 7e - Alyssa - xxx\02_NEW PDFs and Figures\Figures\C8814_ch04\ch04\C8814_f04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777875"/>
            <a:ext cx="27289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8" descr="C:\Users\PaulRefurb\Documents\Ch 09-10-14\Books\952 Schneider Invitation to CS 7e - Alyssa - xxx\02_NEW PDFs and Figures\Figures\C8814_ch04\ch04\C8814_f04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97" y="777875"/>
            <a:ext cx="26908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9" descr="C:\Users\PaulRefurb\Documents\Ch 09-10-14\Books\952 Schneider Invitation to CS 7e - Alyssa - xxx\02_NEW PDFs and Figures\Figures\C8814_ch04\ch04\C8814_f04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30" y="3825877"/>
            <a:ext cx="2445544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Boolean Logic and Gates (cont'd)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Gate: </a:t>
            </a:r>
            <a:r>
              <a:rPr lang="en-US" altLang="en-US" smtClean="0">
                <a:ea typeface="ＭＳ Ｐゴシック" panose="020B0600070205080204" pitchFamily="34" charset="-128"/>
              </a:rPr>
              <a:t>an electronic device that operates on inputs to produce outputs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Each gate corresponds to a Boolean operator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6870" name="Picture 7" descr="C:\Users\PaulRefurb\Documents\Ch 09-10-14\Books\952 Schneider Invitation to CS 7e - Alyssa - xxx\02_NEW PDFs and Figures\Figures\C8814_ch04\ch04\C8814_f04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99" y="3200400"/>
            <a:ext cx="416480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Boolean Logic and Gates (cont'd)</a:t>
            </a:r>
          </a:p>
        </p:txBody>
      </p:sp>
      <p:sp>
        <p:nvSpPr>
          <p:cNvPr id="37891" name="Content Placeholder 5"/>
          <p:cNvSpPr>
            <a:spLocks noGrp="1"/>
          </p:cNvSpPr>
          <p:nvPr>
            <p:ph sz="half" idx="1"/>
          </p:nvPr>
        </p:nvSpPr>
        <p:spPr>
          <a:xfrm>
            <a:off x="1371600" y="1676400"/>
            <a:ext cx="3314700" cy="4572000"/>
          </a:xfrm>
        </p:spPr>
        <p:txBody>
          <a:bodyPr/>
          <a:lstStyle/>
          <a:p>
            <a:r>
              <a:rPr lang="en-US" altLang="en-US" sz="2600">
                <a:ea typeface="ＭＳ Ｐゴシック" panose="020B0600070205080204" pitchFamily="34" charset="-128"/>
              </a:rPr>
              <a:t>Gates are built from transistors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NOT gate: 1 transistor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AND gate: 3 transistors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OR gate: 3 transistors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NAND and NOR: 2 transistors</a:t>
            </a:r>
          </a:p>
        </p:txBody>
      </p:sp>
      <p:pic>
        <p:nvPicPr>
          <p:cNvPr id="37894" name="Picture 7" descr="C:\Users\PaulRefurb\Documents\Ch 09-10-14\Books\952 Schneider Invitation to CS 7e - Alyssa - xxx\02_NEW PDFs and Figures\Figures\C8814_ch04\ch04\C8814_f04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1" y="1676400"/>
            <a:ext cx="299799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5" descr="C:\Users\PaulRefurb\Documents\Ch 09-10-14\Books\952 Schneider Invitation to CS 7e - Alyssa - xxx\02_NEW PDFs and Figures\Figures\C8814_ch04\ch04\C8814_f04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6" y="762000"/>
            <a:ext cx="53101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Building Computer Circuits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Circuit: </a:t>
            </a:r>
            <a:r>
              <a:rPr lang="en-US" altLang="en-US" smtClean="0">
                <a:ea typeface="ＭＳ Ｐゴシック" panose="020B0600070205080204" pitchFamily="34" charset="-128"/>
              </a:rPr>
              <a:t>has input wires, contains gates connected by wires, and has output wires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Outputs depend only on current inputs: no state 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40966" name="Picture 7" descr="C:\Users\PaulRefurb\Documents\Ch 09-10-14\Books\952 Schneider Invitation to CS 7e - Alyssa - xxx\02_NEW PDFs and Figures\Figures\C8814_ch04\ch04\C8814_f04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6" y="3200400"/>
            <a:ext cx="4288631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Building Computer Circuits (cont'd)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447801"/>
            <a:ext cx="3319895" cy="43434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Compare-for-equality (CE) circuit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Input is two unsigned binary numbers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Output is 1 if inputs are identical, and 0 otherwise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Start with one-bit version (1-CE) and build general version from that</a:t>
            </a:r>
          </a:p>
        </p:txBody>
      </p:sp>
      <p:pic>
        <p:nvPicPr>
          <p:cNvPr id="4" name="Picture 5" descr="C:\Users\PaulRefurb\Documents\Ch 09-10-14\Books\952 Schneider Invitation to CS 7e - Alyssa - xxx\02_NEW PDFs and Figures\Figures\C8814_ch04\ch04\C8814_f04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533" y="1693716"/>
            <a:ext cx="4618921" cy="357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Introduction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chapter explains how computers work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All computing devices are built on the ideas in this chapter: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Laptops, desktops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Servers, supercomputers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Game systems, cell phones, MP3 players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Calculators, singing get-well cards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Embedded systems in toys, cars, microwaves, etc.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Control Circuits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343400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Control circuits </a:t>
            </a:r>
            <a:r>
              <a:rPr lang="en-US" altLang="en-US" smtClean="0">
                <a:ea typeface="ＭＳ Ｐゴシック" panose="020B0600070205080204" pitchFamily="34" charset="-128"/>
              </a:rPr>
              <a:t>make decisions, determine order of operations, select data values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Multiplexor</a:t>
            </a:r>
            <a:r>
              <a:rPr lang="en-US" altLang="en-US" smtClean="0">
                <a:ea typeface="ＭＳ Ｐゴシック" panose="020B0600070205080204" pitchFamily="34" charset="-128"/>
              </a:rPr>
              <a:t> selects one from among many inputs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input lines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 selector lines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1 output line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Each input line corresponds to a unique pattern on selector lines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That input value is passed to output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5" descr="C:\Users\PaulRefurb\Documents\Ch 09-10-14\Books\952 Schneider Invitation to CS 7e - Alyssa - xxx\02_NEW PDFs and Figures\Figures\C8814_ch04\ch04\C8814_f04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05" y="990600"/>
            <a:ext cx="558879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Control Circuits (cont'd)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343400"/>
          </a:xfrm>
        </p:spPr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Decoder</a:t>
            </a:r>
            <a:r>
              <a:rPr lang="en-US" altLang="en-US" smtClean="0">
                <a:ea typeface="ＭＳ Ｐゴシック" panose="020B0600070205080204" pitchFamily="34" charset="-128"/>
              </a:rPr>
              <a:t> sends a signal out only one output, chosen by its input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 input lines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output lines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Each output line corresponds to a unique pattern on input lines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Only the chosen output line produces 1, all others output 0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Control Circuits (cont'd)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3434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Decoder circuit uses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To select a single arithmetic instruction, given a code for that instruction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Code activates one output line; that line activates corresponding arithmetic circuit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Multiplexor circuit uses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To choose one data value from among a set, based on selector pattern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Many data values flow into the multiplexor, only the selected one comes out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5" descr="C:\Users\PaulRefurb\Documents\Ch 09-10-14\Books\952 Schneider Invitation to CS 7e - Alyssa - xxx\02_NEW PDFs and Figures\Figures\C8814_ch04\ch04\C8814_f04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1" y="1371602"/>
            <a:ext cx="6129338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5" descr="C:\Users\PaulRefurb\Documents\Ch 09-10-14\Books\952 Schneider Invitation to CS 7e - Alyssa - xxx\02_NEW PDFs and Figures\Figures\C8814_ch04\ch04\C8814_f04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55" y="1066800"/>
            <a:ext cx="570309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567" y="1417532"/>
            <a:ext cx="407323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the decimal value of the following unsigned numbers:</a:t>
            </a:r>
          </a:p>
          <a:p>
            <a:pPr lvl="1"/>
            <a:r>
              <a:rPr lang="en-US" sz="2200" dirty="0" smtClean="0"/>
              <a:t>11000</a:t>
            </a:r>
          </a:p>
          <a:p>
            <a:pPr lvl="1"/>
            <a:r>
              <a:rPr lang="en-US" sz="2200" dirty="0" smtClean="0"/>
              <a:t>110001</a:t>
            </a:r>
          </a:p>
          <a:p>
            <a:pPr lvl="1"/>
            <a:r>
              <a:rPr lang="en-US" sz="2200" dirty="0" smtClean="0"/>
              <a:t>1111111</a:t>
            </a:r>
          </a:p>
          <a:p>
            <a:pPr lvl="1"/>
            <a:r>
              <a:rPr lang="en-US" sz="2200" dirty="0" smtClean="0"/>
              <a:t>1000000000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dirty="0" smtClean="0"/>
              <a:t>Using 8 bits, what is the unsigned binary representation of each of the following values?</a:t>
            </a:r>
          </a:p>
          <a:p>
            <a:pPr lvl="1"/>
            <a:r>
              <a:rPr lang="en-US" sz="2200" dirty="0" smtClean="0"/>
              <a:t>23</a:t>
            </a:r>
          </a:p>
          <a:p>
            <a:pPr lvl="1"/>
            <a:r>
              <a:rPr lang="en-US" sz="2200" dirty="0" smtClean="0"/>
              <a:t>55</a:t>
            </a:r>
          </a:p>
          <a:p>
            <a:pPr lvl="1"/>
            <a:r>
              <a:rPr lang="en-US" sz="2200" dirty="0" smtClean="0"/>
              <a:t>275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630881" y="1363080"/>
            <a:ext cx="4073236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ASCII code set,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show the internal binary representation of the following character strings:</a:t>
            </a:r>
          </a:p>
          <a:p>
            <a:pPr marL="621792" lvl="1" indent="-228600">
              <a:lnSpc>
                <a:spcPct val="80000"/>
              </a:lnSpc>
              <a:spcBef>
                <a:spcPts val="324"/>
              </a:spcBef>
              <a:buClr>
                <a:schemeClr val="accent1"/>
              </a:buClr>
              <a:buSzPct val="68000"/>
              <a:buFont typeface="Verdana"/>
              <a:buChar char="◦"/>
            </a:pPr>
            <a:r>
              <a:rPr lang="en-US" sz="2000" dirty="0" err="1" smtClean="0"/>
              <a:t>AbC</a:t>
            </a:r>
            <a:endParaRPr lang="en-US" sz="2000" dirty="0" smtClean="0"/>
          </a:p>
          <a:p>
            <a:pPr marL="621792" lvl="1" indent="-228600">
              <a:lnSpc>
                <a:spcPct val="80000"/>
              </a:lnSpc>
              <a:spcBef>
                <a:spcPts val="324"/>
              </a:spcBef>
              <a:buClr>
                <a:schemeClr val="accent1"/>
              </a:buClr>
              <a:buSzPct val="68000"/>
              <a:buFont typeface="Verdana"/>
              <a:buChar char="◦"/>
            </a:pPr>
            <a:r>
              <a:rPr lang="en-US" sz="2000" dirty="0" smtClean="0"/>
              <a:t>Mike</a:t>
            </a:r>
          </a:p>
          <a:p>
            <a:pPr marL="621792" lvl="1" indent="-228600">
              <a:lnSpc>
                <a:spcPct val="80000"/>
              </a:lnSpc>
              <a:spcBef>
                <a:spcPts val="324"/>
              </a:spcBef>
              <a:buClr>
                <a:schemeClr val="accent1"/>
              </a:buClr>
              <a:buSzPct val="68000"/>
              <a:buFont typeface="Verdana"/>
              <a:buChar char="◦"/>
            </a:pPr>
            <a:r>
              <a:rPr lang="en-US" sz="2000" dirty="0" smtClean="0"/>
              <a:t>$25.00</a:t>
            </a:r>
          </a:p>
          <a:p>
            <a:pPr marL="621792" lvl="1" indent="-228600">
              <a:lnSpc>
                <a:spcPct val="80000"/>
              </a:lnSpc>
              <a:spcBef>
                <a:spcPts val="324"/>
              </a:spcBef>
              <a:buClr>
                <a:schemeClr val="accent1"/>
              </a:buClr>
              <a:buSzPct val="68000"/>
              <a:buFont typeface="Verdana"/>
              <a:buChar char="◦"/>
            </a:pPr>
            <a:r>
              <a:rPr lang="en-US" sz="2000" dirty="0" smtClean="0"/>
              <a:t>(</a:t>
            </a:r>
            <a:r>
              <a:rPr lang="en-US" sz="2000" dirty="0" err="1" smtClean="0"/>
              <a:t>a+b</a:t>
            </a:r>
            <a:r>
              <a:rPr lang="en-US" sz="2000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2737016"/>
            <a:ext cx="6858000" cy="138396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4800" b="1" u="sng" dirty="0">
                <a:latin typeface="Minion Pro" pitchFamily="18" charset="0"/>
              </a:rPr>
              <a:t>Chapter 5</a:t>
            </a:r>
          </a:p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3600" b="1" dirty="0">
                <a:latin typeface="+mj-lt"/>
              </a:rPr>
              <a:t>Computer Systems Organization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84" y="381000"/>
            <a:ext cx="7634176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Components of a Computer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Von Neumann architecture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Foundation for nearly all modern computers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Characteristics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Central Processing Unit (CPU)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Memory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Input/output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Arithmetic/logic unit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Control unit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Stored program concept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Sequential execution of instructions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C:\Users\PaulRefurb\Documents\Ch 09-17-14\Books\952 Schneider Invitation to CS 7e - Alyssa - xxx\02_NEW PDFs and Figures\Figures\C8814_ch05\C8814_f05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486400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can an electronic (or magnetic) machine represent information?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Key requirements: clear, unambiguous, reliable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External representation is human-oriented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Base-10 numbers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Keyboard characters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Internal representation is computer-oriented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Base-2 numbers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Base-2 codes for characters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851" y="381000"/>
            <a:ext cx="7921256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Components of a Computer System </a:t>
            </a:r>
            <a:r>
              <a:rPr lang="en-US" altLang="en-US" sz="2800" dirty="0">
                <a:ea typeface="ＭＳ Ｐゴシック" panose="020B0600070205080204" pitchFamily="34" charset="-128"/>
              </a:rPr>
              <a:t>Memory and Cache (cont'd)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Memory</a:t>
            </a:r>
            <a:r>
              <a:rPr lang="en-US" altLang="en-US" smtClean="0">
                <a:ea typeface="ＭＳ Ｐゴシック" panose="020B0600070205080204" pitchFamily="34" charset="-128"/>
              </a:rPr>
              <a:t>: functional unit where data is stored/retrieved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Random access memory (RAM)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Organized into </a:t>
            </a:r>
            <a:r>
              <a:rPr lang="en-US" altLang="en-US" b="1" smtClean="0">
                <a:ea typeface="ＭＳ Ｐゴシック" panose="020B0600070205080204" pitchFamily="34" charset="-128"/>
              </a:rPr>
              <a:t>cells</a:t>
            </a:r>
            <a:r>
              <a:rPr lang="en-US" altLang="en-US" smtClean="0">
                <a:ea typeface="ＭＳ Ｐゴシック" panose="020B0600070205080204" pitchFamily="34" charset="-128"/>
              </a:rPr>
              <a:t>, each given a unique </a:t>
            </a:r>
            <a:r>
              <a:rPr lang="en-US" altLang="en-US" b="1" smtClean="0">
                <a:ea typeface="ＭＳ Ｐゴシック" panose="020B0600070205080204" pitchFamily="34" charset="-128"/>
              </a:rPr>
              <a:t>address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Equal time to access any cell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Cell values may be read and changed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Cell size/memory width</a:t>
            </a:r>
            <a:r>
              <a:rPr lang="en-US" altLang="en-US" smtClean="0">
                <a:ea typeface="ＭＳ Ｐゴシック" panose="020B0600070205080204" pitchFamily="34" charset="-128"/>
              </a:rPr>
              <a:t> is typically 8 bits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Maximum memory size/address space</a:t>
            </a:r>
            <a:r>
              <a:rPr lang="en-US" altLang="en-US" smtClean="0">
                <a:ea typeface="ＭＳ Ｐゴシック" panose="020B0600070205080204" pitchFamily="34" charset="-128"/>
              </a:rPr>
              <a:t> is 2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, where N is length of address</a:t>
            </a:r>
            <a:endParaRPr lang="en-US" altLang="en-US" b="1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5" descr="C:\Users\PaulRefurb\Documents\Ch 09-17-14\Books\952 Schneider Invitation to CS 7e - Alyssa - xxx\02_NEW PDFs and Figures\Figures\C8814_ch05\C8814_f05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28" y="346702"/>
            <a:ext cx="5571461" cy="582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586" y="349102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Memory and Cache (cont'd)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Fetch: retrieve from memory (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nondestructive fetch)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Store: write to memory (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destructive store)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Memory access time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Time required to fetch/store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Modern RAM requires 5-10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nanoseconds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MAR (Memory Address Register)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holds memory address to access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MDR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(Memory Data Register)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receives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data from fetch, holds data to be stored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Memory and Cache (cont'd)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Memory system circuits: decoder and fetch/store controller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Decoder converts MAR into signal to a specific memory cell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One-dimensional versus two-dimensional memory organization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Fetch/Store controller </a:t>
            </a:r>
            <a:r>
              <a:rPr lang="en-US" altLang="en-US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traffic cop for MDR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Takes in a signal that indicates fetch or store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Routes data flow to/from memory cells and MDR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C:\Users\PaulRefurb\Documents\Ch 09-17-14\Books\952 Schneider Invitation to CS 7e - Alyssa - xxx\02_NEW PDFs and Figures\Figures\C8814_ch05\C8814_f05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24" y="609600"/>
            <a:ext cx="504467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81000"/>
            <a:ext cx="65151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Memory and Cache (cont'd)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RAM speeds increased more slowly than CPU speeds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Cache memory</a:t>
            </a:r>
            <a:r>
              <a:rPr lang="en-US" altLang="en-US" smtClean="0">
                <a:ea typeface="ＭＳ Ｐゴシック" panose="020B0600070205080204" pitchFamily="34" charset="-128"/>
              </a:rPr>
              <a:t> is fast but expensive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Principle of locality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Values close to recently-accessed memory are more likely to be accessed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Load neighbors into cache and keep recent values there</a:t>
            </a:r>
            <a:endParaRPr lang="en-US" altLang="en-US" b="1" smtClean="0"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Cache hit rate:</a:t>
            </a:r>
            <a:r>
              <a:rPr lang="en-US" altLang="en-US" smtClean="0">
                <a:ea typeface="ＭＳ Ｐゴシック" panose="020B0600070205080204" pitchFamily="34" charset="-128"/>
              </a:rPr>
              <a:t> percentage of times values are found in cache</a:t>
            </a:r>
            <a:endParaRPr lang="en-US" altLang="en-US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81000"/>
            <a:ext cx="65151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err="1" smtClean="0">
                <a:ea typeface="ＭＳ Ｐゴシック" panose="020B0600070205080204" pitchFamily="34" charset="-128"/>
              </a:rPr>
              <a:t>Input/Output</a:t>
            </a:r>
            <a:r>
              <a:rPr lang="en-US" altLang="en-US" sz="4400" dirty="0" smtClean="0">
                <a:ea typeface="ＭＳ Ｐゴシック" panose="020B0600070205080204" pitchFamily="34" charset="-128"/>
              </a:rPr>
              <a:t> and Mass Storage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Input/output (I/O)</a:t>
            </a:r>
            <a:r>
              <a:rPr lang="en-US" altLang="en-US" smtClean="0">
                <a:ea typeface="ＭＳ Ｐゴシック" panose="020B0600070205080204" pitchFamily="34" charset="-128"/>
              </a:rPr>
              <a:t> connects the processor to the outside world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Humans: keyboard, monitor, etc.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storage: hard drive, DVD, flash drive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Other computers: network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RAM = </a:t>
            </a:r>
            <a:r>
              <a:rPr lang="en-US" altLang="en-US" b="1" smtClean="0">
                <a:ea typeface="ＭＳ Ｐゴシック" panose="020B0600070205080204" pitchFamily="34" charset="-128"/>
              </a:rPr>
              <a:t>volatile memory</a:t>
            </a:r>
            <a:r>
              <a:rPr lang="en-US" altLang="en-US" smtClean="0">
                <a:ea typeface="ＭＳ Ｐゴシック" panose="020B0600070205080204" pitchFamily="34" charset="-128"/>
              </a:rPr>
              <a:t> (gone without power)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Mass storage systems</a:t>
            </a:r>
            <a:r>
              <a:rPr lang="en-US" altLang="en-US" smtClean="0">
                <a:ea typeface="ＭＳ Ｐゴシック" panose="020B0600070205080204" pitchFamily="34" charset="-128"/>
              </a:rPr>
              <a:t> = </a:t>
            </a:r>
            <a:r>
              <a:rPr lang="en-US" altLang="en-US" b="1" smtClean="0">
                <a:ea typeface="ＭＳ Ｐゴシック" panose="020B0600070205080204" pitchFamily="34" charset="-128"/>
              </a:rPr>
              <a:t>nonvolatile memory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Direct access storage devices (DASDs)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Sequential access storage devices (SASDs)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Components of a Computer System </a:t>
            </a:r>
            <a:r>
              <a:rPr lang="en-US" altLang="en-US" sz="2800">
                <a:ea typeface="ＭＳ Ｐゴシック" panose="020B0600070205080204" pitchFamily="34" charset="-128"/>
              </a:rPr>
              <a:t>I/O and Mass Storage (cont'd)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DASDs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Hard drives, CDs, DVDs contain disks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Tracks: </a:t>
            </a:r>
            <a:r>
              <a:rPr lang="en-US" altLang="en-US" smtClean="0">
                <a:ea typeface="ＭＳ Ｐゴシック" panose="020B0600070205080204" pitchFamily="34" charset="-128"/>
              </a:rPr>
              <a:t>concentric rings around disk surface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Sectors:</a:t>
            </a:r>
            <a:r>
              <a:rPr lang="en-US" altLang="en-US" smtClean="0">
                <a:ea typeface="ＭＳ Ｐゴシック" panose="020B0600070205080204" pitchFamily="34" charset="-128"/>
              </a:rPr>
              <a:t> fixed size segments of tracks, unit of retrieval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Time to retrieve data based on:</a:t>
            </a:r>
          </a:p>
          <a:p>
            <a:pPr lvl="2"/>
            <a:r>
              <a:rPr lang="en-US" altLang="en-US" b="1" smtClean="0">
                <a:ea typeface="ＭＳ Ｐゴシック" panose="020B0600070205080204" pitchFamily="34" charset="-128"/>
              </a:rPr>
              <a:t>Seek time</a:t>
            </a:r>
          </a:p>
          <a:p>
            <a:pPr lvl="2"/>
            <a:r>
              <a:rPr lang="en-US" altLang="en-US" b="1" smtClean="0">
                <a:ea typeface="ＭＳ Ｐゴシック" panose="020B0600070205080204" pitchFamily="34" charset="-128"/>
              </a:rPr>
              <a:t>Latency</a:t>
            </a:r>
          </a:p>
          <a:p>
            <a:pPr lvl="2"/>
            <a:r>
              <a:rPr lang="en-US" altLang="en-US" b="1" smtClean="0">
                <a:ea typeface="ＭＳ Ｐゴシック" panose="020B0600070205080204" pitchFamily="34" charset="-128"/>
              </a:rPr>
              <a:t>Transfer time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Other non-disk DASDs: flash memory, optical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5" descr="C:\Users\PaulRefurb\Documents\Ch 09-17-14\Books\952 Schneider Invitation to CS 7e - Alyssa - xxx\02_NEW PDFs and Figures\Figures\C8814_ch05\C8814_f05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61" y="1066800"/>
            <a:ext cx="48410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I/O and Mass Storage (cont'd)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8965"/>
            <a:ext cx="8229600" cy="2951018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DASDs and SASDs are orders of magnitude slower than RAM: (microseconds or milliseconds)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I/O Controller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manages data transfer with slow I/O devices, freeing processor to do other work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Controller sends an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interrupt signal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processor when I/O task is done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5" descr="C:\Users\PaulRefurb\Documents\Ch 09-10-14\Books\952 Schneider Invitation to CS 7e - Alyssa - xxx\02_NEW PDFs and Figures\Figures\C8814_ch04\ch04\C8814_f04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7" y="647700"/>
            <a:ext cx="7384774" cy="530383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400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The Arithmetic/Logic Unit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ALU is part of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processor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Contains circuits for arithmetic: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Addition, subtraction, multiplication, and division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Contains circuits for comparison and logic: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Equality, and, or, not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Contains </a:t>
            </a:r>
            <a:r>
              <a:rPr lang="en-US" altLang="en-US" b="1" smtClean="0">
                <a:ea typeface="ＭＳ Ｐゴシック" panose="020B0600070205080204" pitchFamily="34" charset="-128"/>
              </a:rPr>
              <a:t>registers</a:t>
            </a:r>
            <a:r>
              <a:rPr lang="en-US" altLang="en-US" smtClean="0">
                <a:ea typeface="ＭＳ Ｐゴシック" panose="020B0600070205080204" pitchFamily="34" charset="-128"/>
              </a:rPr>
              <a:t>: super-fast, dedicated memory connected to circuits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Data path:</a:t>
            </a:r>
            <a:r>
              <a:rPr lang="en-US" altLang="en-US" smtClean="0">
                <a:ea typeface="ＭＳ Ｐゴシック" panose="020B0600070205080204" pitchFamily="34" charset="-128"/>
              </a:rPr>
              <a:t> how information flows in ALU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From registers to circuits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From circuits back to registers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5" descr="C:\Users\PaulRefurb\Documents\Ch 09-17-14\Books\952 Schneider Invitation to CS 7e - Alyssa - xxx\02_NEW PDFs and Figures\Figures\C8814_ch05\C8814_f05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762000"/>
            <a:ext cx="473825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81000"/>
            <a:ext cx="65151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The ALU (cont'd)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is the operation to perform chosen?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Option 1:  decoder signals one circuit to run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Option 2: run all circuits, multiplexor selects one output from all circuits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 practice, option 2 is usually chosen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Information flow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comes in from outside ALU to registers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Signal comes to multiplexor, which operation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Result goes back to register, and then to outside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400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The Control Unit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8362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Stored program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characteristic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Programs are encoded in binary and stored in computer’s memory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Control unit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fetches instructions from memory, decodes them, and executes them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Instructions encoded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Operation code (op code) tells which operation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Addresses tell which memory addresses/registers to operate 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03171" y="1398202"/>
            <a:ext cx="4052455" cy="452596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Machine language</a:t>
            </a:r>
            <a:endParaRPr kumimoji="0" lang="en-US" alt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Binary strings that encode instructions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Instructions can be carried out by hardware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Sequences of instructions encode algorithms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Instruction set</a:t>
            </a:r>
            <a:endParaRPr kumimoji="0" lang="en-US" alt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The instructions implemented by a particular chip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Each kind of processor speaks a different language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Non-Von Neumann Architectures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648200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Problems to solve are always larger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Computer chip speeds no longer increase exponentially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Reducing size puts gates closer together, faster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Speed of light pertains to signals through wire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Cannot put gates much closer together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Heat production increases too fast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Von Neumann bottleneck</a:t>
            </a:r>
            <a:r>
              <a:rPr lang="en-US" altLang="en-US" smtClean="0">
                <a:ea typeface="ＭＳ Ｐゴシック" panose="020B0600070205080204" pitchFamily="34" charset="-128"/>
              </a:rPr>
              <a:t>: inability of sequential machines to handle larger problems 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C:\Users\PaulRefurb\Documents\Ch 09-17-14\Books\952 Schneider Invitation to CS 7e - Alyssa - xxx\02_NEW PDFs and Figures\Figures\C8814_ch05\C8814_f05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99" y="354013"/>
            <a:ext cx="460739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Non-Von Neumann Architectures (cont'd)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64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Non-Von Neumann architectures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Other ways to organize computers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Most are experimental/theoretical, EXCEPT parallel processing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Parallel processing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Many processing units operating at the same time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Supercomputers (in the past)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Desktop multi-core machines (in the present)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“The cloud” (in the future)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Non-Von Neumann Architectures (cont'd)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648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MIMD parallel processing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Multiple Instruction stream/Multiple Data streams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Cluster computing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Multiple, independent processors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Each ALU operates on its own data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Each processor can operate independently: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 its own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 its own program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 its own rate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Non-Von Neumann Architectures (cont'd)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6482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Varieties of MIMD systems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Special-purpose systems: newer supercomputers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Cluster computing</a:t>
            </a:r>
            <a:r>
              <a:rPr lang="en-US" altLang="en-US" smtClean="0">
                <a:ea typeface="ＭＳ Ｐゴシック" panose="020B0600070205080204" pitchFamily="34" charset="-128"/>
              </a:rPr>
              <a:t>: standard machines communicating over LAN or WAN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Grid computing</a:t>
            </a:r>
            <a:r>
              <a:rPr lang="en-US" altLang="en-US" smtClean="0">
                <a:ea typeface="ＭＳ Ｐゴシック" panose="020B0600070205080204" pitchFamily="34" charset="-128"/>
              </a:rPr>
              <a:t>: machines of varying power, over large distances/Internet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Example: SETI project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Hot research area </a:t>
            </a:r>
            <a:r>
              <a:rPr lang="en-US" altLang="en-US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ea typeface="ＭＳ Ｐゴシック" panose="020B0600070205080204" pitchFamily="34" charset="-128"/>
              </a:rPr>
              <a:t>parallel algorithms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Need to take advantage of all this processing power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52455" cy="4525963"/>
          </a:xfrm>
        </p:spPr>
        <p:txBody>
          <a:bodyPr>
            <a:normAutofit/>
          </a:bodyPr>
          <a:lstStyle/>
          <a:p>
            <a:r>
              <a:rPr lang="en-US" altLang="en-US" sz="1900" dirty="0" smtClean="0">
                <a:ea typeface="ＭＳ Ｐゴシック" panose="020B0600070205080204" pitchFamily="34" charset="-128"/>
              </a:rPr>
              <a:t>Von Neumann architecture is standard for modern computing</a:t>
            </a:r>
          </a:p>
          <a:p>
            <a:r>
              <a:rPr lang="en-US" altLang="en-US" sz="1900" dirty="0" smtClean="0">
                <a:ea typeface="ＭＳ Ｐゴシック" panose="020B0600070205080204" pitchFamily="34" charset="-128"/>
              </a:rPr>
              <a:t>Von Neumann machines have memory, I/O, ALU, and control unit; programs are stored in memory; execution is sequential unless program says other</a:t>
            </a:r>
          </a:p>
          <a:p>
            <a:r>
              <a:rPr lang="en-US" altLang="en-US" sz="1900" dirty="0" smtClean="0">
                <a:ea typeface="ＭＳ Ｐゴシック" panose="020B0600070205080204" pitchFamily="34" charset="-128"/>
              </a:rPr>
              <a:t>Memory is organized into addressable cells; data is fetched and stored based on MAR and MDR; uses decoder and fetch/store controller</a:t>
            </a:r>
          </a:p>
          <a:p>
            <a:pPr>
              <a:buFontTx/>
              <a:buNone/>
            </a:pPr>
            <a:endParaRPr lang="en-US" altLang="en-US" sz="19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3564" y="1481330"/>
            <a:ext cx="4073236" cy="4525963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Mass data storage is nonvolatile; disks store and fetch sectors of data stored in tracks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I/O is slow, needs dedicated controller to free CPU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ALU performs computations, moving data to/from dedicated registers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Control unit fetches, decodes, and executes instructions; instructions are written in machine language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Parallel processing architectures can perform multiple instructions at one time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binary numbering system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 base-2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positional numbering system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Base ten: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Uses 10 digits: 0, 1, 2, 3, 4, 5, 6, 7, 8, 9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Each place corresponds to a power of 10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1,943 = 1 * 10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3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+ 9 * 10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+ 4 * 10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+ 3 * 10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Base two: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Uses 2 digits: 0, 1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Each place corresponds to a power of 2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1101 = 1 *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3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+ 1 *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+ 0 *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+ 1 *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13 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Why do humans use the Base-10 numbering system?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2543175"/>
            <a:ext cx="6858000" cy="188256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4800" b="1" u="sng" dirty="0">
                <a:latin typeface="Minion Pro" pitchFamily="18" charset="0"/>
              </a:rPr>
              <a:t>Chapter 6</a:t>
            </a:r>
          </a:p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3600" b="1" dirty="0">
                <a:latin typeface="+mj-lt"/>
              </a:rPr>
              <a:t>An Introduction to System Software and Virtual Machines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Why do we need Software?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smtClean="0">
                <a:ea typeface="ＭＳ Ｐゴシック" panose="020B0600070205080204" pitchFamily="34" charset="-128"/>
              </a:rPr>
              <a:t>naked machine</a:t>
            </a:r>
            <a:r>
              <a:rPr lang="en-US" altLang="en-US" smtClean="0">
                <a:ea typeface="ＭＳ Ｐゴシック" panose="020B0600070205080204" pitchFamily="34" charset="-128"/>
              </a:rPr>
              <a:t> has no tools or programs to help the user: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Write instructions in binary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Write data in binary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Load instructions into memory one cell at a time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Initiate program run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Too difficult for humans to do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We must build an interface to hide the details and make the computer easier to build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System Software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System software </a:t>
            </a:r>
            <a:r>
              <a:rPr lang="en-US" altLang="en-US" smtClean="0">
                <a:ea typeface="ＭＳ Ｐゴシック" panose="020B0600070205080204" pitchFamily="34" charset="-128"/>
              </a:rPr>
              <a:t>is a collection of programs to: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Manage resources of the computer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Serve as intermediary between user and hardware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System software creates a </a:t>
            </a:r>
            <a:r>
              <a:rPr lang="en-US" altLang="en-US" b="1" smtClean="0">
                <a:ea typeface="ＭＳ Ｐゴシック" panose="020B0600070205080204" pitchFamily="34" charset="-128"/>
              </a:rPr>
              <a:t>virtual machine</a:t>
            </a:r>
            <a:r>
              <a:rPr lang="en-US" altLang="en-US" smtClean="0">
                <a:ea typeface="ＭＳ Ｐゴシック" panose="020B0600070205080204" pitchFamily="34" charset="-128"/>
              </a:rPr>
              <a:t> (or </a:t>
            </a:r>
            <a:r>
              <a:rPr lang="en-US" altLang="en-US" b="1" smtClean="0">
                <a:ea typeface="ＭＳ Ｐゴシック" panose="020B0600070205080204" pitchFamily="34" charset="-128"/>
              </a:rPr>
              <a:t>virtual environment</a:t>
            </a:r>
            <a:r>
              <a:rPr lang="en-US" altLang="en-US" smtClean="0">
                <a:ea typeface="ＭＳ Ｐゴシック" panose="020B0600070205080204" pitchFamily="34" charset="-128"/>
              </a:rPr>
              <a:t>) that user sees</a:t>
            </a:r>
          </a:p>
          <a:p>
            <a:endParaRPr lang="en-US" altLang="en-US" b="1" smtClean="0">
              <a:ea typeface="ＭＳ Ｐゴシック" panose="020B0600070205080204" pitchFamily="34" charset="-128"/>
            </a:endParaRPr>
          </a:p>
        </p:txBody>
      </p:sp>
      <p:pic>
        <p:nvPicPr>
          <p:cNvPr id="13318" name="Picture 7" descr="C:\Users\PaulRefurb\Documents\Ch 09-17-14\Books\952 Schneider Invitation to CS 7e - Alyssa - xxx\02_NEW PDFs and Figures\Figures\C8814_ch06\C8814_f06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979865"/>
            <a:ext cx="46291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System Software (cont'd)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19600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Operating system</a:t>
            </a:r>
            <a:r>
              <a:rPr lang="en-US" altLang="en-US" smtClean="0">
                <a:ea typeface="ＭＳ Ｐゴシック" panose="020B0600070205080204" pitchFamily="34" charset="-128"/>
              </a:rPr>
              <a:t>: central system software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Communicates with users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Starts up other system software and applications as needed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Graphical user interface (GUI)</a:t>
            </a:r>
            <a:r>
              <a:rPr lang="en-US" altLang="en-US" smtClean="0">
                <a:ea typeface="ＭＳ Ｐゴシック" panose="020B0600070205080204" pitchFamily="34" charset="-128"/>
              </a:rPr>
              <a:t>, often pronounced gooey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Visual interface to operating system (or other system software/applications)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I/O systems communicate with various devices</a:t>
            </a:r>
          </a:p>
          <a:p>
            <a:endParaRPr lang="en-US" altLang="en-US" b="1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System Software (cont'd)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1543050" y="3962400"/>
            <a:ext cx="60579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Language services support high level languages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Memory managers allocate memory to programs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Information managers organize mass storage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Scheduler manages programs waiting to run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Utilities: tools, including </a:t>
            </a:r>
            <a:r>
              <a:rPr lang="en-US" altLang="en-US" sz="2400" b="1">
                <a:ea typeface="ＭＳ Ｐゴシック" panose="020B0600070205080204" pitchFamily="34" charset="-128"/>
              </a:rPr>
              <a:t>program libraries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pic>
        <p:nvPicPr>
          <p:cNvPr id="15366" name="Picture 7" descr="C:\Users\PaulRefurb\Documents\Ch 09-17-14\Books\952 Schneider Invitation to CS 7e - Alyssa - xxx\02_NEW PDFs and Figures\Figures\C8814_ch06\C8814_f06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2"/>
            <a:ext cx="54864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System Software (cont'd)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Naked machine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Write program in binary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Load instructions one-by-one into memory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Insert start into memory address 0 and push “go” button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Read results from memory one-by-one, in binary</a:t>
            </a:r>
          </a:p>
        </p:txBody>
      </p:sp>
      <p:sp>
        <p:nvSpPr>
          <p:cNvPr id="16388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Virtual machine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Write program using text editor in high-level language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Save program to folder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Use translator to convert to binary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Use scheduler to load and run</a:t>
            </a:r>
          </a:p>
          <a:p>
            <a:pPr>
              <a:buFontTx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Use I/O system to print results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Assemblers and Assembly Language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Assembly language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Instructions map one-to-one to machine language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Symbolic op codes (not binary)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Symbolic addresses for instructions and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Pseudo-ops for data generation and more (data in human-friendly terms)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Assembly </a:t>
            </a:r>
            <a:r>
              <a:rPr lang="en-US" altLang="en-US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smtClean="0">
                <a:ea typeface="ＭＳ Ｐゴシック" panose="020B0600070205080204" pitchFamily="34" charset="-128"/>
              </a:rPr>
              <a:t> a </a:t>
            </a:r>
            <a:r>
              <a:rPr lang="en-US" altLang="en-US" b="1" smtClean="0">
                <a:ea typeface="ＭＳ Ｐゴシック" panose="020B0600070205080204" pitchFamily="34" charset="-128"/>
              </a:rPr>
              <a:t>low-level programming language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Java, C, Python </a:t>
            </a:r>
            <a:r>
              <a:rPr lang="en-US" altLang="en-US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ea typeface="ＭＳ Ｐゴシック" panose="020B0600070205080204" pitchFamily="34" charset="-128"/>
              </a:rPr>
              <a:t>high-level programming languages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5" descr="C:\Users\PaulRefurb\Documents\Ch 09-17-14\Books\952 Schneider Invitation to CS 7e - Alyssa - xxx\02_NEW PDFs and Figures\Figures\C8814_ch06\C8814_f06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91" y="1905000"/>
            <a:ext cx="690995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Assemblers and Assembly Language (cont'd)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73236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Assembly language process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Source program (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assembly language)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Translated by 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assembler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to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Object program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(machine language)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Loader places in memory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Hardware runs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" name="Picture 5" descr="C:\Users\PaulRefurb\Documents\Ch 09-17-14\Books\952 Schneider Invitation to CS 7e - Alyssa - xxx\02_NEW PDFs and Figures\Figures\C8814_ch06\C8814_f06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94" y="1475509"/>
            <a:ext cx="4514998" cy="456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Assemblers and Assembly Language (cont'd)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Simple examples:</a:t>
            </a:r>
          </a:p>
          <a:p>
            <a:pPr marL="514350" indent="-51435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x = y + 3</a:t>
            </a:r>
          </a:p>
          <a:p>
            <a:pPr marL="514350" indent="-514350"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marL="514350" indent="-514350"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marL="514350" indent="-51435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input a and b</a:t>
            </a:r>
          </a:p>
          <a:p>
            <a:pPr marL="514350" indent="-51435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while a &gt; b do</a:t>
            </a:r>
          </a:p>
          <a:p>
            <a:pPr marL="514350" indent="-51435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print a</a:t>
            </a:r>
          </a:p>
          <a:p>
            <a:pPr marL="514350" indent="-51435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a = a – 2</a:t>
            </a:r>
          </a:p>
        </p:txBody>
      </p:sp>
      <p:sp>
        <p:nvSpPr>
          <p:cNvPr id="25604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LOAD Y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ADD THREE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STORE X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…		-- Data comes after .END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X:		.DATA 0  -- X is initially 0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Y:		.DATA 5 – Y is initially 5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THREE:	.DATA 3 –The constant 3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endParaRPr lang="en-US" altLang="en-US" sz="1200">
              <a:latin typeface="Andale Mono" charset="0"/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IN A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IN B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LOOP1:	LOAD A	A:  .DATA 0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		COMPARE B	B:  .DATA 0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		JUMPLT LOOP1END	TWO: .DATA 2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		JUMPEQ LOOP1END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		OUT A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		LOAD A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		SUBTRACT TWO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		STORE A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		JUMP LOOP1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r>
              <a:rPr lang="en-US" altLang="en-US" sz="1200">
                <a:latin typeface="Andale Mono" charset="0"/>
                <a:ea typeface="ＭＳ Ｐゴシック" panose="020B0600070205080204" pitchFamily="34" charset="-128"/>
              </a:rPr>
              <a:t>LOOP1END: …</a:t>
            </a:r>
          </a:p>
          <a:p>
            <a:pPr>
              <a:buNone/>
              <a:tabLst>
                <a:tab pos="687388" algn="l"/>
                <a:tab pos="2740025" algn="l"/>
              </a:tabLst>
            </a:pPr>
            <a:endParaRPr lang="en-US" altLang="en-US" sz="1200">
              <a:latin typeface="Andale Mono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C:\Users\PaulRefurb\Documents\Ch 09-10-14\Books\952 Schneider Invitation to CS 7e - Alyssa - xxx\02_NEW PDFs and Figures\Figures\C8814_ch04\ch04\C8814_f04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44" y="469825"/>
            <a:ext cx="4689912" cy="5918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5" descr="C:\Users\PaulRefurb\Documents\Ch 09-17-14\Books\952 Schneider Invitation to CS 7e - Alyssa - xxx\02_NEW PDFs and Figures\Figures\C8814_ch06\C8814_f0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2"/>
          <a:stretch>
            <a:fillRect/>
          </a:stretch>
        </p:blipFill>
        <p:spPr bwMode="auto">
          <a:xfrm>
            <a:off x="592281" y="633846"/>
            <a:ext cx="3792683" cy="28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PaulRefurb\Documents\Ch 09-17-14\Books\952 Schneider Invitation to CS 7e - Alyssa - xxx\02_NEW PDFs and Figures\Figures\C8814_ch06\C8814_f06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14" y="623454"/>
            <a:ext cx="3795286" cy="538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Assemblers and Assembly Language (cont'd)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Translation and loading</a:t>
            </a:r>
          </a:p>
          <a:p>
            <a:pPr marL="514350" indent="-514350"/>
            <a:r>
              <a:rPr lang="en-US" altLang="en-US" b="1" smtClean="0">
                <a:ea typeface="ＭＳ Ｐゴシック" panose="020B0600070205080204" pitchFamily="34" charset="-128"/>
              </a:rPr>
              <a:t>Assembler</a:t>
            </a:r>
            <a:r>
              <a:rPr lang="en-US" altLang="en-US" smtClean="0">
                <a:ea typeface="ＭＳ Ｐゴシック" panose="020B0600070205080204" pitchFamily="34" charset="-128"/>
              </a:rPr>
              <a:t> translates to machine language</a:t>
            </a:r>
          </a:p>
          <a:p>
            <a:pPr marL="914400" lvl="1" indent="-514350"/>
            <a:r>
              <a:rPr lang="en-US" altLang="en-US" smtClean="0">
                <a:ea typeface="ＭＳ Ｐゴシック" panose="020B0600070205080204" pitchFamily="34" charset="-128"/>
              </a:rPr>
              <a:t>Converts symbolic op codes to binary equivalents</a:t>
            </a:r>
          </a:p>
          <a:p>
            <a:pPr marL="914400" lvl="1" indent="-514350"/>
            <a:r>
              <a:rPr lang="en-US" altLang="en-US" smtClean="0">
                <a:ea typeface="ＭＳ Ｐゴシック" panose="020B0600070205080204" pitchFamily="34" charset="-128"/>
              </a:rPr>
              <a:t>Converts symbolic labels to memory addresses</a:t>
            </a:r>
          </a:p>
          <a:p>
            <a:pPr marL="914400" lvl="1" indent="-514350"/>
            <a:r>
              <a:rPr lang="en-US" altLang="en-US" smtClean="0">
                <a:ea typeface="ＭＳ Ｐゴシック" panose="020B0600070205080204" pitchFamily="34" charset="-128"/>
              </a:rPr>
              <a:t>Performs pseudo-op actions</a:t>
            </a:r>
          </a:p>
          <a:p>
            <a:pPr marL="914400" lvl="1" indent="-514350"/>
            <a:r>
              <a:rPr lang="en-US" altLang="en-US" smtClean="0">
                <a:ea typeface="ＭＳ Ｐゴシック" panose="020B0600070205080204" pitchFamily="34" charset="-128"/>
              </a:rPr>
              <a:t>Writes </a:t>
            </a:r>
            <a:r>
              <a:rPr lang="en-US" altLang="en-US" b="1" smtClean="0">
                <a:ea typeface="ＭＳ Ｐゴシック" panose="020B0600070205080204" pitchFamily="34" charset="-128"/>
              </a:rPr>
              <a:t>object file</a:t>
            </a:r>
            <a:r>
              <a:rPr lang="en-US" altLang="en-US" smtClean="0">
                <a:ea typeface="ＭＳ Ｐゴシック" panose="020B0600070205080204" pitchFamily="34" charset="-128"/>
              </a:rPr>
              <a:t> containing machine instructions</a:t>
            </a:r>
          </a:p>
          <a:p>
            <a:pPr marL="514350" indent="-514350"/>
            <a:r>
              <a:rPr lang="en-US" altLang="en-US" b="1" smtClean="0">
                <a:ea typeface="ＭＳ Ｐゴシック" panose="020B0600070205080204" pitchFamily="34" charset="-128"/>
              </a:rPr>
              <a:t>Loader</a:t>
            </a:r>
            <a:r>
              <a:rPr lang="en-US" altLang="en-US" smtClean="0">
                <a:ea typeface="ＭＳ Ｐゴシック" panose="020B0600070205080204" pitchFamily="34" charset="-128"/>
              </a:rPr>
              <a:t> gets program ready to run</a:t>
            </a:r>
          </a:p>
          <a:p>
            <a:pPr marL="914400" lvl="1" indent="-514350"/>
            <a:r>
              <a:rPr lang="en-US" altLang="en-US" smtClean="0">
                <a:ea typeface="ＭＳ Ｐゴシック" panose="020B0600070205080204" pitchFamily="34" charset="-128"/>
              </a:rPr>
              <a:t>Places instructions in memory</a:t>
            </a:r>
          </a:p>
          <a:p>
            <a:pPr marL="914400" lvl="1" indent="-514350"/>
            <a:r>
              <a:rPr lang="en-US" altLang="en-US" smtClean="0">
                <a:ea typeface="ＭＳ Ｐゴシック" panose="020B0600070205080204" pitchFamily="34" charset="-128"/>
              </a:rPr>
              <a:t>Triggers the hardware to run the program </a:t>
            </a:r>
          </a:p>
          <a:p>
            <a:pPr marL="514350" indent="-51435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Assemblers and Assembly Language (cont'd)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66304" y="1582882"/>
            <a:ext cx="6057900" cy="4648200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Converting symbolic op codes to binary ones</a:t>
            </a:r>
          </a:p>
          <a:p>
            <a:pPr marL="514350" indent="-514350"/>
            <a:r>
              <a:rPr lang="en-US" altLang="en-US" dirty="0" smtClean="0">
                <a:ea typeface="ＭＳ Ｐゴシック" panose="020B0600070205080204" pitchFamily="34" charset="-128"/>
              </a:rPr>
              <a:t>Assembler maintains a table</a:t>
            </a:r>
          </a:p>
          <a:p>
            <a:pPr marL="514350" indent="-514350"/>
            <a:r>
              <a:rPr lang="en-US" altLang="en-US" dirty="0" smtClean="0">
                <a:ea typeface="ＭＳ Ｐゴシック" panose="020B0600070205080204" pitchFamily="34" charset="-128"/>
              </a:rPr>
              <a:t>Assembler looks up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symbolic op codes in the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table and substitutes the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binary analogue </a:t>
            </a:r>
          </a:p>
          <a:p>
            <a:pPr marL="514350" indent="-514350"/>
            <a:r>
              <a:rPr lang="en-US" altLang="en-US" dirty="0" smtClean="0">
                <a:ea typeface="ＭＳ Ｐゴシック" panose="020B0600070205080204" pitchFamily="34" charset="-128"/>
              </a:rPr>
              <a:t>Use binary search to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optimize table lookups</a:t>
            </a:r>
          </a:p>
          <a:p>
            <a:pPr marL="514350" indent="-514350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514350" indent="-514350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514350" indent="-514350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9702" name="Picture 6" descr="C:\Users\PaulRefurb\Documents\Ch 09-17-14\Books\952 Schneider Invitation to CS 7e - Alyssa - xxx\02_NEW PDFs and Figures\Figures\C8814_ch06\C8814_f06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6125441" y="2437534"/>
            <a:ext cx="23431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Assemblers and Assembly Language (cont'd)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5132" y="1593273"/>
            <a:ext cx="3631623" cy="4648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Converting symbolic labels to memory addresses</a:t>
            </a:r>
          </a:p>
          <a:p>
            <a:pPr marL="514350" indent="-514350"/>
            <a:r>
              <a:rPr lang="en-US" altLang="en-US" dirty="0" smtClean="0">
                <a:ea typeface="ＭＳ Ｐゴシック" panose="020B0600070205080204" pitchFamily="34" charset="-128"/>
              </a:rPr>
              <a:t>Assembler needs two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passes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</a:p>
          <a:p>
            <a:pPr marL="914400" lvl="1" indent="-514350"/>
            <a:r>
              <a:rPr lang="en-US" altLang="en-US" dirty="0" smtClean="0">
                <a:ea typeface="ＭＳ Ｐゴシック" panose="020B0600070205080204" pitchFamily="34" charset="-128"/>
              </a:rPr>
              <a:t>Looks over assembly code two times</a:t>
            </a:r>
          </a:p>
          <a:p>
            <a:pPr marL="514350" indent="-514350"/>
            <a:r>
              <a:rPr lang="en-US" altLang="en-US" dirty="0" smtClean="0">
                <a:ea typeface="ＭＳ Ｐゴシック" panose="020B0600070205080204" pitchFamily="34" charset="-128"/>
              </a:rPr>
              <a:t>First pass</a:t>
            </a:r>
          </a:p>
          <a:p>
            <a:pPr marL="914400" lvl="1" indent="-514350"/>
            <a:r>
              <a:rPr lang="en-US" altLang="en-US" dirty="0" smtClean="0">
                <a:ea typeface="ＭＳ Ｐゴシック" panose="020B0600070205080204" pitchFamily="34" charset="-128"/>
              </a:rPr>
              <a:t>Keeps a count of how many instructions from the start</a:t>
            </a:r>
          </a:p>
          <a:p>
            <a:pPr marL="914400" lvl="1" indent="-514350"/>
            <a:r>
              <a:rPr lang="en-US" altLang="en-US" dirty="0" smtClean="0">
                <a:ea typeface="ＭＳ Ｐゴシック" panose="020B0600070205080204" pitchFamily="34" charset="-128"/>
              </a:rPr>
              <a:t>Collects symbolic labels and add to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symbol table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along with location counter</a:t>
            </a:r>
          </a:p>
          <a:p>
            <a:pPr marL="514350" indent="-514350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34346" y="1551708"/>
            <a:ext cx="3657600" cy="448541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Second pass 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Looks up and replace op codes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Substitutes label references with location from symbol table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Sets up .DATA pseudo-ops with location and binary value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Writes instructions to object file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1143000"/>
          </a:xfrm>
        </p:spPr>
        <p:txBody>
          <a:bodyPr>
            <a:normAutofit fontScale="92500"/>
          </a:bodyPr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System commands</a:t>
            </a:r>
            <a:r>
              <a:rPr lang="en-US" altLang="en-US" smtClean="0">
                <a:ea typeface="ＭＳ Ｐゴシック" panose="020B0600070205080204" pitchFamily="34" charset="-128"/>
              </a:rPr>
              <a:t>: user instructions about what the computer should do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6870" name="Picture 7" descr="C:\Users\PaulRefurb\Documents\Ch 09-17-14\Books\952 Schneider Invitation to CS 7e - Alyssa - xxx\02_NEW PDFs and Figures\Figures\C8814_ch06\C8814_f06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06" y="2608265"/>
            <a:ext cx="4776788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User interface: user communicates with operating system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Operating system as receptionist and dispatcher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User command</a:t>
            </a:r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system software scheduled and runrepeat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Text-based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System commands typed at a prompt in a terminal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Command language</a:t>
            </a:r>
            <a:r>
              <a:rPr lang="en-US" altLang="en-US" smtClean="0">
                <a:ea typeface="ＭＳ Ｐゴシック" panose="020B0600070205080204" pitchFamily="34" charset="-128"/>
              </a:rPr>
              <a:t> must be learned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GUI-based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System commands by a visual/mouse 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>
            <a:normAutofit fontScale="925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System security and protection: permit only authorized access to resources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Operating system as a security guard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Access protected by usernames and passwords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Superusers</a:t>
            </a:r>
            <a:r>
              <a:rPr lang="en-US" altLang="en-US" smtClean="0">
                <a:ea typeface="ＭＳ Ｐゴシック" panose="020B0600070205080204" pitchFamily="34" charset="-128"/>
              </a:rPr>
              <a:t> have more privileges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Encrypt</a:t>
            </a:r>
            <a:r>
              <a:rPr lang="en-US" altLang="en-US" smtClean="0">
                <a:ea typeface="ＭＳ Ｐゴシック" panose="020B0600070205080204" pitchFamily="34" charset="-128"/>
              </a:rPr>
              <a:t> data to increase security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Folders and files have authorization lists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Read a file, add new information to a file, change existing information, and delete a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5" descr="C:\Users\PaulRefurb\Documents\Ch 09-17-14\Books\952 Schneider Invitation to CS 7e - Alyssa - xxx\02_NEW PDFs and Figures\Figures\C8814_ch06\C8814_f06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61"/>
          <a:stretch>
            <a:fillRect/>
          </a:stretch>
        </p:blipFill>
        <p:spPr bwMode="auto">
          <a:xfrm>
            <a:off x="2514600" y="1676402"/>
            <a:ext cx="4114800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Efficient allocation of resources: keep the CPU busy and all programs making progress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Operating system as traffic cop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Multiple programs active at one time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Every program is in one of three states: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Running: program currently using the CPU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Waiting: programs waiting for I/O operations to complete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Ready: programs ready for a turn on CPU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Keep a queue of ready programs and share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Safe use of resources: ensure that the computer doesn’t get stuck in </a:t>
            </a:r>
            <a:r>
              <a:rPr lang="en-US" altLang="en-US" b="1" smtClean="0">
                <a:ea typeface="ＭＳ Ｐゴシック" panose="020B0600070205080204" pitchFamily="34" charset="-128"/>
              </a:rPr>
              <a:t>deadlock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Multiple programs requesting access to resources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Deadlock occurs when all programs have some resources, and are waiting for resources held by others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Deadlock prevention: if you can’t get all resources, release all you have and try again later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Deadlock recovery: if no acknowledgement, send message again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139" y="1252730"/>
            <a:ext cx="8229600" cy="4525963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Converting from binary to decimal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Add up powers of two where a 1 appears in the binary number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Try it: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1001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1 in the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3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power position, decimal bit value =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8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1 in the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power position, decimal bit value =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1</a:t>
            </a:r>
          </a:p>
          <a:p>
            <a:pPr lvl="3"/>
            <a:r>
              <a:rPr lang="en-US" altLang="en-US" b="1" dirty="0" smtClean="0">
                <a:ea typeface="ＭＳ Ｐゴシック" panose="020B0600070205080204" pitchFamily="34" charset="-128"/>
              </a:rPr>
              <a:t>8 + 1 =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9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4166048"/>
            <a:ext cx="8373644" cy="1448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Historical development of operating systems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First generation: nearly “naked computer”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Programmer hand-loaded programs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Second generation: </a:t>
            </a:r>
            <a:r>
              <a:rPr lang="en-US" altLang="en-US" b="1" smtClean="0">
                <a:ea typeface="ＭＳ Ｐゴシック" panose="020B0600070205080204" pitchFamily="34" charset="-128"/>
              </a:rPr>
              <a:t>batch operating system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Programmers gave programs to operators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Operators collect a “batch” of programs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Used I/O computer to translate programs to tape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Ran programs as a group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Used I/O computer to translate output to text/paper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Job control language: instructions to 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Third generation: </a:t>
            </a:r>
            <a:r>
              <a:rPr lang="en-US" altLang="en-US" b="1" smtClean="0">
                <a:ea typeface="ＭＳ Ｐゴシック" panose="020B0600070205080204" pitchFamily="34" charset="-128"/>
              </a:rPr>
              <a:t>multiprogrammed operating systems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Multiple programs loaded at once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Switch between programs when I/O happens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Computer security now required!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Privileged operations only available to the administrator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Bound memory a program can legitimately access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Time-sharing system </a:t>
            </a:r>
            <a:r>
              <a:rPr lang="en-US" altLang="en-US" smtClean="0">
                <a:ea typeface="ＭＳ Ｐゴシック" panose="020B0600070205080204" pitchFamily="34" charset="-128"/>
              </a:rPr>
              <a:t>(also third generation)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Multiprogrammed, but users are on the system interactively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Users need an illusion of sole access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Allocate run time in time slices—each program runs until I/O OR time runs out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5" descr="C:\Users\PaulRefurb\Documents\Ch 09-17-14\Books\952 Schneider Invitation to CS 7e - Alyssa - xxx\02_NEW PDFs and Figures\Figures\C8814_ch06\C8814_f06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2"/>
            <a:ext cx="54864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Fourth generation: </a:t>
            </a:r>
            <a:r>
              <a:rPr lang="en-US" altLang="en-US" b="1" smtClean="0">
                <a:ea typeface="ＭＳ Ｐゴシック" panose="020B0600070205080204" pitchFamily="34" charset="-128"/>
              </a:rPr>
              <a:t>network operating system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Operating system supports all the same local services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Also supports services that access resources that are available over a network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Shared printer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Servers: email, data, web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Connections to the Internet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Real-time operating system</a:t>
            </a:r>
            <a:r>
              <a:rPr lang="en-US" altLang="en-US" smtClean="0">
                <a:ea typeface="ＭＳ Ｐゴシック" panose="020B0600070205080204" pitchFamily="34" charset="-128"/>
              </a:rPr>
              <a:t> or </a:t>
            </a:r>
            <a:r>
              <a:rPr lang="en-US" altLang="en-US" b="1" smtClean="0">
                <a:ea typeface="ＭＳ Ｐゴシック" panose="020B0600070205080204" pitchFamily="34" charset="-128"/>
              </a:rPr>
              <a:t>embedded system</a:t>
            </a:r>
            <a:r>
              <a:rPr lang="en-US" altLang="en-US" smtClean="0">
                <a:ea typeface="ＭＳ Ｐゴシック" panose="020B0600070205080204" pitchFamily="34" charset="-128"/>
              </a:rPr>
              <a:t> are special-purpose computers in other equipment</a:t>
            </a:r>
            <a:endParaRPr lang="en-US" altLang="en-US" b="1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5" descr="C:\Users\PaulRefurb\Documents\Ch 09-17-14\Books\952 Schneider Invitation to CS 7e - Alyssa - xxx\02_NEW PDFs and Figures\Figures\C8814_ch06\C8814_f06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1" y="1129145"/>
            <a:ext cx="4911034" cy="28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C:\Users\PaulRefurb\Documents\Ch 09-17-14\Books\952 Schneider Invitation to CS 7e - Alyssa - xxx\02_NEW PDFs and Figures\Figures\C8814_ch06\C8814_f06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95" y="1129145"/>
            <a:ext cx="3808080" cy="451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(cont'd)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1676400"/>
            <a:ext cx="6057900" cy="4495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Fifth generation, the near future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Multimedia interfaces (integrate images, speech, video seamlessly)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Parallel processing system</a:t>
            </a:r>
            <a:r>
              <a:rPr lang="en-US" altLang="en-US" smtClean="0">
                <a:ea typeface="ＭＳ Ｐゴシック" panose="020B0600070205080204" pitchFamily="34" charset="-128"/>
              </a:rPr>
              <a:t> to perform multimedia and to permit larger scale tasks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Distributed computing environment</a:t>
            </a:r>
            <a:r>
              <a:rPr lang="en-US" altLang="en-US" smtClean="0">
                <a:ea typeface="ＭＳ Ｐゴシック" panose="020B0600070205080204" pitchFamily="34" charset="-128"/>
              </a:rPr>
              <a:t> in which users don’t know where resources are stored</a:t>
            </a:r>
          </a:p>
          <a:p>
            <a:pPr lvl="2"/>
            <a:r>
              <a:rPr lang="en-US" altLang="en-US" b="1" smtClean="0">
                <a:ea typeface="ＭＳ Ｐゴシック" panose="020B0600070205080204" pitchFamily="34" charset="-128"/>
              </a:rPr>
              <a:t>Cloud computing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3" descr="C:\Users\PaulRefurb\Documents\Ch 09-17-14\Books\952 Schneider Invitation to CS 7e - Alyssa - xxx\02_NEW PDFs and Figures\Figures\C8814_ch06\C8814_f06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7" y="32627"/>
            <a:ext cx="5305646" cy="6298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System software creates a virtual machine that is easy for users to use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Assemblers and loaders are system software: translate human-friendly programs to machine language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Assembly language uses symbolic names, symbolic op codes, and pseudo-ops to describe algorithms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Assembler translates source programs to object files; loader places object instructions in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(cont'd)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communicate with users through text or GUI actions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operating system includes key tasks such as: the user interface, system security, scheduling of programs, and system safety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Operating systems developed through four generations of improvements, each adding new features and improving efficiency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Future operating systems: parallel, distributed, and multimedia, with resources stored remotely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Binary Numbering System (cont'd)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139" y="1252730"/>
            <a:ext cx="8229600" cy="4525963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Converting from binary to decimal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Add up powers of two where a 1 appears in the binary number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Try it: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10100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1 in the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4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power position, decimal bit value =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16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1 in the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power position, decimal bit value =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4</a:t>
            </a:r>
          </a:p>
          <a:p>
            <a:pPr lvl="3"/>
            <a:r>
              <a:rPr lang="en-US" altLang="en-US" b="1" dirty="0" smtClean="0">
                <a:ea typeface="ＭＳ Ｐゴシック" panose="020B0600070205080204" pitchFamily="34" charset="-128"/>
              </a:rPr>
              <a:t>16 + 4 =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20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4166048"/>
            <a:ext cx="8373644" cy="1448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2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2598516"/>
            <a:ext cx="6858000" cy="177176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4800" b="1" u="sng" dirty="0">
                <a:latin typeface="Minion Pro" pitchFamily="18" charset="0"/>
              </a:rPr>
              <a:t>Chapter 7</a:t>
            </a:r>
          </a:p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3200" b="1" dirty="0">
                <a:latin typeface="+mj-lt"/>
              </a:rPr>
              <a:t>Computer Networks and Cloud Computing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Why do we need computer networks?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Computer networks have had revolutionary impact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Electronic commerce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Worldwide communications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Spread of information and data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We take for granted: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Access to information on any subject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Immediate contact with people around the world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Streaming audio and video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Wired or wireless access from every device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Computer network</a:t>
            </a:r>
            <a:r>
              <a:rPr lang="en-US" altLang="en-US" smtClean="0">
                <a:ea typeface="ＭＳ Ｐゴシック" panose="020B0600070205080204" pitchFamily="34" charset="-128"/>
              </a:rPr>
              <a:t> is made up of computing devices, </a:t>
            </a:r>
            <a:r>
              <a:rPr lang="en-US" altLang="en-US" b="1" smtClean="0">
                <a:ea typeface="ＭＳ Ｐゴシック" panose="020B0600070205080204" pitchFamily="34" charset="-128"/>
              </a:rPr>
              <a:t>nodes</a:t>
            </a:r>
            <a:r>
              <a:rPr lang="en-US" altLang="en-US" smtClean="0">
                <a:ea typeface="ＭＳ Ｐゴシック" panose="020B0600070205080204" pitchFamily="34" charset="-128"/>
              </a:rPr>
              <a:t>, and interconnections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Networks may be wired or wireless; communication links use various technology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Wired networks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Dial-up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Broadband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Wireless networks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WLAN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smtClean="0">
                <a:ea typeface="ＭＳ Ｐゴシック" panose="020B0600070205080204" pitchFamily="34" charset="-128"/>
              </a:rPr>
              <a:t>WWAN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smtClean="0">
                <a:ea typeface="ＭＳ Ｐゴシック" panose="020B0600070205080204" pitchFamily="34" charset="-128"/>
              </a:rPr>
              <a:t>MAN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smtClean="0">
                <a:ea typeface="ＭＳ Ｐゴシック" panose="020B0600070205080204" pitchFamily="34" charset="-128"/>
              </a:rPr>
              <a:t>LAN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smtClean="0">
                <a:ea typeface="ＭＳ Ｐゴシック" panose="020B0600070205080204" pitchFamily="34" charset="-128"/>
              </a:rPr>
              <a:t>PAN</a:t>
            </a:r>
          </a:p>
          <a:p>
            <a:endParaRPr lang="en-US" altLang="en-US" b="1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543050" y="1676400"/>
            <a:ext cx="337185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en-US" b="1" dirty="0" smtClean="0">
                <a:ea typeface="ＭＳ Ｐゴシック" pitchFamily="34" charset="-128"/>
              </a:rPr>
              <a:t>Switched, dial-up telephone lines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Analog lines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Transmit digital data</a:t>
            </a:r>
          </a:p>
          <a:p>
            <a:pPr>
              <a:defRPr/>
            </a:pPr>
            <a:r>
              <a:rPr lang="en-US" altLang="en-US" b="1" dirty="0" smtClean="0">
                <a:ea typeface="ＭＳ Ｐゴシック" pitchFamily="34" charset="-128"/>
              </a:rPr>
              <a:t>Modem</a:t>
            </a:r>
            <a:r>
              <a:rPr lang="en-US" altLang="en-US" dirty="0" smtClean="0">
                <a:ea typeface="ＭＳ Ｐゴシック" pitchFamily="34" charset="-128"/>
              </a:rPr>
              <a:t> modulates carrier wave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Speeds up to 56k bps</a:t>
            </a:r>
          </a:p>
          <a:p>
            <a:pPr>
              <a:defRPr/>
            </a:pPr>
            <a:r>
              <a:rPr lang="en-US" altLang="en-US" b="1" dirty="0" smtClean="0">
                <a:ea typeface="ＭＳ Ｐゴシック" pitchFamily="34" charset="-128"/>
              </a:rPr>
              <a:t>Bandwidth</a:t>
            </a:r>
            <a:r>
              <a:rPr lang="en-US" altLang="en-US" dirty="0" smtClean="0">
                <a:ea typeface="ＭＳ Ｐゴシック" pitchFamily="34" charset="-128"/>
              </a:rPr>
              <a:t> = capacity</a:t>
            </a:r>
            <a:endParaRPr lang="en-US" altLang="en-US" b="1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b="1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14342" name="Picture 7" descr="C:\Users\PaulRefurb\Documents\Ch 10-17-14\Books\952 Schneider Invitation to CS 7e - Alyssa - xxx\02_NEW PDFs and Figures\Figures\C8814_ch07\C8814_f07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1" y="1676400"/>
            <a:ext cx="271722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C:\Users\PaulRefurb\Documents\Ch 10-17-14\Books\952 Schneider Invitation to CS 7e - Alyssa - xxx\02_NEW PDFs and Figures\Figures\C8814_ch07\C8814_f07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41" y="762002"/>
            <a:ext cx="5218509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Broadband </a:t>
            </a:r>
            <a:r>
              <a:rPr lang="en-US" altLang="en-US" smtClean="0">
                <a:ea typeface="ＭＳ Ｐゴシック" panose="020B0600070205080204" pitchFamily="34" charset="-128"/>
              </a:rPr>
              <a:t>provides transmission rate &gt; 256k bps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Home Internet connections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Asymmetric download/upload times</a:t>
            </a:r>
            <a:endParaRPr lang="en-US" altLang="en-US" b="1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Digital subscriber line (DSL)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Uses phone lines, but sends digital signal on different frequencies than voice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Download rate: 5-50 Mbps; Upload rate: 1-5 Mbps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Cable modem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Uses cable TV lines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Commercial/institutional Internet connections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Ethernet</a:t>
            </a:r>
            <a:r>
              <a:rPr lang="en-US" altLang="en-US" smtClean="0">
                <a:ea typeface="ＭＳ Ｐゴシック" panose="020B0600070205080204" pitchFamily="34" charset="-128"/>
              </a:rPr>
              <a:t> (1970s)</a:t>
            </a:r>
            <a:endParaRPr lang="en-US" altLang="en-US" b="1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Dedicated coaxial cable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Operates at 10 Mbps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Fast Ethernet</a:t>
            </a:r>
            <a:r>
              <a:rPr lang="en-US" altLang="en-US" smtClean="0">
                <a:ea typeface="ＭＳ Ｐゴシック" panose="020B0600070205080204" pitchFamily="34" charset="-128"/>
              </a:rPr>
              <a:t> (early 1990s)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Dedicated lines (coaxial, fiber-optic, or twisted-pair)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Operates at 100 Mbps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Gigabit Ethernet Standard</a:t>
            </a:r>
            <a:r>
              <a:rPr lang="en-US" altLang="en-US" smtClean="0">
                <a:ea typeface="ＭＳ Ｐゴシック" panose="020B0600070205080204" pitchFamily="34" charset="-128"/>
              </a:rPr>
              <a:t> (late 1990s)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smtClean="0">
                <a:ea typeface="ＭＳ Ｐゴシック" panose="020B0600070205080204" pitchFamily="34" charset="-128"/>
              </a:rPr>
              <a:t>gigabit networking</a:t>
            </a:r>
            <a:r>
              <a:rPr lang="en-US" altLang="en-US" smtClean="0">
                <a:ea typeface="ＭＳ Ｐゴシック" panose="020B0600070205080204" pitchFamily="34" charset="-128"/>
              </a:rPr>
              <a:t> research project</a:t>
            </a:r>
          </a:p>
          <a:p>
            <a:pPr lvl="2"/>
            <a:r>
              <a:rPr lang="en-US" altLang="en-US" b="1" smtClean="0">
                <a:ea typeface="ＭＳ Ｐゴシック" panose="020B0600070205080204" pitchFamily="34" charset="-128"/>
              </a:rPr>
              <a:t>IEEE </a:t>
            </a:r>
            <a:r>
              <a:rPr lang="en-US" altLang="en-US" smtClean="0">
                <a:ea typeface="ＭＳ Ｐゴシック" panose="020B0600070205080204" pitchFamily="34" charset="-128"/>
              </a:rPr>
              <a:t>standard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Operates at 1000 Mbps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5" descr="C:\Users\PaulRefurb\Documents\Ch 10-17-14\Books\952 Schneider Invitation to CS 7e - Alyssa - xxx\02_NEW PDFs and Figures\Figures\C8814_ch07\C8814_f07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47800"/>
            <a:ext cx="6000750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Wireless data communication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Radio, microwave, or infrared signals to mobile computers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Laptops, tablet computers, smartphones, etc.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Mobile computing delivers data regardless of location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Bluetooth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Low-power, close range (30-50 feet), connects devices like wireless mice, cameras, video games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Networking Concepts (cont'd.)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b="1" dirty="0" smtClean="0">
                <a:ea typeface="ＭＳ Ｐゴシック" pitchFamily="34" charset="-128"/>
              </a:rPr>
              <a:t>Wireless local area network (WLAN)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Computers transmit wirelessly to a base station which has a wired connection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Range of 150-300 feet 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Terminology</a:t>
            </a:r>
          </a:p>
          <a:p>
            <a:pPr marL="685800" lvl="1" indent="-342900">
              <a:defRPr/>
            </a:pPr>
            <a:r>
              <a:rPr lang="en-US" altLang="en-US" b="1" dirty="0" smtClean="0">
                <a:ea typeface="ＭＳ Ｐゴシック" pitchFamily="34" charset="-128"/>
              </a:rPr>
              <a:t>Wi-Fi (Wireless Fidelity) </a:t>
            </a:r>
          </a:p>
          <a:p>
            <a:pPr marL="685800" lvl="1" indent="-342900">
              <a:defRPr/>
            </a:pPr>
            <a:r>
              <a:rPr lang="en-US" altLang="en-US" b="1" dirty="0" smtClean="0">
                <a:ea typeface="ＭＳ Ｐゴシック" pitchFamily="34" charset="-128"/>
              </a:rPr>
              <a:t>IEEE 802.11 wireless network standards</a:t>
            </a:r>
          </a:p>
          <a:p>
            <a:pPr marL="685800" lvl="1" indent="-342900">
              <a:defRPr/>
            </a:pPr>
            <a:r>
              <a:rPr lang="en-US" altLang="en-US" b="1" dirty="0" smtClean="0">
                <a:ea typeface="ＭＳ Ｐゴシック" pitchFamily="34" charset="-128"/>
              </a:rPr>
              <a:t>Wi-Fi hot spot</a:t>
            </a:r>
            <a:r>
              <a:rPr lang="en-US" altLang="en-US" dirty="0" smtClean="0">
                <a:ea typeface="ＭＳ Ｐゴシック" pitchFamily="34" charset="-128"/>
              </a:rPr>
              <a:t>: library, Hunter school campus, coffee shop, etc.</a:t>
            </a:r>
          </a:p>
          <a:p>
            <a:pPr marL="685800" lvl="1" indent="-342900">
              <a:defRPr/>
            </a:pPr>
            <a:r>
              <a:rPr lang="en-US" altLang="en-US" b="1" dirty="0" smtClean="0">
                <a:ea typeface="ＭＳ Ｐゴシック" pitchFamily="34" charset="-128"/>
              </a:rPr>
              <a:t>Metropolitan Wi-Fi</a:t>
            </a:r>
            <a:r>
              <a:rPr lang="en-US" altLang="en-US" dirty="0" smtClean="0">
                <a:ea typeface="ＭＳ Ｐゴシック" pitchFamily="34" charset="-128"/>
              </a:rPr>
              <a:t> (</a:t>
            </a:r>
            <a:r>
              <a:rPr lang="en-US" altLang="en-US" b="1" dirty="0" smtClean="0">
                <a:ea typeface="ＭＳ Ｐゴシック" pitchFamily="34" charset="-128"/>
              </a:rPr>
              <a:t>MAN</a:t>
            </a:r>
            <a:r>
              <a:rPr lang="en-US" altLang="en-US" dirty="0" smtClean="0">
                <a:ea typeface="ＭＳ Ｐゴシック" pitchFamily="34" charset="-128"/>
              </a:rPr>
              <a:t>) service: cities provide routers</a:t>
            </a:r>
            <a:endParaRPr lang="en-US" altLang="en-US" b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5201</Words>
  <Application>Microsoft Office PowerPoint</Application>
  <PresentationFormat>On-screen Show (4:3)</PresentationFormat>
  <Paragraphs>830</Paragraphs>
  <Slides>136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Concourse</vt:lpstr>
      <vt:lpstr>PowerPoint Presentation</vt:lpstr>
      <vt:lpstr>PowerPoint Presentation</vt:lpstr>
      <vt:lpstr> Introduction </vt:lpstr>
      <vt:lpstr>The Binary Numbering System</vt:lpstr>
      <vt:lpstr>PowerPoint Presentation</vt:lpstr>
      <vt:lpstr>The Binary Numbering System (cont'd)</vt:lpstr>
      <vt:lpstr>PowerPoint Presentation</vt:lpstr>
      <vt:lpstr>The Binary Numbering System (cont'd)</vt:lpstr>
      <vt:lpstr>The Binary Numbering System (cont'd)</vt:lpstr>
      <vt:lpstr>The Binary Numbering System (cont'd)</vt:lpstr>
      <vt:lpstr>The Binary Numbering System (cont'd)</vt:lpstr>
      <vt:lpstr>The Binary Numbering System (cont'd)</vt:lpstr>
      <vt:lpstr>The Binary Numbering System (cont'd)</vt:lpstr>
      <vt:lpstr>ASCII - American Standard Code for Information Interchange</vt:lpstr>
      <vt:lpstr>ASCII Code Chart</vt:lpstr>
      <vt:lpstr>The Binary Numbering System (cont'd)</vt:lpstr>
      <vt:lpstr>PowerPoint Presentation</vt:lpstr>
      <vt:lpstr>The Binary Numbering System (cont'd)</vt:lpstr>
      <vt:lpstr>PowerPoint Presentation</vt:lpstr>
      <vt:lpstr>The Binary Numbering System (cont'd)</vt:lpstr>
      <vt:lpstr>The Binary Numbering System (cont'd)</vt:lpstr>
      <vt:lpstr>The Binary Numbering System (cont'd)</vt:lpstr>
      <vt:lpstr>Boolean Logic and Gates</vt:lpstr>
      <vt:lpstr>PowerPoint Presentation</vt:lpstr>
      <vt:lpstr>Boolean Logic and Gates (cont'd)</vt:lpstr>
      <vt:lpstr>Boolean Logic and Gates (cont'd)</vt:lpstr>
      <vt:lpstr>PowerPoint Presentation</vt:lpstr>
      <vt:lpstr>Building Computer Circuits</vt:lpstr>
      <vt:lpstr>Building Computer Circuits (cont'd)</vt:lpstr>
      <vt:lpstr>Control Circuits</vt:lpstr>
      <vt:lpstr>PowerPoint Presentation</vt:lpstr>
      <vt:lpstr>Control Circuits (cont'd)</vt:lpstr>
      <vt:lpstr>Control Circuits (cont'd)</vt:lpstr>
      <vt:lpstr>PowerPoint Presentation</vt:lpstr>
      <vt:lpstr>PowerPoint Presentation</vt:lpstr>
      <vt:lpstr>Exercises</vt:lpstr>
      <vt:lpstr>PowerPoint Presentation</vt:lpstr>
      <vt:lpstr>The Components of a Computer System</vt:lpstr>
      <vt:lpstr>PowerPoint Presentation</vt:lpstr>
      <vt:lpstr>The Components of a Computer System Memory and Cache (cont'd)</vt:lpstr>
      <vt:lpstr>PowerPoint Presentation</vt:lpstr>
      <vt:lpstr>Memory and Cache (cont'd)</vt:lpstr>
      <vt:lpstr>Memory and Cache (cont'd)</vt:lpstr>
      <vt:lpstr>PowerPoint Presentation</vt:lpstr>
      <vt:lpstr>Memory and Cache (cont'd)</vt:lpstr>
      <vt:lpstr>Input/Output and Mass Storage</vt:lpstr>
      <vt:lpstr>The Components of a Computer System I/O and Mass Storage (cont'd)</vt:lpstr>
      <vt:lpstr>PowerPoint Presentation</vt:lpstr>
      <vt:lpstr>I/O and Mass Storage (cont'd)</vt:lpstr>
      <vt:lpstr>The Arithmetic/Logic Unit</vt:lpstr>
      <vt:lpstr>PowerPoint Presentation</vt:lpstr>
      <vt:lpstr>The ALU (cont'd)</vt:lpstr>
      <vt:lpstr>The Control Unit</vt:lpstr>
      <vt:lpstr>Non-Von Neumann Architectures</vt:lpstr>
      <vt:lpstr>PowerPoint Presentation</vt:lpstr>
      <vt:lpstr>Non-Von Neumann Architectures (cont'd)</vt:lpstr>
      <vt:lpstr>Non-Von Neumann Architectures (cont'd)</vt:lpstr>
      <vt:lpstr>Non-Von Neumann Architectures (cont'd)</vt:lpstr>
      <vt:lpstr>Summary</vt:lpstr>
      <vt:lpstr>PowerPoint Presentation</vt:lpstr>
      <vt:lpstr> Why do we need Software?</vt:lpstr>
      <vt:lpstr> System Software</vt:lpstr>
      <vt:lpstr> System Software (cont'd)</vt:lpstr>
      <vt:lpstr> System Software (cont'd)</vt:lpstr>
      <vt:lpstr> System Software (cont'd)</vt:lpstr>
      <vt:lpstr>Assemblers and Assembly Language</vt:lpstr>
      <vt:lpstr>PowerPoint Presentation</vt:lpstr>
      <vt:lpstr>Assemblers and Assembly Language (cont'd)</vt:lpstr>
      <vt:lpstr>Assemblers and Assembly Language (cont'd)</vt:lpstr>
      <vt:lpstr>PowerPoint Presentation</vt:lpstr>
      <vt:lpstr>Assemblers and Assembly Language (cont'd)</vt:lpstr>
      <vt:lpstr>Assemblers and Assembly Language (cont'd)</vt:lpstr>
      <vt:lpstr>Assemblers and Assembly Language (cont'd)</vt:lpstr>
      <vt:lpstr>Operating Systems</vt:lpstr>
      <vt:lpstr>Operating Systems (cont'd)</vt:lpstr>
      <vt:lpstr>Operating Systems (cont'd)</vt:lpstr>
      <vt:lpstr>PowerPoint Presentation</vt:lpstr>
      <vt:lpstr>Operating Systems (cont'd)</vt:lpstr>
      <vt:lpstr>Operating Systems (cont'd)</vt:lpstr>
      <vt:lpstr>Operating Systems (cont'd)</vt:lpstr>
      <vt:lpstr>Operating Systems (cont'd)</vt:lpstr>
      <vt:lpstr>Operating Systems (cont'd)</vt:lpstr>
      <vt:lpstr>PowerPoint Presentation</vt:lpstr>
      <vt:lpstr>Operating Systems (cont'd)</vt:lpstr>
      <vt:lpstr>PowerPoint Presentation</vt:lpstr>
      <vt:lpstr>Operating Systems (cont'd)</vt:lpstr>
      <vt:lpstr>PowerPoint Presentation</vt:lpstr>
      <vt:lpstr>Summary</vt:lpstr>
      <vt:lpstr>Summary (cont'd)</vt:lpstr>
      <vt:lpstr>PowerPoint Presentation</vt:lpstr>
      <vt:lpstr>Why do we need computer networks?</vt:lpstr>
      <vt:lpstr>Basic Networking Concepts</vt:lpstr>
      <vt:lpstr>Basic Networking Concepts (cont'd.)</vt:lpstr>
      <vt:lpstr>PowerPoint Presentation</vt:lpstr>
      <vt:lpstr>Basic Networking Concepts (cont'd.)</vt:lpstr>
      <vt:lpstr>Basic Networking Concepts (cont'd.)</vt:lpstr>
      <vt:lpstr>PowerPoint Presentation</vt:lpstr>
      <vt:lpstr>Basic Networking Concepts (cont'd.)</vt:lpstr>
      <vt:lpstr>Basic Networking Concepts (cont'd.)</vt:lpstr>
      <vt:lpstr>Basic Networking Concepts (cont'd.)</vt:lpstr>
      <vt:lpstr>Basic Networking Concepts (cont'd.)</vt:lpstr>
      <vt:lpstr>Basic Networking Concepts (cont'd.)</vt:lpstr>
      <vt:lpstr>Basic Networking Concepts (cont'd.)</vt:lpstr>
      <vt:lpstr>Basic Networking Concepts (cont'd.)</vt:lpstr>
      <vt:lpstr>PowerPoint Presentation</vt:lpstr>
      <vt:lpstr>Basic Networking Concepts (cont'd.)</vt:lpstr>
      <vt:lpstr>PowerPoint Presentation</vt:lpstr>
      <vt:lpstr>Basic Networking Concepts (cont'd.)</vt:lpstr>
      <vt:lpstr>Basic Networking Concepts (cont'd.)</vt:lpstr>
      <vt:lpstr>PowerPoint Presentation</vt:lpstr>
      <vt:lpstr>PowerPoint Presentation</vt:lpstr>
      <vt:lpstr>Basic Networking Concepts (cont'd.)</vt:lpstr>
      <vt:lpstr>Communication Protocols</vt:lpstr>
      <vt:lpstr>PowerPoint Presentation</vt:lpstr>
      <vt:lpstr>Communication Protocols:  Physical Layer (cont'd.)</vt:lpstr>
      <vt:lpstr>PowerPoint Presentation</vt:lpstr>
      <vt:lpstr>Communication Protocols:  Data Link Layer (cont'd.)</vt:lpstr>
      <vt:lpstr>Communication Protocols: Data Link Layer (cont'd.)</vt:lpstr>
      <vt:lpstr>Communication Protocols: Data Link Layer (cont'd.)</vt:lpstr>
      <vt:lpstr>Communication Protocols: Data Link Layer (cont'd.)</vt:lpstr>
      <vt:lpstr>Communication Protocols:  Data Link Layer (cont'd.)</vt:lpstr>
      <vt:lpstr>Communication Protocols:  Network Layer (cont'd.)</vt:lpstr>
      <vt:lpstr>Communication Protocols:  Network Layer (cont'd.)</vt:lpstr>
      <vt:lpstr>Communication Protocols:  Network Layer (cont'd.)</vt:lpstr>
      <vt:lpstr>Communication Protocols:  Transport Layer (cont'd.)</vt:lpstr>
      <vt:lpstr>Communication Protocols:  Transport Layer (cont'd.)</vt:lpstr>
      <vt:lpstr>PowerPoint Presentation</vt:lpstr>
      <vt:lpstr>Communication Protocols:  Application Layer (cont'd.)</vt:lpstr>
      <vt:lpstr>Communication Protocols:  Application Layer (cont'd.)</vt:lpstr>
      <vt:lpstr>Communication Protocols:  Application Layer (cont'd.)</vt:lpstr>
      <vt:lpstr>PowerPoint Presentation</vt:lpstr>
      <vt:lpstr>Network Services and Benefits</vt:lpstr>
      <vt:lpstr>Network Services and Benefits (cont'd.)</vt:lpstr>
      <vt:lpstr>Cloud Computing</vt:lpstr>
      <vt:lpstr>PowerPoint Presentation</vt:lpstr>
      <vt:lpstr>Summary</vt:lpstr>
    </vt:vector>
  </TitlesOfParts>
  <Company>Babson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</dc:creator>
  <cp:lastModifiedBy>George McRedmond</cp:lastModifiedBy>
  <cp:revision>96</cp:revision>
  <cp:lastPrinted>2017-04-17T16:01:15Z</cp:lastPrinted>
  <dcterms:created xsi:type="dcterms:W3CDTF">2016-06-12T20:02:00Z</dcterms:created>
  <dcterms:modified xsi:type="dcterms:W3CDTF">2017-04-17T18:48:00Z</dcterms:modified>
</cp:coreProperties>
</file>