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8" r:id="rId10"/>
    <p:sldId id="270" r:id="rId11"/>
    <p:sldId id="291" r:id="rId12"/>
    <p:sldId id="292" r:id="rId13"/>
    <p:sldId id="305" r:id="rId14"/>
    <p:sldId id="384" r:id="rId15"/>
    <p:sldId id="307" r:id="rId16"/>
    <p:sldId id="308" r:id="rId17"/>
    <p:sldId id="309" r:id="rId18"/>
    <p:sldId id="311" r:id="rId19"/>
    <p:sldId id="312" r:id="rId20"/>
    <p:sldId id="313" r:id="rId21"/>
    <p:sldId id="314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30" r:id="rId33"/>
    <p:sldId id="333" r:id="rId34"/>
    <p:sldId id="334" r:id="rId35"/>
    <p:sldId id="335" r:id="rId36"/>
    <p:sldId id="338" r:id="rId37"/>
    <p:sldId id="339" r:id="rId38"/>
    <p:sldId id="349" r:id="rId39"/>
    <p:sldId id="351" r:id="rId40"/>
    <p:sldId id="352" r:id="rId41"/>
    <p:sldId id="353" r:id="rId42"/>
    <p:sldId id="385" r:id="rId43"/>
    <p:sldId id="354" r:id="rId44"/>
    <p:sldId id="355" r:id="rId45"/>
    <p:sldId id="356" r:id="rId46"/>
    <p:sldId id="358" r:id="rId47"/>
    <p:sldId id="359" r:id="rId48"/>
    <p:sldId id="361" r:id="rId49"/>
    <p:sldId id="362" r:id="rId50"/>
    <p:sldId id="364" r:id="rId51"/>
    <p:sldId id="365" r:id="rId52"/>
    <p:sldId id="366" r:id="rId53"/>
    <p:sldId id="367" r:id="rId54"/>
    <p:sldId id="368" r:id="rId55"/>
    <p:sldId id="372" r:id="rId56"/>
    <p:sldId id="373" r:id="rId57"/>
    <p:sldId id="374" r:id="rId58"/>
    <p:sldId id="375" r:id="rId59"/>
    <p:sldId id="376" r:id="rId60"/>
    <p:sldId id="377" r:id="rId61"/>
    <p:sldId id="379" r:id="rId62"/>
    <p:sldId id="380" r:id="rId63"/>
    <p:sldId id="381" r:id="rId64"/>
    <p:sldId id="382" r:id="rId65"/>
    <p:sldId id="383" r:id="rId66"/>
    <p:sldId id="386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76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7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26E1F-F1D2-4B69-8032-108699A9087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0D976-5FC1-4AE1-9796-C8B576026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srgbClr val="FFFFFF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6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179A1A-C5F4-463C-8894-EA35DF5A45C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DB9B65-C5CB-46B0-BF05-EEFCCC1148B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59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4B8474-2C17-4DDE-8540-63E202C4073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644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D43D7E-281A-42CD-AF67-4E7685AFD8F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679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836F42-6B76-4517-9C4F-AF5D356ACDD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65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C22529-E888-4A11-8418-934540A56B16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75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6D1649-2C11-4478-A052-A5E07253104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069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4E0393-8EFD-438A-B762-9DEDC2E5540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68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F426825-D064-49B7-815C-2738B7FA037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570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EB20E0-1022-463E-A48C-34B12294D526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33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BBDBB7-A009-4153-A5D9-8EEB9F3AF3D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322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62119D-9F4C-408E-B6F2-208611A00C01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9346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935188-1A98-4970-A894-7A9C0248524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931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A1ABEC-DD20-433B-9B59-67511D891A65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069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38AFE6-7A99-464E-AF11-FE8454227365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605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9BCD6F-8646-45FC-BFFC-2E455D19CB06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4143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5CD16A-72B0-4565-8225-B174D161EC1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1394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37C835-0D90-4F87-97D0-7F61E155CEF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062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988BF4-B00A-4FFC-9B16-DD542BE062E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652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5B5B8E-C43E-4ECF-B327-63B93BD36D9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34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D52211-0642-4E6A-973E-C3EB7E2D549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47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201305-5A81-4803-B759-8957B4A7D15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491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3F2265-DEA2-4FC1-90E5-3AE4ABA0EFF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0404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634750-ABD7-46A1-BA43-6D9CA873AB7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492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C94C38-40F4-4538-AE87-2A5E76077EB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241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E1A2A5-028E-42F7-8B9F-3F8FD027413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770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101E79-0DCD-4AC9-BF57-CDFAAE7BDFA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71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1D7DD2-31B5-41D5-A5A1-CB0E591C9445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8742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09987F-D723-4585-B400-EF55B2C403C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144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0DD2E3-1530-42D2-94ED-3310DFAAA8F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6049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3708DF-D966-4F5B-A813-B1FD50C6B0D5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187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A05E21E-12FB-4DC2-9822-EEA2BF59EDF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89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31F527-778B-48EB-9AB6-A24984A4EC4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0938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97D2D7-8FEA-4315-9BC1-D9CDFA3C7B5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054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7411D0-96D7-4A4E-A891-2B43A1599BD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359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61C797C-74E3-420A-8F7A-FA6665DDE94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3625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100085-DD65-4DBE-80B3-3B6D07F4B515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33030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7E0BEE-E57B-4E90-AD84-D2B40B16E5E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4839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F51813-50BF-49FA-82D5-C257D860E7C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11174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AD8619-32AD-465F-AC85-C63D0B59E0F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44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A5FACC-5AB4-4F06-9627-AC1044C2419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78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9416AF-0B5D-451B-A34D-7D15C715AB0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79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A72393-89D1-4E58-9B63-94AEE06F7E1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42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F66449-AC78-419B-900D-6EE25FA3B36D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87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CF92FE-4696-4455-B7A2-AFAC8004994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6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DA2BF">
                  <a:tint val="20000"/>
                </a:srgbClr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C130B58-2D2D-4E38-AEB5-470A5E062F9D}" type="slidenum">
              <a:rPr lang="en-US" altLang="en-US" sz="2400" smtClean="0">
                <a:latin typeface="Times New Roman" pitchFamily="18" charset="0"/>
                <a:ea typeface="ＭＳ Ｐゴシック" pitchFamily="34" charset="-128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2400" dirty="0"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13" name="Picture 12" descr="http://www.hunterbusinessschool.edu/hunterbusiness/wp-content/uploads/2013/03/logo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52400"/>
            <a:ext cx="9239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598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Hun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248400" y="635091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Invitation to Computer Science, 7th Edition</a:t>
            </a:r>
          </a:p>
        </p:txBody>
      </p:sp>
    </p:spTree>
    <p:extLst>
      <p:ext uri="{BB962C8B-B14F-4D97-AF65-F5344CB8AC3E}">
        <p14:creationId xmlns:p14="http://schemas.microsoft.com/office/powerpoint/2010/main" val="8841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n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248400" y="635091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Invitation to Computer Science, 7th Edition</a:t>
            </a:r>
          </a:p>
        </p:txBody>
      </p:sp>
    </p:spTree>
    <p:extLst>
      <p:ext uri="{BB962C8B-B14F-4D97-AF65-F5344CB8AC3E}">
        <p14:creationId xmlns:p14="http://schemas.microsoft.com/office/powerpoint/2010/main" val="25125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11" name="Picture 10" descr="Hunter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248400" y="635091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Invitation to Computer Science, 7th Edition</a:t>
            </a:r>
          </a:p>
        </p:txBody>
      </p:sp>
    </p:spTree>
    <p:extLst>
      <p:ext uri="{BB962C8B-B14F-4D97-AF65-F5344CB8AC3E}">
        <p14:creationId xmlns:p14="http://schemas.microsoft.com/office/powerpoint/2010/main" val="271682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1600" y="2397949"/>
            <a:ext cx="645795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defRPr/>
            </a:pPr>
            <a:r>
              <a:rPr lang="en-US" sz="4400" b="1" dirty="0">
                <a:solidFill>
                  <a:prstClr val="black"/>
                </a:solidFill>
                <a:ea typeface="ＭＳ Ｐゴシック" pitchFamily="34" charset="-128"/>
              </a:rPr>
              <a:t>Introduction to Computer Science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defRPr/>
            </a:pPr>
            <a:r>
              <a:rPr lang="en-US" sz="4000" b="1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Day </a:t>
            </a:r>
            <a: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1838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5" descr="C:\Users\PaulRefurb\Documents\Ch 10-17-14\Books\952 Schneider Invitation to CS 7e - Alyssa - xxx\02_NEW PDFs and Figures\Figures\C8814_ch09\C8814_f09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63" y="599212"/>
            <a:ext cx="563966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Meeting Expectations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Programmer need not manage data in memory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 each language, programmers must declare names (and sometimes types) for variables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Program manages movement of data associated with a given variable name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Macroscopic view of tasks (e.g., “add B and C”)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Languages provide statements for high-level math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Details of complex operations, such as conditional statements and loops are hidden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Meeting Expectations (cont'd.)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Programs are portable from one machine to another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Programming languages standardized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Compiled languages 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Ada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C++, Java, and C#)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Compilers written for a particular platform support standard, and translate to machine-specific forms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Programmers distribute executable or low level “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bytecode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”, not source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Interpreted languages (like Python) require an interpreter on each machine and distribute source code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Program statements are closer to natural language and math notation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Math notation fairly standard across languages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Conditionals and loops closer to natural language than assembly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8156864" cy="452596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High-level languages: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Hide details of memory and hardware operations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Enable code portability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Shift code statements toward natural language and math notation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Programming languages may share an underlying philosophy, but vary in syntax and semantics details</a:t>
            </a:r>
          </a:p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Ada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C++, C#, Java, and Python are all third generation languages (in this program you will learn Java and Python).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8156864" cy="117874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Write a program (on paper or in a text editor) to implement the sequential phone number search algorithm: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7724" y="2691245"/>
            <a:ext cx="6013893" cy="334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228600"/>
            <a:ext cx="6858000" cy="13287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4400" b="1" dirty="0">
                <a:latin typeface="+mj-lt"/>
              </a:rPr>
              <a:t>Chapter 10</a:t>
            </a:r>
          </a:p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3600" b="1" dirty="0">
                <a:latin typeface="+mj-lt"/>
              </a:rPr>
              <a:t>The Tower of Babel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Why Babel?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Why isn’t there just one high-level programming language?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Why isn’t there just one model of automobile?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Each language has tasks it performs well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Complex computations on real numbers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Detailed page layout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Database interactions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Choose a language based on the tasks to be done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Choose a language based on its approach to computation (its philosophy)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Procedural language philosophy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Tell the computer step by step how to manipulate variables (data in memory locations)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Programs are broken into modules to handle separate tasks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Think of similarities between French, Spanish, English and Italian – they are all part of Romance languages.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FORTRAN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FORmula TRANslation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Developed at IBM in the 1950s by John Backus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First high-level language actually implemented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Focus on numerical computation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Control structures similar to assembly language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GO TO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Like a JUMP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Can create spaghetti code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External libraries</a:t>
            </a:r>
            <a:r>
              <a:rPr lang="en-US" altLang="en-US" smtClean="0">
                <a:ea typeface="ＭＳ Ｐゴシック" panose="020B0600070205080204" pitchFamily="34" charset="-128"/>
              </a:rPr>
              <a:t>: tested special-purpose code</a:t>
            </a:r>
            <a:endParaRPr lang="en-US" altLang="en-US" b="1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COBOL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COmmon Business-Oriented Language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Developed by the U.S. Navy in 1959 by Admiral Grace Murray Hopper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Focus on business applications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Inventory or payroll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Master file updated by transaction files: file I/O key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Wide use in </a:t>
            </a:r>
            <a:r>
              <a:rPr lang="en-US" altLang="en-US" b="1" smtClean="0">
                <a:ea typeface="ＭＳ Ｐゴシック" panose="020B0600070205080204" pitchFamily="34" charset="-128"/>
              </a:rPr>
              <a:t>legacy code </a:t>
            </a:r>
            <a:r>
              <a:rPr lang="en-US" altLang="en-US" smtClean="0">
                <a:ea typeface="ＭＳ Ｐゴシック" panose="020B0600070205080204" pitchFamily="34" charset="-128"/>
              </a:rPr>
              <a:t>(60% of existing code)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Year 2000 (Y2K) issues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Required massive updating of old COBOL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0" y="2598516"/>
            <a:ext cx="6858000" cy="177176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4800" b="1" u="sng" dirty="0">
                <a:latin typeface="Minion Pro" pitchFamily="18" charset="0"/>
              </a:rPr>
              <a:t>Chapter 9</a:t>
            </a:r>
          </a:p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3200" b="1" dirty="0">
                <a:latin typeface="+mj-lt"/>
              </a:rPr>
              <a:t>Introduction to High-Level Language Programming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C/C++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5288973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1970s: C developed at AT&amp;T Labs by Dennis Ritchie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Focuses on system programming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Close connection to UNIX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Highly efficient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High level constructs as desired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Low-level constructs when efficiency is needed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Access to variable’s value and its location</a:t>
            </a:r>
          </a:p>
          <a:p>
            <a:pPr lvl="1"/>
            <a:r>
              <a:rPr lang="en-US" altLang="en-US" i="1" dirty="0" smtClean="0">
                <a:ea typeface="ＭＳ Ｐゴシック" panose="020B0600070205080204" pitchFamily="34" charset="-128"/>
              </a:rPr>
              <a:t>number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refers to its value</a:t>
            </a:r>
          </a:p>
          <a:p>
            <a:pPr lvl="1"/>
            <a:r>
              <a:rPr lang="en-US" altLang="en-US" i="1" dirty="0" smtClean="0">
                <a:ea typeface="ＭＳ Ｐゴシック" panose="020B0600070205080204" pitchFamily="34" charset="-128"/>
              </a:rPr>
              <a:t>&amp;number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refers to its memory location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Pointer data type contains memory locations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" name="Picture 7" descr="C:\Users\PaulRefurb\Documents\Ch 11-07-14\Books\952 Schneider Invitation to CS 7e - Alyssa - xxx\02_NEW PDFs and Figures\Figures\C8814_ch10\C8814_f1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464" y="1451266"/>
            <a:ext cx="2479423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5" descr="C:\Users\PaulRefurb\Documents\Ch 11-07-14\Books\952 Schneider Invitation to CS 7e - Alyssa - xxx\02_NEW PDFs and Figures\Figures\C8814_ch10\C8814_f1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07" y="1066802"/>
            <a:ext cx="555534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C/C++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 specialty: system programming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device drivers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Ability to interact with low-level hardware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1980s: C++ was developed at AT&amp;T Labs by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Bjarne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Stroustrup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C++ is a superset of C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Object-oriented programming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Collections of code libraries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Ada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1970s: Ada was developed by the US military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Specialties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Multiprocessing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Strong object-oriented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Safety and reliability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Used heavily by: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Defense Department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Transportation industry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Financial industry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Communications industry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Java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Developed by Sun Microsystems in the early 1990s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Designed for: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Platform independence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Reliability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Security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Graphical user interfaces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Strong integration with web browsers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Object-oriented, like 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Java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Java programs may be: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Applications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stand-alone software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Applets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software that runs through a webpage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Portability is a key strength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Applications and applets run on most platforms and through most browsers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Source code compiles to platform-independent </a:t>
            </a:r>
            <a:r>
              <a:rPr lang="en-US" altLang="en-US" b="1" dirty="0" err="1" smtClean="0">
                <a:ea typeface="ＭＳ Ｐゴシック" panose="020B0600070205080204" pitchFamily="34" charset="-128"/>
              </a:rPr>
              <a:t>bytecode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(generic low-level code)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Java </a:t>
            </a:r>
            <a:r>
              <a:rPr lang="en-US" altLang="en-US" b="1" dirty="0" err="1" smtClean="0">
                <a:ea typeface="ＭＳ Ｐゴシック" panose="020B0600070205080204" pitchFamily="34" charset="-128"/>
              </a:rPr>
              <a:t>bytecode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interpreter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translates to host machine (small program, integrated into browsers)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Java rights now are currently owned by Oracle Corp.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Python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Developed by Guido van Rossum in early 1990s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Open source</a:t>
            </a:r>
            <a:r>
              <a:rPr lang="en-US" altLang="en-US" smtClean="0">
                <a:ea typeface="ＭＳ Ｐゴシック" panose="020B0600070205080204" pitchFamily="34" charset="-128"/>
              </a:rPr>
              <a:t>: source code for Python is freely available and anyone may suggest changes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Language evolution is now guided by the Python Software Foundation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Developed for system administrator tasks and web interfaces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Interpreted: source code is translated when executed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Relaxed syntax, easy to use, extensive libraries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C# and .NET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C#: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Developed by Microsoft in 2000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Successor to C++, but not a superset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Similar to Java in form and goals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Security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Reliability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Integrated into the .NET framework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Microsoft support framework for many languages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Large collection of code libraries and tools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Procedural Languages</a:t>
            </a:r>
            <a:r>
              <a:rPr lang="en-US" altLang="en-US" sz="2800">
                <a:ea typeface="ＭＳ Ｐゴシック" panose="020B0600070205080204" pitchFamily="34" charset="-128"/>
              </a:rPr>
              <a:t/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C# and .NET (cont'd.)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.NET: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Garbage collection</a:t>
            </a:r>
            <a:r>
              <a:rPr lang="en-US" altLang="en-US" smtClean="0">
                <a:ea typeface="ＭＳ Ｐゴシック" panose="020B0600070205080204" pitchFamily="34" charset="-128"/>
              </a:rPr>
              <a:t>: reclaiming memory for reuse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All .NET languages compile to </a:t>
            </a:r>
            <a:r>
              <a:rPr lang="en-US" altLang="en-US" b="1" smtClean="0">
                <a:ea typeface="ＭＳ Ｐゴシック" panose="020B0600070205080204" pitchFamily="34" charset="-128"/>
              </a:rPr>
              <a:t>Microsoft Intermediate Language (MSIL)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MSIL code is compiled by a </a:t>
            </a:r>
            <a:r>
              <a:rPr lang="en-US" altLang="en-US" b="1" smtClean="0">
                <a:ea typeface="ＭＳ Ｐゴシック" panose="020B0600070205080204" pitchFamily="34" charset="-128"/>
              </a:rPr>
              <a:t>just-in-time (JIT) compiler</a:t>
            </a:r>
            <a:r>
              <a:rPr lang="en-US" altLang="en-US" smtClean="0">
                <a:ea typeface="ＭＳ Ｐゴシック" panose="020B0600070205080204" pitchFamily="34" charset="-128"/>
              </a:rPr>
              <a:t>, small program that produces platform-specific object code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.NET languages include: Ada, COBOL, C++, C#, and Visual Basic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Special-Purpose Languages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Languages designed for one specific purpose, not general-purpose programming languages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SQL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Structured Query Language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Ask questions about data in a database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HTML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HyperText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Markup Language)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Describes the formatting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webpages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b="1" dirty="0" err="1" smtClean="0">
                <a:ea typeface="ＭＳ Ｐゴシック" panose="020B0600070205080204" pitchFamily="34" charset="-128"/>
              </a:rPr>
              <a:t>Javascript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Lightweight scripting language for active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webpages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Code is embedded in the HTML for the page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You will learn HTML, JavaScript and SQL in this program.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Language Progression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104409" cy="4525963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Assembly language improves on machine language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Assembly language disadvantages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Programmer must manage movement of data among memory locations and registers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Microscopic view of the task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Machine specific languages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Far from natural language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65963" y="1488256"/>
            <a:ext cx="4104409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Example:</a:t>
            </a:r>
            <a:r>
              <a:rPr kumimoji="0" lang="en-US" alt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The following</a:t>
            </a:r>
            <a:r>
              <a:rPr kumimoji="0" lang="en-US" alt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ASSEMBLY language instruction stores the value of 97 in memory:</a:t>
            </a: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MOV AL, 61h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Special-Purpose Languages (cont'd.)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SQL was developed by IBM in 1986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Databases store data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 query describes what information the user wants, not how to find it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Example: Find all names of vendors with whom we do more than $40,000 worth of business</a:t>
            </a:r>
          </a:p>
          <a:p>
            <a:pPr lvl="1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SELECT NAME</a:t>
            </a:r>
          </a:p>
          <a:p>
            <a:pPr lvl="1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FROM VENDOR</a:t>
            </a:r>
          </a:p>
          <a:p>
            <a:pPr lvl="1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WHERE PURCHASE &gt; 40000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Special-Purpose Languages (cont'd.)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8362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HTML contains text to be displayed and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tags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Tags describe: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Formatting of text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Special effects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Links to other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webpages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Tags come in pairs - start and end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Tags are written with angle brackets: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&lt;title&gt; and &lt;/title&gt;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&lt;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&gt; and &lt;/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&gt;</a:t>
            </a:r>
          </a:p>
        </p:txBody>
      </p:sp>
      <p:pic>
        <p:nvPicPr>
          <p:cNvPr id="4" name="Picture 5" descr="C:\Users\PaulRefurb\Documents\Ch 11-07-14\Books\952 Schneider Invitation to CS 7e - Alyssa - xxx\02_NEW PDFs and Figures\Figures\C8814_ch10\C8814_f10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50" y="1620981"/>
            <a:ext cx="3759470" cy="408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Special-Purpose Languages (cont'd.)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31673" cy="4525963"/>
          </a:xfrm>
        </p:spPr>
        <p:txBody>
          <a:bodyPr>
            <a:normAutofit/>
          </a:bodyPr>
          <a:lstStyle/>
          <a:p>
            <a:r>
              <a:rPr lang="en-US" altLang="en-US" sz="2400" dirty="0" err="1" smtClean="0">
                <a:ea typeface="ＭＳ Ｐゴシック" panose="020B0600070205080204" pitchFamily="34" charset="-128"/>
              </a:rPr>
              <a:t>Javascript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code is embedded in HTML 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Enables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webpages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to react to users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Scripting language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Interpreted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Lightweight (reduced features)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13563" y="1530927"/>
            <a:ext cx="3932959" cy="2209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Example: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Change image when mouse moves over it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Event handler</a:t>
            </a: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: a function that responds to an event like mouse movement, button clicks, etc.</a:t>
            </a:r>
            <a:endParaRPr kumimoji="0" lang="en-US" altLang="en-US" sz="2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Picture 7" descr="C:\Users\PaulRefurb\Documents\Ch 11-07-14\Books\952 Schneider Invitation to CS 7e - Alyssa - xxx\02_NEW PDFs and Figures\Figures\C8814_ch10\C8814_f10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18" y="3981762"/>
            <a:ext cx="4689224" cy="172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Alternative Programming Paradigms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Paradigm</a:t>
            </a:r>
            <a:r>
              <a:rPr lang="en-US" altLang="en-US" smtClean="0">
                <a:ea typeface="ＭＳ Ｐゴシック" panose="020B0600070205080204" pitchFamily="34" charset="-128"/>
              </a:rPr>
              <a:t>: model or mental framework for thinking about something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Procedural programming paradigm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 program is a sequence of detailed instructions, accessing and modifying memory locations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Functional programming paradigm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 program is a series of transformation on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Alternative Programming Paradigms (cont'd.)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Logic programming paradigm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 program is a series of logical deductions from known facts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Parallel programming paradigm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 program is made up of: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Multiple copies of the same subtask OR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Multiple subtasks of the same problem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Performed simultaneously by different processors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Alternative Programming Paradigms </a:t>
            </a:r>
            <a:r>
              <a:rPr lang="en-US" altLang="en-US" sz="2800">
                <a:ea typeface="ＭＳ Ｐゴシック" panose="020B0600070205080204" pitchFamily="34" charset="-128"/>
              </a:rPr>
              <a:t>Functional Programming (cont'd.)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8362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1958: LISP was developed at MIT by John McCarthy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Scheme is a variant of LISP developed in 1970s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Functional programming language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Organized around functions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 function takes inputs and produces a single value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Define functions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Call, or apply, functions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Combine function calls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Applicative languages</a:t>
            </a:r>
          </a:p>
        </p:txBody>
      </p:sp>
      <p:pic>
        <p:nvPicPr>
          <p:cNvPr id="4" name="Picture 7" descr="C:\Users\PaulRefurb\Documents\Ch 11-07-14\Books\952 Schneider Invitation to CS 7e - Alyssa - xxx\02_NEW PDFs and Figures\Figures\C8814_ch10\C8814_f10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65" y="1569026"/>
            <a:ext cx="4078563" cy="149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Alternative Programming Paradigms </a:t>
            </a:r>
            <a:r>
              <a:rPr lang="en-US" altLang="en-US" sz="2800">
                <a:ea typeface="ＭＳ Ｐゴシック" panose="020B0600070205080204" pitchFamily="34" charset="-128"/>
              </a:rPr>
              <a:t>Logic Programming (cont'd.)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Logic programming languages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Programs describe rules and facts, not how to do something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Queries use logical deduction to produce outputs that follow from the rules and facts given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Declarative languages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Programs declare what is true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Artificial intelligence applications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Expert systems solve problems with logical reasoning</a:t>
            </a:r>
            <a:r>
              <a:rPr lang="en-US" altLang="en-US" b="1" smtClean="0">
                <a:ea typeface="ＭＳ Ｐゴシック" panose="020B0600070205080204" pitchFamily="34" charset="-128"/>
              </a:rPr>
              <a:t>	</a:t>
            </a: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endParaRPr lang="en-US" altLang="en-US" b="1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Alternative Programming Paradigms </a:t>
            </a:r>
            <a:r>
              <a:rPr lang="en-US" altLang="en-US" sz="2800">
                <a:ea typeface="ＭＳ Ｐゴシック" panose="020B0600070205080204" pitchFamily="34" charset="-128"/>
              </a:rPr>
              <a:t>Logic Programming (cont'd.)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8362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1972: Prolog was developed at the U. of Marseilles by A.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Colmeraur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Facts describe relationships among specific objects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president(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nixon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vietnam_war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Rules describe general relationships using variables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precedes(X, Y) :- before(X, Y).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X precedes Y if X came before 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precedes(X, Y) :- before(X, Z), precedes(Z, Y).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X precedes Y if X came before Z and Z precedes Y.</a:t>
            </a:r>
          </a:p>
        </p:txBody>
      </p:sp>
      <p:pic>
        <p:nvPicPr>
          <p:cNvPr id="4" name="Picture 6" descr="C:\Users\PaulRefurb\Documents\Ch 11-07-14\Books\952 Schneider Invitation to CS 7e - Alyssa - xxx\02_NEW PDFs and Figures\Figures\C8814_ch10\C8814_f1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42" y="1558636"/>
            <a:ext cx="3997580" cy="315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New Languages Keep Coming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2009: Go was developed at Google by Ken Thompson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Combines ease of programming with safety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Supports networked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multicore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computing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Fast compilation, Open source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F# was developed at Microsoft in 2005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Functional, with some object-oriented and parallel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Supported by .NET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Swift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new Apple language for building apps in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iOS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OS 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Languages vary by: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Philosophy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Intended application areas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Strengths and purposes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Style, syntax, semantics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Approaches to types, variables, memory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Tools provided or accessible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Languages cross paradigms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Language Progression (cont'd.)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High-level programming languages improve on assembly language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Expectations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Programmer need not manage data in memory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Macroscopic view of tasks (e.g., “add B and C”)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Programs are portable from one machine to another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Program statements are closer to natural language and math notation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Third-generation languages: C++, Java, C# etc.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Many programming languages exist because they reflect different intended uses or different philosophical views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Procedural programming languages include:</a:t>
            </a:r>
          </a:p>
          <a:p>
            <a:pPr lvl="1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Plankalkül, FORTRAN, COBOL, C/C++, Ada, Java, Python, and C#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Special-purpose programming languages have limited range of use: SQL, HTML, Javascript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Other paradigms include: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Functional, logic, and parallel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 (cont'd.)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Functional programming languages organize programs around functions, function calls, and combining of functions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Logic programming languages do not specify how to do something, but give facts and rules and let the program deduce the results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New programming languages evolve continuously for new or evolving purposes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30"/>
            <a:ext cx="4083627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Exponentation</a:t>
            </a:r>
            <a:r>
              <a:rPr lang="en-US" dirty="0" smtClean="0"/>
              <a:t> is expressed in Fortran by **; that is, 3**2 means 3 in the power of 2. If </a:t>
            </a:r>
            <a:r>
              <a:rPr lang="en-US" dirty="0" err="1" smtClean="0"/>
              <a:t>i</a:t>
            </a:r>
            <a:r>
              <a:rPr lang="en-US" dirty="0" smtClean="0"/>
              <a:t> has the value 7 and j has the value 3, what is the value of the following Fortran expression?</a:t>
            </a:r>
          </a:p>
          <a:p>
            <a:pPr>
              <a:buNone/>
            </a:pPr>
            <a:r>
              <a:rPr lang="en-US" dirty="0" smtClean="0"/>
              <a:t>		((</a:t>
            </a:r>
            <a:r>
              <a:rPr lang="en-US" dirty="0" err="1" smtClean="0"/>
              <a:t>i</a:t>
            </a:r>
            <a:r>
              <a:rPr lang="en-US" dirty="0" smtClean="0"/>
              <a:t>-j)**2)/2</a:t>
            </a:r>
          </a:p>
          <a:p>
            <a:r>
              <a:rPr lang="en-US" dirty="0" smtClean="0"/>
              <a:t>What is the value of RESULT after execution of the following COBOL code if VALUE1 has the value of 100?</a:t>
            </a:r>
          </a:p>
          <a:p>
            <a:pPr>
              <a:buNone/>
            </a:pPr>
            <a:r>
              <a:rPr lang="en-US" dirty="0" smtClean="0"/>
              <a:t>		MOVE VALUE1 to VALUE2.</a:t>
            </a:r>
          </a:p>
          <a:p>
            <a:pPr>
              <a:buNone/>
            </a:pPr>
            <a:r>
              <a:rPr lang="en-US" dirty="0" smtClean="0"/>
              <a:t>		ADD 1 to VALUE2.</a:t>
            </a:r>
          </a:p>
          <a:p>
            <a:pPr>
              <a:buNone/>
            </a:pPr>
            <a:r>
              <a:rPr lang="en-US" dirty="0" smtClean="0"/>
              <a:t>		ADD VALUE1 to VALUE2.</a:t>
            </a:r>
          </a:p>
          <a:p>
            <a:pPr>
              <a:buNone/>
            </a:pPr>
            <a:r>
              <a:rPr lang="en-US" dirty="0" smtClean="0"/>
              <a:t>		ADD VALUE1 to VALUE2 GIVING RESULT.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41273" y="1415519"/>
            <a:ext cx="4083627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/>
              <a:t>Code fragments of what language can be embedded in web pages to make those pages active rather than static?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/>
              <a:t>What language is used to frame database queries?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/>
              <a:t>What language was designed for building apps on the </a:t>
            </a:r>
            <a:r>
              <a:rPr lang="en-US" sz="2000" dirty="0" err="1" smtClean="0"/>
              <a:t>iOS</a:t>
            </a:r>
            <a:r>
              <a:rPr lang="en-US" sz="2000" dirty="0" smtClean="0"/>
              <a:t> and OS X operating systems?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0" y="228600"/>
            <a:ext cx="6858000" cy="182716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4400" b="1" dirty="0">
                <a:latin typeface="+mj-lt"/>
              </a:rPr>
              <a:t>Chapter 11</a:t>
            </a:r>
          </a:p>
          <a:p>
            <a:pPr lvl="1" algn="ctr">
              <a:lnSpc>
                <a:spcPct val="90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sz="3600" b="1" dirty="0">
                <a:latin typeface="+mj-lt"/>
              </a:rPr>
              <a:t>Compilers and Language Translation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High-level languages must be translated into machine instructions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Compilers do the translation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Compiler-writing is difficult and complex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Compilers must be: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Correct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►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machine instructions must do exactly what the high-level instructions mean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Efficient and concise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►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code produced should be optimized and run fast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42064" cy="452596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Four phases of compilation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Phase I: lexical analysis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Groups characters into tokens (equivalent to words)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Phase II: parsing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Checks grammatical structure and builds internal representation of program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Phase III: semantic analysis and code generation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Analyzes meaning; generates machine instructions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Phase IV: code optimization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Improves efficiency of code in time or space required</a:t>
            </a:r>
          </a:p>
        </p:txBody>
      </p:sp>
      <p:pic>
        <p:nvPicPr>
          <p:cNvPr id="4" name="Picture 6" descr="C:\Users\PaulRefurb\Documents\Ch 11-07-14\Books\952 Schneider Invitation to CS 7e - Alyssa - xxx\02_NEW PDFs and Figures\Figures\C8814_ch11\C8814_f11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3" y="1589817"/>
            <a:ext cx="4365692" cy="188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C:\Users\PaulRefurb\Documents\Ch 11-07-14\Books\952 Schneider Invitation to CS 7e - Alyssa - xxx\02_NEW PDFs and Figures\Figures\C8814_ch11\C8814_f11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914402"/>
            <a:ext cx="542925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I: Lexical Analysis (cont'd.)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7323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lexical analyzer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scanner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Groups input characters into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tokens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Discards unneeded characters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Examples: blanks, tabs, and comment text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Determines the type of each token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Examples: symbol, number, and left parenthesis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Tokens are words and punctuation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Meaningful to the language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" name="Picture 6" descr="C:\Users\PaulRefurb\Documents\Ch 11-07-14\Books\952 Schneider Invitation to CS 7e - Alyssa - xxx\02_NEW PDFs and Figures\Figures\C8814_ch11\C8814_f11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68" y="1600200"/>
            <a:ext cx="4160715" cy="334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II: Parsing (cont'd.)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parser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takes a list of tokens and: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Determines grammatical structure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Diagrams the program, building 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parse tree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Syntax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= grammatical structure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Syntax is defined by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rules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productions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BNF (Backus-Naur Form)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notation for describing rules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grammar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the set of rules that define a language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II: Parsing (cont'd.)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BNF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Rules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left-hand side ::= right-hand side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&lt;sentence&gt; ::= &lt;subject&gt; &lt;verb&gt; &lt;object&gt;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Left-hand side: grammatical category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Right-hand side: pattern that captures the structure of category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&lt;addition operator ::= +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&lt;assignment operator&gt; ::= &lt;symbol&gt; = &lt;expression&gt;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Language Progression (cont'd.)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Need a translator for high level languages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Compiler converts </a:t>
            </a:r>
            <a:r>
              <a:rPr lang="en-US" altLang="en-US" b="1" smtClean="0">
                <a:ea typeface="ＭＳ Ｐゴシック" panose="020B0600070205080204" pitchFamily="34" charset="-128"/>
              </a:rPr>
              <a:t>source code</a:t>
            </a:r>
            <a:r>
              <a:rPr lang="en-US" altLang="en-US" smtClean="0">
                <a:ea typeface="ＭＳ Ｐゴシック" panose="020B0600070205080204" pitchFamily="34" charset="-128"/>
              </a:rPr>
              <a:t> to assembly code or similar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Assembler or other converter makes </a:t>
            </a:r>
            <a:r>
              <a:rPr lang="en-US" altLang="en-US" b="1" smtClean="0">
                <a:ea typeface="ＭＳ Ｐゴシック" panose="020B0600070205080204" pitchFamily="34" charset="-128"/>
              </a:rPr>
              <a:t>object code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Code libraries</a:t>
            </a:r>
            <a:r>
              <a:rPr lang="en-US" altLang="en-US" smtClean="0">
                <a:ea typeface="ＭＳ Ｐゴシック" panose="020B0600070205080204" pitchFamily="34" charset="-128"/>
              </a:rPr>
              <a:t> contain object code for useful tools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Linker</a:t>
            </a:r>
            <a:r>
              <a:rPr lang="en-US" altLang="en-US" smtClean="0">
                <a:ea typeface="ＭＳ Ｐゴシック" panose="020B0600070205080204" pitchFamily="34" charset="-128"/>
              </a:rPr>
              <a:t> integrates multiple files of object code to create an </a:t>
            </a:r>
            <a:r>
              <a:rPr lang="en-US" altLang="en-US" b="1" smtClean="0">
                <a:ea typeface="ＭＳ Ｐゴシック" panose="020B0600070205080204" pitchFamily="34" charset="-128"/>
              </a:rPr>
              <a:t>executable module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II: Parsing (cont'd.)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“If, by repeated applications of the rules of the grammar, a parser can convert the sequence of input tokens into the goal symbol, then that sequence of tokens is a syntactically valid statement of the language. If it cannot convert the input tokens into the goal symbol, then this is not a syntactically valid statement of the language.”</a:t>
            </a:r>
            <a:endParaRPr lang="en-US" altLang="en-US" sz="2400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II: Parsing (cont'd.)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Parsing example:  x = y + z</a:t>
            </a:r>
          </a:p>
          <a:p>
            <a:pPr algn="ctr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Apply &lt;variable&gt; ::= … rules</a:t>
            </a:r>
          </a:p>
          <a:p>
            <a:pPr algn="ctr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&lt;variable&gt; = &lt;variable&gt; + &lt;variable&gt;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Apply &lt;expression&gt; ::= &lt;variable&gt; + &lt;variable&gt; rule</a:t>
            </a:r>
          </a:p>
          <a:p>
            <a:pPr algn="ctr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&lt;variable&gt; = &lt;expression&gt;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Apply &lt;assignment statement&gt; rule</a:t>
            </a:r>
          </a:p>
          <a:p>
            <a:pPr algn="ctr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&lt;assignment statement&gt;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543050" y="381000"/>
            <a:ext cx="60579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  <a:t>The Compilation Process</a:t>
            </a:r>
            <a:br>
              <a:rPr lang="en-US" sz="36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</a:br>
            <a:r>
              <a:rPr lang="en-US" sz="28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  <a:t>Phase II: Parsing (cont'd.)</a:t>
            </a:r>
          </a:p>
        </p:txBody>
      </p:sp>
      <p:pic>
        <p:nvPicPr>
          <p:cNvPr id="23557" name="Picture 6" descr="C:\Users\PaulRefurb\Documents\Ch 11-07-14\Books\952 Schneider Invitation to CS 7e - Alyssa - xxx\02_NEW PDFs and Figures\Figures\C8814_ch11\C8814_f11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9" y="2362200"/>
            <a:ext cx="5948363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543050" y="381000"/>
            <a:ext cx="60579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  <a:t>The Compilation Process</a:t>
            </a:r>
            <a:br>
              <a:rPr lang="en-US" sz="36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</a:br>
            <a:r>
              <a:rPr lang="en-US" sz="28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  <a:t>Phase II: Parsing (cont'd.)</a:t>
            </a:r>
          </a:p>
        </p:txBody>
      </p:sp>
      <p:pic>
        <p:nvPicPr>
          <p:cNvPr id="24581" name="Picture 6" descr="C:\Users\PaulRefurb\Documents\Ch 11-07-14\Books\952 Schneider Invitation to CS 7e - Alyssa - xxx\02_NEW PDFs and Figures\Figures\C8814_ch11\C8814_f11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49" y="1706565"/>
            <a:ext cx="305990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II: Parsing (cont'd.)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>
                <a:ea typeface="ＭＳ Ｐゴシック" panose="020B0600070205080204" pitchFamily="34" charset="-128"/>
              </a:rPr>
              <a:t>Look-ahead parsing algorithms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Look at future tokens to choose the right rule to apply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Allows for arbitrary-length patterns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x = x + y + z + q + p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Recursive definition</a:t>
            </a:r>
            <a:r>
              <a:rPr lang="en-US" altLang="en-US" smtClean="0">
                <a:ea typeface="ＭＳ Ｐゴシック" panose="020B0600070205080204" pitchFamily="34" charset="-128"/>
              </a:rPr>
              <a:t>: definition includes left-hand term on the right-hand side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&lt;expression&gt; ::= &lt;expression&gt; + &lt;expression&gt;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543050" y="381000"/>
            <a:ext cx="60579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  <a:t>The Compilation Process</a:t>
            </a:r>
            <a:br>
              <a:rPr lang="en-US" sz="36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</a:br>
            <a:r>
              <a:rPr lang="en-US" sz="28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  <a:t>Phase II: Parsing (cont'd.)</a:t>
            </a:r>
          </a:p>
        </p:txBody>
      </p:sp>
      <p:pic>
        <p:nvPicPr>
          <p:cNvPr id="29701" name="Picture 6" descr="C:\Users\PaulRefurb\Documents\Ch 11-07-14\Books\952 Schneider Invitation to CS 7e - Alyssa - xxx\02_NEW PDFs and Figures\Figures\C8814_ch11\C8814_f11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94" y="1905000"/>
            <a:ext cx="558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5" descr="C:\Users\PaulRefurb\Documents\Ch 11-07-14\Books\952 Schneider Invitation to CS 7e - Alyssa - xxx\02_NEW PDFs and Figures\Figures\C8814_ch11\C8814_f11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33402"/>
            <a:ext cx="552450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III: Semantics and Code Generation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Semantic analysis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Checks that parse tree all makes sense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Grammatical statements can be meaningless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Example: bees bark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Semantic records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Store information about actual values associated with nonterminals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&lt;variable&gt; came from a token “x” and its type was integer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1543050" y="0"/>
            <a:ext cx="6057900" cy="15240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III: Semantics and Code Generation (cont'd.)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Code generation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Translates parse tree pieces to assembly code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Can build semantic records as it goes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Semantic analysis is simultaneous with generation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Not all parts of the parse tree produce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532931"/>
            <a:ext cx="4203123" cy="481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14" y="566740"/>
            <a:ext cx="4036868" cy="529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5" descr="C:\Users\PaulRefurb\Documents\Ch 10-17-14\Books\952 Schneider Invitation to CS 7e - Alyssa - xxx\02_NEW PDFs and Figures\Figures\C8814_ch09\C8814_f09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2" y="440360"/>
            <a:ext cx="7907482" cy="51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IV: Code Optimization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30"/>
            <a:ext cx="406284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Code optimization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Improving the time or space efficiency of code produced by a compiler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Early days: “Hardware is expensive, programmers are cheap”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Humans could write more optimal code than a compiler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These days: “Hardware is cheap, programmers are expensive”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40825" y="1408593"/>
            <a:ext cx="4052455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Modern compilers optimize, but focus on other issues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Visual development environments</a:t>
            </a: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help programmers see what is happening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Online debuggers</a:t>
            </a: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help find and correct bugs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Reusable code libraries and toolkits</a:t>
            </a: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IV: Code Optimization (cont'd.)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Local optimization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Examines small chunks of assembly code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(&lt; 5 instructions)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Constant evaluation</a:t>
            </a:r>
            <a:r>
              <a:rPr lang="en-US" altLang="en-US" smtClean="0">
                <a:ea typeface="ＭＳ Ｐゴシック" panose="020B0600070205080204" pitchFamily="34" charset="-128"/>
              </a:rPr>
              <a:t> computes arithmetic expressions at compile-time if possible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Strength reduction</a:t>
            </a:r>
            <a:r>
              <a:rPr lang="en-US" altLang="en-US" smtClean="0">
                <a:ea typeface="ＭＳ Ｐゴシック" panose="020B0600070205080204" pitchFamily="34" charset="-128"/>
              </a:rPr>
              <a:t>, uses faster arithmetic alternatives (e.g., 2 * x is equivalent to x + x)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Eliminating unnecessary operations</a:t>
            </a:r>
            <a:r>
              <a:rPr lang="en-US" altLang="en-US" smtClean="0">
                <a:ea typeface="ＭＳ Ｐゴシック" panose="020B0600070205080204" pitchFamily="34" charset="-128"/>
              </a:rPr>
              <a:t> removes operations that are unneeded, like a LOAD of a value already in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Compilation Process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Phase IV: Code Optimization (cont'd.)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000" b="1" dirty="0">
                <a:ea typeface="ＭＳ Ｐゴシック" panose="020B0600070205080204" pitchFamily="34" charset="-128"/>
              </a:rPr>
              <a:t>Global optimization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Looks at large segments of the program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Blocks like while loops, if statements, and procedures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Much more difficult, much bigger effect!</a:t>
            </a:r>
          </a:p>
          <a:p>
            <a:endParaRPr lang="en-US" altLang="en-US" sz="30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3000" dirty="0">
                <a:ea typeface="ＭＳ Ｐゴシック" panose="020B0600070205080204" pitchFamily="34" charset="-128"/>
              </a:rPr>
              <a:t>	Optimization cannot overcome an inefficient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543050" y="381000"/>
            <a:ext cx="60579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  <a:t>The Compilation Process</a:t>
            </a:r>
            <a:br>
              <a:rPr lang="en-US" sz="36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</a:br>
            <a:r>
              <a:rPr lang="en-US" sz="2800" kern="0" dirty="0">
                <a:solidFill>
                  <a:srgbClr val="222222"/>
                </a:solidFill>
                <a:latin typeface="+mj-lt"/>
                <a:cs typeface="ＭＳ Ｐゴシック" charset="-128"/>
              </a:rPr>
              <a:t>Phase IV: Code Optimization (cont'd.)</a:t>
            </a:r>
          </a:p>
        </p:txBody>
      </p:sp>
      <p:pic>
        <p:nvPicPr>
          <p:cNvPr id="38917" name="Picture 6" descr="C:\Users\PaulRefurb\Documents\Ch 11-07-14\Books\952 Schneider Invitation to CS 7e - Alyssa - xxx\02_NEW PDFs and Figures\Figures\C8814_ch11\C8814_f11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44" y="2133602"/>
            <a:ext cx="5167313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High-level languages require compilers to translate programs into assembly language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Compilation is much more difficult and complex than assemblers translating assembly to machine instructions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Compiler phases include: lexical analysis, parsing, semantic analysis, code generation, and code optimization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Lexical analysis converts a text of characters into a list of 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 (cont'd.)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Parsing is based on a formal grammar specifying the rules for a language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Parsers check grammaticality and build parse trees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Semantic analysis checks parse trees for meaning: determines whether code can meaningfully be generated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Code generation produces assembly instructions from the parse tree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Code optimization looks for opportunities to make generated code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four phases of compilation.</a:t>
            </a:r>
          </a:p>
          <a:p>
            <a:r>
              <a:rPr lang="en-US" dirty="0" smtClean="0"/>
              <a:t>Create a parse tree for the assignment statement</a:t>
            </a:r>
          </a:p>
          <a:p>
            <a:pPr>
              <a:buNone/>
            </a:pPr>
            <a:r>
              <a:rPr lang="en-US" dirty="0" smtClean="0"/>
              <a:t>		x = x + y</a:t>
            </a:r>
          </a:p>
          <a:p>
            <a:r>
              <a:rPr lang="en-US" dirty="0" smtClean="0"/>
              <a:t>What does this BNF rule say?</a:t>
            </a:r>
          </a:p>
          <a:p>
            <a:pPr>
              <a:buNone/>
            </a:pPr>
            <a:r>
              <a:rPr lang="en-US" dirty="0" smtClean="0"/>
              <a:t>		&lt;addition operator&gt; ::= +</a:t>
            </a:r>
          </a:p>
          <a:p>
            <a:r>
              <a:rPr lang="en-US" dirty="0" smtClean="0"/>
              <a:t>Describe the purpose of debuggers.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Programming Examples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Examine similarities and differences of the languages 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Ada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C++, C#, Java, and Python) through examples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Favorite Number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Ask user for her favorite number and then tell her that your favorite number is one greater than hers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3" descr="C:\Users\PaulRefurb\Documents\Ch 10-17-14\Books\952 Schneider Invitation to CS 7e - Alyssa - xxx\02_NEW PDFs and Figures\Figures\C8814_ch09\C8814_f09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2" y="429491"/>
            <a:ext cx="3702497" cy="328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4620060" y="436420"/>
            <a:ext cx="3858922" cy="4031671"/>
            <a:chOff x="1828800" y="609599"/>
            <a:chExt cx="4937760" cy="4347643"/>
          </a:xfrm>
        </p:grpSpPr>
        <p:pic>
          <p:nvPicPr>
            <p:cNvPr id="4" name="Picture 4" descr="C:\Users\PaulRefurb\Documents\Ch 10-17-14\Books\952 Schneider Invitation to CS 7e - Alyssa - xxx\02_NEW PDFs and Figures\Figures\C8814_ch09\C8814_f090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609599"/>
              <a:ext cx="4937760" cy="294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5" descr="C:\Users\PaulRefurb\Documents\Ch 10-17-14\Books\952 Schneider Invitation to CS 7e - Alyssa - xxx\02_NEW PDFs and Figures\Figures\C8814_ch09\C8814_f0904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28"/>
            <a:stretch>
              <a:fillRect/>
            </a:stretch>
          </p:blipFill>
          <p:spPr bwMode="auto">
            <a:xfrm>
              <a:off x="1828800" y="3067049"/>
              <a:ext cx="4937125" cy="1890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3" descr="C:\Users\PaulRefurb\Documents\Ch 10-17-14\Books\952 Schneider Invitation to CS 7e - Alyssa - xxx\02_NEW PDFs and Figures\Figures\C8814_ch09\C8814_f09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356754"/>
            <a:ext cx="4053123" cy="470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PaulRefurb\Documents\Ch 10-17-14\Books\952 Schneider Invitation to CS 7e - Alyssa - xxx\02_NEW PDFs and Figures\Figures\C8814_ch09\C8814_f09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70" y="367145"/>
            <a:ext cx="41376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2566</Words>
  <Application>Microsoft Office PowerPoint</Application>
  <PresentationFormat>On-screen Show (4:3)</PresentationFormat>
  <Paragraphs>453</Paragraphs>
  <Slides>66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Concourse</vt:lpstr>
      <vt:lpstr>PowerPoint Presentation</vt:lpstr>
      <vt:lpstr>PowerPoint Presentation</vt:lpstr>
      <vt:lpstr>The Language Progression</vt:lpstr>
      <vt:lpstr>The Language Progression (cont'd.)</vt:lpstr>
      <vt:lpstr>The Language Progression (cont'd.)</vt:lpstr>
      <vt:lpstr>PowerPoint Presentation</vt:lpstr>
      <vt:lpstr>Programming Examples</vt:lpstr>
      <vt:lpstr>PowerPoint Presentation</vt:lpstr>
      <vt:lpstr>PowerPoint Presentation</vt:lpstr>
      <vt:lpstr>PowerPoint Presentation</vt:lpstr>
      <vt:lpstr>Meeting Expectations</vt:lpstr>
      <vt:lpstr>Meeting Expectations (cont'd.)</vt:lpstr>
      <vt:lpstr>Summary</vt:lpstr>
      <vt:lpstr>Exercise</vt:lpstr>
      <vt:lpstr>PowerPoint Presentation</vt:lpstr>
      <vt:lpstr>Why Babel?</vt:lpstr>
      <vt:lpstr>Procedural Languages</vt:lpstr>
      <vt:lpstr>Procedural Languages FORTRAN (cont'd.)</vt:lpstr>
      <vt:lpstr>Procedural Languages COBOL (cont'd.)</vt:lpstr>
      <vt:lpstr>Procedural Languages C/C++ (cont'd.)</vt:lpstr>
      <vt:lpstr>PowerPoint Presentation</vt:lpstr>
      <vt:lpstr>Procedural Languages C/C++ (cont'd.)</vt:lpstr>
      <vt:lpstr>Procedural Languages Ada (cont'd.)</vt:lpstr>
      <vt:lpstr>Procedural Languages Java (cont'd.)</vt:lpstr>
      <vt:lpstr>Procedural Languages Java (cont'd.)</vt:lpstr>
      <vt:lpstr>Procedural Languages Python (cont'd.)</vt:lpstr>
      <vt:lpstr>Procedural Languages C# and .NET (cont'd.)</vt:lpstr>
      <vt:lpstr>Procedural Languages C# and .NET (cont'd.)</vt:lpstr>
      <vt:lpstr>Special-Purpose Languages</vt:lpstr>
      <vt:lpstr>Special-Purpose Languages (cont'd.)</vt:lpstr>
      <vt:lpstr>Special-Purpose Languages (cont'd.)</vt:lpstr>
      <vt:lpstr>Special-Purpose Languages (cont'd.)</vt:lpstr>
      <vt:lpstr>Alternative Programming Paradigms</vt:lpstr>
      <vt:lpstr>Alternative Programming Paradigms (cont'd.)</vt:lpstr>
      <vt:lpstr>Alternative Programming Paradigms Functional Programming (cont'd.)</vt:lpstr>
      <vt:lpstr>Alternative Programming Paradigms Logic Programming (cont'd.)</vt:lpstr>
      <vt:lpstr>Alternative Programming Paradigms Logic Programming (cont'd.)</vt:lpstr>
      <vt:lpstr>New Languages Keep Coming</vt:lpstr>
      <vt:lpstr>Conclusion</vt:lpstr>
      <vt:lpstr>Summary</vt:lpstr>
      <vt:lpstr>Summary (cont'd.)</vt:lpstr>
      <vt:lpstr>Exercises</vt:lpstr>
      <vt:lpstr>PowerPoint Presentation</vt:lpstr>
      <vt:lpstr>Introduction</vt:lpstr>
      <vt:lpstr>The Compilation Process</vt:lpstr>
      <vt:lpstr>PowerPoint Presentation</vt:lpstr>
      <vt:lpstr>The Compilation Process Phase I: Lexical Analysis (cont'd.)</vt:lpstr>
      <vt:lpstr>The Compilation Process Phase II: Parsing (cont'd.)</vt:lpstr>
      <vt:lpstr>The Compilation Process Phase II: Parsing (cont'd.)</vt:lpstr>
      <vt:lpstr>The Compilation Process Phase II: Parsing (cont'd.)</vt:lpstr>
      <vt:lpstr>The Compilation Process Phase II: Parsing (cont'd.)</vt:lpstr>
      <vt:lpstr>PowerPoint Presentation</vt:lpstr>
      <vt:lpstr>PowerPoint Presentation</vt:lpstr>
      <vt:lpstr>The Compilation Process Phase II: Parsing (cont'd.)</vt:lpstr>
      <vt:lpstr>PowerPoint Presentation</vt:lpstr>
      <vt:lpstr>PowerPoint Presentation</vt:lpstr>
      <vt:lpstr>The Compilation Process Phase III: Semantics and Code Generation</vt:lpstr>
      <vt:lpstr>The Compilation Process Phase III: Semantics and Code Generation (cont'd.)</vt:lpstr>
      <vt:lpstr>PowerPoint Presentation</vt:lpstr>
      <vt:lpstr>The Compilation Process Phase IV: Code Optimization</vt:lpstr>
      <vt:lpstr>The Compilation Process Phase IV: Code Optimization (cont'd.)</vt:lpstr>
      <vt:lpstr>The Compilation Process Phase IV: Code Optimization (cont'd.)</vt:lpstr>
      <vt:lpstr>PowerPoint Presentation</vt:lpstr>
      <vt:lpstr>Summary</vt:lpstr>
      <vt:lpstr>Summary (cont'd.)</vt:lpstr>
      <vt:lpstr>Exercises</vt:lpstr>
    </vt:vector>
  </TitlesOfParts>
  <Company>Babson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</dc:creator>
  <cp:lastModifiedBy>George McRedmond</cp:lastModifiedBy>
  <cp:revision>75</cp:revision>
  <dcterms:created xsi:type="dcterms:W3CDTF">2016-06-14T22:42:33Z</dcterms:created>
  <dcterms:modified xsi:type="dcterms:W3CDTF">2017-04-17T20:32:27Z</dcterms:modified>
</cp:coreProperties>
</file>