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58AB-962F-4AEE-B4AB-CA92EF67368A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960E-B718-423B-837E-7AFEA17A9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98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srgbClr val="FFFFF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03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E859ED-0C45-4B00-AFA6-DD320630CDB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122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65DDA2-1A50-44AE-83AE-62299DCE154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106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8FDC3D-8DB1-439D-AC62-8C31A3C6799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89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9F0D47-534E-4A82-A9B6-2B0447A66CB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9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C284BD-1C61-4FED-A88D-15047BB3184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06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AAB6C7-A712-45A9-BBB2-A1F8DFB3900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356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26E2FE-F2DA-416B-8BB4-0D1070AB59E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7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E24CF7-98FB-4D53-954C-011BF1D30AF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054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A6C096-E239-4A11-B4B5-B25D583D1E6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0027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BE9B56-9FF8-46F0-A4F1-7D933C0636B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125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B2CEB9-BCFE-4817-AAFB-C6F4437DE87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66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0C1B9B-0480-4EA7-906D-FC3205F902A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330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B69256-5795-481D-ACFF-57758DA3C13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54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F1BE04-3274-4BB7-821D-6A746245D5A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2030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1B53E9-1911-4102-995E-6E9355AED99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211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DE107F-528A-4BEC-808E-F70866CB167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6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611139-5A10-4E73-837E-A49029B769B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065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310FB4-51C5-47E7-8DC9-16197FE9605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204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508B7C-B377-4273-8942-DB3EC9374621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43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13B35C-2790-4ADE-B10B-7E518FE523D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130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432B45-AF1C-416A-AE31-FA093BE9942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5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A6FC17-7224-4FF3-8B4F-F7BDC3C8F7E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244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6DDADF-87CF-437D-83DE-66CFBE959B0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246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35220D-83FD-4E69-ADB3-B09DE870B6E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947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5E72CB-E69E-427D-9B15-40B1A84A2D3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9554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F8C841-D42B-4D57-B9ED-A43273D6313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924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530A7-091F-455D-889A-A1E4AAD65D9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0002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46BAFA-1EC2-47FD-A455-1350C37B581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5402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843BA0-9C36-4769-8189-20ABC0EE3B1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4531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2D5BD3-AB0C-4784-BB01-FD68DC228DB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8330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27C494-B290-4986-A207-0C7F0EEAA3B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6386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7F1AD2-75A7-4D0A-8B77-EB30E42FEA8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952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1340EB-BE4B-4B5E-8D32-D2DF9F30E47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2997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0113C5-7F36-4138-B9EB-9E24B0D0C66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3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669367-60C7-4F55-8DA4-D44A0425AC6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789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0A5708-B3C8-478B-BB4A-9767C54F634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0056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7E36FD-2D0C-439F-A239-64C602CA16D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491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4FEA15-43BB-4ACD-90F8-D6CA2B28D81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12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4C0E76-3E6F-4ABE-A5AA-E8C7E056529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70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1244C1-AF51-4C44-BC3E-F7676BF5485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5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ECB4BA-D247-47B5-8A31-08E5B7A833F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705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03D57A-427F-4F74-9943-ED68943801D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15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DA2BF">
                  <a:tint val="20000"/>
                </a:srgbClr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C130B58-2D2D-4E38-AEB5-470A5E062F9D}" type="slidenum">
              <a:rPr lang="en-US" altLang="en-US" sz="2400" smtClean="0">
                <a:latin typeface="Times New Roman" pitchFamily="18" charset="0"/>
                <a:ea typeface="ＭＳ Ｐゴシック" pitchFamily="34" charset="-128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400" dirty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13" name="Picture 12" descr="http://www.hunterbusinessschool.edu/hunterbusiness/wp-content/uploads/2013/03/logo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42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112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681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92F5E65-D5DF-48FE-92D4-0E24D2077CF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4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395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1600" y="2667002"/>
            <a:ext cx="64579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Introduction to Computer Science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5</a:t>
            </a:r>
            <a:endParaRPr lang="en-US" sz="4000" b="1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810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Utilitarian argument #2: copying is not OK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Early on MP3 sharing encouraged CD sales, but long-term trend is reduction in sales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iTunes and Amazon sell one song at a time to compete with illegal file sharing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If publishers cannot profit, then less music will be made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Copyright protection is the law, and music file sharing is clearly illegal; encouraging illegal behavior is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Dialectic</a:t>
            </a:r>
            <a:r>
              <a:rPr lang="en-US" altLang="en-US" smtClean="0">
                <a:ea typeface="ＭＳ Ｐゴシック" panose="020B0600070205080204" pitchFamily="34" charset="-128"/>
              </a:rPr>
              <a:t>: a dialogue that explores an issue from both sides to lead to greater understanding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An example: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Facts are that music sales have dropped continuously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Long-term, argument that less music would be published is a strong one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Lesser-known artists may use file sharing to become better known, depend on income from performances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Rethink the music industry from a new viewpoint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Law enforcement needs to wiretap suspects’ phones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Modern use of cell phones and VoIP complicates phone taps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However, most/all phone calls go through computer systems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Laws require all telecommunications to support “lawful intercept” (LI) systems for wiretaps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Built-in LI systems are a target for hackers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Greece, hackers wiretapped 100 major business and political leaders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 trace of who did it or why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Ethical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question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 classroom discussion: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How does the decision to require LI software impact privacy and security?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Ethical reasoning by </a:t>
            </a:r>
            <a:r>
              <a:rPr lang="en-US" altLang="en-US" b="1" dirty="0" smtClean="0">
                <a:ea typeface="ＭＳ Ｐゴシック" pitchFamily="34" charset="-128"/>
              </a:rPr>
              <a:t>analogy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Analogy-making is familiar to everyone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Analogies are never perfect: what aspects are important?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Apply decisions from one problem to another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Identify what doesn’t fit; often an important aspect of the problem</a:t>
            </a:r>
          </a:p>
          <a:p>
            <a:pPr marL="0" indent="0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Analogy #1: LI is like requiring everyone to record their face-to-face conversations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Focused on VoIP (e.g., Skype)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Similarities between VoIP and face-to-face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Forms of communication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Meant to include a limited number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Possible for others to listen in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Easy access for others; required recordings allow abuses by government or hackers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Analogy #1: LI is like requiring everyone to record their face-to-face conversations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Decisions about face-to-face conversations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Private conversations are not monitored routinely 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Monitoring only with court order and probable cause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do NOT record all conversations all the time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Implications by analogy for VoIP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LI systems go beyond rules for private conversations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Without LI, law enforcement can still monitor as with face-to-face conversations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Analogy #1: LI is like requiring everyone to record their face-to-face conversations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Problems with the analogy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This argument would apply to normal phone tapping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Society accepts the need for some phone taps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What features of the analogy don’t work?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Fourth party involvement: telecommunications provider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An analogy that includes a middleman is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Analogy #2: LI is like suspicious activity reporting (SAR) in banking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U.S. banks must notify government when they see suspicious transactions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Similarities between LI and SAR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Both are critical resources for criminals and require the help of external (law-abiding) entity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Information helps to connect suspects with each other and discover networks of suspects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Analogy #2: LI is like suspicious activity reporting in banking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Decision about suspicious activity reporting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anks should be required to report suspicious activity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Implications by analogy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Telecom companies should be required to report suspicious activity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2"/>
            <a:ext cx="6858000" cy="16605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000" b="1" dirty="0">
                <a:latin typeface="+mj-lt"/>
              </a:rPr>
              <a:t>Chapter 17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200" b="1" dirty="0">
                <a:latin typeface="+mj-lt"/>
              </a:rPr>
              <a:t>Making Decisions about Computers, Information, and Society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Analogy #2: LI is like suspicious activity reporting in banking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Problems with the analogy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initiates the sending of information differs (banks initiate, not government)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information provided is very different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Banks provide times, dates, and participants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Full conversation recording supplies much more detail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Supports storage of detailed call records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Does not support storage of whole conversations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After analyzing the analogies, consider three possible options/solutions:</a:t>
            </a:r>
          </a:p>
          <a:p>
            <a:pPr marL="0" indent="0">
              <a:buFontTx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Require all VoIP systems to implement LI</a:t>
            </a:r>
          </a:p>
          <a:p>
            <a:pPr marL="0" indent="0">
              <a:buFontTx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Do not require LI; use physical eavesdropping</a:t>
            </a:r>
          </a:p>
          <a:p>
            <a:pPr marL="0" indent="0">
              <a:buFontTx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Require VoIP providers to report suspicious activities, but do not record conversations</a:t>
            </a:r>
          </a:p>
          <a:p>
            <a:pPr marL="0" indent="0"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Interested parties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VoIP creators/providers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Increased costs to build and store data; possible privacy lawsuits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Law enforcement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Monitoring saves time and money; can do job better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Hackers and non-hacker criminals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public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Monitoring helps law enforcement, but decreases privacy and perhaps safety</a:t>
            </a: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Which interested party prefers which option from the previous slide?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2: The Athens Affair—Privacy vs. Security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Utilitarian analysis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VoIP creators/providers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Option 2 is best for them; option 3 is worst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Law enforcement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Option 1 is best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public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Option 2 reduces police effectiveness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Option 1 allows for abuses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Option 3 may also reduce police effectiveness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Hackers: people who break into computer systems, launch Internet worms and viruses, vandalize web sites, etc.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Some hackers are clearly criminals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Purposeless vandalism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Identity theft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Outright theft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Some hackers engage in </a:t>
            </a:r>
            <a:r>
              <a:rPr lang="en-US" altLang="en-US" b="1" smtClean="0">
                <a:ea typeface="ＭＳ Ｐゴシック" panose="020B0600070205080204" pitchFamily="34" charset="-128"/>
              </a:rPr>
              <a:t>“</a:t>
            </a:r>
            <a:r>
              <a:rPr lang="en-US" altLang="ja-JP" b="1" smtClean="0">
                <a:ea typeface="ＭＳ Ｐゴシック" panose="020B0600070205080204" pitchFamily="34" charset="-128"/>
              </a:rPr>
              <a:t>hacktivism</a:t>
            </a:r>
            <a:r>
              <a:rPr lang="en-US" altLang="en-US" b="1" smtClean="0">
                <a:ea typeface="ＭＳ Ｐゴシック" panose="020B0600070205080204" pitchFamily="34" charset="-128"/>
              </a:rPr>
              <a:t>”</a:t>
            </a:r>
            <a:endParaRPr lang="en-US" altLang="ja-JP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Can hacking a computer be a social good?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WikiLeaks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Protects government and corporate whistle-blowers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Provides a secure way to share sensitive documents anonymously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Video of U.S. firing on Reuters employees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U.S. diplomatic cables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One million confidential/secret U.S. government documents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WikiLeaks is a public corporation with known leadership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Anonymous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Primarily interested in freedom of speech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 official leader or organizing body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Amorphous, secret membership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DOS (Denial Of Service)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attack in retribution for sanctions against WikiLeaks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Attacks on government sites in Tunisia, Egypt, Libya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Publication of emails from corporations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Analogy: breaking into a computer is like breaking into someone’s house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Similarities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Intruders are there without permission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Owners take precautions to discourage intrusion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Both are against the law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Differences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Burglars take physical objects, depriving owner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Hackers, in this case, </a:t>
            </a:r>
            <a:r>
              <a:rPr lang="en-US" altLang="en-US" b="1" dirty="0" smtClean="0">
                <a:ea typeface="ＭＳ Ｐゴシック" pitchFamily="34" charset="-128"/>
              </a:rPr>
              <a:t>copy</a:t>
            </a:r>
            <a:r>
              <a:rPr lang="en-US" altLang="en-US" dirty="0" smtClean="0">
                <a:ea typeface="ＭＳ Ｐゴシック" pitchFamily="34" charset="-128"/>
              </a:rPr>
              <a:t> intellectual property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No threat of violence with hacking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Utilitarian arguments 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Owner of information loses control over it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Hacker gains access to information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Owner must increase security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Increased awareness of vulnerability may be good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Increased security only required because of hackers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Hard to see consequences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M</a:t>
            </a:r>
            <a:r>
              <a:rPr lang="en-US" altLang="en-US" dirty="0" smtClean="0">
                <a:ea typeface="ＭＳ Ｐゴシック" pitchFamily="34" charset="-128"/>
              </a:rPr>
              <a:t>ust we distinguish between “good hackers” and “bad hackers”?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Deontological arguments </a:t>
            </a:r>
          </a:p>
          <a:p>
            <a:pPr>
              <a:defRPr/>
            </a:pPr>
            <a:r>
              <a:rPr lang="en-US" altLang="en-US" b="1" dirty="0" smtClean="0">
                <a:ea typeface="ＭＳ Ｐゴシック" pitchFamily="34" charset="-128"/>
              </a:rPr>
              <a:t>Deontology</a:t>
            </a:r>
            <a:r>
              <a:rPr lang="en-US" altLang="en-US" dirty="0" smtClean="0">
                <a:ea typeface="ＭＳ Ｐゴシック" pitchFamily="34" charset="-128"/>
              </a:rPr>
              <a:t>: the study of duty and obligation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Focus on duties of actor and effect on other’s rights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Categorical imperative (Kant):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Never treat a fellow human merely as a means to an end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Focus on intent of an action, not consequences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Hackers for personal gain are unethical; ignore them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Focus on hackers who claim benign intent</a:t>
            </a:r>
          </a:p>
          <a:p>
            <a:pPr marL="0" indent="0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Napster file-sharing system was developed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 1999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Peer-to-peer file sharing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Software introduces users to each other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Sharing happens directly between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Parts of the hacker ethic (Steven Levy):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“All information should be free”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To make decisions, people need good information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Hackers should always spread information  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“Mistrust authority—promote decentralization”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Bureaucracies and rules prevent things from getting done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Each hacker should act individually as she or he sees best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3: Hackers—Public Enemies or Gadflies? (cont'd.)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Ethical critique of hacker ethic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The information being shared does not belong to the hacker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Does not respect other people’s wishes or safety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Rules exist because we, as a society, expect electronic privacy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Why should their ethic override other people’s wishes?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Does hacking treat other people as a means to an end?</a:t>
            </a:r>
          </a:p>
          <a:p>
            <a:pPr marL="0" indent="0"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marL="0" indent="0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Thinking Straight About Technology and Ethics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“Paramedic ethics:” know a little and know when to ask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Ask these questions when facing an ethical problem: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Who are the stakeholders in this situation?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What does each stakeholder have to gain or lose?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What duties and responsibilities are important?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Can you think of an analogous situation? Does it clarify the situation?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altLang="en-US" smtClean="0">
                <a:ea typeface="ＭＳ Ｐゴシック" panose="020B0600070205080204" pitchFamily="34" charset="-128"/>
              </a:rPr>
              <a:t>Make a decision or repeat in dialectic form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673225"/>
            <a:ext cx="8042564" cy="378200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Fictional ethical situation</a:t>
            </a:r>
          </a:p>
          <a:p>
            <a:pPr marL="684213" lvl="2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Family doctor asks you to participate in a study of genetic diversity and disease by donating some skin cells. Cells are identified by a randomly assigned number and your zip code. Should you donate?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Who are the stakeholders?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You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Family doctor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Pharmaceutical company, “PHARM CO”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Skin cell donors to study, in general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People with genetic disease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at stake?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 lose a few skin cells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Your privacy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PHARM CO may seek to learn your identity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Transmission of genetic data could be intercepted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Your doctor might be paid for finding participants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PHARM CO may develop new drugs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Drugs could help people with genetic diseases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Identify duties and responsibilities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Doctor has a duty to treat you and protect your privacy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 have a duty to pay the doctor and follow instructions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PHARM CO has a duty to develop safe drugs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PHARM CO has promised to pay doctors for finding participants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PHARM CO has promised to respect your privacy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More complex duties and responsibilities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Should you get royalties if your information leads to a profitable drug?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Does PHARM CO own genetic information, or should it be shared freely?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Why is zip code part of encoding?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Do you have a duty to help cure disease?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Think of analogies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Compare to Red Cross blood donations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Both involve confidential health information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Both ask for volunteer donors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Both have collectors and users who are paid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Both involve altruistic reasons for donation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Blood is the valuable item; genetic information in skin cells is the value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Company might or might not find usefulness in cells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Company is driven by profit and loss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Think of analogies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Compare to for-profit companies that solicit money for a charity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Confidentiality is an issue for both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 both, volunteers are asked to donate by someone with financial interest in the donation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Both involve altruistic motivations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One involves donated money; the other does not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Doctor and pharmaceutical roles don’t quite match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for-profit company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4: Genetic Information and Medical Research (cont'd.)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Make a decision or loop again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Must you decide right now (while at the doctor)?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Should you do more research?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Should you ask others?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Might choose to decline unless you know more about PHARM CO’s use of your information, especially given the financial interests of other stakeholders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5" descr="C:\Users\PaulRefurb\Documents\Ch 01-22-2015\Books\952 Schneider Invitation to CS 7e - Alyssa - xxx\02_NEW PDFs and Figures\Figures\C8814_ch17\C8814_f17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8" y="383308"/>
            <a:ext cx="6639791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Personal Privacy and Social Networks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Apply the reasoning from case studies to more personal ethical issues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Cyberbullying</a:t>
            </a:r>
            <a:r>
              <a:rPr lang="en-US" altLang="en-US" smtClean="0">
                <a:ea typeface="ＭＳ Ｐゴシック" panose="020B0600070205080204" pitchFamily="34" charset="-128"/>
              </a:rPr>
              <a:t>: humiliating, taunting, threatening, invading someone’s privacy online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Sexting</a:t>
            </a:r>
            <a:r>
              <a:rPr lang="en-US" altLang="en-US" smtClean="0">
                <a:ea typeface="ＭＳ Ｐゴシック" panose="020B0600070205080204" pitchFamily="34" charset="-128"/>
              </a:rPr>
              <a:t>: sending sexually explicit messages or images using cell phones or tablet computers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Privacy expectations for public postings to social networks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Personal Privacy and Social Networks (cont'd.)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Cyberbullying examples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Megan Meier committed suicide after being harassed on MySpace; harasser was the mother of a former friend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Information posted to Craigslist led to young girl receiving sexual phone calls and emails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Tyler Clementi committed suicide after his roommate posted a recording of a sexual encounter with another man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Laws lag behind the problem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First amendment protections complicate the issue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Personal Privacy and Social Networks (cont'd.)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Sexting between consenting adults is legal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Images intended to be private between two individuals may not stay that way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Once something is posted on the Internet, it is there forever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Sexting involving minors may be considered child pornography, even if the perpetrator is the “child”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Personal Privacy and Social Networks (cont'd.)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Privacy expectations with public postings online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Student posted nasty story on MySpace about her hometown; she deleted it six days later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Hometown high school principal saw the story, gave it to the local newspaper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Newspaper printed it as a letter to the editor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Family was threatened, lost business, had to move away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Courts found that she should have no expectation of privacy when making a public posting on MySpace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Personal Privacy and Social Networks (cont'd.)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Assume that anything sent or posted online: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May become widely distributed and public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Will last forever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Don’t post something if: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 don’t want a large number of people to see it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 would be embarrassed to have it widely circulated (to parents, employers, etc.)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material could be considered libelous or defamatory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information is private and of a sexual nature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40327" y="1676400"/>
            <a:ext cx="8042564" cy="337358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Computer technology intrinsically involves new social and ethical issues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Ethical reasoning provides a framework for analyzing ethical issues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Utilitarianism evaluates an act based on its consequences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dialectic is a comparative discussion of opposing sides intended to clarify and improve understanding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Reasoning by analogy can clarify issues of an ethical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problem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(cont'd.)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Deontological reasoning focuses on intent rather than outcomes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Ethical issues with information technology include: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Copyright protections in an era of file sharing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Personal privacy and lawful intercept laws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Hackers who claim to be a social good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Privacy and the protection of personal information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Cyberbullying, sexting and distribution of online postings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Recording companies filed suit against Napster, 1999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Lawsuit claimed Napster was a conspiracy to encourage mass infringement of copyright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Facts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Most shared music was copyrighted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Many artists opposed sharing—no revenue for them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Some artists supported sharing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Napster claims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Napster reported song locations, not involved in actual sharing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They were not responsible for users’ behaviors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Swapping files this way should be “fair use” under copyright law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Napster lost the case and appeals, and closed in 2001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Sharing movies, legally or not, is a growing issue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Downloading images from the web for personal use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Ethical (not legal) questions for class dis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cussion: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  your opinion, 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 right to swap copyrighted music files?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 your opinion, 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 right to provide a search engine to enable users to search each other’s databases for copyrighted materials?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i="1" dirty="0" smtClean="0">
                <a:ea typeface="ＭＳ Ｐゴシック" panose="020B0600070205080204" pitchFamily="34" charset="-128"/>
              </a:rPr>
              <a:t>Capture the main arguments on the whiteboard.</a:t>
            </a:r>
            <a:endParaRPr lang="en-US" altLang="en-US" i="1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Ethics</a:t>
            </a:r>
            <a:r>
              <a:rPr lang="en-US" altLang="en-US" smtClean="0">
                <a:ea typeface="ＭＳ Ｐゴシック" panose="020B0600070205080204" pitchFamily="34" charset="-128"/>
              </a:rPr>
              <a:t>: the study of how to decide if something is morally right or wrong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How do we judge right or wrong?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Consequentialism</a:t>
            </a:r>
            <a:r>
              <a:rPr lang="en-US" altLang="en-US" smtClean="0">
                <a:ea typeface="ＭＳ Ｐゴシック" panose="020B0600070205080204" pitchFamily="34" charset="-128"/>
              </a:rPr>
              <a:t> focuses on the consequences of an act—on the whole good or bad outcomes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Utilitarianism</a:t>
            </a:r>
            <a:r>
              <a:rPr lang="en-US" altLang="en-US" smtClean="0">
                <a:ea typeface="ＭＳ Ｐゴシック" panose="020B0600070205080204" pitchFamily="34" charset="-128"/>
              </a:rPr>
              <a:t>: look at overall good for everyone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Case Studies</a:t>
            </a:r>
            <a:r>
              <a:rPr lang="en-US" altLang="en-US" sz="2400">
                <a:ea typeface="ＭＳ Ｐゴシック" panose="020B0600070205080204" pitchFamily="34" charset="-128"/>
              </a:rPr>
              <a:t/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Case 1: Is Sharing Good? (cont'd.)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Utilitarian argument #1: copying is OK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There are many more music users than publishers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Music users are happy to get </a:t>
            </a:r>
            <a:r>
              <a:rPr lang="en-US" dirty="0">
                <a:ea typeface="ＭＳ Ｐゴシック" charset="0"/>
                <a:cs typeface="ＭＳ Ｐゴシック" charset="0"/>
              </a:rPr>
              <a:t>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ree access 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Publishers get publicity for their products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File sharing is akin to hearing a song on the radio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Many users buy a song after listening to it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Drop in sales may relate more to purchasing 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song-by-song rather than by album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2447</Words>
  <Application>Microsoft Office PowerPoint</Application>
  <PresentationFormat>On-screen Show (4:3)</PresentationFormat>
  <Paragraphs>368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Slide 1</vt:lpstr>
      <vt:lpstr>Slide 2</vt:lpstr>
      <vt:lpstr>Case Studies Case 1: Is Sharing Good?</vt:lpstr>
      <vt:lpstr>Slide 4</vt:lpstr>
      <vt:lpstr>Case Studies Case 1: Is Sharing Good? (cont'd.)</vt:lpstr>
      <vt:lpstr>Case Studies Case 1: Is Sharing Good? (cont'd.)</vt:lpstr>
      <vt:lpstr>Case Studies Case 1: Is Sharing Good? (cont'd.)</vt:lpstr>
      <vt:lpstr>Case Studies Case 1: Is Sharing Good? (cont'd.)</vt:lpstr>
      <vt:lpstr>Case Studies Case 1: Is Sharing Good? (cont'd.)</vt:lpstr>
      <vt:lpstr>Case Studies Case 1: Is Sharing Good? (cont'd.)</vt:lpstr>
      <vt:lpstr>Case Studies Case 1: Is Sharing Good? (cont'd.)</vt:lpstr>
      <vt:lpstr>Case Studies Case 2: The Athens Affair—Privacy vs. Security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2: The Athens Affair—Privacy vs. Security (cont'd.)</vt:lpstr>
      <vt:lpstr>Case Studies Case 3: Hackers—Public Enemies or Gadflies?</vt:lpstr>
      <vt:lpstr>Case Studies Case 3: Hackers—Public Enemies or Gadflies? (cont'd.)</vt:lpstr>
      <vt:lpstr>Case Studies Case 3: Hackers—Public Enemies or Gadflies? (cont'd.)</vt:lpstr>
      <vt:lpstr>Case Studies Case 3: Hackers—Public Enemies or Gadflies? (cont'd.)</vt:lpstr>
      <vt:lpstr>Case Studies Case 3: Hackers—Public Enemies or Gadflies? (cont'd.)</vt:lpstr>
      <vt:lpstr>Case Studies Case 3: Hackers—Public Enemies or Gadflies? (cont'd.)</vt:lpstr>
      <vt:lpstr>Case Studies Case 3: Hackers—Public Enemies or Gadflies? (cont'd.)</vt:lpstr>
      <vt:lpstr>Case Studies Case 3: Hackers—Public Enemies or Gadflies? (cont'd.)</vt:lpstr>
      <vt:lpstr>Case Studies Thinking Straight About Technology and Ethics</vt:lpstr>
      <vt:lpstr>Case Studies Case 4: Genetic Information and Medical Research</vt:lpstr>
      <vt:lpstr>Case Studies Case 4: Genetic Information and Medical Research (cont'd.)</vt:lpstr>
      <vt:lpstr>Case Studies Case 4: Genetic Information and Medical Research (cont'd.)</vt:lpstr>
      <vt:lpstr>Case Studies Case 4: Genetic Information and Medical Research (cont'd.)</vt:lpstr>
      <vt:lpstr>Case Studies Case 4: Genetic Information and Medical Research (cont'd.)</vt:lpstr>
      <vt:lpstr>Case Studies Case 4: Genetic Information and Medical Research (cont'd.)</vt:lpstr>
      <vt:lpstr>Case Studies Case 4: Genetic Information and Medical Research (cont'd.)</vt:lpstr>
      <vt:lpstr>Personal Privacy and Social Networks</vt:lpstr>
      <vt:lpstr>Personal Privacy and Social Networks (cont'd.)</vt:lpstr>
      <vt:lpstr>Personal Privacy and Social Networks (cont'd.)</vt:lpstr>
      <vt:lpstr>Personal Privacy and Social Networks (cont'd.)</vt:lpstr>
      <vt:lpstr>Personal Privacy and Social Networks (cont'd.)</vt:lpstr>
      <vt:lpstr>Summary</vt:lpstr>
      <vt:lpstr>Summary (cont'd.)</vt:lpstr>
    </vt:vector>
  </TitlesOfParts>
  <Company>Babson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</dc:creator>
  <cp:lastModifiedBy>ADMINIBM</cp:lastModifiedBy>
  <cp:revision>16</cp:revision>
  <dcterms:created xsi:type="dcterms:W3CDTF">2016-06-14T23:03:28Z</dcterms:created>
  <dcterms:modified xsi:type="dcterms:W3CDTF">2016-06-19T13:33:46Z</dcterms:modified>
</cp:coreProperties>
</file>