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9"/>
  </p:notesMasterIdLst>
  <p:sldIdLst>
    <p:sldId id="257" r:id="rId2"/>
    <p:sldId id="351" r:id="rId3"/>
    <p:sldId id="261" r:id="rId4"/>
    <p:sldId id="262" r:id="rId5"/>
    <p:sldId id="263" r:id="rId6"/>
    <p:sldId id="266" r:id="rId7"/>
    <p:sldId id="268" r:id="rId8"/>
    <p:sldId id="269" r:id="rId9"/>
    <p:sldId id="270" r:id="rId10"/>
    <p:sldId id="271" r:id="rId11"/>
    <p:sldId id="272" r:id="rId12"/>
    <p:sldId id="273" r:id="rId13"/>
    <p:sldId id="274" r:id="rId14"/>
    <p:sldId id="275" r:id="rId15"/>
    <p:sldId id="276" r:id="rId16"/>
    <p:sldId id="277" r:id="rId17"/>
    <p:sldId id="278" r:id="rId18"/>
    <p:sldId id="279" r:id="rId19"/>
    <p:sldId id="280" r:id="rId20"/>
    <p:sldId id="281" r:id="rId21"/>
    <p:sldId id="282" r:id="rId22"/>
    <p:sldId id="283" r:id="rId23"/>
    <p:sldId id="284" r:id="rId24"/>
    <p:sldId id="285" r:id="rId25"/>
    <p:sldId id="286" r:id="rId26"/>
    <p:sldId id="287" r:id="rId27"/>
    <p:sldId id="288" r:id="rId28"/>
    <p:sldId id="289" r:id="rId29"/>
    <p:sldId id="290" r:id="rId30"/>
    <p:sldId id="291" r:id="rId31"/>
    <p:sldId id="292" r:id="rId32"/>
    <p:sldId id="293" r:id="rId33"/>
    <p:sldId id="294" r:id="rId34"/>
    <p:sldId id="352" r:id="rId35"/>
    <p:sldId id="295" r:id="rId36"/>
    <p:sldId id="296" r:id="rId37"/>
    <p:sldId id="297" r:id="rId38"/>
    <p:sldId id="298" r:id="rId39"/>
    <p:sldId id="299" r:id="rId40"/>
    <p:sldId id="300" r:id="rId41"/>
    <p:sldId id="301" r:id="rId42"/>
    <p:sldId id="304" r:id="rId43"/>
    <p:sldId id="307" r:id="rId44"/>
    <p:sldId id="308" r:id="rId45"/>
    <p:sldId id="309" r:id="rId46"/>
    <p:sldId id="311" r:id="rId47"/>
    <p:sldId id="312" r:id="rId48"/>
    <p:sldId id="313" r:id="rId49"/>
    <p:sldId id="314" r:id="rId50"/>
    <p:sldId id="315" r:id="rId51"/>
    <p:sldId id="316" r:id="rId52"/>
    <p:sldId id="323" r:id="rId53"/>
    <p:sldId id="325" r:id="rId54"/>
    <p:sldId id="327" r:id="rId55"/>
    <p:sldId id="328" r:id="rId56"/>
    <p:sldId id="330" r:id="rId57"/>
    <p:sldId id="332" r:id="rId58"/>
    <p:sldId id="338" r:id="rId59"/>
    <p:sldId id="339" r:id="rId60"/>
    <p:sldId id="340" r:id="rId61"/>
    <p:sldId id="341" r:id="rId62"/>
    <p:sldId id="355" r:id="rId63"/>
    <p:sldId id="356" r:id="rId64"/>
    <p:sldId id="342" r:id="rId65"/>
    <p:sldId id="357" r:id="rId66"/>
    <p:sldId id="358" r:id="rId67"/>
    <p:sldId id="354" r:id="rId68"/>
  </p:sldIdLst>
  <p:sldSz cx="9144000" cy="6858000" type="screen4x3"/>
  <p:notesSz cx="6858000" cy="9144000"/>
  <p:custDataLst>
    <p:tags r:id="rId7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7" d="100"/>
          <a:sy n="87" d="100"/>
        </p:scale>
        <p:origin x="-1062" y="-84"/>
      </p:cViewPr>
      <p:guideLst>
        <p:guide orient="horz" pos="2160"/>
        <p:guide pos="2880"/>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63C4E8F-510C-46EF-9424-AA1E492AEE3D}" type="datetimeFigureOut">
              <a:rPr lang="en-US" smtClean="0"/>
              <a:pPr/>
              <a:t>4/20/2017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848BFF1-0697-41B7-B100-45018D125C6C}" type="slidenum">
              <a:rPr lang="en-US" smtClean="0"/>
              <a:pPr/>
              <a:t>‹#›</a:t>
            </a:fld>
            <a:endParaRPr lang="en-US"/>
          </a:p>
        </p:txBody>
      </p:sp>
    </p:spTree>
    <p:extLst>
      <p:ext uri="{BB962C8B-B14F-4D97-AF65-F5344CB8AC3E}">
        <p14:creationId xmlns:p14="http://schemas.microsoft.com/office/powerpoint/2010/main" val="27425325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6866" name="Rectangle 12"/>
          <p:cNvSpPr>
            <a:spLocks noGrp="1" noChangeArrowheads="1"/>
          </p:cNvSpPr>
          <p:nvPr>
            <p:ph type="sldNum" sz="quarter"/>
          </p:nvPr>
        </p:nvSpPr>
        <p:spPr>
          <a:noFill/>
        </p:spPr>
        <p:txBody>
          <a:bodyPr/>
          <a:lstStyle/>
          <a:p>
            <a:fld id="{9A14B9B5-3987-493A-AD9B-C65984FB3FEF}" type="slidenum">
              <a:rPr lang="en-US" altLang="en-US" smtClean="0">
                <a:solidFill>
                  <a:prstClr val="white"/>
                </a:solidFill>
              </a:rPr>
              <a:pPr/>
              <a:t>1</a:t>
            </a:fld>
            <a:endParaRPr lang="en-US" altLang="en-US" smtClean="0">
              <a:solidFill>
                <a:prstClr val="white"/>
              </a:solidFill>
            </a:endParaRPr>
          </a:p>
        </p:txBody>
      </p:sp>
      <p:sp>
        <p:nvSpPr>
          <p:cNvPr id="36867" name="Text Box 1"/>
          <p:cNvSpPr txBox="1">
            <a:spLocks noChangeArrowheads="1"/>
          </p:cNvSpPr>
          <p:nvPr/>
        </p:nvSpPr>
        <p:spPr bwMode="auto">
          <a:xfrm>
            <a:off x="1143000" y="685800"/>
            <a:ext cx="4572000" cy="3429000"/>
          </a:xfrm>
          <a:prstGeom prst="rect">
            <a:avLst/>
          </a:prstGeom>
          <a:solidFill>
            <a:srgbClr val="FFFFFF"/>
          </a:solidFill>
          <a:ln w="9360">
            <a:solidFill>
              <a:srgbClr val="000000"/>
            </a:solidFill>
            <a:miter lim="800000"/>
            <a:headEnd/>
            <a:tailEnd/>
          </a:ln>
        </p:spPr>
        <p:txBody>
          <a:bodyPr wrap="none" anchor="ctr"/>
          <a:lstStyle/>
          <a:p>
            <a:pPr defTabSz="457200" fontAlgn="base">
              <a:spcBef>
                <a:spcPct val="0"/>
              </a:spcBef>
              <a:spcAft>
                <a:spcPct val="0"/>
              </a:spcAft>
              <a:buClr>
                <a:srgbClr val="FFFFFF"/>
              </a:buClr>
              <a:buSzPct val="100000"/>
              <a:buFont typeface="Times New Roman" pitchFamily="18" charset="0"/>
              <a:buNone/>
            </a:pPr>
            <a:endParaRPr lang="en-US" altLang="en-US" sz="2400">
              <a:solidFill>
                <a:prstClr val="white"/>
              </a:solidFill>
              <a:latin typeface="Times New Roman" pitchFamily="18" charset="0"/>
              <a:ea typeface="ＭＳ Ｐゴシック" pitchFamily="34" charset="-128"/>
            </a:endParaRPr>
          </a:p>
        </p:txBody>
      </p:sp>
      <p:sp>
        <p:nvSpPr>
          <p:cNvPr id="36868" name="Rectangle 2"/>
          <p:cNvSpPr>
            <a:spLocks noGrp="1" noChangeArrowheads="1"/>
          </p:cNvSpPr>
          <p:nvPr>
            <p:ph type="body"/>
          </p:nvPr>
        </p:nvSpPr>
        <p:spPr>
          <a:xfrm>
            <a:off x="685800" y="4343400"/>
            <a:ext cx="5478463" cy="4106863"/>
          </a:xfrm>
          <a:noFill/>
          <a:ln/>
        </p:spPr>
        <p:txBody>
          <a:bodyPr wrap="none" anchor="ctr"/>
          <a:lstStyle/>
          <a:p>
            <a:endParaRPr lang="en-US" altLang="en-US" smtClean="0">
              <a:latin typeface="Times New Roman" pitchFamily="18" charset="0"/>
              <a:ea typeface="ＭＳ Ｐゴシック" pitchFamily="34" charset="-128"/>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Arial" charset="0"/>
                <a:ea typeface="+mn-ea"/>
                <a:cs typeface="+mn-cs"/>
              </a:rPr>
              <a:t>The image explains a webpage that has a linear structure with home page links.</a:t>
            </a:r>
            <a:endParaRPr lang="en-IN" sz="1200" kern="1200" dirty="0" smtClean="0">
              <a:solidFill>
                <a:schemeClr val="tx1"/>
              </a:solidFill>
              <a:effectLst/>
              <a:latin typeface="Arial" charset="0"/>
              <a:ea typeface="+mn-ea"/>
              <a:cs typeface="+mn-cs"/>
            </a:endParaRPr>
          </a:p>
          <a:p>
            <a:r>
              <a:rPr lang="en-US" sz="1200" kern="1200" dirty="0" smtClean="0">
                <a:solidFill>
                  <a:schemeClr val="tx1"/>
                </a:solidFill>
                <a:effectLst/>
                <a:latin typeface="Arial" charset="0"/>
                <a:ea typeface="+mn-ea"/>
                <a:cs typeface="+mn-cs"/>
              </a:rPr>
              <a:t>The first line consists of a rectangular box that reads “Home Page”. </a:t>
            </a:r>
            <a:endParaRPr lang="en-IN" sz="1200" kern="1200" dirty="0" smtClean="0">
              <a:solidFill>
                <a:schemeClr val="tx1"/>
              </a:solidFill>
              <a:effectLst/>
              <a:latin typeface="Arial" charset="0"/>
              <a:ea typeface="+mn-ea"/>
              <a:cs typeface="+mn-cs"/>
            </a:endParaRPr>
          </a:p>
          <a:p>
            <a:r>
              <a:rPr lang="en-US" sz="1200" kern="1200" dirty="0" smtClean="0">
                <a:solidFill>
                  <a:schemeClr val="tx1"/>
                </a:solidFill>
                <a:effectLst/>
                <a:latin typeface="Arial" charset="0"/>
                <a:ea typeface="+mn-ea"/>
                <a:cs typeface="+mn-cs"/>
              </a:rPr>
              <a:t>The first box in the second line is labeled “Training module 1”. A bi-directional arrow is placed between the first rectangular box in the first line and second rectangular box in the second line. </a:t>
            </a:r>
            <a:endParaRPr lang="en-IN" sz="1200" kern="1200" dirty="0" smtClean="0">
              <a:solidFill>
                <a:schemeClr val="tx1"/>
              </a:solidFill>
              <a:effectLst/>
              <a:latin typeface="Arial" charset="0"/>
              <a:ea typeface="+mn-ea"/>
              <a:cs typeface="+mn-cs"/>
            </a:endParaRPr>
          </a:p>
          <a:p>
            <a:r>
              <a:rPr lang="en-US" sz="1200" kern="1200" dirty="0" smtClean="0">
                <a:solidFill>
                  <a:schemeClr val="tx1"/>
                </a:solidFill>
                <a:effectLst/>
                <a:latin typeface="Arial" charset="0"/>
                <a:ea typeface="+mn-ea"/>
                <a:cs typeface="+mn-cs"/>
              </a:rPr>
              <a:t>The second line consists of a rectangular box labeled “Training module 2” positioned to the right of the first rectangular box in the second line. A bi-directional arrow is placed between the first rectangular box and the second rectangular box.</a:t>
            </a:r>
            <a:endParaRPr lang="en-IN" sz="1200" kern="1200" dirty="0" smtClean="0">
              <a:solidFill>
                <a:schemeClr val="tx1"/>
              </a:solidFill>
              <a:effectLst/>
              <a:latin typeface="Arial" charset="0"/>
              <a:ea typeface="+mn-ea"/>
              <a:cs typeface="+mn-cs"/>
            </a:endParaRPr>
          </a:p>
          <a:p>
            <a:r>
              <a:rPr lang="en-US" sz="1200" kern="1200" dirty="0" smtClean="0">
                <a:solidFill>
                  <a:schemeClr val="tx1"/>
                </a:solidFill>
                <a:effectLst/>
                <a:latin typeface="Arial" charset="0"/>
                <a:ea typeface="+mn-ea"/>
                <a:cs typeface="+mn-cs"/>
              </a:rPr>
              <a:t>A rectangular box labeled “Training module 3” is positioned to the right of the second rectangular box. A bi-directional arrow is placed between the second rectangular box and the third rectangular box. Another bi-directional arrow is placed between the first rectangular box in the first line and the third rectangular box in the second line.</a:t>
            </a:r>
            <a:endParaRPr lang="en-IN" sz="1200" kern="1200" dirty="0" smtClean="0">
              <a:solidFill>
                <a:schemeClr val="tx1"/>
              </a:solidFill>
              <a:effectLst/>
              <a:latin typeface="Arial" charset="0"/>
              <a:ea typeface="+mn-ea"/>
              <a:cs typeface="+mn-cs"/>
            </a:endParaRPr>
          </a:p>
        </p:txBody>
      </p:sp>
      <p:sp>
        <p:nvSpPr>
          <p:cNvPr id="4" name="Slide Number Placeholder 3"/>
          <p:cNvSpPr>
            <a:spLocks noGrp="1"/>
          </p:cNvSpPr>
          <p:nvPr>
            <p:ph type="sldNum" sz="quarter" idx="10"/>
          </p:nvPr>
        </p:nvSpPr>
        <p:spPr/>
        <p:txBody>
          <a:bodyPr/>
          <a:lstStyle/>
          <a:p>
            <a:pPr>
              <a:defRPr/>
            </a:pPr>
            <a:fld id="{F3ACC11F-4F00-487E-9618-5D804A06B892}" type="slidenum">
              <a:rPr lang="en-US" smtClean="0"/>
              <a:pPr>
                <a:defRPr/>
              </a:pPr>
              <a:t>16</a:t>
            </a:fld>
            <a:endParaRPr lang="en-US"/>
          </a:p>
        </p:txBody>
      </p:sp>
    </p:spTree>
    <p:extLst>
      <p:ext uri="{BB962C8B-B14F-4D97-AF65-F5344CB8AC3E}">
        <p14:creationId xmlns:p14="http://schemas.microsoft.com/office/powerpoint/2010/main" val="6602397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Arial" charset="0"/>
                <a:ea typeface="+mn-ea"/>
                <a:cs typeface="+mn-cs"/>
              </a:rPr>
              <a:t>The image describes a hierarchical structure of a webpage.</a:t>
            </a:r>
            <a:endParaRPr lang="en-IN" sz="1200" kern="1200" dirty="0" smtClean="0">
              <a:solidFill>
                <a:schemeClr val="tx1"/>
              </a:solidFill>
              <a:effectLst/>
              <a:latin typeface="Arial" charset="0"/>
              <a:ea typeface="+mn-ea"/>
              <a:cs typeface="+mn-cs"/>
            </a:endParaRPr>
          </a:p>
          <a:p>
            <a:r>
              <a:rPr lang="en-US" sz="1200" kern="1200" dirty="0" smtClean="0">
                <a:solidFill>
                  <a:schemeClr val="tx1"/>
                </a:solidFill>
                <a:effectLst/>
                <a:latin typeface="Arial" charset="0"/>
                <a:ea typeface="+mn-ea"/>
                <a:cs typeface="+mn-cs"/>
              </a:rPr>
              <a:t>The first line consists of the first rectangular box that reads “Home Page”.  </a:t>
            </a:r>
            <a:endParaRPr lang="en-IN" sz="1200" kern="1200" dirty="0" smtClean="0">
              <a:solidFill>
                <a:schemeClr val="tx1"/>
              </a:solidFill>
              <a:effectLst/>
              <a:latin typeface="Arial" charset="0"/>
              <a:ea typeface="+mn-ea"/>
              <a:cs typeface="+mn-cs"/>
            </a:endParaRPr>
          </a:p>
          <a:p>
            <a:r>
              <a:rPr lang="en-US" sz="1200" kern="1200" dirty="0" smtClean="0">
                <a:solidFill>
                  <a:schemeClr val="tx1"/>
                </a:solidFill>
                <a:effectLst/>
                <a:latin typeface="Arial" charset="0"/>
                <a:ea typeface="+mn-ea"/>
                <a:cs typeface="+mn-cs"/>
              </a:rPr>
              <a:t>The second line consists of a second rectangular box that is labeled “Training module 1 introduction”. A third rectangular box to the right of the second rectangular box is labeled “Training module 2 introduction”. A fourth rectangular box to the right of the third rectangular box is labeled “Training module 3 introduction”. A bi-directional arrow originating from the first rectangular box points to the second rectangular box, third rectangular box, and fourth rectangular box.</a:t>
            </a:r>
            <a:endParaRPr lang="en-IN" sz="1200" kern="1200" dirty="0" smtClean="0">
              <a:solidFill>
                <a:schemeClr val="tx1"/>
              </a:solidFill>
              <a:effectLst/>
              <a:latin typeface="Arial" charset="0"/>
              <a:ea typeface="+mn-ea"/>
              <a:cs typeface="+mn-cs"/>
            </a:endParaRPr>
          </a:p>
          <a:p>
            <a:r>
              <a:rPr lang="en-US" sz="1200" kern="1200" dirty="0" smtClean="0">
                <a:solidFill>
                  <a:schemeClr val="tx1"/>
                </a:solidFill>
                <a:effectLst/>
                <a:latin typeface="Arial" charset="0"/>
                <a:ea typeface="+mn-ea"/>
                <a:cs typeface="+mn-cs"/>
              </a:rPr>
              <a:t>The third line consists of a fifth rectangular box labeled “Training module 1 page 1”. A bi-directional arrow is positioned between the second and the fifth rectangular boxes. A sixth rectangular box labeled “Training module 2 page 1” is positioned to the right of the fifth rectangular box. A bi-directional arrow is positioned between the third and the sixth rectangular boxes. A seventh rectangular box labeled “Training module 3 page 1” is positioned to the right of the sixth rectangular box. A bi-directional arrow is positioned between the fourth and the seventh rectangular boxes.</a:t>
            </a:r>
            <a:endParaRPr lang="en-IN" sz="1200" kern="1200" dirty="0" smtClean="0">
              <a:solidFill>
                <a:schemeClr val="tx1"/>
              </a:solidFill>
              <a:effectLst/>
              <a:latin typeface="Arial" charset="0"/>
              <a:ea typeface="+mn-ea"/>
              <a:cs typeface="+mn-cs"/>
            </a:endParaRPr>
          </a:p>
          <a:p>
            <a:r>
              <a:rPr lang="en-US" sz="1200" kern="1200" dirty="0" smtClean="0">
                <a:solidFill>
                  <a:schemeClr val="tx1"/>
                </a:solidFill>
                <a:effectLst/>
                <a:latin typeface="Arial" charset="0"/>
                <a:ea typeface="+mn-ea"/>
                <a:cs typeface="+mn-cs"/>
              </a:rPr>
              <a:t>The fourth line consists of an eighth rectangular box labeled “Training module 1 page 2” positioned below the fifth rectangular box. A bi-directional arrow is positioned between the second, fifth, and the eighth rectangular boxes. A ninth rectangular box labeled “Training module 2 page 2” is positioned to the right of the eighth rectangular box and below the sixth rectangular box. A bi-directional arrow is positioned between the third, sixth, and the ninth rectangular boxes. A tenth rectangular box labeled “Training module 3 page 2” is positioned to the right of the ninth rectangular box and below the seventh rectangular box. A bi-directional arrow is positioned between the fourth, seventh, and the tenth rectangular boxes.</a:t>
            </a:r>
            <a:endParaRPr lang="en-IN" sz="1200" kern="1200" dirty="0" smtClean="0">
              <a:solidFill>
                <a:schemeClr val="tx1"/>
              </a:solidFill>
              <a:effectLst/>
              <a:latin typeface="Arial" charset="0"/>
              <a:ea typeface="+mn-ea"/>
              <a:cs typeface="+mn-cs"/>
            </a:endParaRPr>
          </a:p>
        </p:txBody>
      </p:sp>
      <p:sp>
        <p:nvSpPr>
          <p:cNvPr id="4" name="Slide Number Placeholder 3"/>
          <p:cNvSpPr>
            <a:spLocks noGrp="1"/>
          </p:cNvSpPr>
          <p:nvPr>
            <p:ph type="sldNum" sz="quarter" idx="10"/>
          </p:nvPr>
        </p:nvSpPr>
        <p:spPr/>
        <p:txBody>
          <a:bodyPr/>
          <a:lstStyle/>
          <a:p>
            <a:pPr>
              <a:defRPr/>
            </a:pPr>
            <a:fld id="{F3ACC11F-4F00-487E-9618-5D804A06B892}" type="slidenum">
              <a:rPr lang="en-US" smtClean="0"/>
              <a:pPr>
                <a:defRPr/>
              </a:pPr>
              <a:t>17</a:t>
            </a:fld>
            <a:endParaRPr lang="en-US"/>
          </a:p>
        </p:txBody>
      </p:sp>
    </p:spTree>
    <p:extLst>
      <p:ext uri="{BB962C8B-B14F-4D97-AF65-F5344CB8AC3E}">
        <p14:creationId xmlns:p14="http://schemas.microsoft.com/office/powerpoint/2010/main" val="29521660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Arial" charset="0"/>
                <a:ea typeface="+mn-ea"/>
                <a:cs typeface="+mn-cs"/>
              </a:rPr>
              <a:t>The image describes a webpage that has a webbed structure. </a:t>
            </a:r>
            <a:endParaRPr lang="en-IN" sz="1200" kern="1200" dirty="0" smtClean="0">
              <a:solidFill>
                <a:schemeClr val="tx1"/>
              </a:solidFill>
              <a:effectLst/>
              <a:latin typeface="Arial" charset="0"/>
              <a:ea typeface="+mn-ea"/>
              <a:cs typeface="+mn-cs"/>
            </a:endParaRPr>
          </a:p>
          <a:p>
            <a:r>
              <a:rPr lang="en-US" sz="1200" kern="1200" dirty="0" smtClean="0">
                <a:solidFill>
                  <a:schemeClr val="tx1"/>
                </a:solidFill>
                <a:effectLst/>
                <a:latin typeface="Arial" charset="0"/>
                <a:ea typeface="+mn-ea"/>
                <a:cs typeface="+mn-cs"/>
              </a:rPr>
              <a:t>The first line consists of a rectangular box that is labeled “Training module 1 page 1”. A second rectangular box positioned to the right of the first rectangular box reads “Home Page”. A bi-directional arrow is positioned between the first and the second rectangular boxes.  A third rectangular box positioned to the right of the second rectangular box is labeled “Training module 3 page 1”. A bi-directional arrow is positioned between the second and the third rectangular boxes.  </a:t>
            </a:r>
            <a:endParaRPr lang="en-IN" sz="1200" kern="1200" dirty="0" smtClean="0">
              <a:solidFill>
                <a:schemeClr val="tx1"/>
              </a:solidFill>
              <a:effectLst/>
              <a:latin typeface="Arial" charset="0"/>
              <a:ea typeface="+mn-ea"/>
              <a:cs typeface="+mn-cs"/>
            </a:endParaRPr>
          </a:p>
          <a:p>
            <a:r>
              <a:rPr lang="en-US" sz="1200" kern="1200" dirty="0" smtClean="0">
                <a:solidFill>
                  <a:schemeClr val="tx1"/>
                </a:solidFill>
                <a:effectLst/>
                <a:latin typeface="Arial" charset="0"/>
                <a:ea typeface="+mn-ea"/>
                <a:cs typeface="+mn-cs"/>
              </a:rPr>
              <a:t>The second line consists of a fourth rectangular box labeled “Training module 1 introduction”. A bi-directional arrow is positioned between the first rectangular, third box second rectangular box. A fifth rectangular box labeled “Training module 3 introduction” is positioned to the right of the fourth rectangular box. A bi-directional arrow is positioned between the second rectangular box and the third rectangular box. </a:t>
            </a:r>
            <a:endParaRPr lang="en-IN" sz="1200" kern="1200" dirty="0" smtClean="0">
              <a:solidFill>
                <a:schemeClr val="tx1"/>
              </a:solidFill>
              <a:effectLst/>
              <a:latin typeface="Arial" charset="0"/>
              <a:ea typeface="+mn-ea"/>
              <a:cs typeface="+mn-cs"/>
            </a:endParaRPr>
          </a:p>
          <a:p>
            <a:r>
              <a:rPr lang="en-US" sz="1200" kern="1200" dirty="0" smtClean="0">
                <a:solidFill>
                  <a:schemeClr val="tx1"/>
                </a:solidFill>
                <a:effectLst/>
                <a:latin typeface="Arial" charset="0"/>
                <a:ea typeface="+mn-ea"/>
                <a:cs typeface="+mn-cs"/>
              </a:rPr>
              <a:t>The third line consists of a sixth rectangular box labeled “Training module 1 page 2”. A bi-directional arrow is positioned between the first rectangular box and the fourth rectangular box. A seventh rectangular box labeled “Training module 2 introduction” is positioned to the right of the sixth rectangular box. A bi-directional arrow is positioned between the fourth rectangular box, second rectangular box, fifth rectangular box, and the sixth rectangular box.  A rectangular box labelled “Training module 3 page 2” is positioned to the right of the seventh rectangular box. A bi-directional arrow is positioned between the seventh rectangular box, fifth rectangular box, and the third rectangular box.</a:t>
            </a:r>
            <a:endParaRPr lang="en-IN" sz="1200" kern="1200" dirty="0" smtClean="0">
              <a:solidFill>
                <a:schemeClr val="tx1"/>
              </a:solidFill>
              <a:effectLst/>
              <a:latin typeface="Arial" charset="0"/>
              <a:ea typeface="+mn-ea"/>
              <a:cs typeface="+mn-cs"/>
            </a:endParaRPr>
          </a:p>
        </p:txBody>
      </p:sp>
      <p:sp>
        <p:nvSpPr>
          <p:cNvPr id="4" name="Slide Number Placeholder 3"/>
          <p:cNvSpPr>
            <a:spLocks noGrp="1"/>
          </p:cNvSpPr>
          <p:nvPr>
            <p:ph type="sldNum" sz="quarter" idx="10"/>
          </p:nvPr>
        </p:nvSpPr>
        <p:spPr/>
        <p:txBody>
          <a:bodyPr/>
          <a:lstStyle/>
          <a:p>
            <a:pPr>
              <a:defRPr/>
            </a:pPr>
            <a:fld id="{F3ACC11F-4F00-487E-9618-5D804A06B892}" type="slidenum">
              <a:rPr lang="en-US" smtClean="0"/>
              <a:pPr>
                <a:defRPr/>
              </a:pPr>
              <a:t>18</a:t>
            </a:fld>
            <a:endParaRPr lang="en-US"/>
          </a:p>
        </p:txBody>
      </p:sp>
    </p:spTree>
    <p:extLst>
      <p:ext uri="{BB962C8B-B14F-4D97-AF65-F5344CB8AC3E}">
        <p14:creationId xmlns:p14="http://schemas.microsoft.com/office/powerpoint/2010/main" val="2833530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Arial" charset="0"/>
                <a:ea typeface="+mn-ea"/>
                <a:cs typeface="+mn-cs"/>
              </a:rPr>
              <a:t>This figure explains the website for </a:t>
            </a:r>
            <a:r>
              <a:rPr lang="en-US" sz="1200" kern="1200" dirty="0" err="1" smtClean="0">
                <a:solidFill>
                  <a:schemeClr val="tx1"/>
                </a:solidFill>
                <a:effectLst/>
                <a:latin typeface="Arial" charset="0"/>
                <a:ea typeface="+mn-ea"/>
                <a:cs typeface="+mn-cs"/>
              </a:rPr>
              <a:t>Pret</a:t>
            </a:r>
            <a:r>
              <a:rPr lang="en-US" sz="1200" kern="1200" dirty="0" smtClean="0">
                <a:solidFill>
                  <a:schemeClr val="tx1"/>
                </a:solidFill>
                <a:effectLst/>
                <a:latin typeface="Arial" charset="0"/>
                <a:ea typeface="+mn-ea"/>
                <a:cs typeface="+mn-cs"/>
              </a:rPr>
              <a:t> A Manger that displays a new product and which serves as the focal point on the website.</a:t>
            </a:r>
            <a:endParaRPr lang="en-IN" sz="1200" kern="1200" dirty="0" smtClean="0">
              <a:solidFill>
                <a:schemeClr val="tx1"/>
              </a:solidFill>
              <a:effectLst/>
              <a:latin typeface="Arial" charset="0"/>
              <a:ea typeface="+mn-ea"/>
              <a:cs typeface="+mn-cs"/>
            </a:endParaRPr>
          </a:p>
          <a:p>
            <a:r>
              <a:rPr lang="en-US" sz="1200" kern="1200" dirty="0" smtClean="0">
                <a:solidFill>
                  <a:schemeClr val="tx1"/>
                </a:solidFill>
                <a:effectLst/>
                <a:latin typeface="Arial" charset="0"/>
                <a:ea typeface="+mn-ea"/>
                <a:cs typeface="+mn-cs"/>
              </a:rPr>
              <a:t>The first rectangular section reads “</a:t>
            </a:r>
            <a:r>
              <a:rPr lang="en-US" sz="1200" kern="1200" dirty="0" err="1" smtClean="0">
                <a:solidFill>
                  <a:schemeClr val="tx1"/>
                </a:solidFill>
                <a:effectLst/>
                <a:latin typeface="Arial" charset="0"/>
                <a:ea typeface="+mn-ea"/>
                <a:cs typeface="+mn-cs"/>
              </a:rPr>
              <a:t>Pret</a:t>
            </a:r>
            <a:r>
              <a:rPr lang="en-US" sz="1200" kern="1200" dirty="0" smtClean="0">
                <a:solidFill>
                  <a:schemeClr val="tx1"/>
                </a:solidFill>
                <a:effectLst/>
                <a:latin typeface="Arial" charset="0"/>
                <a:ea typeface="+mn-ea"/>
                <a:cs typeface="+mn-cs"/>
              </a:rPr>
              <a:t> A Manager”. </a:t>
            </a:r>
            <a:endParaRPr lang="en-IN" sz="1200" kern="1200" dirty="0" smtClean="0">
              <a:solidFill>
                <a:schemeClr val="tx1"/>
              </a:solidFill>
              <a:effectLst/>
              <a:latin typeface="Arial" charset="0"/>
              <a:ea typeface="+mn-ea"/>
              <a:cs typeface="+mn-cs"/>
            </a:endParaRPr>
          </a:p>
          <a:p>
            <a:r>
              <a:rPr lang="en-US" sz="1200" kern="1200" dirty="0" smtClean="0">
                <a:solidFill>
                  <a:schemeClr val="tx1"/>
                </a:solidFill>
                <a:effectLst/>
                <a:latin typeface="Arial" charset="0"/>
                <a:ea typeface="+mn-ea"/>
                <a:cs typeface="+mn-cs"/>
              </a:rPr>
              <a:t>The second rectangular section consists of nine sub sections that read “HOME”, “OUR MENU”, “FIND A PRET”, “ORDER ONLINE”, “PRET CARD”, “JOBS”, “ABOUT US”, “CONTACT”, and “SIGN UP”.</a:t>
            </a:r>
            <a:endParaRPr lang="en-IN" sz="1200" kern="1200" dirty="0" smtClean="0">
              <a:solidFill>
                <a:schemeClr val="tx1"/>
              </a:solidFill>
              <a:effectLst/>
              <a:latin typeface="Arial" charset="0"/>
              <a:ea typeface="+mn-ea"/>
              <a:cs typeface="+mn-cs"/>
            </a:endParaRPr>
          </a:p>
          <a:p>
            <a:r>
              <a:rPr lang="en-US" sz="1200" kern="1200" dirty="0" smtClean="0">
                <a:solidFill>
                  <a:schemeClr val="tx1"/>
                </a:solidFill>
                <a:effectLst/>
                <a:latin typeface="Arial" charset="0"/>
                <a:ea typeface="+mn-ea"/>
                <a:cs typeface="+mn-cs"/>
              </a:rPr>
              <a:t>The third rectangular section</a:t>
            </a:r>
            <a:r>
              <a:rPr lang="en-US" sz="1200" kern="1200" baseline="0" dirty="0" smtClean="0">
                <a:solidFill>
                  <a:schemeClr val="tx1"/>
                </a:solidFill>
                <a:effectLst/>
                <a:latin typeface="Arial" charset="0"/>
                <a:ea typeface="+mn-ea"/>
                <a:cs typeface="+mn-cs"/>
              </a:rPr>
              <a:t> </a:t>
            </a:r>
            <a:r>
              <a:rPr lang="en-US" sz="1200" kern="1200" dirty="0" smtClean="0">
                <a:solidFill>
                  <a:schemeClr val="tx1"/>
                </a:solidFill>
                <a:effectLst/>
                <a:latin typeface="Arial" charset="0"/>
                <a:ea typeface="+mn-ea"/>
                <a:cs typeface="+mn-cs"/>
              </a:rPr>
              <a:t>consists of three sub sections. The first vertically rectangular sub section reads “PRET’S HOT”. A rectangular box positioned to the left of the first sub section is labeled “graphic reflects the company’s brand”.  The second squared sub section reads “PROSCUITTO”. A second rectangular box positioned to the left of the image is labeled “primary graphic highlights new product”. An arrow originating from the second rectangular box points to the second sub section. The third sub section reads “STRAIGHT FROM THE OVEN”. </a:t>
            </a:r>
            <a:endParaRPr lang="en-IN" sz="1200" kern="1200" dirty="0" smtClean="0">
              <a:solidFill>
                <a:schemeClr val="tx1"/>
              </a:solidFill>
              <a:effectLst/>
              <a:latin typeface="Arial" charset="0"/>
              <a:ea typeface="+mn-ea"/>
              <a:cs typeface="+mn-cs"/>
            </a:endParaRPr>
          </a:p>
          <a:p>
            <a:r>
              <a:rPr lang="en-US" sz="1200" kern="1200" dirty="0" smtClean="0">
                <a:solidFill>
                  <a:schemeClr val="tx1"/>
                </a:solidFill>
                <a:effectLst/>
                <a:latin typeface="Arial" charset="0"/>
                <a:ea typeface="+mn-ea"/>
                <a:cs typeface="+mn-cs"/>
              </a:rPr>
              <a:t>The fourth section consists of five sub sections that read “TODAY’S SOUP”, “CHEF’S SPECIAL”, “AUTUMN MENU”, “COFFEE”, and “WE’RE HIRING”. A rectangular box positioned to the bottom-left of the image is labeled “additional eye-catching graphics serve as navigational links”. An arrow originating from the third rectangular box points to the third sub section.</a:t>
            </a:r>
            <a:endParaRPr lang="en-IN" sz="1200" kern="1200" dirty="0" smtClean="0">
              <a:solidFill>
                <a:schemeClr val="tx1"/>
              </a:solidFill>
              <a:effectLst/>
              <a:latin typeface="Arial" charset="0"/>
              <a:ea typeface="+mn-ea"/>
              <a:cs typeface="+mn-cs"/>
            </a:endParaRPr>
          </a:p>
        </p:txBody>
      </p:sp>
      <p:sp>
        <p:nvSpPr>
          <p:cNvPr id="4" name="Slide Number Placeholder 3"/>
          <p:cNvSpPr>
            <a:spLocks noGrp="1"/>
          </p:cNvSpPr>
          <p:nvPr>
            <p:ph type="sldNum" sz="quarter" idx="10"/>
          </p:nvPr>
        </p:nvSpPr>
        <p:spPr/>
        <p:txBody>
          <a:bodyPr/>
          <a:lstStyle/>
          <a:p>
            <a:pPr>
              <a:defRPr/>
            </a:pPr>
            <a:fld id="{F3ACC11F-4F00-487E-9618-5D804A06B892}" type="slidenum">
              <a:rPr lang="en-US" smtClean="0"/>
              <a:pPr>
                <a:defRPr/>
              </a:pPr>
              <a:t>19</a:t>
            </a:fld>
            <a:endParaRPr lang="en-US"/>
          </a:p>
        </p:txBody>
      </p:sp>
    </p:spTree>
    <p:extLst>
      <p:ext uri="{BB962C8B-B14F-4D97-AF65-F5344CB8AC3E}">
        <p14:creationId xmlns:p14="http://schemas.microsoft.com/office/powerpoint/2010/main" val="18747927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Arial" charset="0"/>
                <a:ea typeface="+mn-ea"/>
                <a:cs typeface="+mn-cs"/>
              </a:rPr>
              <a:t>This table has nine rows and two columns. The first cell</a:t>
            </a:r>
            <a:r>
              <a:rPr lang="en-US" sz="1200" kern="1200" baseline="0" dirty="0" smtClean="0">
                <a:solidFill>
                  <a:schemeClr val="tx1"/>
                </a:solidFill>
                <a:effectLst/>
                <a:latin typeface="Arial" charset="0"/>
                <a:ea typeface="+mn-ea"/>
                <a:cs typeface="+mn-cs"/>
              </a:rPr>
              <a:t> in the first row of the first column </a:t>
            </a:r>
            <a:r>
              <a:rPr lang="en-US" sz="1200" kern="1200" dirty="0" smtClean="0">
                <a:solidFill>
                  <a:schemeClr val="tx1"/>
                </a:solidFill>
                <a:effectLst/>
                <a:latin typeface="Arial" charset="0"/>
                <a:ea typeface="+mn-ea"/>
                <a:cs typeface="+mn-cs"/>
              </a:rPr>
              <a:t>is titled as Color. Following information is given under this column. </a:t>
            </a:r>
            <a:endParaRPr lang="en-IN" sz="1200" kern="1200" dirty="0" smtClean="0">
              <a:solidFill>
                <a:schemeClr val="tx1"/>
              </a:solidFill>
              <a:effectLst/>
              <a:latin typeface="Arial" charset="0"/>
              <a:ea typeface="+mn-ea"/>
              <a:cs typeface="+mn-cs"/>
            </a:endParaRPr>
          </a:p>
          <a:p>
            <a:r>
              <a:rPr lang="en-US" sz="1200" kern="1200" dirty="0" smtClean="0">
                <a:solidFill>
                  <a:schemeClr val="tx1"/>
                </a:solidFill>
                <a:effectLst/>
                <a:latin typeface="Arial" charset="0"/>
                <a:ea typeface="+mn-ea"/>
                <a:cs typeface="+mn-cs"/>
              </a:rPr>
              <a:t>Row 2: Red</a:t>
            </a:r>
            <a:endParaRPr lang="en-IN" sz="1200" kern="1200" dirty="0" smtClean="0">
              <a:solidFill>
                <a:schemeClr val="tx1"/>
              </a:solidFill>
              <a:effectLst/>
              <a:latin typeface="Arial" charset="0"/>
              <a:ea typeface="+mn-ea"/>
              <a:cs typeface="+mn-cs"/>
            </a:endParaRPr>
          </a:p>
          <a:p>
            <a:r>
              <a:rPr lang="en-US" sz="1200" kern="1200" dirty="0" smtClean="0">
                <a:solidFill>
                  <a:schemeClr val="tx1"/>
                </a:solidFill>
                <a:effectLst/>
                <a:latin typeface="Arial" charset="0"/>
                <a:ea typeface="+mn-ea"/>
                <a:cs typeface="+mn-cs"/>
              </a:rPr>
              <a:t>Row 3: Blue</a:t>
            </a:r>
            <a:endParaRPr lang="en-IN" sz="1200" kern="1200" dirty="0" smtClean="0">
              <a:solidFill>
                <a:schemeClr val="tx1"/>
              </a:solidFill>
              <a:effectLst/>
              <a:latin typeface="Arial" charset="0"/>
              <a:ea typeface="+mn-ea"/>
              <a:cs typeface="+mn-cs"/>
            </a:endParaRPr>
          </a:p>
          <a:p>
            <a:r>
              <a:rPr lang="en-US" sz="1200" kern="1200" dirty="0" smtClean="0">
                <a:solidFill>
                  <a:schemeClr val="tx1"/>
                </a:solidFill>
                <a:effectLst/>
                <a:latin typeface="Arial" charset="0"/>
                <a:ea typeface="+mn-ea"/>
                <a:cs typeface="+mn-cs"/>
              </a:rPr>
              <a:t>Row 4: Green</a:t>
            </a:r>
            <a:endParaRPr lang="en-IN" sz="1200" kern="1200" dirty="0" smtClean="0">
              <a:solidFill>
                <a:schemeClr val="tx1"/>
              </a:solidFill>
              <a:effectLst/>
              <a:latin typeface="Arial" charset="0"/>
              <a:ea typeface="+mn-ea"/>
              <a:cs typeface="+mn-cs"/>
            </a:endParaRPr>
          </a:p>
          <a:p>
            <a:r>
              <a:rPr lang="en-US" sz="1200" kern="1200" dirty="0" smtClean="0">
                <a:solidFill>
                  <a:schemeClr val="tx1"/>
                </a:solidFill>
                <a:effectLst/>
                <a:latin typeface="Arial" charset="0"/>
                <a:ea typeface="+mn-ea"/>
                <a:cs typeface="+mn-cs"/>
              </a:rPr>
              <a:t>Row 5: Yellow</a:t>
            </a:r>
            <a:endParaRPr lang="en-IN" sz="1200" kern="1200" dirty="0" smtClean="0">
              <a:solidFill>
                <a:schemeClr val="tx1"/>
              </a:solidFill>
              <a:effectLst/>
              <a:latin typeface="Arial" charset="0"/>
              <a:ea typeface="+mn-ea"/>
              <a:cs typeface="+mn-cs"/>
            </a:endParaRPr>
          </a:p>
          <a:p>
            <a:r>
              <a:rPr lang="en-US" sz="1200" kern="1200" dirty="0" smtClean="0">
                <a:solidFill>
                  <a:schemeClr val="tx1"/>
                </a:solidFill>
                <a:effectLst/>
                <a:latin typeface="Arial" charset="0"/>
                <a:ea typeface="+mn-ea"/>
                <a:cs typeface="+mn-cs"/>
              </a:rPr>
              <a:t>Row 6: Orange</a:t>
            </a:r>
            <a:endParaRPr lang="en-IN" sz="1200" kern="1200" dirty="0" smtClean="0">
              <a:solidFill>
                <a:schemeClr val="tx1"/>
              </a:solidFill>
              <a:effectLst/>
              <a:latin typeface="Arial" charset="0"/>
              <a:ea typeface="+mn-ea"/>
              <a:cs typeface="+mn-cs"/>
            </a:endParaRPr>
          </a:p>
          <a:p>
            <a:r>
              <a:rPr lang="en-US" sz="1200" kern="1200" dirty="0" smtClean="0">
                <a:solidFill>
                  <a:schemeClr val="tx1"/>
                </a:solidFill>
                <a:effectLst/>
                <a:latin typeface="Arial" charset="0"/>
                <a:ea typeface="+mn-ea"/>
                <a:cs typeface="+mn-cs"/>
              </a:rPr>
              <a:t>Row 7: Brown</a:t>
            </a:r>
            <a:endParaRPr lang="en-IN" sz="1200" kern="1200" dirty="0" smtClean="0">
              <a:solidFill>
                <a:schemeClr val="tx1"/>
              </a:solidFill>
              <a:effectLst/>
              <a:latin typeface="Arial" charset="0"/>
              <a:ea typeface="+mn-ea"/>
              <a:cs typeface="+mn-cs"/>
            </a:endParaRPr>
          </a:p>
          <a:p>
            <a:r>
              <a:rPr lang="en-US" sz="1200" kern="1200" dirty="0" smtClean="0">
                <a:solidFill>
                  <a:schemeClr val="tx1"/>
                </a:solidFill>
                <a:effectLst/>
                <a:latin typeface="Arial" charset="0"/>
                <a:ea typeface="+mn-ea"/>
                <a:cs typeface="+mn-cs"/>
              </a:rPr>
              <a:t>Row 8: Black</a:t>
            </a:r>
            <a:endParaRPr lang="en-IN" sz="1200" kern="1200" dirty="0" smtClean="0">
              <a:solidFill>
                <a:schemeClr val="tx1"/>
              </a:solidFill>
              <a:effectLst/>
              <a:latin typeface="Arial" charset="0"/>
              <a:ea typeface="+mn-ea"/>
              <a:cs typeface="+mn-cs"/>
            </a:endParaRPr>
          </a:p>
          <a:p>
            <a:r>
              <a:rPr lang="en-US" sz="1200" kern="1200" dirty="0" smtClean="0">
                <a:solidFill>
                  <a:schemeClr val="tx1"/>
                </a:solidFill>
                <a:effectLst/>
                <a:latin typeface="Arial" charset="0"/>
                <a:ea typeface="+mn-ea"/>
                <a:cs typeface="+mn-cs"/>
              </a:rPr>
              <a:t>Row 9: White</a:t>
            </a:r>
            <a:endParaRPr lang="en-IN" sz="1200" kern="1200" dirty="0" smtClean="0">
              <a:solidFill>
                <a:schemeClr val="tx1"/>
              </a:solidFill>
              <a:effectLst/>
              <a:latin typeface="Arial" charset="0"/>
              <a:ea typeface="+mn-ea"/>
              <a:cs typeface="+mn-cs"/>
            </a:endParaRPr>
          </a:p>
          <a:p>
            <a:r>
              <a:rPr lang="en-US" sz="1200" kern="1200" dirty="0" smtClean="0">
                <a:solidFill>
                  <a:schemeClr val="tx1"/>
                </a:solidFill>
                <a:effectLst/>
                <a:latin typeface="Arial" charset="0"/>
                <a:ea typeface="+mn-ea"/>
                <a:cs typeface="+mn-cs"/>
              </a:rPr>
              <a:t>The second column in the</a:t>
            </a:r>
            <a:r>
              <a:rPr lang="en-US" sz="1200" kern="1200" baseline="0" dirty="0" smtClean="0">
                <a:solidFill>
                  <a:schemeClr val="tx1"/>
                </a:solidFill>
                <a:effectLst/>
                <a:latin typeface="Arial" charset="0"/>
                <a:ea typeface="+mn-ea"/>
                <a:cs typeface="+mn-cs"/>
              </a:rPr>
              <a:t> first row</a:t>
            </a:r>
            <a:r>
              <a:rPr lang="en-US" sz="1200" kern="1200" dirty="0" smtClean="0">
                <a:solidFill>
                  <a:schemeClr val="tx1"/>
                </a:solidFill>
                <a:effectLst/>
                <a:latin typeface="Arial" charset="0"/>
                <a:ea typeface="+mn-ea"/>
                <a:cs typeface="+mn-cs"/>
              </a:rPr>
              <a:t> is titled as Common Meaning. Following information is given under this column.</a:t>
            </a:r>
            <a:endParaRPr lang="en-IN" sz="1200" kern="1200" dirty="0" smtClean="0">
              <a:solidFill>
                <a:schemeClr val="tx1"/>
              </a:solidFill>
              <a:effectLst/>
              <a:latin typeface="Arial" charset="0"/>
              <a:ea typeface="+mn-ea"/>
              <a:cs typeface="+mn-cs"/>
            </a:endParaRPr>
          </a:p>
          <a:p>
            <a:r>
              <a:rPr lang="en-US" sz="1200" kern="1200" dirty="0" smtClean="0">
                <a:solidFill>
                  <a:schemeClr val="tx1"/>
                </a:solidFill>
                <a:effectLst/>
                <a:latin typeface="Arial" charset="0"/>
                <a:ea typeface="+mn-ea"/>
                <a:cs typeface="+mn-cs"/>
              </a:rPr>
              <a:t>Row 2: Love, romance, anger, energy</a:t>
            </a:r>
            <a:endParaRPr lang="en-IN" sz="1200" kern="1200" dirty="0" smtClean="0">
              <a:solidFill>
                <a:schemeClr val="tx1"/>
              </a:solidFill>
              <a:effectLst/>
              <a:latin typeface="Arial" charset="0"/>
              <a:ea typeface="+mn-ea"/>
              <a:cs typeface="+mn-cs"/>
            </a:endParaRPr>
          </a:p>
          <a:p>
            <a:r>
              <a:rPr lang="en-US" sz="1200" kern="1200" dirty="0" smtClean="0">
                <a:solidFill>
                  <a:schemeClr val="tx1"/>
                </a:solidFill>
                <a:effectLst/>
                <a:latin typeface="Arial" charset="0"/>
                <a:ea typeface="+mn-ea"/>
                <a:cs typeface="+mn-cs"/>
              </a:rPr>
              <a:t>Row 3: Trust, loyalty, integrity, honesty, dependability</a:t>
            </a:r>
            <a:endParaRPr lang="en-IN" sz="1200" kern="1200" dirty="0" smtClean="0">
              <a:solidFill>
                <a:schemeClr val="tx1"/>
              </a:solidFill>
              <a:effectLst/>
              <a:latin typeface="Arial" charset="0"/>
              <a:ea typeface="+mn-ea"/>
              <a:cs typeface="+mn-cs"/>
            </a:endParaRPr>
          </a:p>
          <a:p>
            <a:r>
              <a:rPr lang="en-US" sz="1200" kern="1200" dirty="0" smtClean="0">
                <a:solidFill>
                  <a:schemeClr val="tx1"/>
                </a:solidFill>
                <a:effectLst/>
                <a:latin typeface="Arial" charset="0"/>
                <a:ea typeface="+mn-ea"/>
                <a:cs typeface="+mn-cs"/>
              </a:rPr>
              <a:t>Row 4: Freshness, friendliness, health, safety, strength</a:t>
            </a:r>
            <a:endParaRPr lang="en-IN" sz="1200" kern="1200" dirty="0" smtClean="0">
              <a:solidFill>
                <a:schemeClr val="tx1"/>
              </a:solidFill>
              <a:effectLst/>
              <a:latin typeface="Arial" charset="0"/>
              <a:ea typeface="+mn-ea"/>
              <a:cs typeface="+mn-cs"/>
            </a:endParaRPr>
          </a:p>
          <a:p>
            <a:r>
              <a:rPr lang="en-US" sz="1200" kern="1200" dirty="0" smtClean="0">
                <a:solidFill>
                  <a:schemeClr val="tx1"/>
                </a:solidFill>
                <a:effectLst/>
                <a:latin typeface="Arial" charset="0"/>
                <a:ea typeface="+mn-ea"/>
                <a:cs typeface="+mn-cs"/>
              </a:rPr>
              <a:t>Row 5: Warmth, cheer, joy, excitement, humor</a:t>
            </a:r>
            <a:endParaRPr lang="en-IN" sz="1200" kern="1200" dirty="0" smtClean="0">
              <a:solidFill>
                <a:schemeClr val="tx1"/>
              </a:solidFill>
              <a:effectLst/>
              <a:latin typeface="Arial" charset="0"/>
              <a:ea typeface="+mn-ea"/>
              <a:cs typeface="+mn-cs"/>
            </a:endParaRPr>
          </a:p>
          <a:p>
            <a:r>
              <a:rPr lang="en-US" sz="1200" kern="1200" dirty="0" smtClean="0">
                <a:solidFill>
                  <a:schemeClr val="tx1"/>
                </a:solidFill>
                <a:effectLst/>
                <a:latin typeface="Arial" charset="0"/>
                <a:ea typeface="+mn-ea"/>
                <a:cs typeface="+mn-cs"/>
              </a:rPr>
              <a:t>Row 6: Energy, warmth, health</a:t>
            </a:r>
            <a:endParaRPr lang="en-IN" sz="1200" kern="1200" dirty="0" smtClean="0">
              <a:solidFill>
                <a:schemeClr val="tx1"/>
              </a:solidFill>
              <a:effectLst/>
              <a:latin typeface="Arial" charset="0"/>
              <a:ea typeface="+mn-ea"/>
              <a:cs typeface="+mn-cs"/>
            </a:endParaRPr>
          </a:p>
          <a:p>
            <a:r>
              <a:rPr lang="en-US" sz="1200" kern="1200" dirty="0" smtClean="0">
                <a:solidFill>
                  <a:schemeClr val="tx1"/>
                </a:solidFill>
                <a:effectLst/>
                <a:latin typeface="Arial" charset="0"/>
                <a:ea typeface="+mn-ea"/>
                <a:cs typeface="+mn-cs"/>
              </a:rPr>
              <a:t>Row 7: Nature, wholesomeness, simplicity, friendliness</a:t>
            </a:r>
            <a:endParaRPr lang="en-IN" sz="1200" kern="1200" dirty="0" smtClean="0">
              <a:solidFill>
                <a:schemeClr val="tx1"/>
              </a:solidFill>
              <a:effectLst/>
              <a:latin typeface="Arial" charset="0"/>
              <a:ea typeface="+mn-ea"/>
              <a:cs typeface="+mn-cs"/>
            </a:endParaRPr>
          </a:p>
          <a:p>
            <a:r>
              <a:rPr lang="en-US" sz="1200" kern="1200" dirty="0" smtClean="0">
                <a:solidFill>
                  <a:schemeClr val="tx1"/>
                </a:solidFill>
                <a:effectLst/>
                <a:latin typeface="Arial" charset="0"/>
                <a:ea typeface="+mn-ea"/>
                <a:cs typeface="+mn-cs"/>
              </a:rPr>
              <a:t>Row 8: Elegance, tradition, sophistication, formality</a:t>
            </a:r>
            <a:endParaRPr lang="en-IN" sz="1200" kern="1200" dirty="0" smtClean="0">
              <a:solidFill>
                <a:schemeClr val="tx1"/>
              </a:solidFill>
              <a:effectLst/>
              <a:latin typeface="Arial" charset="0"/>
              <a:ea typeface="+mn-ea"/>
              <a:cs typeface="+mn-cs"/>
            </a:endParaRPr>
          </a:p>
          <a:p>
            <a:r>
              <a:rPr lang="en-US" sz="1200" kern="1200" dirty="0" smtClean="0">
                <a:solidFill>
                  <a:schemeClr val="tx1"/>
                </a:solidFill>
                <a:effectLst/>
                <a:latin typeface="Arial" charset="0"/>
                <a:ea typeface="+mn-ea"/>
                <a:cs typeface="+mn-cs"/>
              </a:rPr>
              <a:t>Row 9: Purity, honesty, sincerity, cleanliness</a:t>
            </a:r>
            <a:endParaRPr lang="en-IN" sz="1200" kern="1200" dirty="0" smtClean="0">
              <a:solidFill>
                <a:schemeClr val="tx1"/>
              </a:solidFill>
              <a:effectLst/>
              <a:latin typeface="Arial" charset="0"/>
              <a:ea typeface="+mn-ea"/>
              <a:cs typeface="+mn-cs"/>
            </a:endParaRPr>
          </a:p>
        </p:txBody>
      </p:sp>
      <p:sp>
        <p:nvSpPr>
          <p:cNvPr id="4" name="Slide Number Placeholder 3"/>
          <p:cNvSpPr>
            <a:spLocks noGrp="1"/>
          </p:cNvSpPr>
          <p:nvPr>
            <p:ph type="sldNum" sz="quarter" idx="10"/>
          </p:nvPr>
        </p:nvSpPr>
        <p:spPr/>
        <p:txBody>
          <a:bodyPr/>
          <a:lstStyle/>
          <a:p>
            <a:pPr>
              <a:defRPr/>
            </a:pPr>
            <a:fld id="{F3ACC11F-4F00-487E-9618-5D804A06B892}" type="slidenum">
              <a:rPr lang="en-US" smtClean="0"/>
              <a:pPr>
                <a:defRPr/>
              </a:pPr>
              <a:t>22</a:t>
            </a:fld>
            <a:endParaRPr lang="en-US"/>
          </a:p>
        </p:txBody>
      </p:sp>
    </p:spTree>
    <p:extLst>
      <p:ext uri="{BB962C8B-B14F-4D97-AF65-F5344CB8AC3E}">
        <p14:creationId xmlns:p14="http://schemas.microsoft.com/office/powerpoint/2010/main" val="42849764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Arial" charset="0"/>
                <a:ea typeface="+mn-ea"/>
                <a:cs typeface="+mn-cs"/>
              </a:rPr>
              <a:t>This table has</a:t>
            </a:r>
            <a:r>
              <a:rPr lang="en-US" sz="1200" kern="1200" baseline="0" dirty="0" smtClean="0">
                <a:solidFill>
                  <a:schemeClr val="tx1"/>
                </a:solidFill>
                <a:effectLst/>
                <a:latin typeface="Arial" charset="0"/>
                <a:ea typeface="+mn-ea"/>
                <a:cs typeface="+mn-cs"/>
              </a:rPr>
              <a:t> nine</a:t>
            </a:r>
            <a:r>
              <a:rPr lang="en-US" sz="1200" kern="1200" dirty="0" smtClean="0">
                <a:solidFill>
                  <a:schemeClr val="tx1"/>
                </a:solidFill>
                <a:effectLst/>
                <a:latin typeface="Arial" charset="0"/>
                <a:ea typeface="+mn-ea"/>
                <a:cs typeface="+mn-cs"/>
              </a:rPr>
              <a:t> </a:t>
            </a:r>
            <a:r>
              <a:rPr lang="en-US" sz="1200" kern="1200" baseline="0" dirty="0" smtClean="0">
                <a:solidFill>
                  <a:schemeClr val="tx1"/>
                </a:solidFill>
                <a:effectLst/>
                <a:latin typeface="Arial" charset="0"/>
                <a:ea typeface="+mn-ea"/>
                <a:cs typeface="+mn-cs"/>
              </a:rPr>
              <a:t>r</a:t>
            </a:r>
            <a:r>
              <a:rPr lang="en-US" sz="1200" kern="1200" dirty="0" smtClean="0">
                <a:solidFill>
                  <a:schemeClr val="tx1"/>
                </a:solidFill>
                <a:effectLst/>
                <a:latin typeface="Arial" charset="0"/>
                <a:ea typeface="+mn-ea"/>
                <a:cs typeface="+mn-cs"/>
              </a:rPr>
              <a:t>ows and two columns. The first cell in the first row first column is titled as Topic. Following information is given under this column. </a:t>
            </a:r>
            <a:endParaRPr lang="en-IN" sz="1200" kern="1200" dirty="0" smtClean="0">
              <a:solidFill>
                <a:schemeClr val="tx1"/>
              </a:solidFill>
              <a:effectLst/>
              <a:latin typeface="Arial" charset="0"/>
              <a:ea typeface="+mn-ea"/>
              <a:cs typeface="+mn-cs"/>
            </a:endParaRPr>
          </a:p>
          <a:p>
            <a:r>
              <a:rPr lang="en-US" sz="1200" kern="1200" dirty="0" smtClean="0">
                <a:solidFill>
                  <a:schemeClr val="tx1"/>
                </a:solidFill>
                <a:effectLst/>
                <a:latin typeface="Arial" charset="0"/>
                <a:ea typeface="+mn-ea"/>
                <a:cs typeface="+mn-cs"/>
              </a:rPr>
              <a:t>Row 2: Purpose of the website</a:t>
            </a:r>
            <a:endParaRPr lang="en-IN" sz="1200" kern="1200" dirty="0" smtClean="0">
              <a:solidFill>
                <a:schemeClr val="tx1"/>
              </a:solidFill>
              <a:effectLst/>
              <a:latin typeface="Arial" charset="0"/>
              <a:ea typeface="+mn-ea"/>
              <a:cs typeface="+mn-cs"/>
            </a:endParaRPr>
          </a:p>
          <a:p>
            <a:r>
              <a:rPr lang="en-US" sz="1200" kern="1200" dirty="0" smtClean="0">
                <a:solidFill>
                  <a:schemeClr val="tx1"/>
                </a:solidFill>
                <a:effectLst/>
                <a:latin typeface="Arial" charset="0"/>
                <a:ea typeface="+mn-ea"/>
                <a:cs typeface="+mn-cs"/>
              </a:rPr>
              <a:t>Row 3: Target audience</a:t>
            </a:r>
            <a:endParaRPr lang="en-IN" sz="1200" kern="1200" dirty="0" smtClean="0">
              <a:solidFill>
                <a:schemeClr val="tx1"/>
              </a:solidFill>
              <a:effectLst/>
              <a:latin typeface="Arial" charset="0"/>
              <a:ea typeface="+mn-ea"/>
              <a:cs typeface="+mn-cs"/>
            </a:endParaRPr>
          </a:p>
          <a:p>
            <a:r>
              <a:rPr lang="en-US" sz="1200" kern="1200" dirty="0" smtClean="0">
                <a:solidFill>
                  <a:schemeClr val="tx1"/>
                </a:solidFill>
                <a:effectLst/>
                <a:latin typeface="Arial" charset="0"/>
                <a:ea typeface="+mn-ea"/>
                <a:cs typeface="+mn-cs"/>
              </a:rPr>
              <a:t>Row 4: Multiplatform display</a:t>
            </a:r>
            <a:endParaRPr lang="en-IN" sz="1200" kern="1200" dirty="0" smtClean="0">
              <a:solidFill>
                <a:schemeClr val="tx1"/>
              </a:solidFill>
              <a:effectLst/>
              <a:latin typeface="Arial" charset="0"/>
              <a:ea typeface="+mn-ea"/>
              <a:cs typeface="+mn-cs"/>
            </a:endParaRPr>
          </a:p>
          <a:p>
            <a:r>
              <a:rPr lang="en-US" sz="1200" kern="1200" dirty="0" smtClean="0">
                <a:solidFill>
                  <a:schemeClr val="tx1"/>
                </a:solidFill>
                <a:effectLst/>
                <a:latin typeface="Arial" charset="0"/>
                <a:ea typeface="+mn-ea"/>
                <a:cs typeface="+mn-cs"/>
              </a:rPr>
              <a:t>Row 5: Site map</a:t>
            </a:r>
            <a:endParaRPr lang="en-IN" sz="1200" kern="1200" dirty="0" smtClean="0">
              <a:solidFill>
                <a:schemeClr val="tx1"/>
              </a:solidFill>
              <a:effectLst/>
              <a:latin typeface="Arial" charset="0"/>
              <a:ea typeface="+mn-ea"/>
              <a:cs typeface="+mn-cs"/>
            </a:endParaRPr>
          </a:p>
          <a:p>
            <a:r>
              <a:rPr lang="en-US" sz="1200" kern="1200" dirty="0" smtClean="0">
                <a:solidFill>
                  <a:schemeClr val="tx1"/>
                </a:solidFill>
                <a:effectLst/>
                <a:latin typeface="Arial" charset="0"/>
                <a:ea typeface="+mn-ea"/>
                <a:cs typeface="+mn-cs"/>
              </a:rPr>
              <a:t>Row 6: Wireframe</a:t>
            </a:r>
            <a:endParaRPr lang="en-IN" sz="1200" kern="1200" dirty="0" smtClean="0">
              <a:solidFill>
                <a:schemeClr val="tx1"/>
              </a:solidFill>
              <a:effectLst/>
              <a:latin typeface="Arial" charset="0"/>
              <a:ea typeface="+mn-ea"/>
              <a:cs typeface="+mn-cs"/>
            </a:endParaRPr>
          </a:p>
          <a:p>
            <a:r>
              <a:rPr lang="en-US" sz="1200" kern="1200" dirty="0" smtClean="0">
                <a:solidFill>
                  <a:schemeClr val="tx1"/>
                </a:solidFill>
                <a:effectLst/>
                <a:latin typeface="Arial" charset="0"/>
                <a:ea typeface="+mn-ea"/>
                <a:cs typeface="+mn-cs"/>
              </a:rPr>
              <a:t>Row 7: Graphics</a:t>
            </a:r>
            <a:endParaRPr lang="en-IN" sz="1200" kern="1200" dirty="0" smtClean="0">
              <a:solidFill>
                <a:schemeClr val="tx1"/>
              </a:solidFill>
              <a:effectLst/>
              <a:latin typeface="Arial" charset="0"/>
              <a:ea typeface="+mn-ea"/>
              <a:cs typeface="+mn-cs"/>
            </a:endParaRPr>
          </a:p>
          <a:p>
            <a:r>
              <a:rPr lang="en-US" sz="1200" kern="1200" dirty="0" smtClean="0">
                <a:solidFill>
                  <a:schemeClr val="tx1"/>
                </a:solidFill>
                <a:effectLst/>
                <a:latin typeface="Arial" charset="0"/>
                <a:ea typeface="+mn-ea"/>
                <a:cs typeface="+mn-cs"/>
              </a:rPr>
              <a:t>Row 8: Color</a:t>
            </a:r>
            <a:endParaRPr lang="en-IN" sz="1200" kern="1200" dirty="0" smtClean="0">
              <a:solidFill>
                <a:schemeClr val="tx1"/>
              </a:solidFill>
              <a:effectLst/>
              <a:latin typeface="Arial" charset="0"/>
              <a:ea typeface="+mn-ea"/>
              <a:cs typeface="+mn-cs"/>
            </a:endParaRPr>
          </a:p>
          <a:p>
            <a:r>
              <a:rPr lang="en-US" sz="1200" kern="1200" dirty="0" smtClean="0">
                <a:solidFill>
                  <a:schemeClr val="tx1"/>
                </a:solidFill>
                <a:effectLst/>
                <a:latin typeface="Arial" charset="0"/>
                <a:ea typeface="+mn-ea"/>
                <a:cs typeface="+mn-cs"/>
              </a:rPr>
              <a:t>Row 9: Typography</a:t>
            </a:r>
            <a:endParaRPr lang="en-IN" sz="1200" kern="1200" dirty="0" smtClean="0">
              <a:solidFill>
                <a:schemeClr val="tx1"/>
              </a:solidFill>
              <a:effectLst/>
              <a:latin typeface="Arial" charset="0"/>
              <a:ea typeface="+mn-ea"/>
              <a:cs typeface="+mn-cs"/>
            </a:endParaRPr>
          </a:p>
          <a:p>
            <a:r>
              <a:rPr lang="en-US" sz="1200" kern="1200" dirty="0" smtClean="0">
                <a:solidFill>
                  <a:schemeClr val="tx1"/>
                </a:solidFill>
                <a:effectLst/>
                <a:latin typeface="Arial" charset="0"/>
                <a:ea typeface="+mn-ea"/>
                <a:cs typeface="+mn-cs"/>
              </a:rPr>
              <a:t>Row 10: Accessibility</a:t>
            </a:r>
            <a:endParaRPr lang="en-IN" sz="1200" kern="1200" dirty="0" smtClean="0">
              <a:solidFill>
                <a:schemeClr val="tx1"/>
              </a:solidFill>
              <a:effectLst/>
              <a:latin typeface="Arial" charset="0"/>
              <a:ea typeface="+mn-ea"/>
              <a:cs typeface="+mn-cs"/>
            </a:endParaRPr>
          </a:p>
          <a:p>
            <a:r>
              <a:rPr lang="en-US" sz="1200" kern="1200" dirty="0" smtClean="0">
                <a:solidFill>
                  <a:schemeClr val="tx1"/>
                </a:solidFill>
                <a:effectLst/>
                <a:latin typeface="Arial" charset="0"/>
                <a:ea typeface="+mn-ea"/>
                <a:cs typeface="+mn-cs"/>
              </a:rPr>
              <a:t>The second column  in the first row is titled as Web Designer Questions. Following information is given under this column.</a:t>
            </a:r>
            <a:endParaRPr lang="en-IN" sz="1200" kern="1200" dirty="0" smtClean="0">
              <a:solidFill>
                <a:schemeClr val="tx1"/>
              </a:solidFill>
              <a:effectLst/>
              <a:latin typeface="Arial" charset="0"/>
              <a:ea typeface="+mn-ea"/>
              <a:cs typeface="+mn-cs"/>
            </a:endParaRPr>
          </a:p>
          <a:p>
            <a:r>
              <a:rPr lang="en-US" sz="1200" kern="1200" dirty="0" smtClean="0">
                <a:solidFill>
                  <a:schemeClr val="tx1"/>
                </a:solidFill>
                <a:effectLst/>
                <a:latin typeface="Arial" charset="0"/>
                <a:ea typeface="+mn-ea"/>
                <a:cs typeface="+mn-cs"/>
              </a:rPr>
              <a:t>Row 2: What is the purpose and goal of the website? What is the organization’s mission statement?</a:t>
            </a:r>
            <a:endParaRPr lang="en-IN" sz="1200" kern="1200" dirty="0" smtClean="0">
              <a:solidFill>
                <a:schemeClr val="tx1"/>
              </a:solidFill>
              <a:effectLst/>
              <a:latin typeface="Arial" charset="0"/>
              <a:ea typeface="+mn-ea"/>
              <a:cs typeface="+mn-cs"/>
            </a:endParaRPr>
          </a:p>
          <a:p>
            <a:r>
              <a:rPr lang="en-US" sz="1200" kern="1200" dirty="0" smtClean="0">
                <a:solidFill>
                  <a:schemeClr val="tx1"/>
                </a:solidFill>
                <a:effectLst/>
                <a:latin typeface="Arial" charset="0"/>
                <a:ea typeface="+mn-ea"/>
                <a:cs typeface="+mn-cs"/>
              </a:rPr>
              <a:t>Row 3: Describe the target audience (age, gender, demographics). What information is the most pertinent to the users?</a:t>
            </a:r>
            <a:endParaRPr lang="en-IN" sz="1200" kern="1200" dirty="0" smtClean="0">
              <a:solidFill>
                <a:schemeClr val="tx1"/>
              </a:solidFill>
              <a:effectLst/>
              <a:latin typeface="Arial" charset="0"/>
              <a:ea typeface="+mn-ea"/>
              <a:cs typeface="+mn-cs"/>
            </a:endParaRPr>
          </a:p>
          <a:p>
            <a:r>
              <a:rPr lang="en-US" sz="1200" kern="1200" dirty="0" smtClean="0">
                <a:solidFill>
                  <a:schemeClr val="tx1"/>
                </a:solidFill>
                <a:effectLst/>
                <a:latin typeface="Arial" charset="0"/>
                <a:ea typeface="+mn-ea"/>
                <a:cs typeface="+mn-cs"/>
              </a:rPr>
              <a:t>Row 4: Will you design for display on multiple platforms or focus only on a desktop or mobile design?</a:t>
            </a:r>
            <a:endParaRPr lang="en-IN" sz="1200" kern="1200" dirty="0" smtClean="0">
              <a:solidFill>
                <a:schemeClr val="tx1"/>
              </a:solidFill>
              <a:effectLst/>
              <a:latin typeface="Arial" charset="0"/>
              <a:ea typeface="+mn-ea"/>
              <a:cs typeface="+mn-cs"/>
            </a:endParaRPr>
          </a:p>
          <a:p>
            <a:r>
              <a:rPr lang="en-US" sz="1200" kern="1200" dirty="0" smtClean="0">
                <a:solidFill>
                  <a:schemeClr val="tx1"/>
                </a:solidFill>
                <a:effectLst/>
                <a:latin typeface="Arial" charset="0"/>
                <a:ea typeface="+mn-ea"/>
                <a:cs typeface="+mn-cs"/>
              </a:rPr>
              <a:t>Row 5: How many webpages will be included in the website? How will the webpages be organized? What type of website structure is appropriate for the content?</a:t>
            </a:r>
            <a:endParaRPr lang="en-IN" sz="1200" kern="1200" dirty="0" smtClean="0">
              <a:solidFill>
                <a:schemeClr val="tx1"/>
              </a:solidFill>
              <a:effectLst/>
              <a:latin typeface="Arial" charset="0"/>
              <a:ea typeface="+mn-ea"/>
              <a:cs typeface="+mn-cs"/>
            </a:endParaRPr>
          </a:p>
          <a:p>
            <a:r>
              <a:rPr lang="en-US" sz="1200" kern="1200" dirty="0" smtClean="0">
                <a:solidFill>
                  <a:schemeClr val="tx1"/>
                </a:solidFill>
                <a:effectLst/>
                <a:latin typeface="Arial" charset="0"/>
                <a:ea typeface="+mn-ea"/>
                <a:cs typeface="+mn-cs"/>
              </a:rPr>
              <a:t>Row 6: What features will be displayed on each webpage?</a:t>
            </a:r>
            <a:endParaRPr lang="en-IN" sz="1200" kern="1200" dirty="0" smtClean="0">
              <a:solidFill>
                <a:schemeClr val="tx1"/>
              </a:solidFill>
              <a:effectLst/>
              <a:latin typeface="Arial" charset="0"/>
              <a:ea typeface="+mn-ea"/>
              <a:cs typeface="+mn-cs"/>
            </a:endParaRPr>
          </a:p>
          <a:p>
            <a:r>
              <a:rPr lang="en-US" sz="1200" kern="1200" dirty="0" smtClean="0">
                <a:solidFill>
                  <a:schemeClr val="tx1"/>
                </a:solidFill>
                <a:effectLst/>
                <a:latin typeface="Arial" charset="0"/>
                <a:ea typeface="+mn-ea"/>
                <a:cs typeface="+mn-cs"/>
              </a:rPr>
              <a:t>Row 7: What graphics will you use on the website?</a:t>
            </a:r>
            <a:endParaRPr lang="en-IN" sz="1200" kern="1200" dirty="0" smtClean="0">
              <a:solidFill>
                <a:schemeClr val="tx1"/>
              </a:solidFill>
              <a:effectLst/>
              <a:latin typeface="Arial" charset="0"/>
              <a:ea typeface="+mn-ea"/>
              <a:cs typeface="+mn-cs"/>
            </a:endParaRPr>
          </a:p>
          <a:p>
            <a:r>
              <a:rPr lang="en-US" sz="1200" kern="1200" dirty="0" smtClean="0">
                <a:solidFill>
                  <a:schemeClr val="tx1"/>
                </a:solidFill>
                <a:effectLst/>
                <a:latin typeface="Arial" charset="0"/>
                <a:ea typeface="+mn-ea"/>
                <a:cs typeface="+mn-cs"/>
              </a:rPr>
              <a:t>Row 8: What colors will you use within the site to enhance the purpose and the brand?</a:t>
            </a:r>
            <a:endParaRPr lang="en-IN" sz="1200" kern="1200" dirty="0" smtClean="0">
              <a:solidFill>
                <a:schemeClr val="tx1"/>
              </a:solidFill>
              <a:effectLst/>
              <a:latin typeface="Arial" charset="0"/>
              <a:ea typeface="+mn-ea"/>
              <a:cs typeface="+mn-cs"/>
            </a:endParaRPr>
          </a:p>
          <a:p>
            <a:r>
              <a:rPr lang="en-US" sz="1200" kern="1200" dirty="0" smtClean="0">
                <a:solidFill>
                  <a:schemeClr val="tx1"/>
                </a:solidFill>
                <a:effectLst/>
                <a:latin typeface="Arial" charset="0"/>
                <a:ea typeface="+mn-ea"/>
                <a:cs typeface="+mn-cs"/>
              </a:rPr>
              <a:t>Row 9: What font styles will you use within the website?</a:t>
            </a:r>
            <a:endParaRPr lang="en-IN" sz="1200" kern="1200" dirty="0" smtClean="0">
              <a:solidFill>
                <a:schemeClr val="tx1"/>
              </a:solidFill>
              <a:effectLst/>
              <a:latin typeface="Arial" charset="0"/>
              <a:ea typeface="+mn-ea"/>
              <a:cs typeface="+mn-cs"/>
            </a:endParaRPr>
          </a:p>
          <a:p>
            <a:r>
              <a:rPr lang="en-US" sz="1200" kern="1200" dirty="0" smtClean="0">
                <a:solidFill>
                  <a:schemeClr val="tx1"/>
                </a:solidFill>
                <a:effectLst/>
                <a:latin typeface="Arial" charset="0"/>
                <a:ea typeface="+mn-ea"/>
                <a:cs typeface="+mn-cs"/>
              </a:rPr>
              <a:t>Row 10: How will the website accommodate people with disabilities?</a:t>
            </a:r>
            <a:endParaRPr lang="en-IN" sz="1200" kern="1200" dirty="0" smtClean="0">
              <a:solidFill>
                <a:schemeClr val="tx1"/>
              </a:solidFill>
              <a:effectLst/>
              <a:latin typeface="Arial" charset="0"/>
              <a:ea typeface="+mn-ea"/>
              <a:cs typeface="+mn-cs"/>
            </a:endParaRPr>
          </a:p>
        </p:txBody>
      </p:sp>
      <p:sp>
        <p:nvSpPr>
          <p:cNvPr id="4" name="Slide Number Placeholder 3"/>
          <p:cNvSpPr>
            <a:spLocks noGrp="1"/>
          </p:cNvSpPr>
          <p:nvPr>
            <p:ph type="sldNum" sz="quarter" idx="10"/>
          </p:nvPr>
        </p:nvSpPr>
        <p:spPr/>
        <p:txBody>
          <a:bodyPr/>
          <a:lstStyle/>
          <a:p>
            <a:pPr>
              <a:defRPr/>
            </a:pPr>
            <a:fld id="{F3ACC11F-4F00-487E-9618-5D804A06B892}" type="slidenum">
              <a:rPr lang="en-US" smtClean="0"/>
              <a:pPr>
                <a:defRPr/>
              </a:pPr>
              <a:t>25</a:t>
            </a:fld>
            <a:endParaRPr lang="en-US"/>
          </a:p>
        </p:txBody>
      </p:sp>
    </p:spTree>
    <p:extLst>
      <p:ext uri="{BB962C8B-B14F-4D97-AF65-F5344CB8AC3E}">
        <p14:creationId xmlns:p14="http://schemas.microsoft.com/office/powerpoint/2010/main" val="1234220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fld id="{CDE5CA66-26FF-4669-98A0-2E149B9F461C}" type="slidenum">
              <a:rPr lang="en-US" smtClean="0"/>
              <a:pPr/>
              <a:t>26</a:t>
            </a:fld>
            <a:endParaRPr lang="en-US" smtClean="0"/>
          </a:p>
        </p:txBody>
      </p:sp>
      <p:sp>
        <p:nvSpPr>
          <p:cNvPr id="45058" name="Rectangle 2"/>
          <p:cNvSpPr>
            <a:spLocks noGrp="1" noRot="1" noChangeAspect="1" noChangeArrowheads="1" noTextEdit="1"/>
          </p:cNvSpPr>
          <p:nvPr>
            <p:ph type="sldImg"/>
          </p:nvPr>
        </p:nvSpPr>
        <p:spPr>
          <a:ln/>
        </p:spPr>
      </p:sp>
      <p:sp>
        <p:nvSpPr>
          <p:cNvPr id="450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1356894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Arial" charset="0"/>
                <a:ea typeface="+mn-ea"/>
                <a:cs typeface="+mn-cs"/>
              </a:rPr>
              <a:t>The figures explains the anatomy of HTML elements in the</a:t>
            </a:r>
            <a:r>
              <a:rPr lang="en-US" sz="1200" kern="1200" baseline="0" dirty="0" smtClean="0">
                <a:solidFill>
                  <a:schemeClr val="tx1"/>
                </a:solidFill>
                <a:effectLst/>
                <a:latin typeface="Arial" charset="0"/>
                <a:ea typeface="+mn-ea"/>
                <a:cs typeface="+mn-cs"/>
              </a:rPr>
              <a:t> text editor, </a:t>
            </a:r>
            <a:r>
              <a:rPr lang="en-US" sz="1200" kern="1200" dirty="0" smtClean="0">
                <a:solidFill>
                  <a:schemeClr val="tx1"/>
                </a:solidFill>
                <a:effectLst/>
                <a:latin typeface="Arial" charset="0"/>
                <a:ea typeface="+mn-ea"/>
                <a:cs typeface="+mn-cs"/>
              </a:rPr>
              <a:t>Notepad++</a:t>
            </a:r>
            <a:endParaRPr lang="en-IN" sz="1200" kern="1200" dirty="0" smtClean="0">
              <a:solidFill>
                <a:schemeClr val="tx1"/>
              </a:solidFill>
              <a:effectLst/>
              <a:latin typeface="Arial" charset="0"/>
              <a:ea typeface="+mn-ea"/>
              <a:cs typeface="+mn-cs"/>
            </a:endParaRPr>
          </a:p>
          <a:p>
            <a:r>
              <a:rPr lang="en-US" sz="1200" kern="1200" dirty="0" smtClean="0">
                <a:solidFill>
                  <a:schemeClr val="tx1"/>
                </a:solidFill>
                <a:effectLst/>
                <a:latin typeface="Arial" charset="0"/>
                <a:ea typeface="+mn-ea"/>
                <a:cs typeface="+mn-cs"/>
              </a:rPr>
              <a:t>The first line in the document reads &lt;html </a:t>
            </a:r>
            <a:r>
              <a:rPr lang="en-US" sz="1200" kern="1200" dirty="0" err="1" smtClean="0">
                <a:solidFill>
                  <a:schemeClr val="tx1"/>
                </a:solidFill>
                <a:effectLst/>
                <a:latin typeface="Arial" charset="0"/>
                <a:ea typeface="+mn-ea"/>
                <a:cs typeface="+mn-cs"/>
              </a:rPr>
              <a:t>lang</a:t>
            </a:r>
            <a:r>
              <a:rPr lang="en-US" sz="1200" kern="1200" dirty="0" smtClean="0">
                <a:solidFill>
                  <a:schemeClr val="tx1"/>
                </a:solidFill>
                <a:effectLst/>
                <a:latin typeface="Arial" charset="0"/>
                <a:ea typeface="+mn-ea"/>
                <a:cs typeface="+mn-cs"/>
              </a:rPr>
              <a:t> = “</a:t>
            </a:r>
            <a:r>
              <a:rPr lang="en-US" sz="1200" kern="1200" dirty="0" err="1" smtClean="0">
                <a:solidFill>
                  <a:schemeClr val="tx1"/>
                </a:solidFill>
                <a:effectLst/>
                <a:latin typeface="Arial" charset="0"/>
                <a:ea typeface="+mn-ea"/>
                <a:cs typeface="+mn-cs"/>
              </a:rPr>
              <a:t>en</a:t>
            </a:r>
            <a:r>
              <a:rPr lang="en-US" sz="1200" kern="1200" dirty="0" smtClean="0">
                <a:solidFill>
                  <a:schemeClr val="tx1"/>
                </a:solidFill>
                <a:effectLst/>
                <a:latin typeface="Arial" charset="0"/>
                <a:ea typeface="+mn-ea"/>
                <a:cs typeface="+mn-cs"/>
              </a:rPr>
              <a:t>”&gt;. The first rectangular box positioned to the left of the image is labeled “html start tag”. The arrow originates from the first rectangular box and points to “&lt;html”. The second rectangular box positioned at the top of the image is labeled “attribute (sets language for browser)”. The arrow originates from the second rectangular box and points to “</a:t>
            </a:r>
            <a:r>
              <a:rPr lang="en-US" sz="1200" kern="1200" dirty="0" err="1" smtClean="0">
                <a:solidFill>
                  <a:schemeClr val="tx1"/>
                </a:solidFill>
                <a:effectLst/>
                <a:latin typeface="Arial" charset="0"/>
                <a:ea typeface="+mn-ea"/>
                <a:cs typeface="+mn-cs"/>
              </a:rPr>
              <a:t>lang</a:t>
            </a:r>
            <a:r>
              <a:rPr lang="en-US" sz="1200" kern="1200" dirty="0" smtClean="0">
                <a:solidFill>
                  <a:schemeClr val="tx1"/>
                </a:solidFill>
                <a:effectLst/>
                <a:latin typeface="Arial" charset="0"/>
                <a:ea typeface="+mn-ea"/>
                <a:cs typeface="+mn-cs"/>
              </a:rPr>
              <a:t>”. The third rectangular box positioned at the top of the image is labeled “value (specifies English as language)”. The arrow originates from the third rectangular box and points to “”</a:t>
            </a:r>
            <a:r>
              <a:rPr lang="en-US" sz="1200" kern="1200" dirty="0" err="1" smtClean="0">
                <a:solidFill>
                  <a:schemeClr val="tx1"/>
                </a:solidFill>
                <a:effectLst/>
                <a:latin typeface="Arial" charset="0"/>
                <a:ea typeface="+mn-ea"/>
                <a:cs typeface="+mn-cs"/>
              </a:rPr>
              <a:t>en</a:t>
            </a:r>
            <a:r>
              <a:rPr lang="en-US" sz="1200" kern="1200" dirty="0" smtClean="0">
                <a:solidFill>
                  <a:schemeClr val="tx1"/>
                </a:solidFill>
                <a:effectLst/>
                <a:latin typeface="Arial" charset="0"/>
                <a:ea typeface="+mn-ea"/>
                <a:cs typeface="+mn-cs"/>
              </a:rPr>
              <a:t>””. </a:t>
            </a:r>
          </a:p>
          <a:p>
            <a:r>
              <a:rPr lang="en-US" sz="1200" kern="1200" dirty="0" smtClean="0">
                <a:solidFill>
                  <a:schemeClr val="tx1"/>
                </a:solidFill>
                <a:effectLst/>
                <a:latin typeface="Arial" charset="0"/>
                <a:ea typeface="+mn-ea"/>
                <a:cs typeface="+mn-cs"/>
              </a:rPr>
              <a:t>The second line reads “&lt;head&gt;”.</a:t>
            </a:r>
            <a:endParaRPr lang="en-IN" sz="1200" kern="1200" dirty="0" smtClean="0">
              <a:solidFill>
                <a:schemeClr val="tx1"/>
              </a:solidFill>
              <a:effectLst/>
              <a:latin typeface="Arial" charset="0"/>
              <a:ea typeface="+mn-ea"/>
              <a:cs typeface="+mn-cs"/>
            </a:endParaRPr>
          </a:p>
          <a:p>
            <a:r>
              <a:rPr lang="en-US" sz="1200" kern="1200" dirty="0" smtClean="0">
                <a:solidFill>
                  <a:schemeClr val="tx1"/>
                </a:solidFill>
                <a:effectLst/>
                <a:latin typeface="Arial" charset="0"/>
                <a:ea typeface="+mn-ea"/>
                <a:cs typeface="+mn-cs"/>
              </a:rPr>
              <a:t>The third line reads “&lt;title&gt;Webpage Example&lt;/title&gt;”. The fourth rectangular box positioned to the left of the image is labeled “title start tag”. An arrow originates from the fourth rectangular box and points to “&lt;title&gt;”. The fifth rectangular box positioned below is labeled “content”. An arrow originates from the fifth rectangular box and points to “Webpage Example”. The sixth rectangular box positioned to the right of the image is labeled “title end tag”. An arrow originates from the sixth rectangular box and points to “&lt;/title&gt;”.</a:t>
            </a:r>
          </a:p>
          <a:p>
            <a:r>
              <a:rPr lang="en-US" sz="1200" kern="1200" dirty="0" smtClean="0">
                <a:solidFill>
                  <a:schemeClr val="tx1"/>
                </a:solidFill>
                <a:effectLst/>
                <a:latin typeface="Arial" charset="0"/>
                <a:ea typeface="+mn-ea"/>
                <a:cs typeface="+mn-cs"/>
              </a:rPr>
              <a:t>The fifth</a:t>
            </a:r>
            <a:r>
              <a:rPr lang="en-US" sz="1200" kern="1200" baseline="0" dirty="0" smtClean="0">
                <a:solidFill>
                  <a:schemeClr val="tx1"/>
                </a:solidFill>
                <a:effectLst/>
                <a:latin typeface="Arial" charset="0"/>
                <a:ea typeface="+mn-ea"/>
                <a:cs typeface="+mn-cs"/>
              </a:rPr>
              <a:t> line reads “&lt;/head&gt;”.</a:t>
            </a:r>
          </a:p>
          <a:p>
            <a:r>
              <a:rPr lang="en-US" sz="1200" kern="1200" dirty="0" smtClean="0">
                <a:solidFill>
                  <a:schemeClr val="tx1"/>
                </a:solidFill>
                <a:effectLst/>
                <a:latin typeface="Arial" charset="0"/>
                <a:ea typeface="+mn-ea"/>
                <a:cs typeface="+mn-cs"/>
              </a:rPr>
              <a:t>The seventh line reads “&lt;/html&gt;”. The seventh rectangular box positioned at the bottom of the image is labeled “html end tag”. An arrow originates from the seventh rectangular box and points to “&lt;/html&gt;”.</a:t>
            </a:r>
            <a:endParaRPr lang="en-IN" sz="1200" kern="1200" dirty="0" smtClean="0">
              <a:solidFill>
                <a:schemeClr val="tx1"/>
              </a:solidFill>
              <a:effectLst/>
              <a:latin typeface="Arial" charset="0"/>
              <a:ea typeface="+mn-ea"/>
              <a:cs typeface="+mn-cs"/>
            </a:endParaRPr>
          </a:p>
        </p:txBody>
      </p:sp>
      <p:sp>
        <p:nvSpPr>
          <p:cNvPr id="4" name="Slide Number Placeholder 3"/>
          <p:cNvSpPr>
            <a:spLocks noGrp="1"/>
          </p:cNvSpPr>
          <p:nvPr>
            <p:ph type="sldNum" sz="quarter" idx="10"/>
          </p:nvPr>
        </p:nvSpPr>
        <p:spPr/>
        <p:txBody>
          <a:bodyPr/>
          <a:lstStyle/>
          <a:p>
            <a:pPr>
              <a:defRPr/>
            </a:pPr>
            <a:fld id="{F3ACC11F-4F00-487E-9618-5D804A06B892}" type="slidenum">
              <a:rPr lang="en-US" smtClean="0"/>
              <a:pPr>
                <a:defRPr/>
              </a:pPr>
              <a:t>28</a:t>
            </a:fld>
            <a:endParaRPr lang="en-US"/>
          </a:p>
        </p:txBody>
      </p:sp>
    </p:spTree>
    <p:extLst>
      <p:ext uri="{BB962C8B-B14F-4D97-AF65-F5344CB8AC3E}">
        <p14:creationId xmlns:p14="http://schemas.microsoft.com/office/powerpoint/2010/main" val="2224593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Arial" charset="0"/>
                <a:ea typeface="+mn-ea"/>
                <a:cs typeface="+mn-cs"/>
              </a:rPr>
              <a:t>The image explains HTML code and the content needed to create a webpage.</a:t>
            </a:r>
            <a:endParaRPr lang="en-IN" sz="1200" kern="1200" dirty="0" smtClean="0">
              <a:solidFill>
                <a:schemeClr val="tx1"/>
              </a:solidFill>
              <a:effectLst/>
              <a:latin typeface="Arial" charset="0"/>
              <a:ea typeface="+mn-ea"/>
              <a:cs typeface="+mn-cs"/>
            </a:endParaRPr>
          </a:p>
          <a:p>
            <a:r>
              <a:rPr lang="en-US" sz="1200" kern="1200" dirty="0" smtClean="0">
                <a:solidFill>
                  <a:schemeClr val="tx1"/>
                </a:solidFill>
                <a:effectLst/>
                <a:latin typeface="Arial" charset="0"/>
                <a:ea typeface="+mn-ea"/>
                <a:cs typeface="+mn-cs"/>
              </a:rPr>
              <a:t>The eighth line of the code in the image reads “&lt;p&gt;This webpage example uses basic HTML tags.&lt;/p&gt;”. The first rectangular box positioned to the left of the image is labeled “start paragraph tag”. An arrow originates from the first rectangular box and points to “&lt;p&gt;”. The second rectangular box positioned above “This webpage example uses the basic HTML tags.” is labeled “content of first paragraph”. An arrow originates from the second rectangular box and points to “This webpage example uses the basic HTML tags.” The third rectangular box positioned to the right of the image is labeled “end paragraph tag”. An arrow originates from the third rectangular box and points to “&lt;/p&gt;”. </a:t>
            </a:r>
            <a:endParaRPr lang="en-IN" sz="1200" kern="1200" dirty="0" smtClean="0">
              <a:solidFill>
                <a:schemeClr val="tx1"/>
              </a:solidFill>
              <a:effectLst/>
              <a:latin typeface="Arial" charset="0"/>
              <a:ea typeface="+mn-ea"/>
              <a:cs typeface="+mn-cs"/>
            </a:endParaRPr>
          </a:p>
          <a:p>
            <a:r>
              <a:rPr lang="en-US" sz="1200" kern="1200" dirty="0" smtClean="0">
                <a:solidFill>
                  <a:schemeClr val="tx1"/>
                </a:solidFill>
                <a:effectLst/>
                <a:latin typeface="Arial" charset="0"/>
                <a:ea typeface="+mn-ea"/>
                <a:cs typeface="+mn-cs"/>
              </a:rPr>
              <a:t>The ninth line of the code in the image reads “&lt;p&gt;This webpage example also uses paragraph tags.&lt;/p&gt;. The fourth rectangular box positioned to the right of the image is labeled “second paragraph”. An arrow originating from the fourth rectangular points to “&lt;/p&gt;”. </a:t>
            </a:r>
            <a:endParaRPr lang="en-IN" sz="1200" kern="1200" dirty="0" smtClean="0">
              <a:solidFill>
                <a:schemeClr val="tx1"/>
              </a:solidFill>
              <a:effectLst/>
              <a:latin typeface="Arial" charset="0"/>
              <a:ea typeface="+mn-ea"/>
              <a:cs typeface="+mn-cs"/>
            </a:endParaRPr>
          </a:p>
          <a:p>
            <a:r>
              <a:rPr lang="en-US" sz="1200" kern="1200" dirty="0" smtClean="0">
                <a:solidFill>
                  <a:schemeClr val="tx1"/>
                </a:solidFill>
                <a:effectLst/>
                <a:latin typeface="Arial" charset="0"/>
                <a:ea typeface="+mn-ea"/>
                <a:cs typeface="+mn-cs"/>
              </a:rPr>
              <a:t>The tenth line of the code in the image reads “&lt;p&gt;This paragraph uses a line break after the word </a:t>
            </a:r>
            <a:r>
              <a:rPr lang="en-US" sz="1200" kern="1200" dirty="0" err="1" smtClean="0">
                <a:solidFill>
                  <a:schemeClr val="tx1"/>
                </a:solidFill>
                <a:effectLst/>
                <a:latin typeface="Arial" charset="0"/>
                <a:ea typeface="+mn-ea"/>
                <a:cs typeface="+mn-cs"/>
              </a:rPr>
              <a:t>dreak</a:t>
            </a:r>
            <a:r>
              <a:rPr lang="en-US" sz="1200" kern="1200" dirty="0" smtClean="0">
                <a:solidFill>
                  <a:schemeClr val="tx1"/>
                </a:solidFill>
                <a:effectLst/>
                <a:latin typeface="Arial" charset="0"/>
                <a:ea typeface="+mn-ea"/>
                <a:cs typeface="+mn-cs"/>
              </a:rPr>
              <a:t>”&lt;</a:t>
            </a:r>
            <a:r>
              <a:rPr lang="en-US" sz="1200" kern="1200" dirty="0" err="1" smtClean="0">
                <a:solidFill>
                  <a:schemeClr val="tx1"/>
                </a:solidFill>
                <a:effectLst/>
                <a:latin typeface="Arial" charset="0"/>
                <a:ea typeface="+mn-ea"/>
                <a:cs typeface="+mn-cs"/>
              </a:rPr>
              <a:t>br</a:t>
            </a:r>
            <a:r>
              <a:rPr lang="en-US" sz="1200" kern="1200" dirty="0" smtClean="0">
                <a:solidFill>
                  <a:schemeClr val="tx1"/>
                </a:solidFill>
                <a:effectLst/>
                <a:latin typeface="Arial" charset="0"/>
                <a:ea typeface="+mn-ea"/>
                <a:cs typeface="+mn-cs"/>
              </a:rPr>
              <a:t>&gt;”. The fifth rectangular box positioned to the right of the image is labeled “line break tag in third paragraph”. An arrow originates from the fifth rectangular box and points to “&lt;</a:t>
            </a:r>
            <a:r>
              <a:rPr lang="en-US" sz="1200" kern="1200" dirty="0" err="1" smtClean="0">
                <a:solidFill>
                  <a:schemeClr val="tx1"/>
                </a:solidFill>
                <a:effectLst/>
                <a:latin typeface="Arial" charset="0"/>
                <a:ea typeface="+mn-ea"/>
                <a:cs typeface="+mn-cs"/>
              </a:rPr>
              <a:t>br</a:t>
            </a:r>
            <a:r>
              <a:rPr lang="en-US" sz="1200" kern="1200" dirty="0" smtClean="0">
                <a:solidFill>
                  <a:schemeClr val="tx1"/>
                </a:solidFill>
                <a:effectLst/>
                <a:latin typeface="Arial" charset="0"/>
                <a:ea typeface="+mn-ea"/>
                <a:cs typeface="+mn-cs"/>
              </a:rPr>
              <a:t>&gt;”.</a:t>
            </a:r>
            <a:endParaRPr lang="en-IN" sz="1200" kern="1200" dirty="0" smtClean="0">
              <a:solidFill>
                <a:schemeClr val="tx1"/>
              </a:solidFill>
              <a:effectLst/>
              <a:latin typeface="Arial" charset="0"/>
              <a:ea typeface="+mn-ea"/>
              <a:cs typeface="+mn-cs"/>
            </a:endParaRPr>
          </a:p>
          <a:p>
            <a:r>
              <a:rPr lang="en-US" sz="1200" kern="1200" dirty="0" smtClean="0">
                <a:solidFill>
                  <a:schemeClr val="tx1"/>
                </a:solidFill>
                <a:effectLst/>
                <a:latin typeface="Arial" charset="0"/>
                <a:ea typeface="+mn-ea"/>
                <a:cs typeface="+mn-cs"/>
              </a:rPr>
              <a:t>The twelfth line of code in the image reads “&lt;</a:t>
            </a:r>
            <a:r>
              <a:rPr lang="en-US" sz="1200" kern="1200" dirty="0" err="1" smtClean="0">
                <a:solidFill>
                  <a:schemeClr val="tx1"/>
                </a:solidFill>
                <a:effectLst/>
                <a:latin typeface="Arial" charset="0"/>
                <a:ea typeface="+mn-ea"/>
                <a:cs typeface="+mn-cs"/>
              </a:rPr>
              <a:t>hr</a:t>
            </a:r>
            <a:r>
              <a:rPr lang="en-US" sz="1200" kern="1200" dirty="0" smtClean="0">
                <a:solidFill>
                  <a:schemeClr val="tx1"/>
                </a:solidFill>
                <a:effectLst/>
                <a:latin typeface="Arial" charset="0"/>
                <a:ea typeface="+mn-ea"/>
                <a:cs typeface="+mn-cs"/>
              </a:rPr>
              <a:t>&gt;”. The sixth rectangular box positioned to the left of the image is labeled “horizontal rule tag”. An arrow originates from the sixth rectangular box and points to “&lt;</a:t>
            </a:r>
            <a:r>
              <a:rPr lang="en-US" sz="1200" kern="1200" dirty="0" err="1" smtClean="0">
                <a:solidFill>
                  <a:schemeClr val="tx1"/>
                </a:solidFill>
                <a:effectLst/>
                <a:latin typeface="Arial" charset="0"/>
                <a:ea typeface="+mn-ea"/>
                <a:cs typeface="+mn-cs"/>
              </a:rPr>
              <a:t>hr</a:t>
            </a:r>
            <a:r>
              <a:rPr lang="en-US" sz="1200" kern="1200" dirty="0" smtClean="0">
                <a:solidFill>
                  <a:schemeClr val="tx1"/>
                </a:solidFill>
                <a:effectLst/>
                <a:latin typeface="Arial" charset="0"/>
                <a:ea typeface="+mn-ea"/>
                <a:cs typeface="+mn-cs"/>
              </a:rPr>
              <a:t>&gt;”. </a:t>
            </a:r>
            <a:endParaRPr lang="en-IN" sz="1200" kern="1200" dirty="0" smtClean="0">
              <a:solidFill>
                <a:schemeClr val="tx1"/>
              </a:solidFill>
              <a:effectLst/>
              <a:latin typeface="Arial" charset="0"/>
              <a:ea typeface="+mn-ea"/>
              <a:cs typeface="+mn-cs"/>
            </a:endParaRPr>
          </a:p>
          <a:p>
            <a:r>
              <a:rPr lang="en-US" sz="1200" kern="1200" dirty="0" smtClean="0">
                <a:solidFill>
                  <a:schemeClr val="tx1"/>
                </a:solidFill>
                <a:effectLst/>
                <a:latin typeface="Arial" charset="0"/>
                <a:ea typeface="+mn-ea"/>
                <a:cs typeface="+mn-cs"/>
              </a:rPr>
              <a:t>The thirteenth line of code in the images reads “&lt;p&gt;A horizontal rule is the line that appears above this paragraph.&lt;p&gt;”. The seventh rectangular box positioned at the bottom of the image is labeled “fourth paragraph”. An arrow originates from the seventh rectangular box and points to “line”.</a:t>
            </a:r>
            <a:endParaRPr lang="en-IN" sz="1200" kern="1200" dirty="0" smtClean="0">
              <a:solidFill>
                <a:schemeClr val="tx1"/>
              </a:solidFill>
              <a:effectLst/>
              <a:latin typeface="Arial" charset="0"/>
              <a:ea typeface="+mn-ea"/>
              <a:cs typeface="+mn-cs"/>
            </a:endParaRPr>
          </a:p>
        </p:txBody>
      </p:sp>
      <p:sp>
        <p:nvSpPr>
          <p:cNvPr id="4" name="Slide Number Placeholder 3"/>
          <p:cNvSpPr>
            <a:spLocks noGrp="1"/>
          </p:cNvSpPr>
          <p:nvPr>
            <p:ph type="sldNum" sz="quarter" idx="10"/>
          </p:nvPr>
        </p:nvSpPr>
        <p:spPr/>
        <p:txBody>
          <a:bodyPr/>
          <a:lstStyle/>
          <a:p>
            <a:pPr>
              <a:defRPr/>
            </a:pPr>
            <a:fld id="{F3ACC11F-4F00-487E-9618-5D804A06B892}" type="slidenum">
              <a:rPr lang="en-US" smtClean="0"/>
              <a:pPr>
                <a:defRPr/>
              </a:pPr>
              <a:t>32</a:t>
            </a:fld>
            <a:endParaRPr lang="en-US"/>
          </a:p>
        </p:txBody>
      </p:sp>
    </p:spTree>
    <p:extLst>
      <p:ext uri="{BB962C8B-B14F-4D97-AF65-F5344CB8AC3E}">
        <p14:creationId xmlns:p14="http://schemas.microsoft.com/office/powerpoint/2010/main" val="40954105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Arial" charset="0"/>
                <a:ea typeface="+mn-ea"/>
                <a:cs typeface="+mn-cs"/>
              </a:rPr>
              <a:t>This image explains output of the HTML code in the previous image. </a:t>
            </a:r>
            <a:endParaRPr lang="en-IN" sz="1200" kern="1200" dirty="0" smtClean="0">
              <a:solidFill>
                <a:schemeClr val="tx1"/>
              </a:solidFill>
              <a:effectLst/>
              <a:latin typeface="Arial" charset="0"/>
              <a:ea typeface="+mn-ea"/>
              <a:cs typeface="+mn-cs"/>
            </a:endParaRPr>
          </a:p>
          <a:p>
            <a:r>
              <a:rPr lang="en-US" sz="1200" kern="1200" dirty="0" smtClean="0">
                <a:solidFill>
                  <a:schemeClr val="tx1"/>
                </a:solidFill>
                <a:effectLst/>
                <a:latin typeface="Arial" charset="0"/>
                <a:ea typeface="+mn-ea"/>
                <a:cs typeface="+mn-cs"/>
              </a:rPr>
              <a:t>The first line reads “This webpage example uses the basic HTML tags.” The first rectangular box positioned to the left of the image is labeled “first paragraph”. An arrow originates from the first rectangular box and points to “This webpage example uses the basic HTML tags.”</a:t>
            </a:r>
            <a:endParaRPr lang="en-IN" sz="1200" kern="1200" dirty="0" smtClean="0">
              <a:solidFill>
                <a:schemeClr val="tx1"/>
              </a:solidFill>
              <a:effectLst/>
              <a:latin typeface="Arial" charset="0"/>
              <a:ea typeface="+mn-ea"/>
              <a:cs typeface="+mn-cs"/>
            </a:endParaRPr>
          </a:p>
          <a:p>
            <a:r>
              <a:rPr lang="en-US" sz="1200" kern="1200" dirty="0" smtClean="0">
                <a:solidFill>
                  <a:schemeClr val="tx1"/>
                </a:solidFill>
                <a:effectLst/>
                <a:latin typeface="Arial" charset="0"/>
                <a:ea typeface="+mn-ea"/>
                <a:cs typeface="+mn-cs"/>
              </a:rPr>
              <a:t>The second line reads “This webpage example also uses paragraph tags.” The second rectangular box positioned to the right of the image is labeled “second paragraph”. An arrow originates from the second rectangular box and points to “This webpage example also uses paragraph tags.”</a:t>
            </a:r>
            <a:endParaRPr lang="en-IN" sz="1200" kern="1200" dirty="0" smtClean="0">
              <a:solidFill>
                <a:schemeClr val="tx1"/>
              </a:solidFill>
              <a:effectLst/>
              <a:latin typeface="Arial" charset="0"/>
              <a:ea typeface="+mn-ea"/>
              <a:cs typeface="+mn-cs"/>
            </a:endParaRPr>
          </a:p>
          <a:p>
            <a:r>
              <a:rPr lang="en-US" sz="1200" kern="1200" dirty="0" smtClean="0">
                <a:solidFill>
                  <a:schemeClr val="tx1"/>
                </a:solidFill>
                <a:effectLst/>
                <a:latin typeface="Arial" charset="0"/>
                <a:ea typeface="+mn-ea"/>
                <a:cs typeface="+mn-cs"/>
              </a:rPr>
              <a:t>The third line reads “This paragraph uses a line break after the word break”. The third rectangular box positioned to the right of the image is labeled “line break inserted in third paragraph”. An arrow originates from the third rectangular box and points to “This paragraph uses a line break after the word break”. </a:t>
            </a:r>
            <a:endParaRPr lang="en-IN" sz="1200" kern="1200" dirty="0" smtClean="0">
              <a:solidFill>
                <a:schemeClr val="tx1"/>
              </a:solidFill>
              <a:effectLst/>
              <a:latin typeface="Arial" charset="0"/>
              <a:ea typeface="+mn-ea"/>
              <a:cs typeface="+mn-cs"/>
            </a:endParaRPr>
          </a:p>
          <a:p>
            <a:r>
              <a:rPr lang="en-US" sz="1200" kern="1200" dirty="0" smtClean="0">
                <a:solidFill>
                  <a:schemeClr val="tx1"/>
                </a:solidFill>
                <a:effectLst/>
                <a:latin typeface="Arial" charset="0"/>
                <a:ea typeface="+mn-ea"/>
                <a:cs typeface="+mn-cs"/>
              </a:rPr>
              <a:t>The fourth line indicates a horizontal line across the page. The fourth rectangular box positioned to the left of the image is labeled “horizontal rule”. An arrow originates from the fourth rectangular box and points to the horizontal line. </a:t>
            </a:r>
            <a:endParaRPr lang="en-IN" sz="1200" kern="1200" dirty="0" smtClean="0">
              <a:solidFill>
                <a:schemeClr val="tx1"/>
              </a:solidFill>
              <a:effectLst/>
              <a:latin typeface="Arial" charset="0"/>
              <a:ea typeface="+mn-ea"/>
              <a:cs typeface="+mn-cs"/>
            </a:endParaRPr>
          </a:p>
          <a:p>
            <a:r>
              <a:rPr lang="en-US" sz="1200" kern="1200" dirty="0" smtClean="0">
                <a:solidFill>
                  <a:schemeClr val="tx1"/>
                </a:solidFill>
                <a:effectLst/>
                <a:latin typeface="Arial" charset="0"/>
                <a:ea typeface="+mn-ea"/>
                <a:cs typeface="+mn-cs"/>
              </a:rPr>
              <a:t>The fifth line reads “The horizontal rule is the line that appears above this paragraph”. The fifth rectangular box positioned to the bottom of the image is labeled “fourth paragraph”. An arrow originates from the fifth rectangular box and points to “The horizontal rule is the line that appears above this paragraph”.</a:t>
            </a:r>
            <a:endParaRPr lang="en-IN" dirty="0"/>
          </a:p>
        </p:txBody>
      </p:sp>
      <p:sp>
        <p:nvSpPr>
          <p:cNvPr id="4" name="Slide Number Placeholder 3"/>
          <p:cNvSpPr>
            <a:spLocks noGrp="1"/>
          </p:cNvSpPr>
          <p:nvPr>
            <p:ph type="sldNum" sz="quarter" idx="10"/>
          </p:nvPr>
        </p:nvSpPr>
        <p:spPr/>
        <p:txBody>
          <a:bodyPr/>
          <a:lstStyle/>
          <a:p>
            <a:pPr>
              <a:defRPr/>
            </a:pPr>
            <a:fld id="{F3ACC11F-4F00-487E-9618-5D804A06B892}" type="slidenum">
              <a:rPr lang="en-US" smtClean="0"/>
              <a:pPr>
                <a:defRPr/>
              </a:pPr>
              <a:t>33</a:t>
            </a:fld>
            <a:endParaRPr lang="en-US"/>
          </a:p>
        </p:txBody>
      </p:sp>
    </p:spTree>
    <p:extLst>
      <p:ext uri="{BB962C8B-B14F-4D97-AF65-F5344CB8AC3E}">
        <p14:creationId xmlns:p14="http://schemas.microsoft.com/office/powerpoint/2010/main" val="35452200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fld id="{1016B1F7-C392-40F9-81C7-1E86CC9384C4}" type="slidenum">
              <a:rPr lang="en-US" smtClean="0"/>
              <a:pPr/>
              <a:t>3</a:t>
            </a:fld>
            <a:endParaRPr lang="en-US" smtClean="0"/>
          </a:p>
        </p:txBody>
      </p:sp>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329343966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3BA3ACDF-73FC-425F-BB32-8320321BED9F}" type="slidenum">
              <a:rPr lang="en-US" smtClean="0"/>
              <a:pPr eaLnBrk="1" hangingPunct="1"/>
              <a:t>42</a:t>
            </a:fld>
            <a:endParaRPr lang="en-US" smtClean="0"/>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309860584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CB20838E-F792-46E9-A23B-27D283A9E4DA}" type="slidenum">
              <a:rPr lang="en-US" smtClean="0"/>
              <a:pPr>
                <a:defRPr/>
              </a:pPr>
              <a:t>44</a:t>
            </a:fld>
            <a:endParaRPr lang="en-US"/>
          </a:p>
        </p:txBody>
      </p:sp>
    </p:spTree>
    <p:extLst>
      <p:ext uri="{BB962C8B-B14F-4D97-AF65-F5344CB8AC3E}">
        <p14:creationId xmlns:p14="http://schemas.microsoft.com/office/powerpoint/2010/main" val="411015374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CB20838E-F792-46E9-A23B-27D283A9E4DA}" type="slidenum">
              <a:rPr lang="en-US" smtClean="0"/>
              <a:pPr>
                <a:defRPr/>
              </a:pPr>
              <a:t>46</a:t>
            </a:fld>
            <a:endParaRPr lang="en-US"/>
          </a:p>
        </p:txBody>
      </p:sp>
    </p:spTree>
    <p:extLst>
      <p:ext uri="{BB962C8B-B14F-4D97-AF65-F5344CB8AC3E}">
        <p14:creationId xmlns:p14="http://schemas.microsoft.com/office/powerpoint/2010/main" val="364557611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CB20838E-F792-46E9-A23B-27D283A9E4DA}" type="slidenum">
              <a:rPr lang="en-US" smtClean="0"/>
              <a:pPr>
                <a:defRPr/>
              </a:pPr>
              <a:t>47</a:t>
            </a:fld>
            <a:endParaRPr lang="en-US"/>
          </a:p>
        </p:txBody>
      </p:sp>
    </p:spTree>
    <p:extLst>
      <p:ext uri="{BB962C8B-B14F-4D97-AF65-F5344CB8AC3E}">
        <p14:creationId xmlns:p14="http://schemas.microsoft.com/office/powerpoint/2010/main" val="27720265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CB20838E-F792-46E9-A23B-27D283A9E4DA}" type="slidenum">
              <a:rPr lang="en-US" smtClean="0"/>
              <a:pPr>
                <a:defRPr/>
              </a:pPr>
              <a:t>49</a:t>
            </a:fld>
            <a:endParaRPr lang="en-US"/>
          </a:p>
        </p:txBody>
      </p:sp>
    </p:spTree>
    <p:extLst>
      <p:ext uri="{BB962C8B-B14F-4D97-AF65-F5344CB8AC3E}">
        <p14:creationId xmlns:p14="http://schemas.microsoft.com/office/powerpoint/2010/main" val="127881873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CB20838E-F792-46E9-A23B-27D283A9E4DA}" type="slidenum">
              <a:rPr lang="en-US" smtClean="0"/>
              <a:pPr>
                <a:defRPr/>
              </a:pPr>
              <a:t>50</a:t>
            </a:fld>
            <a:endParaRPr lang="en-US"/>
          </a:p>
        </p:txBody>
      </p:sp>
    </p:spTree>
    <p:extLst>
      <p:ext uri="{BB962C8B-B14F-4D97-AF65-F5344CB8AC3E}">
        <p14:creationId xmlns:p14="http://schemas.microsoft.com/office/powerpoint/2010/main" val="174245730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200" kern="1200" dirty="0">
              <a:solidFill>
                <a:schemeClr val="tx1"/>
              </a:solidFill>
              <a:effectLst/>
              <a:latin typeface="Arial" charset="0"/>
              <a:ea typeface="+mn-ea"/>
              <a:cs typeface="+mn-cs"/>
            </a:endParaRPr>
          </a:p>
        </p:txBody>
      </p:sp>
      <p:sp>
        <p:nvSpPr>
          <p:cNvPr id="4" name="Slide Number Placeholder 3"/>
          <p:cNvSpPr>
            <a:spLocks noGrp="1"/>
          </p:cNvSpPr>
          <p:nvPr>
            <p:ph type="sldNum" sz="quarter" idx="10"/>
          </p:nvPr>
        </p:nvSpPr>
        <p:spPr/>
        <p:txBody>
          <a:bodyPr/>
          <a:lstStyle/>
          <a:p>
            <a:pPr>
              <a:defRPr/>
            </a:pPr>
            <a:fld id="{CB20838E-F792-46E9-A23B-27D283A9E4DA}" type="slidenum">
              <a:rPr lang="en-US" smtClean="0"/>
              <a:pPr>
                <a:defRPr/>
              </a:pPr>
              <a:t>51</a:t>
            </a:fld>
            <a:endParaRPr lang="en-US"/>
          </a:p>
        </p:txBody>
      </p:sp>
    </p:spTree>
    <p:extLst>
      <p:ext uri="{BB962C8B-B14F-4D97-AF65-F5344CB8AC3E}">
        <p14:creationId xmlns:p14="http://schemas.microsoft.com/office/powerpoint/2010/main" val="128422314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CB20838E-F792-46E9-A23B-27D283A9E4DA}" type="slidenum">
              <a:rPr lang="en-US" smtClean="0"/>
              <a:pPr>
                <a:defRPr/>
              </a:pPr>
              <a:t>52</a:t>
            </a:fld>
            <a:endParaRPr lang="en-US"/>
          </a:p>
        </p:txBody>
      </p:sp>
    </p:spTree>
    <p:extLst>
      <p:ext uri="{BB962C8B-B14F-4D97-AF65-F5344CB8AC3E}">
        <p14:creationId xmlns:p14="http://schemas.microsoft.com/office/powerpoint/2010/main" val="188382893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CB20838E-F792-46E9-A23B-27D283A9E4DA}" type="slidenum">
              <a:rPr lang="en-US" smtClean="0"/>
              <a:pPr>
                <a:defRPr/>
              </a:pPr>
              <a:t>53</a:t>
            </a:fld>
            <a:endParaRPr lang="en-US"/>
          </a:p>
        </p:txBody>
      </p:sp>
    </p:spTree>
    <p:extLst>
      <p:ext uri="{BB962C8B-B14F-4D97-AF65-F5344CB8AC3E}">
        <p14:creationId xmlns:p14="http://schemas.microsoft.com/office/powerpoint/2010/main" val="151340451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CB20838E-F792-46E9-A23B-27D283A9E4DA}" type="slidenum">
              <a:rPr lang="en-US" smtClean="0"/>
              <a:pPr>
                <a:defRPr/>
              </a:pPr>
              <a:t>54</a:t>
            </a:fld>
            <a:endParaRPr lang="en-US"/>
          </a:p>
        </p:txBody>
      </p:sp>
    </p:spTree>
    <p:extLst>
      <p:ext uri="{BB962C8B-B14F-4D97-AF65-F5344CB8AC3E}">
        <p14:creationId xmlns:p14="http://schemas.microsoft.com/office/powerpoint/2010/main" val="27974407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fld id="{2572CDDB-F642-460F-B765-96EB1661164B}" type="slidenum">
              <a:rPr lang="en-US" smtClean="0"/>
              <a:pPr/>
              <a:t>5</a:t>
            </a:fld>
            <a:endParaRPr lang="en-US" smtClean="0"/>
          </a:p>
        </p:txBody>
      </p:sp>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243365568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CB20838E-F792-46E9-A23B-27D283A9E4DA}" type="slidenum">
              <a:rPr lang="en-US" smtClean="0"/>
              <a:pPr>
                <a:defRPr/>
              </a:pPr>
              <a:t>57</a:t>
            </a:fld>
            <a:endParaRPr lang="en-US"/>
          </a:p>
        </p:txBody>
      </p:sp>
    </p:spTree>
    <p:extLst>
      <p:ext uri="{BB962C8B-B14F-4D97-AF65-F5344CB8AC3E}">
        <p14:creationId xmlns:p14="http://schemas.microsoft.com/office/powerpoint/2010/main" val="166288645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CB20838E-F792-46E9-A23B-27D283A9E4DA}" type="slidenum">
              <a:rPr lang="en-US" smtClean="0"/>
              <a:pPr>
                <a:defRPr/>
              </a:pPr>
              <a:t>58</a:t>
            </a:fld>
            <a:endParaRPr lang="en-US"/>
          </a:p>
        </p:txBody>
      </p:sp>
    </p:spTree>
    <p:extLst>
      <p:ext uri="{BB962C8B-B14F-4D97-AF65-F5344CB8AC3E}">
        <p14:creationId xmlns:p14="http://schemas.microsoft.com/office/powerpoint/2010/main" val="28365922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CB20838E-F792-46E9-A23B-27D283A9E4DA}" type="slidenum">
              <a:rPr lang="en-US" smtClean="0"/>
              <a:pPr>
                <a:defRPr/>
              </a:pPr>
              <a:t>61</a:t>
            </a:fld>
            <a:endParaRPr lang="en-US"/>
          </a:p>
        </p:txBody>
      </p:sp>
    </p:spTree>
    <p:extLst>
      <p:ext uri="{BB962C8B-B14F-4D97-AF65-F5344CB8AC3E}">
        <p14:creationId xmlns:p14="http://schemas.microsoft.com/office/powerpoint/2010/main" val="283241004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CB20838E-F792-46E9-A23B-27D283A9E4DA}" type="slidenum">
              <a:rPr lang="en-US" smtClean="0">
                <a:solidFill>
                  <a:prstClr val="black"/>
                </a:solidFill>
              </a:rPr>
              <a:pPr>
                <a:defRPr/>
              </a:pPr>
              <a:t>62</a:t>
            </a:fld>
            <a:endParaRPr lang="en-US">
              <a:solidFill>
                <a:prstClr val="black"/>
              </a:solidFill>
            </a:endParaRPr>
          </a:p>
        </p:txBody>
      </p:sp>
    </p:spTree>
    <p:extLst>
      <p:ext uri="{BB962C8B-B14F-4D97-AF65-F5344CB8AC3E}">
        <p14:creationId xmlns:p14="http://schemas.microsoft.com/office/powerpoint/2010/main" val="28365922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CB20838E-F792-46E9-A23B-27D283A9E4DA}" type="slidenum">
              <a:rPr lang="en-US" smtClean="0">
                <a:solidFill>
                  <a:prstClr val="black"/>
                </a:solidFill>
              </a:rPr>
              <a:pPr>
                <a:defRPr/>
              </a:pPr>
              <a:t>63</a:t>
            </a:fld>
            <a:endParaRPr lang="en-US">
              <a:solidFill>
                <a:prstClr val="black"/>
              </a:solidFill>
            </a:endParaRPr>
          </a:p>
        </p:txBody>
      </p:sp>
    </p:spTree>
    <p:extLst>
      <p:ext uri="{BB962C8B-B14F-4D97-AF65-F5344CB8AC3E}">
        <p14:creationId xmlns:p14="http://schemas.microsoft.com/office/powerpoint/2010/main" val="28365922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CB20838E-F792-46E9-A23B-27D283A9E4DA}" type="slidenum">
              <a:rPr lang="en-US" smtClean="0"/>
              <a:pPr>
                <a:defRPr/>
              </a:pPr>
              <a:t>66</a:t>
            </a:fld>
            <a:endParaRPr lang="en-US"/>
          </a:p>
        </p:txBody>
      </p:sp>
    </p:spTree>
    <p:extLst>
      <p:ext uri="{BB962C8B-B14F-4D97-AF65-F5344CB8AC3E}">
        <p14:creationId xmlns:p14="http://schemas.microsoft.com/office/powerpoint/2010/main" val="37402888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F3ACC11F-4F00-487E-9618-5D804A06B892}" type="slidenum">
              <a:rPr lang="en-US" smtClean="0"/>
              <a:pPr>
                <a:defRPr/>
              </a:pPr>
              <a:t>6</a:t>
            </a:fld>
            <a:endParaRPr lang="en-US"/>
          </a:p>
        </p:txBody>
      </p:sp>
    </p:spTree>
    <p:extLst>
      <p:ext uri="{BB962C8B-B14F-4D97-AF65-F5344CB8AC3E}">
        <p14:creationId xmlns:p14="http://schemas.microsoft.com/office/powerpoint/2010/main" val="18209187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fld id="{8EF00C1F-CF1E-4CE6-8A6A-94EB5236A2B2}" type="slidenum">
              <a:rPr lang="en-US" smtClean="0"/>
              <a:pPr/>
              <a:t>7</a:t>
            </a:fld>
            <a:endParaRPr lang="en-US" smtClean="0"/>
          </a:p>
        </p:txBody>
      </p:sp>
      <p:sp>
        <p:nvSpPr>
          <p:cNvPr id="40962" name="Rectangle 2"/>
          <p:cNvSpPr>
            <a:spLocks noGrp="1" noRot="1" noChangeAspect="1" noChangeArrowheads="1" noTextEdit="1"/>
          </p:cNvSpPr>
          <p:nvPr>
            <p:ph type="sldImg"/>
          </p:nvPr>
        </p:nvSpPr>
        <p:spPr>
          <a:ln/>
        </p:spPr>
      </p:sp>
      <p:sp>
        <p:nvSpPr>
          <p:cNvPr id="4096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32281123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Arial" charset="0"/>
                <a:ea typeface="+mn-ea"/>
                <a:cs typeface="+mn-cs"/>
              </a:rPr>
              <a:t>This figure explains the URL in a browser’s address bar. </a:t>
            </a:r>
            <a:endParaRPr lang="en-IN" sz="1200" kern="1200" dirty="0" smtClean="0">
              <a:solidFill>
                <a:schemeClr val="tx1"/>
              </a:solidFill>
              <a:effectLst/>
              <a:latin typeface="Arial" charset="0"/>
              <a:ea typeface="+mn-ea"/>
              <a:cs typeface="+mn-cs"/>
            </a:endParaRPr>
          </a:p>
          <a:p>
            <a:r>
              <a:rPr lang="en-US" sz="1200" kern="1200" dirty="0" smtClean="0">
                <a:solidFill>
                  <a:schemeClr val="tx1"/>
                </a:solidFill>
                <a:effectLst/>
                <a:latin typeface="Arial" charset="0"/>
                <a:ea typeface="+mn-ea"/>
                <a:cs typeface="+mn-cs"/>
              </a:rPr>
              <a:t>The first part of the URL reads “http://”. A rectangular box labeled “protocol” is positioned above the URL. An arrow originating from the first rectangular box points to the first part of the URL.</a:t>
            </a:r>
            <a:endParaRPr lang="en-IN" sz="1200" kern="1200" dirty="0" smtClean="0">
              <a:solidFill>
                <a:schemeClr val="tx1"/>
              </a:solidFill>
              <a:effectLst/>
              <a:latin typeface="Arial" charset="0"/>
              <a:ea typeface="+mn-ea"/>
              <a:cs typeface="+mn-cs"/>
            </a:endParaRPr>
          </a:p>
          <a:p>
            <a:r>
              <a:rPr lang="en-US" sz="1200" kern="1200" dirty="0" smtClean="0">
                <a:solidFill>
                  <a:schemeClr val="tx1"/>
                </a:solidFill>
                <a:effectLst/>
                <a:latin typeface="Arial" charset="0"/>
                <a:ea typeface="+mn-ea"/>
                <a:cs typeface="+mn-cs"/>
              </a:rPr>
              <a:t>The second part of the URL reads ”www”. A rectangular box labeled “subdomain” is positioned above the URL. An arrow originating from the second rectangular box points to the second part of the URL.</a:t>
            </a:r>
            <a:endParaRPr lang="en-IN" sz="1200" kern="1200" dirty="0" smtClean="0">
              <a:solidFill>
                <a:schemeClr val="tx1"/>
              </a:solidFill>
              <a:effectLst/>
              <a:latin typeface="Arial" charset="0"/>
              <a:ea typeface="+mn-ea"/>
              <a:cs typeface="+mn-cs"/>
            </a:endParaRPr>
          </a:p>
          <a:p>
            <a:r>
              <a:rPr lang="en-US" sz="1200" kern="1200" dirty="0" smtClean="0">
                <a:solidFill>
                  <a:schemeClr val="tx1"/>
                </a:solidFill>
                <a:effectLst/>
                <a:latin typeface="Arial" charset="0"/>
                <a:ea typeface="+mn-ea"/>
                <a:cs typeface="+mn-cs"/>
              </a:rPr>
              <a:t>The third part of the URL reads “cengagebrain.com”. A rectangular box labeled “server or domain name” is positioned above the URL. An arrow originating from the third rectangular box points to the third part of the URL. </a:t>
            </a:r>
            <a:endParaRPr lang="en-IN" sz="1200" kern="1200" dirty="0" smtClean="0">
              <a:solidFill>
                <a:schemeClr val="tx1"/>
              </a:solidFill>
              <a:effectLst/>
              <a:latin typeface="Arial" charset="0"/>
              <a:ea typeface="+mn-ea"/>
              <a:cs typeface="+mn-cs"/>
            </a:endParaRPr>
          </a:p>
          <a:p>
            <a:r>
              <a:rPr lang="en-US" sz="1200" kern="1200" dirty="0" smtClean="0">
                <a:solidFill>
                  <a:schemeClr val="tx1"/>
                </a:solidFill>
                <a:effectLst/>
                <a:latin typeface="Arial" charset="0"/>
                <a:ea typeface="+mn-ea"/>
                <a:cs typeface="+mn-cs"/>
              </a:rPr>
              <a:t>The fourth part of the URL reads “/shop”. A rectangular box labeled “webpage location” is positioned above the URL. An arrow originating from the fourth rectangular box points to the fourth part of the URL. </a:t>
            </a:r>
            <a:endParaRPr lang="en-IN" sz="1200" kern="1200" dirty="0" smtClean="0">
              <a:solidFill>
                <a:schemeClr val="tx1"/>
              </a:solidFill>
              <a:effectLst/>
              <a:latin typeface="Arial" charset="0"/>
              <a:ea typeface="+mn-ea"/>
              <a:cs typeface="+mn-cs"/>
            </a:endParaRPr>
          </a:p>
          <a:p>
            <a:r>
              <a:rPr lang="en-US" sz="1200" kern="1200" dirty="0" smtClean="0">
                <a:solidFill>
                  <a:schemeClr val="tx1"/>
                </a:solidFill>
                <a:effectLst/>
                <a:latin typeface="Arial" charset="0"/>
                <a:ea typeface="+mn-ea"/>
                <a:cs typeface="+mn-cs"/>
              </a:rPr>
              <a:t>The fifth part of the URL reads “/index.html”. A rectangular box labeled “webpage file name” is positioned above the URL. An arrow originating from the fifth rectangular box points to the fifth part of the URL. </a:t>
            </a:r>
            <a:endParaRPr lang="en-IN" sz="1200" kern="1200" dirty="0" smtClean="0">
              <a:solidFill>
                <a:schemeClr val="tx1"/>
              </a:solidFill>
              <a:effectLst/>
              <a:latin typeface="Arial" charset="0"/>
              <a:ea typeface="+mn-ea"/>
              <a:cs typeface="+mn-cs"/>
            </a:endParaRPr>
          </a:p>
          <a:p>
            <a:r>
              <a:rPr lang="en-US" sz="1200" kern="1200" dirty="0" smtClean="0">
                <a:solidFill>
                  <a:schemeClr val="tx1"/>
                </a:solidFill>
                <a:effectLst/>
                <a:latin typeface="Arial" charset="0"/>
                <a:ea typeface="+mn-ea"/>
                <a:cs typeface="+mn-cs"/>
              </a:rPr>
              <a:t>The URL “http:// www. cengagebrain.com/shop/index.html” is entered in the address bar. A rectangular box labeled “URL” is positioned below the address bar. An arrow originating from the sixth rectangular box points to the URL in the address bar. </a:t>
            </a:r>
            <a:endParaRPr lang="en-IN" sz="1200" kern="1200" dirty="0" smtClean="0">
              <a:solidFill>
                <a:schemeClr val="tx1"/>
              </a:solidFill>
              <a:effectLst/>
              <a:latin typeface="Arial" charset="0"/>
              <a:ea typeface="+mn-ea"/>
              <a:cs typeface="+mn-cs"/>
            </a:endParaRPr>
          </a:p>
        </p:txBody>
      </p:sp>
      <p:sp>
        <p:nvSpPr>
          <p:cNvPr id="4" name="Slide Number Placeholder 3"/>
          <p:cNvSpPr>
            <a:spLocks noGrp="1"/>
          </p:cNvSpPr>
          <p:nvPr>
            <p:ph type="sldNum" sz="quarter" idx="10"/>
          </p:nvPr>
        </p:nvSpPr>
        <p:spPr/>
        <p:txBody>
          <a:bodyPr/>
          <a:lstStyle/>
          <a:p>
            <a:pPr>
              <a:defRPr/>
            </a:pPr>
            <a:fld id="{F3ACC11F-4F00-487E-9618-5D804A06B892}" type="slidenum">
              <a:rPr lang="en-US" smtClean="0"/>
              <a:pPr>
                <a:defRPr/>
              </a:pPr>
              <a:t>8</a:t>
            </a:fld>
            <a:endParaRPr lang="en-US"/>
          </a:p>
        </p:txBody>
      </p:sp>
    </p:spTree>
    <p:extLst>
      <p:ext uri="{BB962C8B-B14F-4D97-AF65-F5344CB8AC3E}">
        <p14:creationId xmlns:p14="http://schemas.microsoft.com/office/powerpoint/2010/main" val="34741925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F3ACC11F-4F00-487E-9618-5D804A06B892}" type="slidenum">
              <a:rPr lang="en-US" smtClean="0"/>
              <a:pPr>
                <a:defRPr/>
              </a:pPr>
              <a:t>9</a:t>
            </a:fld>
            <a:endParaRPr lang="en-US"/>
          </a:p>
        </p:txBody>
      </p:sp>
    </p:spTree>
    <p:extLst>
      <p:ext uri="{BB962C8B-B14F-4D97-AF65-F5344CB8AC3E}">
        <p14:creationId xmlns:p14="http://schemas.microsoft.com/office/powerpoint/2010/main" val="35076886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Arial" charset="0"/>
                <a:ea typeface="+mn-ea"/>
                <a:cs typeface="+mn-cs"/>
              </a:rPr>
              <a:t>The image describes a wireframe sketch for webpages, using lines and boxes.</a:t>
            </a:r>
            <a:endParaRPr lang="en-IN" sz="1200" kern="1200" dirty="0" smtClean="0">
              <a:solidFill>
                <a:schemeClr val="tx1"/>
              </a:solidFill>
              <a:effectLst/>
              <a:latin typeface="Arial" charset="0"/>
              <a:ea typeface="+mn-ea"/>
              <a:cs typeface="+mn-cs"/>
            </a:endParaRPr>
          </a:p>
          <a:p>
            <a:r>
              <a:rPr lang="en-US" sz="1200" kern="1200" dirty="0" smtClean="0">
                <a:solidFill>
                  <a:schemeClr val="tx1"/>
                </a:solidFill>
                <a:effectLst/>
                <a:latin typeface="Arial" charset="0"/>
                <a:ea typeface="+mn-ea"/>
                <a:cs typeface="+mn-cs"/>
              </a:rPr>
              <a:t>The first layer of the wireframe consists of a square box and a horizontal rectangular box. The first square box reads “Logo”. A rectangular box labeled “appealing graphic or text” is positioned to the left of the square box. An arrow originating from the rectangular box points to the square box. The horizontal rectangular box reads “Navigation”. A second rectangular box labeled “tabs or buttons with short text links for navigating site” is positioned to the right of the horizontal rectangular box. An arrow originating from the second rectangular box points to the horizontal rectangular box. </a:t>
            </a:r>
            <a:endParaRPr lang="en-IN" sz="1200" kern="1200" dirty="0" smtClean="0">
              <a:solidFill>
                <a:schemeClr val="tx1"/>
              </a:solidFill>
              <a:effectLst/>
              <a:latin typeface="Arial" charset="0"/>
              <a:ea typeface="+mn-ea"/>
              <a:cs typeface="+mn-cs"/>
            </a:endParaRPr>
          </a:p>
          <a:p>
            <a:r>
              <a:rPr lang="en-US" sz="1200" kern="1200" dirty="0" smtClean="0">
                <a:solidFill>
                  <a:schemeClr val="tx1"/>
                </a:solidFill>
                <a:effectLst/>
                <a:latin typeface="Arial" charset="0"/>
                <a:ea typeface="+mn-ea"/>
                <a:cs typeface="+mn-cs"/>
              </a:rPr>
              <a:t>The image shows space between the first and the second layers of the wireframe. A rectangular box labeled “passive white space” is positioned to the left of the space in the image. An arrow originating from the third rectangular box points to the space.</a:t>
            </a:r>
            <a:endParaRPr lang="en-IN" sz="1200" kern="1200" dirty="0" smtClean="0">
              <a:solidFill>
                <a:schemeClr val="tx1"/>
              </a:solidFill>
              <a:effectLst/>
              <a:latin typeface="Arial" charset="0"/>
              <a:ea typeface="+mn-ea"/>
              <a:cs typeface="+mn-cs"/>
            </a:endParaRPr>
          </a:p>
          <a:p>
            <a:r>
              <a:rPr lang="en-US" sz="1200" kern="1200" dirty="0" smtClean="0">
                <a:solidFill>
                  <a:schemeClr val="tx1"/>
                </a:solidFill>
                <a:effectLst/>
                <a:latin typeface="Arial" charset="0"/>
                <a:ea typeface="+mn-ea"/>
                <a:cs typeface="+mn-cs"/>
              </a:rPr>
              <a:t>The second layer of the image consists of a second horizontal rectangular box. A rectangular box labeled “heading or advertisement” is positioned to the left of the second horizontal rectangular box. An arrow originating from the fourth rectangular box points to the second horizontal rectangular box. </a:t>
            </a:r>
          </a:p>
          <a:p>
            <a:r>
              <a:rPr lang="en-US" sz="1200" kern="1200" dirty="0" smtClean="0">
                <a:solidFill>
                  <a:schemeClr val="tx1"/>
                </a:solidFill>
                <a:effectLst/>
                <a:latin typeface="Arial" charset="0"/>
                <a:ea typeface="+mn-ea"/>
                <a:cs typeface="+mn-cs"/>
              </a:rPr>
              <a:t>The image shows space between the second and the third layers of the wireframe. A rectangular box labeled “passive white space” is positioned to the left of the space in the image. An arrow originating from the fifth rectangular box points to the space.</a:t>
            </a:r>
            <a:endParaRPr lang="en-IN" sz="1200" kern="1200" dirty="0" smtClean="0">
              <a:solidFill>
                <a:schemeClr val="tx1"/>
              </a:solidFill>
              <a:effectLst/>
              <a:latin typeface="Arial" charset="0"/>
              <a:ea typeface="+mn-ea"/>
              <a:cs typeface="+mn-cs"/>
            </a:endParaRPr>
          </a:p>
          <a:p>
            <a:r>
              <a:rPr lang="en-US" sz="1200" kern="1200" dirty="0" smtClean="0">
                <a:solidFill>
                  <a:schemeClr val="tx1"/>
                </a:solidFill>
                <a:effectLst/>
                <a:latin typeface="Arial" charset="0"/>
                <a:ea typeface="+mn-ea"/>
                <a:cs typeface="+mn-cs"/>
              </a:rPr>
              <a:t>The third layer of the image consists of a three vertically elongated rectangular boxes and one big square box. Two of the vertically elongated rectangular boxes are placed top and bottom to the left of the big square box. They read “Image”. The big square text box reads “Text area”. A rectangular box labeled “headings and main written content” is positioned to the left of the space in the image. An arrow originating from the sixth rectangular box points to the big square box in the center. The third vertically elongated rectangular box to the top right of the big square box read “Article”. A rectangular box labeled ”content related to main content” is positioned to the right of the third vertically elongated rectangular box. An arrow originating from the seventh rectangular box points to the vertically elongated rectangular box labeled “Article”. There is blank space below the third vertically elongated rectangular box. A rectangular box labeled “active white space” is positioned to the right of the image. An arrow originating from the eighth rectangular box points to the blank space below the box labeled “Article”.</a:t>
            </a:r>
            <a:endParaRPr lang="en-IN" sz="1200" kern="1200" dirty="0" smtClean="0">
              <a:solidFill>
                <a:schemeClr val="tx1"/>
              </a:solidFill>
              <a:effectLst/>
              <a:latin typeface="Arial" charset="0"/>
              <a:ea typeface="+mn-ea"/>
              <a:cs typeface="+mn-cs"/>
            </a:endParaRPr>
          </a:p>
          <a:p>
            <a:r>
              <a:rPr lang="en-US" sz="1200" kern="1200" dirty="0" smtClean="0">
                <a:solidFill>
                  <a:schemeClr val="tx1"/>
                </a:solidFill>
                <a:effectLst/>
                <a:latin typeface="Arial" charset="0"/>
                <a:ea typeface="+mn-ea"/>
                <a:cs typeface="+mn-cs"/>
              </a:rPr>
              <a:t>The fourth layer of the wireframe consists of a horizontal rectangular box. A horizontal rectangular box reads “Footer”. A rectangular box labeled “legal matter and contact details” is positioned to the left of the horizontal rectangular box. An arrow originating from the ninth rectangular box points to the horizontal rectangular box.</a:t>
            </a:r>
            <a:endParaRPr lang="en-IN" sz="1200" kern="1200" dirty="0" smtClean="0">
              <a:solidFill>
                <a:schemeClr val="tx1"/>
              </a:solidFill>
              <a:effectLst/>
              <a:latin typeface="Arial" charset="0"/>
              <a:ea typeface="+mn-ea"/>
              <a:cs typeface="+mn-cs"/>
            </a:endParaRPr>
          </a:p>
        </p:txBody>
      </p:sp>
      <p:sp>
        <p:nvSpPr>
          <p:cNvPr id="4" name="Slide Number Placeholder 3"/>
          <p:cNvSpPr>
            <a:spLocks noGrp="1"/>
          </p:cNvSpPr>
          <p:nvPr>
            <p:ph type="sldNum" sz="quarter" idx="10"/>
          </p:nvPr>
        </p:nvSpPr>
        <p:spPr/>
        <p:txBody>
          <a:bodyPr/>
          <a:lstStyle/>
          <a:p>
            <a:pPr>
              <a:defRPr/>
            </a:pPr>
            <a:fld id="{F3ACC11F-4F00-487E-9618-5D804A06B892}" type="slidenum">
              <a:rPr lang="en-US" smtClean="0"/>
              <a:pPr>
                <a:defRPr/>
              </a:pPr>
              <a:t>13</a:t>
            </a:fld>
            <a:endParaRPr lang="en-US"/>
          </a:p>
        </p:txBody>
      </p:sp>
    </p:spTree>
    <p:extLst>
      <p:ext uri="{BB962C8B-B14F-4D97-AF65-F5344CB8AC3E}">
        <p14:creationId xmlns:p14="http://schemas.microsoft.com/office/powerpoint/2010/main" val="21866924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Arial" charset="0"/>
                <a:ea typeface="+mn-ea"/>
                <a:cs typeface="+mn-cs"/>
              </a:rPr>
              <a:t>The image explains a linear structured webpage. </a:t>
            </a:r>
            <a:endParaRPr lang="en-IN" sz="1200" kern="1200" dirty="0" smtClean="0">
              <a:solidFill>
                <a:schemeClr val="tx1"/>
              </a:solidFill>
              <a:effectLst/>
              <a:latin typeface="Arial" charset="0"/>
              <a:ea typeface="+mn-ea"/>
              <a:cs typeface="+mn-cs"/>
            </a:endParaRPr>
          </a:p>
          <a:p>
            <a:r>
              <a:rPr lang="en-US" sz="1200" kern="1200" dirty="0" smtClean="0">
                <a:solidFill>
                  <a:schemeClr val="tx1"/>
                </a:solidFill>
                <a:effectLst/>
                <a:latin typeface="Arial" charset="0"/>
                <a:ea typeface="+mn-ea"/>
                <a:cs typeface="+mn-cs"/>
              </a:rPr>
              <a:t>The first rectangular box reads “Home Page”. </a:t>
            </a:r>
          </a:p>
          <a:p>
            <a:r>
              <a:rPr lang="en-US" sz="1200" kern="1200" dirty="0" smtClean="0">
                <a:solidFill>
                  <a:schemeClr val="tx1"/>
                </a:solidFill>
                <a:effectLst/>
                <a:latin typeface="Arial" charset="0"/>
                <a:ea typeface="+mn-ea"/>
                <a:cs typeface="+mn-cs"/>
              </a:rPr>
              <a:t>A second rectangular box to the right of the first rectangular box is labeled “Training module 1”. A bi-directional arrow is positioned between the first rectangular box and the second rectangular box.</a:t>
            </a:r>
          </a:p>
          <a:p>
            <a:r>
              <a:rPr lang="en-US" sz="1200" kern="1200" dirty="0" smtClean="0">
                <a:solidFill>
                  <a:schemeClr val="tx1"/>
                </a:solidFill>
                <a:effectLst/>
                <a:latin typeface="Arial" charset="0"/>
                <a:ea typeface="+mn-ea"/>
                <a:cs typeface="+mn-cs"/>
              </a:rPr>
              <a:t>A third rectangular box to the right of the second rectangular box is labeled “Training module 2”. A bi-directional arrow is positioned between the second rectangular box and the third rectangular box. </a:t>
            </a:r>
          </a:p>
          <a:p>
            <a:r>
              <a:rPr lang="en-US" sz="1200" kern="1200" dirty="0" smtClean="0">
                <a:solidFill>
                  <a:schemeClr val="tx1"/>
                </a:solidFill>
                <a:effectLst/>
                <a:latin typeface="Arial" charset="0"/>
                <a:ea typeface="+mn-ea"/>
                <a:cs typeface="+mn-cs"/>
              </a:rPr>
              <a:t>A fourth rectangular box to the right of the third rectangular box is labeled “Training module 3”. A bi-directional arrow is positioned between the third rectangular box and the fourth rectangular box.</a:t>
            </a:r>
            <a:endParaRPr lang="en-IN" sz="1200" kern="1200" dirty="0" smtClean="0">
              <a:solidFill>
                <a:schemeClr val="tx1"/>
              </a:solidFill>
              <a:effectLst/>
              <a:latin typeface="Arial" charset="0"/>
              <a:ea typeface="+mn-ea"/>
              <a:cs typeface="+mn-cs"/>
            </a:endParaRPr>
          </a:p>
        </p:txBody>
      </p:sp>
      <p:sp>
        <p:nvSpPr>
          <p:cNvPr id="4" name="Slide Number Placeholder 3"/>
          <p:cNvSpPr>
            <a:spLocks noGrp="1"/>
          </p:cNvSpPr>
          <p:nvPr>
            <p:ph type="sldNum" sz="quarter" idx="10"/>
          </p:nvPr>
        </p:nvSpPr>
        <p:spPr/>
        <p:txBody>
          <a:bodyPr/>
          <a:lstStyle/>
          <a:p>
            <a:pPr>
              <a:defRPr/>
            </a:pPr>
            <a:fld id="{F3ACC11F-4F00-487E-9618-5D804A06B892}" type="slidenum">
              <a:rPr lang="en-US" smtClean="0"/>
              <a:pPr>
                <a:defRPr/>
              </a:pPr>
              <a:t>15</a:t>
            </a:fld>
            <a:endParaRPr lang="en-US"/>
          </a:p>
        </p:txBody>
      </p:sp>
    </p:spTree>
    <p:extLst>
      <p:ext uri="{BB962C8B-B14F-4D97-AF65-F5344CB8AC3E}">
        <p14:creationId xmlns:p14="http://schemas.microsoft.com/office/powerpoint/2010/main" val="301670466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defTabSz="457200" fontAlgn="base">
              <a:spcBef>
                <a:spcPct val="0"/>
              </a:spcBef>
              <a:spcAft>
                <a:spcPct val="0"/>
              </a:spcAft>
            </a:pPr>
            <a:endParaRPr lang="en-US" sz="2400">
              <a:solidFill>
                <a:prstClr val="white"/>
              </a:solidFill>
            </a:endParaRPr>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pPr defTabSz="457200" eaLnBrk="0" fontAlgn="base" hangingPunct="0">
                <a:spcBef>
                  <a:spcPct val="0"/>
                </a:spcBef>
                <a:spcAft>
                  <a:spcPct val="0"/>
                </a:spcAft>
              </a:pPr>
              <a:endParaRPr lang="en-US" sz="2400">
                <a:solidFill>
                  <a:prstClr val="white"/>
                </a:solidFill>
                <a:latin typeface="Times New Roman" pitchFamily="18" charset="0"/>
                <a:ea typeface="ＭＳ Ｐゴシック" pitchFamily="34" charset="-128"/>
              </a:endParaRPr>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pPr defTabSz="457200" eaLnBrk="0" fontAlgn="base" hangingPunct="0">
                <a:spcBef>
                  <a:spcPct val="0"/>
                </a:spcBef>
                <a:spcAft>
                  <a:spcPct val="0"/>
                </a:spcAft>
              </a:pPr>
              <a:endParaRPr lang="en-US" sz="2400">
                <a:solidFill>
                  <a:prstClr val="white"/>
                </a:solidFill>
                <a:latin typeface="Times New Roman" pitchFamily="18" charset="0"/>
                <a:ea typeface="ＭＳ Ｐゴシック" pitchFamily="34" charset="-128"/>
              </a:endParaRPr>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defTabSz="457200" fontAlgn="base">
                <a:spcBef>
                  <a:spcPct val="0"/>
                </a:spcBef>
                <a:spcAft>
                  <a:spcPct val="0"/>
                </a:spcAft>
              </a:pPr>
              <a:endParaRPr lang="en-US" sz="2400">
                <a:solidFill>
                  <a:prstClr val="white"/>
                </a:solidFill>
              </a:endParaRPr>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a:xfrm>
            <a:off x="6727032" y="6407944"/>
            <a:ext cx="1920240" cy="365760"/>
          </a:xfrm>
          <a:prstGeom prst="rect">
            <a:avLst/>
          </a:prstGeom>
        </p:spPr>
        <p:txBody>
          <a:bodyPr/>
          <a:lstStyle>
            <a:lvl1pPr>
              <a:defRPr>
                <a:solidFill>
                  <a:srgbClr val="FFFFFF"/>
                </a:solidFill>
              </a:defRPr>
            </a:lvl1pPr>
            <a:extLst/>
          </a:lstStyle>
          <a:p>
            <a:pPr defTabSz="457200" eaLnBrk="0" fontAlgn="base" hangingPunct="0">
              <a:spcBef>
                <a:spcPct val="0"/>
              </a:spcBef>
              <a:spcAft>
                <a:spcPct val="0"/>
              </a:spcAft>
              <a:defRPr/>
            </a:pPr>
            <a:endParaRPr lang="en-US" sz="2400">
              <a:latin typeface="Times New Roman" pitchFamily="18" charset="0"/>
              <a:ea typeface="ＭＳ Ｐゴシック" pitchFamily="34" charset="-128"/>
            </a:endParaRPr>
          </a:p>
        </p:txBody>
      </p:sp>
      <p:sp>
        <p:nvSpPr>
          <p:cNvPr id="19" name="Footer Placeholder 18"/>
          <p:cNvSpPr>
            <a:spLocks noGrp="1"/>
          </p:cNvSpPr>
          <p:nvPr>
            <p:ph type="ftr" sz="quarter" idx="11"/>
          </p:nvPr>
        </p:nvSpPr>
        <p:spPr>
          <a:xfrm>
            <a:off x="4380072" y="6407944"/>
            <a:ext cx="2350681" cy="365125"/>
          </a:xfrm>
          <a:prstGeom prst="rect">
            <a:avLst/>
          </a:prstGeom>
        </p:spPr>
        <p:txBody>
          <a:bodyPr/>
          <a:lstStyle>
            <a:lvl1pPr>
              <a:defRPr>
                <a:solidFill>
                  <a:schemeClr val="accent1">
                    <a:tint val="20000"/>
                  </a:schemeClr>
                </a:solidFill>
              </a:defRPr>
            </a:lvl1pPr>
            <a:extLst/>
          </a:lstStyle>
          <a:p>
            <a:pPr defTabSz="457200" eaLnBrk="0" fontAlgn="base" hangingPunct="0">
              <a:spcBef>
                <a:spcPct val="0"/>
              </a:spcBef>
              <a:spcAft>
                <a:spcPct val="0"/>
              </a:spcAft>
            </a:pPr>
            <a:endParaRPr lang="en-US" sz="2400">
              <a:solidFill>
                <a:srgbClr val="2DA2BF">
                  <a:tint val="20000"/>
                </a:srgbClr>
              </a:solidFill>
              <a:latin typeface="Times New Roman" pitchFamily="18" charset="0"/>
              <a:ea typeface="ＭＳ Ｐゴシック" pitchFamily="34" charset="-128"/>
            </a:endParaRPr>
          </a:p>
        </p:txBody>
      </p:sp>
      <p:sp>
        <p:nvSpPr>
          <p:cNvPr id="27" name="Slide Number Placeholder 26"/>
          <p:cNvSpPr>
            <a:spLocks noGrp="1"/>
          </p:cNvSpPr>
          <p:nvPr>
            <p:ph type="sldNum" sz="quarter" idx="12"/>
          </p:nvPr>
        </p:nvSpPr>
        <p:spPr>
          <a:xfrm>
            <a:off x="8647272" y="6407944"/>
            <a:ext cx="365760" cy="365125"/>
          </a:xfrm>
          <a:prstGeom prst="rect">
            <a:avLst/>
          </a:prstGeom>
        </p:spPr>
        <p:txBody>
          <a:bodyPr/>
          <a:lstStyle>
            <a:lvl1pPr>
              <a:defRPr>
                <a:solidFill>
                  <a:srgbClr val="FFFFFF"/>
                </a:solidFill>
              </a:defRPr>
            </a:lvl1pPr>
            <a:extLst/>
          </a:lstStyle>
          <a:p>
            <a:pPr defTabSz="457200" eaLnBrk="0" fontAlgn="base" hangingPunct="0">
              <a:spcBef>
                <a:spcPct val="0"/>
              </a:spcBef>
              <a:spcAft>
                <a:spcPct val="0"/>
              </a:spcAft>
              <a:defRPr/>
            </a:pPr>
            <a:fld id="{3C130B58-2D2D-4E38-AEB5-470A5E062F9D}" type="slidenum">
              <a:rPr lang="en-US" altLang="en-US" sz="2400" smtClean="0">
                <a:latin typeface="Times New Roman" pitchFamily="18" charset="0"/>
                <a:ea typeface="ＭＳ Ｐゴシック" pitchFamily="34" charset="-128"/>
              </a:rPr>
              <a:pPr defTabSz="457200" eaLnBrk="0" fontAlgn="base" hangingPunct="0">
                <a:spcBef>
                  <a:spcPct val="0"/>
                </a:spcBef>
                <a:spcAft>
                  <a:spcPct val="0"/>
                </a:spcAft>
                <a:defRPr/>
              </a:pPr>
              <a:t>‹#›</a:t>
            </a:fld>
            <a:endParaRPr lang="en-US" altLang="en-US" sz="2400" dirty="0">
              <a:latin typeface="Times New Roman" pitchFamily="18" charset="0"/>
              <a:ea typeface="ＭＳ Ｐゴシック" pitchFamily="34" charset="-128"/>
            </a:endParaRPr>
          </a:p>
        </p:txBody>
      </p:sp>
      <p:pic>
        <p:nvPicPr>
          <p:cNvPr id="13" name="Picture 12" descr="http://www.hunterbusinessschool.edu/hunterbusiness/wp-content/uploads/2013/03/logo.gif"/>
          <p:cNvPicPr/>
          <p:nvPr userDrawn="1"/>
        </p:nvPicPr>
        <p:blipFill>
          <a:blip r:embed="rId3" cstate="print"/>
          <a:srcRect/>
          <a:stretch>
            <a:fillRect/>
          </a:stretch>
        </p:blipFill>
        <p:spPr bwMode="auto">
          <a:xfrm>
            <a:off x="152400" y="152400"/>
            <a:ext cx="923925" cy="692944"/>
          </a:xfrm>
          <a:prstGeom prst="rect">
            <a:avLst/>
          </a:prstGeom>
          <a:noFill/>
          <a:ln w="9525">
            <a:noFill/>
            <a:miter lim="800000"/>
            <a:headEnd/>
            <a:tailEnd/>
          </a:ln>
        </p:spPr>
      </p:pic>
    </p:spTree>
    <p:extLst>
      <p:ext uri="{BB962C8B-B14F-4D97-AF65-F5344CB8AC3E}">
        <p14:creationId xmlns:p14="http://schemas.microsoft.com/office/powerpoint/2010/main" val="10071664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pic>
        <p:nvPicPr>
          <p:cNvPr id="10" name="Picture 9" descr="Hunter.jpg"/>
          <p:cNvPicPr>
            <a:picLocks noChangeAspect="1"/>
          </p:cNvPicPr>
          <p:nvPr userDrawn="1"/>
        </p:nvPicPr>
        <p:blipFill>
          <a:blip r:embed="rId2" cstate="print"/>
          <a:stretch>
            <a:fillRect/>
          </a:stretch>
        </p:blipFill>
        <p:spPr>
          <a:xfrm>
            <a:off x="8077200" y="6382264"/>
            <a:ext cx="533400" cy="399536"/>
          </a:xfrm>
          <a:prstGeom prst="rect">
            <a:avLst/>
          </a:prstGeom>
        </p:spPr>
      </p:pic>
    </p:spTree>
    <p:extLst>
      <p:ext uri="{BB962C8B-B14F-4D97-AF65-F5344CB8AC3E}">
        <p14:creationId xmlns:p14="http://schemas.microsoft.com/office/powerpoint/2010/main" val="25328321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unter.jpg"/>
          <p:cNvPicPr>
            <a:picLocks noChangeAspect="1"/>
          </p:cNvPicPr>
          <p:nvPr userDrawn="1"/>
        </p:nvPicPr>
        <p:blipFill>
          <a:blip r:embed="rId2" cstate="print"/>
          <a:stretch>
            <a:fillRect/>
          </a:stretch>
        </p:blipFill>
        <p:spPr>
          <a:xfrm>
            <a:off x="8077200" y="6382264"/>
            <a:ext cx="533400" cy="399536"/>
          </a:xfrm>
          <a:prstGeom prst="rect">
            <a:avLst/>
          </a:prstGeom>
        </p:spPr>
      </p:pic>
    </p:spTree>
    <p:extLst>
      <p:ext uri="{BB962C8B-B14F-4D97-AF65-F5344CB8AC3E}">
        <p14:creationId xmlns:p14="http://schemas.microsoft.com/office/powerpoint/2010/main" val="7272089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jpeg"/><Relationship Id="rId5" Type="http://schemas.openxmlformats.org/officeDocument/2006/relationships/image" Target="../media/image1.jpe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pPr defTabSz="457200" eaLnBrk="0" fontAlgn="base" hangingPunct="0">
              <a:spcBef>
                <a:spcPct val="0"/>
              </a:spcBef>
              <a:spcAft>
                <a:spcPct val="0"/>
              </a:spcAft>
            </a:pPr>
            <a:endParaRPr lang="en-US" sz="2400">
              <a:solidFill>
                <a:prstClr val="white"/>
              </a:solidFill>
              <a:latin typeface="Times New Roman" pitchFamily="18" charset="0"/>
              <a:ea typeface="ＭＳ Ｐゴシック" pitchFamily="34" charset="-128"/>
            </a:endParaRPr>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pPr defTabSz="457200" eaLnBrk="0" fontAlgn="base" hangingPunct="0">
              <a:spcBef>
                <a:spcPct val="0"/>
              </a:spcBef>
              <a:spcAft>
                <a:spcPct val="0"/>
              </a:spcAft>
            </a:pPr>
            <a:endParaRPr lang="en-US" sz="2400">
              <a:solidFill>
                <a:prstClr val="white"/>
              </a:solidFill>
              <a:latin typeface="Times New Roman" pitchFamily="18" charset="0"/>
              <a:ea typeface="ＭＳ Ｐゴシック" pitchFamily="34" charset="-128"/>
            </a:endParaRPr>
          </a:p>
        </p:txBody>
      </p:sp>
      <p:sp>
        <p:nvSpPr>
          <p:cNvPr id="14" name="Right Triangle 13"/>
          <p:cNvSpPr>
            <a:spLocks/>
          </p:cNvSpPr>
          <p:nvPr/>
        </p:nvSpPr>
        <p:spPr bwMode="auto">
          <a:xfrm>
            <a:off x="-6042" y="5791253"/>
            <a:ext cx="3402314" cy="1080868"/>
          </a:xfrm>
          <a:prstGeom prst="rtTriangle">
            <a:avLst/>
          </a:prstGeom>
          <a:blipFill>
            <a:blip r:embed="rId5"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defTabSz="457200" fontAlgn="base">
              <a:spcBef>
                <a:spcPct val="0"/>
              </a:spcBef>
              <a:spcAft>
                <a:spcPct val="0"/>
              </a:spcAft>
            </a:pPr>
            <a:endParaRPr lang="en-US" sz="2400">
              <a:solidFill>
                <a:prstClr val="white"/>
              </a:solidFill>
            </a:endParaRPr>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pic>
        <p:nvPicPr>
          <p:cNvPr id="11" name="Picture 10" descr="Hunter.jpg"/>
          <p:cNvPicPr>
            <a:picLocks noChangeAspect="1"/>
          </p:cNvPicPr>
          <p:nvPr userDrawn="1"/>
        </p:nvPicPr>
        <p:blipFill>
          <a:blip r:embed="rId6" cstate="print"/>
          <a:stretch>
            <a:fillRect/>
          </a:stretch>
        </p:blipFill>
        <p:spPr>
          <a:xfrm>
            <a:off x="8077200" y="6382264"/>
            <a:ext cx="533400" cy="399536"/>
          </a:xfrm>
          <a:prstGeom prst="rect">
            <a:avLst/>
          </a:prstGeom>
        </p:spPr>
      </p:pic>
      <p:sp>
        <p:nvSpPr>
          <p:cNvPr id="16" name="TextBox 15"/>
          <p:cNvSpPr txBox="1"/>
          <p:nvPr userDrawn="1"/>
        </p:nvSpPr>
        <p:spPr>
          <a:xfrm>
            <a:off x="6248400" y="6350913"/>
            <a:ext cx="1828800" cy="415498"/>
          </a:xfrm>
          <a:prstGeom prst="rect">
            <a:avLst/>
          </a:prstGeom>
          <a:noFill/>
        </p:spPr>
        <p:txBody>
          <a:bodyPr wrap="square" rtlCol="0">
            <a:spAutoFit/>
          </a:bodyPr>
          <a:lstStyle/>
          <a:p>
            <a:pPr defTabSz="457200" eaLnBrk="0" fontAlgn="base" hangingPunct="0">
              <a:spcBef>
                <a:spcPct val="0"/>
              </a:spcBef>
              <a:spcAft>
                <a:spcPct val="0"/>
              </a:spcAft>
              <a:defRPr/>
            </a:pPr>
            <a:r>
              <a:rPr lang="en-US" altLang="en-US" sz="1050" dirty="0" smtClean="0">
                <a:solidFill>
                  <a:srgbClr val="114F96"/>
                </a:solidFill>
                <a:latin typeface="Arial" pitchFamily="34" charset="0"/>
                <a:ea typeface="ＭＳ Ｐゴシック" pitchFamily="34" charset="-128"/>
              </a:rPr>
              <a:t>Web Design with HTML5 &amp; CSS 3 – Eighth</a:t>
            </a:r>
            <a:r>
              <a:rPr lang="en-US" altLang="en-US" sz="1050" baseline="0" dirty="0" smtClean="0">
                <a:solidFill>
                  <a:srgbClr val="114F96"/>
                </a:solidFill>
                <a:latin typeface="Arial" pitchFamily="34" charset="0"/>
                <a:ea typeface="ＭＳ Ｐゴシック" pitchFamily="34" charset="-128"/>
              </a:rPr>
              <a:t> Edition</a:t>
            </a:r>
            <a:endParaRPr lang="en-US" altLang="en-US" sz="1050" dirty="0">
              <a:solidFill>
                <a:srgbClr val="114F96"/>
              </a:solidFill>
              <a:latin typeface="Arial" pitchFamily="34" charset="0"/>
              <a:ea typeface="ＭＳ Ｐゴシック" pitchFamily="34" charset="-128"/>
            </a:endParaRPr>
          </a:p>
        </p:txBody>
      </p:sp>
    </p:spTree>
    <p:extLst>
      <p:ext uri="{BB962C8B-B14F-4D97-AF65-F5344CB8AC3E}">
        <p14:creationId xmlns:p14="http://schemas.microsoft.com/office/powerpoint/2010/main" val="110722147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hf sldNum="0" hdr="0" ftr="0" dt="0"/>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microsoft.com/office/2007/relationships/hdphoto" Target="../media/hdphoto1.wdp"/></Relationships>
</file>

<file path=ppt/slides/_rels/slide63.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microsoft.com/office/2007/relationships/hdphoto" Target="../media/hdphoto2.wdp"/></Relationships>
</file>

<file path=ppt/slides/_rels/slide64.xml.rels><?xml version="1.0" encoding="UTF-8" standalone="yes"?>
<Relationships xmlns="http://schemas.openxmlformats.org/package/2006/relationships"><Relationship Id="rId2" Type="http://schemas.openxmlformats.org/officeDocument/2006/relationships/hyperlink" Target="http://validator.w3.org/" TargetMode="Externa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www.hunterbusinessschool.edu/calendar-of-events/index.php"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304800" y="2667000"/>
            <a:ext cx="8610600" cy="1323439"/>
          </a:xfrm>
          <a:prstGeom prst="rect">
            <a:avLst/>
          </a:prstGeom>
          <a:noFill/>
        </p:spPr>
        <p:txBody>
          <a:bodyPr>
            <a:spAutoFit/>
          </a:bodyPr>
          <a:lstStyle/>
          <a:p>
            <a:pPr algn="ctr" defTabSz="457200" fontAlgn="base">
              <a:spcBef>
                <a:spcPct val="0"/>
              </a:spcBef>
              <a:spcAft>
                <a:spcPct val="0"/>
              </a:spcAft>
              <a:buClr>
                <a:srgbClr val="FFFFFF"/>
              </a:buClr>
              <a:buSzPct val="100000"/>
              <a:buFont typeface="Times New Roman" panose="02020603050405020304" pitchFamily="18" charset="0"/>
              <a:buNone/>
              <a:defRPr/>
            </a:pPr>
            <a:r>
              <a:rPr lang="en-US" sz="4000" b="1" dirty="0" smtClean="0">
                <a:solidFill>
                  <a:prstClr val="black"/>
                </a:solidFill>
                <a:latin typeface="Calibri"/>
                <a:ea typeface="ＭＳ Ｐゴシック" pitchFamily="34" charset="-128"/>
              </a:rPr>
              <a:t>Web Design with HTML and CSS</a:t>
            </a:r>
          </a:p>
          <a:p>
            <a:pPr algn="ctr" defTabSz="457200" fontAlgn="base">
              <a:spcBef>
                <a:spcPct val="0"/>
              </a:spcBef>
              <a:spcAft>
                <a:spcPct val="0"/>
              </a:spcAft>
              <a:buClr>
                <a:srgbClr val="FFFFFF"/>
              </a:buClr>
              <a:buSzPct val="100000"/>
              <a:buFont typeface="Times New Roman" panose="02020603050405020304" pitchFamily="18" charset="0"/>
              <a:buNone/>
              <a:defRPr/>
            </a:pPr>
            <a:r>
              <a:rPr lang="en-US" sz="4000" b="1" dirty="0" smtClean="0">
                <a:solidFill>
                  <a:prstClr val="black"/>
                </a:solidFill>
                <a:latin typeface="Calibri"/>
                <a:ea typeface="ＭＳ Ｐゴシック" pitchFamily="34" charset="-128"/>
              </a:rPr>
              <a:t>Day </a:t>
            </a:r>
            <a:r>
              <a:rPr lang="en-US" sz="4000" b="1" dirty="0">
                <a:solidFill>
                  <a:prstClr val="black"/>
                </a:solidFill>
                <a:latin typeface="Calibri"/>
                <a:ea typeface="ＭＳ Ｐゴシック" pitchFamily="34" charset="-128"/>
              </a:rPr>
              <a:t>1</a:t>
            </a:r>
            <a:endParaRPr lang="en-US" sz="3600" b="1" dirty="0">
              <a:solidFill>
                <a:prstClr val="black"/>
              </a:solidFill>
              <a:latin typeface="Calibri"/>
              <a:ea typeface="ＭＳ Ｐゴシック" pitchFamily="34" charset="-128"/>
            </a:endParaRPr>
          </a:p>
        </p:txBody>
      </p:sp>
    </p:spTree>
    <p:extLst>
      <p:ext uri="{BB962C8B-B14F-4D97-AF65-F5344CB8AC3E}">
        <p14:creationId xmlns:p14="http://schemas.microsoft.com/office/powerpoint/2010/main" val="382008376"/>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N" sz="2600" dirty="0"/>
              <a:t>Many company websites also support </a:t>
            </a:r>
            <a:r>
              <a:rPr lang="en-IN" sz="2600" b="1" dirty="0"/>
              <a:t>electronic commerce (e-commerce)</a:t>
            </a:r>
            <a:r>
              <a:rPr lang="en-IN" sz="2600" dirty="0"/>
              <a:t>, which is the buying and selling of goods and services on the </a:t>
            </a:r>
            <a:r>
              <a:rPr lang="en-IN" sz="2600" dirty="0" smtClean="0"/>
              <a:t>Internet</a:t>
            </a:r>
            <a:endParaRPr lang="en-IN" sz="2600" dirty="0"/>
          </a:p>
          <a:p>
            <a:r>
              <a:rPr lang="en-IN" sz="2600" dirty="0" smtClean="0"/>
              <a:t>Educational </a:t>
            </a:r>
            <a:r>
              <a:rPr lang="en-IN" sz="2600" dirty="0"/>
              <a:t>institutions use a </a:t>
            </a:r>
            <a:r>
              <a:rPr lang="en-IN" sz="2600" b="1" dirty="0"/>
              <a:t>Learning Management System (LMS</a:t>
            </a:r>
            <a:r>
              <a:rPr lang="en-IN" sz="2600" b="1" dirty="0" smtClean="0"/>
              <a:t>) </a:t>
            </a:r>
            <a:r>
              <a:rPr lang="en-IN" sz="2600" dirty="0" smtClean="0"/>
              <a:t>to </a:t>
            </a:r>
            <a:r>
              <a:rPr lang="en-IN" sz="2600" dirty="0"/>
              <a:t>simplify course </a:t>
            </a:r>
            <a:r>
              <a:rPr lang="en-IN" sz="2600" dirty="0" smtClean="0"/>
              <a:t>management</a:t>
            </a:r>
          </a:p>
          <a:p>
            <a:pPr lvl="1"/>
            <a:r>
              <a:rPr lang="en-IN" sz="2400" dirty="0" smtClean="0"/>
              <a:t>An </a:t>
            </a:r>
            <a:r>
              <a:rPr lang="en-IN" sz="2400" dirty="0"/>
              <a:t>LMS is a web-based software application </a:t>
            </a:r>
            <a:r>
              <a:rPr lang="en-IN" sz="2400" dirty="0" smtClean="0"/>
              <a:t>designed to </a:t>
            </a:r>
            <a:r>
              <a:rPr lang="en-IN" sz="2400" dirty="0"/>
              <a:t>facilitate online </a:t>
            </a:r>
            <a:r>
              <a:rPr lang="en-IN" sz="2400" dirty="0" smtClean="0"/>
              <a:t>learning</a:t>
            </a:r>
            <a:endParaRPr lang="en-IN" sz="2400" dirty="0"/>
          </a:p>
        </p:txBody>
      </p:sp>
      <p:sp>
        <p:nvSpPr>
          <p:cNvPr id="5" name="Title 4"/>
          <p:cNvSpPr>
            <a:spLocks noGrp="1"/>
          </p:cNvSpPr>
          <p:nvPr>
            <p:ph type="title"/>
          </p:nvPr>
        </p:nvSpPr>
        <p:spPr/>
        <p:txBody>
          <a:bodyPr/>
          <a:lstStyle/>
          <a:p>
            <a:r>
              <a:rPr lang="en-IN" dirty="0"/>
              <a:t>Types of Websites</a:t>
            </a:r>
          </a:p>
        </p:txBody>
      </p:sp>
    </p:spTree>
    <p:extLst>
      <p:ext uri="{BB962C8B-B14F-4D97-AF65-F5344CB8AC3E}">
        <p14:creationId xmlns:p14="http://schemas.microsoft.com/office/powerpoint/2010/main" val="287417428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N" sz="2600" u="sng" dirty="0"/>
              <a:t>Purpose of </a:t>
            </a:r>
            <a:r>
              <a:rPr lang="en-IN" sz="2600" u="sng" dirty="0" smtClean="0"/>
              <a:t>the website </a:t>
            </a:r>
            <a:r>
              <a:rPr lang="en-IN" sz="2600" dirty="0" smtClean="0"/>
              <a:t>— </a:t>
            </a:r>
            <a:r>
              <a:rPr lang="en-IN" sz="2600" dirty="0"/>
              <a:t>The purpose of a commercial business website is related to the goal of </a:t>
            </a:r>
            <a:r>
              <a:rPr lang="en-IN" sz="2600" dirty="0" smtClean="0"/>
              <a:t>selling products </a:t>
            </a:r>
            <a:r>
              <a:rPr lang="en-IN" sz="2600" dirty="0"/>
              <a:t>or </a:t>
            </a:r>
            <a:r>
              <a:rPr lang="en-IN" sz="2600" dirty="0" smtClean="0"/>
              <a:t>services</a:t>
            </a:r>
          </a:p>
          <a:p>
            <a:r>
              <a:rPr lang="en-IN" sz="2600" u="sng" dirty="0"/>
              <a:t>Target </a:t>
            </a:r>
            <a:r>
              <a:rPr lang="en-IN" sz="2600" u="sng" dirty="0" smtClean="0"/>
              <a:t>Audience </a:t>
            </a:r>
            <a:r>
              <a:rPr lang="en-IN" sz="2600" dirty="0" smtClean="0"/>
              <a:t>— The people who use the website are known as the target audience</a:t>
            </a:r>
          </a:p>
          <a:p>
            <a:pPr lvl="1"/>
            <a:r>
              <a:rPr lang="en-IN" sz="2400" dirty="0" smtClean="0"/>
              <a:t>Knowing their general demographic background will help to design a website appropriate for them</a:t>
            </a:r>
          </a:p>
          <a:p>
            <a:r>
              <a:rPr lang="en-IN" sz="2600" u="sng" dirty="0" smtClean="0"/>
              <a:t>Multiplatform Display </a:t>
            </a:r>
            <a:r>
              <a:rPr lang="en-IN" sz="2600" dirty="0" smtClean="0"/>
              <a:t>—A </a:t>
            </a:r>
            <a:r>
              <a:rPr lang="en-IN" sz="2600" b="1" dirty="0" smtClean="0"/>
              <a:t>responsive design </a:t>
            </a:r>
            <a:r>
              <a:rPr lang="en-IN" sz="2600" dirty="0" smtClean="0"/>
              <a:t>of a website must be created that provides an optimal viewing experience across a range of devices</a:t>
            </a:r>
          </a:p>
        </p:txBody>
      </p:sp>
      <p:sp>
        <p:nvSpPr>
          <p:cNvPr id="5" name="Title 4"/>
          <p:cNvSpPr>
            <a:spLocks noGrp="1"/>
          </p:cNvSpPr>
          <p:nvPr>
            <p:ph type="title"/>
          </p:nvPr>
        </p:nvSpPr>
        <p:spPr/>
        <p:txBody>
          <a:bodyPr/>
          <a:lstStyle/>
          <a:p>
            <a:r>
              <a:rPr lang="en-IN" dirty="0"/>
              <a:t>Planning a Website</a:t>
            </a:r>
          </a:p>
        </p:txBody>
      </p:sp>
    </p:spTree>
    <p:extLst>
      <p:ext uri="{BB962C8B-B14F-4D97-AF65-F5344CB8AC3E}">
        <p14:creationId xmlns:p14="http://schemas.microsoft.com/office/powerpoint/2010/main" val="372920654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N" sz="2600" dirty="0"/>
              <a:t>A </a:t>
            </a:r>
            <a:r>
              <a:rPr lang="en-IN" sz="2600" b="1" dirty="0"/>
              <a:t>wireframe </a:t>
            </a:r>
            <a:r>
              <a:rPr lang="en-IN" sz="2600" dirty="0"/>
              <a:t>is a simple, visual guide </a:t>
            </a:r>
            <a:r>
              <a:rPr lang="en-IN" sz="2600" dirty="0" smtClean="0"/>
              <a:t>that clearly </a:t>
            </a:r>
            <a:r>
              <a:rPr lang="en-IN" sz="2600" dirty="0"/>
              <a:t>identifies the location of main webpage </a:t>
            </a:r>
            <a:r>
              <a:rPr lang="en-IN" sz="2600" dirty="0" smtClean="0"/>
              <a:t>elements</a:t>
            </a:r>
          </a:p>
          <a:p>
            <a:r>
              <a:rPr lang="en-IN" sz="2600" b="1" dirty="0"/>
              <a:t>Active white space </a:t>
            </a:r>
            <a:r>
              <a:rPr lang="en-IN" sz="2600" dirty="0"/>
              <a:t>is an area on the </a:t>
            </a:r>
            <a:r>
              <a:rPr lang="en-IN" sz="2600" dirty="0" smtClean="0"/>
              <a:t>page that </a:t>
            </a:r>
            <a:r>
              <a:rPr lang="en-IN" sz="2600" dirty="0"/>
              <a:t>is intentionally left </a:t>
            </a:r>
            <a:r>
              <a:rPr lang="en-IN" sz="2600" dirty="0" smtClean="0"/>
              <a:t>blank</a:t>
            </a:r>
            <a:endParaRPr lang="en-IN" sz="2200" dirty="0" smtClean="0"/>
          </a:p>
          <a:p>
            <a:r>
              <a:rPr lang="en-IN" sz="2600" b="1" dirty="0"/>
              <a:t>Passive white space </a:t>
            </a:r>
            <a:r>
              <a:rPr lang="en-IN" sz="2600" dirty="0"/>
              <a:t>is the space between </a:t>
            </a:r>
            <a:r>
              <a:rPr lang="en-IN" sz="2600" dirty="0" smtClean="0"/>
              <a:t>content areas</a:t>
            </a:r>
          </a:p>
          <a:p>
            <a:pPr lvl="1"/>
            <a:r>
              <a:rPr lang="en-IN" sz="2400" dirty="0"/>
              <a:t>H</a:t>
            </a:r>
            <a:r>
              <a:rPr lang="en-IN" sz="2400" dirty="0" smtClean="0"/>
              <a:t>elps </a:t>
            </a:r>
            <a:r>
              <a:rPr lang="en-IN" sz="2400" dirty="0"/>
              <a:t>a user focus on one part of the </a:t>
            </a:r>
            <a:r>
              <a:rPr lang="en-IN" sz="2400" dirty="0" smtClean="0"/>
              <a:t>page</a:t>
            </a:r>
            <a:endParaRPr lang="en-IN" sz="2400" dirty="0"/>
          </a:p>
        </p:txBody>
      </p:sp>
      <p:sp>
        <p:nvSpPr>
          <p:cNvPr id="5" name="Title 4"/>
          <p:cNvSpPr>
            <a:spLocks noGrp="1"/>
          </p:cNvSpPr>
          <p:nvPr>
            <p:ph type="title"/>
          </p:nvPr>
        </p:nvSpPr>
        <p:spPr/>
        <p:txBody>
          <a:bodyPr/>
          <a:lstStyle/>
          <a:p>
            <a:r>
              <a:rPr lang="en-IN" dirty="0"/>
              <a:t>Wireframe</a:t>
            </a:r>
          </a:p>
        </p:txBody>
      </p:sp>
    </p:spTree>
    <p:extLst>
      <p:ext uri="{BB962C8B-B14F-4D97-AF65-F5344CB8AC3E}">
        <p14:creationId xmlns:p14="http://schemas.microsoft.com/office/powerpoint/2010/main" val="274550400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295400" y="1371600"/>
            <a:ext cx="6584020" cy="4865688"/>
          </a:xfrm>
        </p:spPr>
      </p:pic>
      <p:sp>
        <p:nvSpPr>
          <p:cNvPr id="5" name="Title 4"/>
          <p:cNvSpPr>
            <a:spLocks noGrp="1"/>
          </p:cNvSpPr>
          <p:nvPr>
            <p:ph type="title"/>
          </p:nvPr>
        </p:nvSpPr>
        <p:spPr/>
        <p:txBody>
          <a:bodyPr/>
          <a:lstStyle/>
          <a:p>
            <a:r>
              <a:rPr lang="en-IN" dirty="0" smtClean="0"/>
              <a:t>Wireframe</a:t>
            </a:r>
            <a:endParaRPr lang="en-IN" dirty="0"/>
          </a:p>
        </p:txBody>
      </p:sp>
    </p:spTree>
    <p:extLst>
      <p:ext uri="{BB962C8B-B14F-4D97-AF65-F5344CB8AC3E}">
        <p14:creationId xmlns:p14="http://schemas.microsoft.com/office/powerpoint/2010/main" val="331429930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N" sz="2600" dirty="0"/>
              <a:t>A </a:t>
            </a:r>
            <a:r>
              <a:rPr lang="en-IN" sz="2600" b="1" dirty="0"/>
              <a:t>site map </a:t>
            </a:r>
            <a:r>
              <a:rPr lang="en-IN" sz="2600" dirty="0"/>
              <a:t>is a planning tool that lists or displays all the pages on a </a:t>
            </a:r>
            <a:r>
              <a:rPr lang="en-IN" sz="2600" dirty="0" smtClean="0"/>
              <a:t>website and </a:t>
            </a:r>
            <a:r>
              <a:rPr lang="en-IN" sz="2600" dirty="0"/>
              <a:t>indicates how they are related to each </a:t>
            </a:r>
            <a:r>
              <a:rPr lang="en-IN" sz="2600" dirty="0" smtClean="0"/>
              <a:t>other</a:t>
            </a:r>
          </a:p>
          <a:p>
            <a:pPr lvl="1"/>
            <a:r>
              <a:rPr lang="en-IN" sz="2400" dirty="0" smtClean="0"/>
              <a:t>It shows the </a:t>
            </a:r>
            <a:r>
              <a:rPr lang="en-IN" sz="2400" dirty="0"/>
              <a:t>structure of a </a:t>
            </a:r>
            <a:r>
              <a:rPr lang="en-IN" sz="2400" dirty="0" smtClean="0"/>
              <a:t>website</a:t>
            </a:r>
          </a:p>
          <a:p>
            <a:endParaRPr lang="en-IN" sz="2600" dirty="0"/>
          </a:p>
        </p:txBody>
      </p:sp>
      <p:sp>
        <p:nvSpPr>
          <p:cNvPr id="5" name="Title 4"/>
          <p:cNvSpPr>
            <a:spLocks noGrp="1"/>
          </p:cNvSpPr>
          <p:nvPr>
            <p:ph type="title"/>
          </p:nvPr>
        </p:nvSpPr>
        <p:spPr/>
        <p:txBody>
          <a:bodyPr/>
          <a:lstStyle/>
          <a:p>
            <a:r>
              <a:rPr lang="en-IN" dirty="0" smtClean="0"/>
              <a:t>Site Map</a:t>
            </a:r>
            <a:endParaRPr lang="en-IN" dirty="0"/>
          </a:p>
        </p:txBody>
      </p:sp>
    </p:spTree>
    <p:extLst>
      <p:ext uri="{BB962C8B-B14F-4D97-AF65-F5344CB8AC3E}">
        <p14:creationId xmlns:p14="http://schemas.microsoft.com/office/powerpoint/2010/main" val="2981299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sz="2600" dirty="0"/>
              <a:t>A </a:t>
            </a:r>
            <a:r>
              <a:rPr lang="en-IN" sz="2600" b="1" dirty="0"/>
              <a:t>linear </a:t>
            </a:r>
            <a:r>
              <a:rPr lang="en-IN" sz="2600" dirty="0"/>
              <a:t>website structure connects webpages in a straight </a:t>
            </a:r>
            <a:r>
              <a:rPr lang="en-IN" sz="2600" dirty="0" smtClean="0"/>
              <a:t>line</a:t>
            </a:r>
          </a:p>
          <a:p>
            <a:pPr marL="0" indent="0">
              <a:buNone/>
            </a:pPr>
            <a:endParaRPr lang="en-IN" dirty="0"/>
          </a:p>
          <a:p>
            <a:pPr marL="0" indent="0">
              <a:buNone/>
            </a:pPr>
            <a:endParaRPr lang="en-IN" dirty="0"/>
          </a:p>
        </p:txBody>
      </p:sp>
      <p:sp>
        <p:nvSpPr>
          <p:cNvPr id="5" name="Title 4"/>
          <p:cNvSpPr>
            <a:spLocks noGrp="1"/>
          </p:cNvSpPr>
          <p:nvPr>
            <p:ph type="title"/>
          </p:nvPr>
        </p:nvSpPr>
        <p:spPr/>
        <p:txBody>
          <a:bodyPr/>
          <a:lstStyle/>
          <a:p>
            <a:r>
              <a:rPr lang="en-IN" dirty="0"/>
              <a:t>Site Map</a:t>
            </a: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2069" y="2666158"/>
            <a:ext cx="6354062" cy="2276793"/>
          </a:xfrm>
          <a:prstGeom prst="rect">
            <a:avLst/>
          </a:prstGeom>
        </p:spPr>
      </p:pic>
    </p:spTree>
    <p:extLst>
      <p:ext uri="{BB962C8B-B14F-4D97-AF65-F5344CB8AC3E}">
        <p14:creationId xmlns:p14="http://schemas.microsoft.com/office/powerpoint/2010/main" val="136610238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sz="2600" dirty="0"/>
              <a:t>In a variation of a linear website structure, each page can include a link to </a:t>
            </a:r>
            <a:r>
              <a:rPr lang="en-IN" sz="2600" dirty="0" smtClean="0"/>
              <a:t>the home </a:t>
            </a:r>
            <a:r>
              <a:rPr lang="en-IN" sz="2600" dirty="0"/>
              <a:t>page of the </a:t>
            </a:r>
            <a:r>
              <a:rPr lang="en-IN" sz="2600" dirty="0" smtClean="0"/>
              <a:t>website</a:t>
            </a:r>
            <a:endParaRPr lang="en-IN" dirty="0"/>
          </a:p>
        </p:txBody>
      </p:sp>
      <p:sp>
        <p:nvSpPr>
          <p:cNvPr id="5" name="Title 4"/>
          <p:cNvSpPr>
            <a:spLocks noGrp="1"/>
          </p:cNvSpPr>
          <p:nvPr>
            <p:ph type="title"/>
          </p:nvPr>
        </p:nvSpPr>
        <p:spPr/>
        <p:txBody>
          <a:bodyPr/>
          <a:lstStyle/>
          <a:p>
            <a:r>
              <a:rPr lang="en-IN" dirty="0" smtClean="0"/>
              <a:t>Site Map</a:t>
            </a:r>
            <a:endParaRPr lang="en-IN" dirty="0"/>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09497" y="2969115"/>
            <a:ext cx="4525006" cy="3258005"/>
          </a:xfrm>
          <a:prstGeom prst="rect">
            <a:avLst/>
          </a:prstGeom>
        </p:spPr>
      </p:pic>
    </p:spTree>
    <p:extLst>
      <p:ext uri="{BB962C8B-B14F-4D97-AF65-F5344CB8AC3E}">
        <p14:creationId xmlns:p14="http://schemas.microsoft.com/office/powerpoint/2010/main" val="94106635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sz="2600" dirty="0" smtClean="0"/>
              <a:t>A </a:t>
            </a:r>
            <a:r>
              <a:rPr lang="en-IN" sz="2600" b="1" dirty="0" smtClean="0"/>
              <a:t>hierarchical </a:t>
            </a:r>
            <a:r>
              <a:rPr lang="en-IN" sz="2600" dirty="0" smtClean="0"/>
              <a:t>website connects webpages in a treelike structure</a:t>
            </a:r>
            <a:endParaRPr lang="en-IN" sz="2600" dirty="0"/>
          </a:p>
          <a:p>
            <a:endParaRPr lang="en-IN" dirty="0"/>
          </a:p>
        </p:txBody>
      </p:sp>
      <p:sp>
        <p:nvSpPr>
          <p:cNvPr id="5" name="Title 4"/>
          <p:cNvSpPr>
            <a:spLocks noGrp="1"/>
          </p:cNvSpPr>
          <p:nvPr>
            <p:ph type="title"/>
          </p:nvPr>
        </p:nvSpPr>
        <p:spPr/>
        <p:txBody>
          <a:bodyPr/>
          <a:lstStyle/>
          <a:p>
            <a:r>
              <a:rPr lang="en-IN" dirty="0" smtClean="0"/>
              <a:t>Site Map</a:t>
            </a:r>
            <a:endParaRPr lang="en-IN" dirty="0"/>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23739" y="2307179"/>
            <a:ext cx="4639322" cy="3981814"/>
          </a:xfrm>
          <a:prstGeom prst="rect">
            <a:avLst/>
          </a:prstGeom>
        </p:spPr>
      </p:pic>
    </p:spTree>
    <p:extLst>
      <p:ext uri="{BB962C8B-B14F-4D97-AF65-F5344CB8AC3E}">
        <p14:creationId xmlns:p14="http://schemas.microsoft.com/office/powerpoint/2010/main" val="258447555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sz="2600" dirty="0" smtClean="0"/>
              <a:t>A </a:t>
            </a:r>
            <a:r>
              <a:rPr lang="en-IN" sz="2600" b="1" dirty="0" smtClean="0"/>
              <a:t>webbed </a:t>
            </a:r>
            <a:r>
              <a:rPr lang="en-IN" sz="2600" dirty="0" smtClean="0"/>
              <a:t>website structure has no set organization</a:t>
            </a:r>
          </a:p>
          <a:p>
            <a:endParaRPr lang="en-IN" dirty="0" smtClean="0"/>
          </a:p>
          <a:p>
            <a:pPr marL="0" indent="0">
              <a:buNone/>
            </a:pPr>
            <a:endParaRPr lang="en-IN" dirty="0"/>
          </a:p>
        </p:txBody>
      </p:sp>
      <p:sp>
        <p:nvSpPr>
          <p:cNvPr id="5" name="Title 4"/>
          <p:cNvSpPr>
            <a:spLocks noGrp="1"/>
          </p:cNvSpPr>
          <p:nvPr>
            <p:ph type="title"/>
          </p:nvPr>
        </p:nvSpPr>
        <p:spPr/>
        <p:txBody>
          <a:bodyPr/>
          <a:lstStyle/>
          <a:p>
            <a:r>
              <a:rPr lang="en-IN" dirty="0" smtClean="0"/>
              <a:t>Site Map</a:t>
            </a:r>
            <a:endParaRPr lang="en-IN" dirty="0"/>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61923" y="2485872"/>
            <a:ext cx="3962953" cy="3734321"/>
          </a:xfrm>
          <a:prstGeom prst="rect">
            <a:avLst/>
          </a:prstGeom>
        </p:spPr>
      </p:pic>
    </p:spTree>
    <p:extLst>
      <p:ext uri="{BB962C8B-B14F-4D97-AF65-F5344CB8AC3E}">
        <p14:creationId xmlns:p14="http://schemas.microsoft.com/office/powerpoint/2010/main" val="95997587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sz="2600" dirty="0"/>
              <a:t>Graphics add visual appeal to a webpage and enhance the visitor’s perception </a:t>
            </a:r>
            <a:r>
              <a:rPr lang="en-IN" sz="2600" dirty="0" smtClean="0"/>
              <a:t>of the products and services</a:t>
            </a:r>
          </a:p>
          <a:p>
            <a:endParaRPr lang="en-IN" dirty="0"/>
          </a:p>
        </p:txBody>
      </p:sp>
      <p:sp>
        <p:nvSpPr>
          <p:cNvPr id="5" name="Title 4"/>
          <p:cNvSpPr>
            <a:spLocks noGrp="1"/>
          </p:cNvSpPr>
          <p:nvPr>
            <p:ph type="title"/>
          </p:nvPr>
        </p:nvSpPr>
        <p:spPr/>
        <p:txBody>
          <a:bodyPr/>
          <a:lstStyle/>
          <a:p>
            <a:r>
              <a:rPr lang="en-IN" dirty="0"/>
              <a:t>Graphics</a:t>
            </a: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05000" y="2847110"/>
            <a:ext cx="5486400" cy="3393866"/>
          </a:xfrm>
          <a:prstGeom prst="rect">
            <a:avLst/>
          </a:prstGeom>
        </p:spPr>
      </p:pic>
    </p:spTree>
    <p:extLst>
      <p:ext uri="{BB962C8B-B14F-4D97-AF65-F5344CB8AC3E}">
        <p14:creationId xmlns:p14="http://schemas.microsoft.com/office/powerpoint/2010/main" val="251165388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smtClean="0"/>
              <a:t>Web Application Design and Development Program Overview</a:t>
            </a:r>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1981200" y="1540385"/>
            <a:ext cx="6224588" cy="4555615"/>
          </a:xfrm>
          <a:prstGeom prst="rect">
            <a:avLst/>
          </a:prstGeom>
          <a:noFill/>
          <a:ln w="9525">
            <a:noFill/>
            <a:miter lim="800000"/>
            <a:headEnd/>
            <a:tailEnd/>
          </a:ln>
        </p:spPr>
      </p:pic>
      <p:pic>
        <p:nvPicPr>
          <p:cNvPr id="1028" name="Picture 4" descr="C:\Users\IBM_ADMIN\AppData\Local\Microsoft\Windows\Temporary Internet Files\Content.IE5\USEX3SEP\Blue_Glass_Arrow.svg[1].png"/>
          <p:cNvPicPr>
            <a:picLocks noChangeAspect="1" noChangeArrowheads="1"/>
          </p:cNvPicPr>
          <p:nvPr/>
        </p:nvPicPr>
        <p:blipFill>
          <a:blip r:embed="rId3" cstate="print"/>
          <a:srcRect/>
          <a:stretch>
            <a:fillRect/>
          </a:stretch>
        </p:blipFill>
        <p:spPr bwMode="auto">
          <a:xfrm>
            <a:off x="533400" y="1771650"/>
            <a:ext cx="1146048" cy="895350"/>
          </a:xfrm>
          <a:prstGeom prst="rect">
            <a:avLst/>
          </a:prstGeom>
          <a:noFill/>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N" sz="2600" dirty="0"/>
              <a:t>T</a:t>
            </a:r>
            <a:r>
              <a:rPr lang="en-IN" sz="2600" dirty="0" smtClean="0"/>
              <a:t>he </a:t>
            </a:r>
            <a:r>
              <a:rPr lang="en-IN" sz="2600" dirty="0"/>
              <a:t>navigation of </a:t>
            </a:r>
            <a:r>
              <a:rPr lang="en-IN" sz="2600" dirty="0" smtClean="0"/>
              <a:t>a website </a:t>
            </a:r>
            <a:r>
              <a:rPr lang="en-IN" sz="2600" dirty="0"/>
              <a:t>should be clear </a:t>
            </a:r>
            <a:r>
              <a:rPr lang="en-IN" sz="2600" dirty="0" smtClean="0"/>
              <a:t>and concise</a:t>
            </a:r>
          </a:p>
          <a:p>
            <a:r>
              <a:rPr lang="en-IN" sz="2600" dirty="0" smtClean="0"/>
              <a:t>Each </a:t>
            </a:r>
            <a:r>
              <a:rPr lang="en-IN" sz="2600" dirty="0"/>
              <a:t>webpage should have a designated navigation area with links to </a:t>
            </a:r>
            <a:r>
              <a:rPr lang="en-IN" sz="2600" dirty="0" smtClean="0"/>
              <a:t>other pages </a:t>
            </a:r>
            <a:r>
              <a:rPr lang="en-IN" sz="2600" dirty="0"/>
              <a:t>in the </a:t>
            </a:r>
            <a:r>
              <a:rPr lang="en-IN" sz="2600" dirty="0" smtClean="0"/>
              <a:t>site</a:t>
            </a:r>
          </a:p>
          <a:p>
            <a:r>
              <a:rPr lang="en-IN" sz="2600" dirty="0"/>
              <a:t>The navigation area should be </a:t>
            </a:r>
            <a:r>
              <a:rPr lang="en-IN" sz="2600" dirty="0" smtClean="0"/>
              <a:t>prominent and </a:t>
            </a:r>
            <a:r>
              <a:rPr lang="en-IN" sz="2600" dirty="0"/>
              <a:t>easy to </a:t>
            </a:r>
            <a:r>
              <a:rPr lang="en-IN" sz="2600" dirty="0" smtClean="0"/>
              <a:t>use</a:t>
            </a:r>
            <a:endParaRPr lang="en-IN" sz="2600" dirty="0"/>
          </a:p>
        </p:txBody>
      </p:sp>
      <p:sp>
        <p:nvSpPr>
          <p:cNvPr id="5" name="Title 4"/>
          <p:cNvSpPr>
            <a:spLocks noGrp="1"/>
          </p:cNvSpPr>
          <p:nvPr>
            <p:ph type="title"/>
          </p:nvPr>
        </p:nvSpPr>
        <p:spPr/>
        <p:txBody>
          <a:bodyPr/>
          <a:lstStyle/>
          <a:p>
            <a:r>
              <a:rPr lang="en-IN" dirty="0"/>
              <a:t>Navigation</a:t>
            </a:r>
          </a:p>
        </p:txBody>
      </p:sp>
    </p:spTree>
    <p:extLst>
      <p:ext uri="{BB962C8B-B14F-4D97-AF65-F5344CB8AC3E}">
        <p14:creationId xmlns:p14="http://schemas.microsoft.com/office/powerpoint/2010/main" val="312844406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N" sz="2600" dirty="0"/>
              <a:t>The use of effective typography, or fonts and font </a:t>
            </a:r>
            <a:r>
              <a:rPr lang="en-IN" sz="2600" dirty="0" smtClean="0"/>
              <a:t>styles, </a:t>
            </a:r>
            <a:r>
              <a:rPr lang="en-IN" sz="2600" dirty="0"/>
              <a:t>enhances the </a:t>
            </a:r>
            <a:r>
              <a:rPr lang="en-IN" sz="2600" dirty="0" smtClean="0"/>
              <a:t>visual appeal </a:t>
            </a:r>
            <a:r>
              <a:rPr lang="en-IN" sz="2600" dirty="0"/>
              <a:t>of a </a:t>
            </a:r>
            <a:r>
              <a:rPr lang="en-IN" sz="2600" dirty="0" smtClean="0"/>
              <a:t>website</a:t>
            </a:r>
          </a:p>
          <a:p>
            <a:r>
              <a:rPr lang="en-IN" sz="2600" dirty="0" smtClean="0"/>
              <a:t>Typography </a:t>
            </a:r>
            <a:r>
              <a:rPr lang="en-IN" sz="2600" dirty="0"/>
              <a:t>also should promote the purpose and goal of the website</a:t>
            </a:r>
          </a:p>
        </p:txBody>
      </p:sp>
      <p:sp>
        <p:nvSpPr>
          <p:cNvPr id="5" name="Title 4"/>
          <p:cNvSpPr>
            <a:spLocks noGrp="1"/>
          </p:cNvSpPr>
          <p:nvPr>
            <p:ph type="title"/>
          </p:nvPr>
        </p:nvSpPr>
        <p:spPr/>
        <p:txBody>
          <a:bodyPr/>
          <a:lstStyle/>
          <a:p>
            <a:r>
              <a:rPr lang="en-IN" dirty="0"/>
              <a:t>Typography</a:t>
            </a:r>
          </a:p>
        </p:txBody>
      </p:sp>
    </p:spTree>
    <p:extLst>
      <p:ext uri="{BB962C8B-B14F-4D97-AF65-F5344CB8AC3E}">
        <p14:creationId xmlns:p14="http://schemas.microsoft.com/office/powerpoint/2010/main" val="417334445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N" sz="2600" dirty="0" smtClean="0"/>
              <a:t>The combination </a:t>
            </a:r>
            <a:r>
              <a:rPr lang="en-IN" sz="2600" dirty="0"/>
              <a:t>of </a:t>
            </a:r>
            <a:r>
              <a:rPr lang="en-IN" sz="2600" dirty="0" err="1" smtClean="0"/>
              <a:t>colors</a:t>
            </a:r>
            <a:r>
              <a:rPr lang="en-IN" sz="2600" dirty="0" smtClean="0"/>
              <a:t> contributes </a:t>
            </a:r>
            <a:r>
              <a:rPr lang="en-IN" sz="2600" dirty="0"/>
              <a:t>to the appeal </a:t>
            </a:r>
            <a:r>
              <a:rPr lang="en-IN" sz="2600" dirty="0" smtClean="0"/>
              <a:t>and legibility </a:t>
            </a:r>
            <a:r>
              <a:rPr lang="en-IN" sz="2600" dirty="0"/>
              <a:t>of the </a:t>
            </a:r>
            <a:r>
              <a:rPr lang="en-IN" sz="2600" dirty="0" smtClean="0"/>
              <a:t>website</a:t>
            </a:r>
          </a:p>
          <a:p>
            <a:r>
              <a:rPr lang="en-IN" sz="2600" dirty="0" smtClean="0"/>
              <a:t>Aim to strike a balance among the background color, text color, and the color that represents a brand</a:t>
            </a:r>
          </a:p>
          <a:p>
            <a:r>
              <a:rPr lang="en-IN" sz="2600" dirty="0" err="1"/>
              <a:t>Colors</a:t>
            </a:r>
            <a:r>
              <a:rPr lang="en-IN" sz="2600" dirty="0"/>
              <a:t> convey meanings</a:t>
            </a:r>
          </a:p>
        </p:txBody>
      </p:sp>
      <p:sp>
        <p:nvSpPr>
          <p:cNvPr id="5" name="Title 4"/>
          <p:cNvSpPr>
            <a:spLocks noGrp="1"/>
          </p:cNvSpPr>
          <p:nvPr>
            <p:ph type="title"/>
          </p:nvPr>
        </p:nvSpPr>
        <p:spPr/>
        <p:txBody>
          <a:bodyPr/>
          <a:lstStyle/>
          <a:p>
            <a:r>
              <a:rPr lang="en-IN" dirty="0" smtClean="0"/>
              <a:t>Color</a:t>
            </a:r>
            <a:endParaRPr lang="en-IN" dirty="0"/>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81200" y="3810001"/>
            <a:ext cx="4800600" cy="2420584"/>
          </a:xfrm>
          <a:prstGeom prst="rect">
            <a:avLst/>
          </a:prstGeom>
        </p:spPr>
      </p:pic>
    </p:spTree>
    <p:extLst>
      <p:ext uri="{BB962C8B-B14F-4D97-AF65-F5344CB8AC3E}">
        <p14:creationId xmlns:p14="http://schemas.microsoft.com/office/powerpoint/2010/main" val="322401456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N" sz="2600" dirty="0"/>
              <a:t>A web designer should </a:t>
            </a:r>
            <a:r>
              <a:rPr lang="en-IN" sz="2600" dirty="0" smtClean="0"/>
              <a:t>create pages </a:t>
            </a:r>
            <a:r>
              <a:rPr lang="en-IN" sz="2600" dirty="0"/>
              <a:t>for viewing by a diverse audience, including people with physical </a:t>
            </a:r>
            <a:r>
              <a:rPr lang="en-IN" sz="2600" dirty="0" smtClean="0"/>
              <a:t>impairments and </a:t>
            </a:r>
            <a:r>
              <a:rPr lang="en-IN" sz="2600" dirty="0"/>
              <a:t>global </a:t>
            </a:r>
            <a:r>
              <a:rPr lang="en-IN" sz="2600" dirty="0" smtClean="0"/>
              <a:t>users</a:t>
            </a:r>
          </a:p>
          <a:p>
            <a:r>
              <a:rPr lang="en-IN" sz="2600" dirty="0"/>
              <a:t>The </a:t>
            </a:r>
            <a:r>
              <a:rPr lang="en-IN" sz="2600" b="1" dirty="0"/>
              <a:t>World Wide Web Consortium (W3C) </a:t>
            </a:r>
            <a:r>
              <a:rPr lang="en-IN" sz="2600" dirty="0"/>
              <a:t>develops and maintains </a:t>
            </a:r>
            <a:r>
              <a:rPr lang="en-IN" sz="2600" dirty="0" smtClean="0"/>
              <a:t>web standards</a:t>
            </a:r>
            <a:r>
              <a:rPr lang="en-IN" sz="2600" dirty="0"/>
              <a:t>, language specifications, and accessibility </a:t>
            </a:r>
            <a:r>
              <a:rPr lang="en-IN" sz="2600" dirty="0" smtClean="0"/>
              <a:t> recommendations</a:t>
            </a:r>
            <a:r>
              <a:rPr lang="en-IN" sz="2600" dirty="0"/>
              <a:t>.</a:t>
            </a:r>
          </a:p>
        </p:txBody>
      </p:sp>
      <p:sp>
        <p:nvSpPr>
          <p:cNvPr id="5" name="Title 4"/>
          <p:cNvSpPr>
            <a:spLocks noGrp="1"/>
          </p:cNvSpPr>
          <p:nvPr>
            <p:ph type="title"/>
          </p:nvPr>
        </p:nvSpPr>
        <p:spPr/>
        <p:txBody>
          <a:bodyPr/>
          <a:lstStyle/>
          <a:p>
            <a:r>
              <a:rPr lang="en-IN" dirty="0" smtClean="0"/>
              <a:t>Accessibility</a:t>
            </a:r>
            <a:endParaRPr lang="en-IN" dirty="0"/>
          </a:p>
        </p:txBody>
      </p:sp>
    </p:spTree>
    <p:extLst>
      <p:ext uri="{BB962C8B-B14F-4D97-AF65-F5344CB8AC3E}">
        <p14:creationId xmlns:p14="http://schemas.microsoft.com/office/powerpoint/2010/main" val="222399751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N" sz="2600" dirty="0" smtClean="0"/>
              <a:t>Navigation, typography, color, and accessibility  are the basic web page design criteria to consider when developing a website</a:t>
            </a:r>
          </a:p>
          <a:p>
            <a:r>
              <a:rPr lang="en-IN" sz="2600" dirty="0" smtClean="0"/>
              <a:t>A sophisticated website requires additional design considerations and research of the business, its competition, and a complete business analysis</a:t>
            </a:r>
            <a:endParaRPr lang="en-IN" sz="2600" dirty="0"/>
          </a:p>
        </p:txBody>
      </p:sp>
      <p:sp>
        <p:nvSpPr>
          <p:cNvPr id="5" name="Title 4"/>
          <p:cNvSpPr>
            <a:spLocks noGrp="1"/>
          </p:cNvSpPr>
          <p:nvPr>
            <p:ph type="title"/>
          </p:nvPr>
        </p:nvSpPr>
        <p:spPr/>
        <p:txBody>
          <a:bodyPr/>
          <a:lstStyle/>
          <a:p>
            <a:r>
              <a:rPr lang="en-IN" dirty="0"/>
              <a:t>Planning Checklist</a:t>
            </a:r>
          </a:p>
        </p:txBody>
      </p:sp>
    </p:spTree>
    <p:extLst>
      <p:ext uri="{BB962C8B-B14F-4D97-AF65-F5344CB8AC3E}">
        <p14:creationId xmlns:p14="http://schemas.microsoft.com/office/powerpoint/2010/main" val="37140844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297079" y="1371600"/>
            <a:ext cx="8549842" cy="4865688"/>
          </a:xfrm>
        </p:spPr>
      </p:pic>
      <p:sp>
        <p:nvSpPr>
          <p:cNvPr id="5" name="Title 4"/>
          <p:cNvSpPr>
            <a:spLocks noGrp="1"/>
          </p:cNvSpPr>
          <p:nvPr>
            <p:ph type="title"/>
          </p:nvPr>
        </p:nvSpPr>
        <p:spPr/>
        <p:txBody>
          <a:bodyPr/>
          <a:lstStyle/>
          <a:p>
            <a:r>
              <a:rPr lang="en-IN" dirty="0"/>
              <a:t>Planning Checklist</a:t>
            </a:r>
          </a:p>
        </p:txBody>
      </p:sp>
    </p:spTree>
    <p:extLst>
      <p:ext uri="{BB962C8B-B14F-4D97-AF65-F5344CB8AC3E}">
        <p14:creationId xmlns:p14="http://schemas.microsoft.com/office/powerpoint/2010/main" val="77235589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6" name="Rectangle 3"/>
          <p:cNvSpPr>
            <a:spLocks noGrp="1" noChangeArrowheads="1"/>
          </p:cNvSpPr>
          <p:nvPr>
            <p:ph idx="1"/>
          </p:nvPr>
        </p:nvSpPr>
        <p:spPr/>
        <p:txBody>
          <a:bodyPr>
            <a:noAutofit/>
          </a:bodyPr>
          <a:lstStyle/>
          <a:p>
            <a:pPr eaLnBrk="1" hangingPunct="1">
              <a:lnSpc>
                <a:spcPct val="80000"/>
              </a:lnSpc>
            </a:pPr>
            <a:r>
              <a:rPr lang="en-US" sz="2600" dirty="0" smtClean="0"/>
              <a:t>Webpages are created using </a:t>
            </a:r>
            <a:r>
              <a:rPr lang="en-US" sz="2600" b="1" dirty="0" smtClean="0"/>
              <a:t>Hypertext Markup Language </a:t>
            </a:r>
            <a:r>
              <a:rPr lang="en-US" sz="2600" dirty="0" smtClean="0"/>
              <a:t>(HTML), which is an authoring language used to create documents for the web</a:t>
            </a:r>
          </a:p>
          <a:p>
            <a:pPr eaLnBrk="1" hangingPunct="1"/>
            <a:r>
              <a:rPr lang="en-US" sz="2600" dirty="0" smtClean="0"/>
              <a:t>HTML consists of a set of special instructions called </a:t>
            </a:r>
            <a:r>
              <a:rPr lang="en-US" sz="2600" b="1" dirty="0" smtClean="0"/>
              <a:t>tags</a:t>
            </a:r>
            <a:r>
              <a:rPr lang="en-US" sz="2600" dirty="0" smtClean="0"/>
              <a:t> to define the structure and layout of content in a webpage</a:t>
            </a:r>
          </a:p>
          <a:p>
            <a:r>
              <a:rPr lang="en-IN" sz="2600" dirty="0" smtClean="0"/>
              <a:t>The </a:t>
            </a:r>
            <a:r>
              <a:rPr lang="en-IN" sz="2600" dirty="0"/>
              <a:t>HTML tags define or “mark up” the content </a:t>
            </a:r>
            <a:r>
              <a:rPr lang="en-IN" sz="2600" dirty="0" smtClean="0"/>
              <a:t>on the </a:t>
            </a:r>
            <a:r>
              <a:rPr lang="en-IN" sz="2600" dirty="0"/>
              <a:t>webpage, </a:t>
            </a:r>
            <a:r>
              <a:rPr lang="en-IN" sz="2600" dirty="0" smtClean="0"/>
              <a:t>due to which it is </a:t>
            </a:r>
            <a:r>
              <a:rPr lang="en-IN" sz="2600" dirty="0"/>
              <a:t>considered a </a:t>
            </a:r>
            <a:r>
              <a:rPr lang="en-IN" sz="2600" b="1" dirty="0" err="1"/>
              <a:t>markup</a:t>
            </a:r>
            <a:r>
              <a:rPr lang="en-IN" sz="2600" b="1" dirty="0"/>
              <a:t> language </a:t>
            </a:r>
            <a:r>
              <a:rPr lang="en-IN" sz="2600" dirty="0"/>
              <a:t>rather than a </a:t>
            </a:r>
            <a:r>
              <a:rPr lang="en-IN" sz="2600" dirty="0" smtClean="0"/>
              <a:t>traditional programming language</a:t>
            </a:r>
            <a:endParaRPr lang="en-US" sz="2600" dirty="0" smtClean="0"/>
          </a:p>
        </p:txBody>
      </p:sp>
      <p:sp>
        <p:nvSpPr>
          <p:cNvPr id="44035" name="Rectangle 2"/>
          <p:cNvSpPr>
            <a:spLocks noGrp="1" noChangeArrowheads="1"/>
          </p:cNvSpPr>
          <p:nvPr>
            <p:ph type="title"/>
          </p:nvPr>
        </p:nvSpPr>
        <p:spPr/>
        <p:txBody>
          <a:bodyPr/>
          <a:lstStyle/>
          <a:p>
            <a:r>
              <a:rPr lang="en-IN" sz="3200" dirty="0"/>
              <a:t>Understanding the Basics of HTML</a:t>
            </a:r>
            <a:endParaRPr lang="en-US" sz="3200" dirty="0" smtClean="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N" sz="2600" dirty="0"/>
              <a:t>A webpage is a text file that contains both content and HTML tags and is saved as </a:t>
            </a:r>
            <a:r>
              <a:rPr lang="en-IN" sz="2600" dirty="0" smtClean="0"/>
              <a:t>an HTML document</a:t>
            </a:r>
          </a:p>
          <a:p>
            <a:r>
              <a:rPr lang="en-IN" sz="2600" dirty="0"/>
              <a:t>An </a:t>
            </a:r>
            <a:r>
              <a:rPr lang="en-IN" sz="2600" b="1" dirty="0"/>
              <a:t>HTML element </a:t>
            </a:r>
            <a:r>
              <a:rPr lang="en-IN" sz="2600" dirty="0"/>
              <a:t>consists of everything from the start tag to the </a:t>
            </a:r>
            <a:r>
              <a:rPr lang="en-IN" sz="2600" dirty="0" smtClean="0"/>
              <a:t>end tag</a:t>
            </a:r>
          </a:p>
          <a:p>
            <a:r>
              <a:rPr lang="en-IN" sz="2600" dirty="0" smtClean="0"/>
              <a:t>HTML </a:t>
            </a:r>
            <a:r>
              <a:rPr lang="en-IN" sz="2600" dirty="0"/>
              <a:t>elements </a:t>
            </a:r>
            <a:r>
              <a:rPr lang="en-IN" sz="2600" dirty="0" smtClean="0"/>
              <a:t>can be enhanced by </a:t>
            </a:r>
            <a:r>
              <a:rPr lang="en-IN" sz="2600" dirty="0"/>
              <a:t>using </a:t>
            </a:r>
            <a:r>
              <a:rPr lang="en-IN" sz="2600" b="1" dirty="0"/>
              <a:t>attributes</a:t>
            </a:r>
            <a:r>
              <a:rPr lang="en-IN" sz="2600" dirty="0"/>
              <a:t>, which define </a:t>
            </a:r>
            <a:r>
              <a:rPr lang="en-IN" sz="2600" dirty="0" smtClean="0"/>
              <a:t>additional characteristics</a:t>
            </a:r>
            <a:r>
              <a:rPr lang="en-IN" sz="2600" dirty="0"/>
              <a:t>, or properties, of </a:t>
            </a:r>
            <a:r>
              <a:rPr lang="en-IN" sz="2600" dirty="0" smtClean="0"/>
              <a:t>an element</a:t>
            </a:r>
            <a:endParaRPr lang="en-IN" sz="2600" dirty="0"/>
          </a:p>
        </p:txBody>
      </p:sp>
      <p:sp>
        <p:nvSpPr>
          <p:cNvPr id="5" name="Title 4"/>
          <p:cNvSpPr>
            <a:spLocks noGrp="1"/>
          </p:cNvSpPr>
          <p:nvPr>
            <p:ph type="title"/>
          </p:nvPr>
        </p:nvSpPr>
        <p:spPr/>
        <p:txBody>
          <a:bodyPr/>
          <a:lstStyle/>
          <a:p>
            <a:r>
              <a:rPr lang="en-IN" dirty="0"/>
              <a:t>HTML Elements and Attributes</a:t>
            </a:r>
          </a:p>
        </p:txBody>
      </p:sp>
    </p:spTree>
    <p:extLst>
      <p:ext uri="{BB962C8B-B14F-4D97-AF65-F5344CB8AC3E}">
        <p14:creationId xmlns:p14="http://schemas.microsoft.com/office/powerpoint/2010/main" val="40665688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52400" y="1953873"/>
            <a:ext cx="8839200" cy="3701142"/>
          </a:xfrm>
        </p:spPr>
      </p:pic>
      <p:sp>
        <p:nvSpPr>
          <p:cNvPr id="5" name="Title 4"/>
          <p:cNvSpPr>
            <a:spLocks noGrp="1"/>
          </p:cNvSpPr>
          <p:nvPr>
            <p:ph type="title"/>
          </p:nvPr>
        </p:nvSpPr>
        <p:spPr/>
        <p:txBody>
          <a:bodyPr/>
          <a:lstStyle/>
          <a:p>
            <a:r>
              <a:rPr lang="en-IN" dirty="0"/>
              <a:t>HTML Elements and Attributes</a:t>
            </a:r>
          </a:p>
        </p:txBody>
      </p:sp>
    </p:spTree>
    <p:extLst>
      <p:ext uri="{BB962C8B-B14F-4D97-AF65-F5344CB8AC3E}">
        <p14:creationId xmlns:p14="http://schemas.microsoft.com/office/powerpoint/2010/main" val="32641505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N" sz="2600" dirty="0"/>
              <a:t>HTML combines tags and descriptive attributes that define how a </a:t>
            </a:r>
            <a:r>
              <a:rPr lang="en-IN" sz="2600" dirty="0" smtClean="0"/>
              <a:t>document should </a:t>
            </a:r>
            <a:r>
              <a:rPr lang="en-IN" sz="2600" dirty="0"/>
              <a:t>appear in a web </a:t>
            </a:r>
            <a:r>
              <a:rPr lang="en-IN" sz="2600" dirty="0" smtClean="0"/>
              <a:t>browser</a:t>
            </a:r>
          </a:p>
          <a:p>
            <a:r>
              <a:rPr lang="en-IN" sz="2600" dirty="0"/>
              <a:t>HTML elements include headings, paragraphs</a:t>
            </a:r>
            <a:r>
              <a:rPr lang="en-IN" sz="2600" dirty="0" smtClean="0"/>
              <a:t>, hyperlinks</a:t>
            </a:r>
            <a:r>
              <a:rPr lang="en-IN" sz="2600" dirty="0"/>
              <a:t>, lists, and </a:t>
            </a:r>
            <a:r>
              <a:rPr lang="en-IN" sz="2600" dirty="0" smtClean="0"/>
              <a:t>images</a:t>
            </a:r>
          </a:p>
          <a:p>
            <a:r>
              <a:rPr lang="en-IN" sz="2600" dirty="0"/>
              <a:t>HTML elements have a start tag and an end tag </a:t>
            </a:r>
            <a:r>
              <a:rPr lang="en-IN" sz="2600" dirty="0" smtClean="0"/>
              <a:t>and </a:t>
            </a:r>
            <a:r>
              <a:rPr lang="en-IN" sz="2600" dirty="0"/>
              <a:t>follow the same rules, or </a:t>
            </a:r>
            <a:r>
              <a:rPr lang="en-IN" sz="2600" b="1" dirty="0" smtClean="0"/>
              <a:t>syntax</a:t>
            </a:r>
            <a:endParaRPr lang="en-IN" sz="2600" dirty="0"/>
          </a:p>
        </p:txBody>
      </p:sp>
      <p:sp>
        <p:nvSpPr>
          <p:cNvPr id="5" name="Title 4"/>
          <p:cNvSpPr>
            <a:spLocks noGrp="1"/>
          </p:cNvSpPr>
          <p:nvPr>
            <p:ph type="title"/>
          </p:nvPr>
        </p:nvSpPr>
        <p:spPr/>
        <p:txBody>
          <a:bodyPr/>
          <a:lstStyle/>
          <a:p>
            <a:r>
              <a:rPr lang="en-IN" dirty="0"/>
              <a:t>HTML Elements and Attributes</a:t>
            </a:r>
          </a:p>
        </p:txBody>
      </p:sp>
    </p:spTree>
    <p:extLst>
      <p:ext uri="{BB962C8B-B14F-4D97-AF65-F5344CB8AC3E}">
        <p14:creationId xmlns:p14="http://schemas.microsoft.com/office/powerpoint/2010/main" val="260207158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3"/>
          <p:cNvSpPr>
            <a:spLocks noGrp="1" noChangeArrowheads="1"/>
          </p:cNvSpPr>
          <p:nvPr>
            <p:ph idx="1"/>
          </p:nvPr>
        </p:nvSpPr>
        <p:spPr/>
        <p:txBody>
          <a:bodyPr>
            <a:noAutofit/>
          </a:bodyPr>
          <a:lstStyle/>
          <a:p>
            <a:r>
              <a:rPr lang="en-IN" sz="2600" dirty="0" smtClean="0"/>
              <a:t>The </a:t>
            </a:r>
            <a:r>
              <a:rPr lang="en-IN" sz="2600" b="1" dirty="0" smtClean="0"/>
              <a:t>Internet </a:t>
            </a:r>
            <a:r>
              <a:rPr lang="en-IN" sz="2600" dirty="0"/>
              <a:t>is a worldwide collection of computers linked together for use by </a:t>
            </a:r>
            <a:r>
              <a:rPr lang="en-IN" sz="2600" dirty="0" smtClean="0"/>
              <a:t>organizations, and individuals using communications devices and media</a:t>
            </a:r>
            <a:endParaRPr lang="en-US" sz="2600" dirty="0" smtClean="0"/>
          </a:p>
          <a:p>
            <a:r>
              <a:rPr lang="en-IN" sz="2600" dirty="0"/>
              <a:t>A </a:t>
            </a:r>
            <a:r>
              <a:rPr lang="en-IN" sz="2600" b="1" dirty="0" smtClean="0"/>
              <a:t>node </a:t>
            </a:r>
            <a:r>
              <a:rPr lang="en-IN" sz="2600" dirty="0" smtClean="0"/>
              <a:t>is </a:t>
            </a:r>
            <a:r>
              <a:rPr lang="en-IN" sz="2600" dirty="0"/>
              <a:t>any device, such as a computer, tablet, or smartphone, connected to a </a:t>
            </a:r>
            <a:r>
              <a:rPr lang="en-IN" sz="2600" b="1" dirty="0" smtClean="0"/>
              <a:t>network</a:t>
            </a:r>
            <a:endParaRPr lang="en-IN" sz="2600" dirty="0" smtClean="0"/>
          </a:p>
          <a:p>
            <a:r>
              <a:rPr lang="en-IN" sz="2600" dirty="0" smtClean="0"/>
              <a:t>A </a:t>
            </a:r>
            <a:r>
              <a:rPr lang="en-IN" sz="2600" b="1" dirty="0" smtClean="0"/>
              <a:t>network</a:t>
            </a:r>
            <a:r>
              <a:rPr lang="en-IN" sz="2600" dirty="0"/>
              <a:t> </a:t>
            </a:r>
            <a:r>
              <a:rPr lang="en-IN" sz="2600" dirty="0" smtClean="0"/>
              <a:t>is </a:t>
            </a:r>
            <a:r>
              <a:rPr lang="en-IN" sz="2600" dirty="0"/>
              <a:t>a collection of two or more computers linked together to share </a:t>
            </a:r>
            <a:r>
              <a:rPr lang="en-IN" sz="2600" dirty="0" smtClean="0"/>
              <a:t>resources and information</a:t>
            </a:r>
          </a:p>
          <a:p>
            <a:r>
              <a:rPr lang="en-IN" sz="2600" dirty="0"/>
              <a:t>The </a:t>
            </a:r>
            <a:r>
              <a:rPr lang="en-IN" sz="2600" b="1" dirty="0"/>
              <a:t>Internet of Things </a:t>
            </a:r>
            <a:r>
              <a:rPr lang="en-IN" sz="2600" dirty="0" smtClean="0"/>
              <a:t>describes </a:t>
            </a:r>
            <a:r>
              <a:rPr lang="en-IN" sz="2600" dirty="0"/>
              <a:t>the ever-growing number </a:t>
            </a:r>
            <a:r>
              <a:rPr lang="en-IN" sz="2600" dirty="0" smtClean="0"/>
              <a:t>of devices </a:t>
            </a:r>
            <a:r>
              <a:rPr lang="en-IN" sz="2600" dirty="0"/>
              <a:t>connecting to a network, including televisions and </a:t>
            </a:r>
            <a:r>
              <a:rPr lang="en-IN" sz="2600" dirty="0" smtClean="0"/>
              <a:t>appliances</a:t>
            </a:r>
            <a:endParaRPr lang="en-US" sz="2600" dirty="0" smtClean="0"/>
          </a:p>
        </p:txBody>
      </p:sp>
      <p:sp>
        <p:nvSpPr>
          <p:cNvPr id="23555" name="Rectangle 2"/>
          <p:cNvSpPr>
            <a:spLocks noGrp="1" noChangeArrowheads="1"/>
          </p:cNvSpPr>
          <p:nvPr>
            <p:ph type="title"/>
          </p:nvPr>
        </p:nvSpPr>
        <p:spPr/>
        <p:txBody>
          <a:bodyPr/>
          <a:lstStyle/>
          <a:p>
            <a:r>
              <a:rPr lang="en-IN" dirty="0"/>
              <a:t>Exploring the Internet</a:t>
            </a:r>
            <a:endParaRPr lang="en-US" dirty="0"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N" sz="2600" dirty="0"/>
              <a:t>HTML elements are called </a:t>
            </a:r>
            <a:r>
              <a:rPr lang="en-IN" sz="2600" b="1" dirty="0" smtClean="0"/>
              <a:t>paired </a:t>
            </a:r>
            <a:r>
              <a:rPr lang="en-IN" sz="2600" dirty="0" smtClean="0"/>
              <a:t>tags </a:t>
            </a:r>
            <a:r>
              <a:rPr lang="en-IN" sz="2600" dirty="0"/>
              <a:t>and use the syntax </a:t>
            </a:r>
            <a:r>
              <a:rPr lang="en-IN" sz="2600" i="1" dirty="0"/>
              <a:t>&lt;start tag&gt; content &lt;/end tag&gt;</a:t>
            </a:r>
            <a:r>
              <a:rPr lang="en-IN" sz="2600" dirty="0"/>
              <a:t>, which has the following </a:t>
            </a:r>
            <a:r>
              <a:rPr lang="en-IN" sz="2600" dirty="0" smtClean="0"/>
              <a:t>meaning:</a:t>
            </a:r>
          </a:p>
          <a:p>
            <a:pPr lvl="1"/>
            <a:r>
              <a:rPr lang="en-IN" sz="2400" dirty="0" smtClean="0"/>
              <a:t>HTML </a:t>
            </a:r>
            <a:r>
              <a:rPr lang="en-IN" sz="2400" dirty="0"/>
              <a:t>elements begin with a start tag, </a:t>
            </a:r>
            <a:r>
              <a:rPr lang="en-IN" sz="2400" dirty="0" smtClean="0"/>
              <a:t>or opening </a:t>
            </a:r>
            <a:r>
              <a:rPr lang="en-IN" sz="2400" dirty="0"/>
              <a:t>tag, such as &lt;title</a:t>
            </a:r>
            <a:r>
              <a:rPr lang="en-IN" sz="2400" dirty="0" smtClean="0"/>
              <a:t>&gt;</a:t>
            </a:r>
          </a:p>
          <a:p>
            <a:pPr lvl="1"/>
            <a:r>
              <a:rPr lang="en-IN" sz="2400" dirty="0"/>
              <a:t>HTML elements finish with an end tag, or closing tag, such as &lt;/</a:t>
            </a:r>
            <a:r>
              <a:rPr lang="en-IN" sz="2400" dirty="0" smtClean="0"/>
              <a:t>title&gt;</a:t>
            </a:r>
            <a:endParaRPr lang="en-IN" sz="2400" dirty="0"/>
          </a:p>
          <a:p>
            <a:pPr lvl="1"/>
            <a:r>
              <a:rPr lang="en-IN" sz="2400" dirty="0"/>
              <a:t>Content is inserted between the start and end tags </a:t>
            </a:r>
          </a:p>
        </p:txBody>
      </p:sp>
      <p:sp>
        <p:nvSpPr>
          <p:cNvPr id="5" name="Title 4"/>
          <p:cNvSpPr>
            <a:spLocks noGrp="1"/>
          </p:cNvSpPr>
          <p:nvPr>
            <p:ph type="title"/>
          </p:nvPr>
        </p:nvSpPr>
        <p:spPr/>
        <p:txBody>
          <a:bodyPr/>
          <a:lstStyle/>
          <a:p>
            <a:r>
              <a:rPr lang="en-IN" dirty="0"/>
              <a:t>HTML Elements and Attributes</a:t>
            </a:r>
          </a:p>
        </p:txBody>
      </p:sp>
    </p:spTree>
    <p:extLst>
      <p:ext uri="{BB962C8B-B14F-4D97-AF65-F5344CB8AC3E}">
        <p14:creationId xmlns:p14="http://schemas.microsoft.com/office/powerpoint/2010/main" val="390232243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N" sz="2600" dirty="0"/>
              <a:t>Some HTML elements are void of content. They are called </a:t>
            </a:r>
            <a:r>
              <a:rPr lang="en-IN" sz="2600" b="1" dirty="0"/>
              <a:t>empty</a:t>
            </a:r>
            <a:r>
              <a:rPr lang="en-IN" sz="2600" dirty="0"/>
              <a:t>, or </a:t>
            </a:r>
            <a:r>
              <a:rPr lang="en-IN" sz="2600" b="1" dirty="0"/>
              <a:t>void</a:t>
            </a:r>
            <a:r>
              <a:rPr lang="en-IN" sz="2600" dirty="0" smtClean="0"/>
              <a:t>, tags</a:t>
            </a:r>
          </a:p>
          <a:p>
            <a:r>
              <a:rPr lang="en-IN" sz="2600" dirty="0" smtClean="0"/>
              <a:t>Examples </a:t>
            </a:r>
            <a:r>
              <a:rPr lang="en-IN" sz="2600" dirty="0"/>
              <a:t>of empty tags are &lt;</a:t>
            </a:r>
            <a:r>
              <a:rPr lang="en-IN" sz="2600" dirty="0" err="1"/>
              <a:t>br</a:t>
            </a:r>
            <a:r>
              <a:rPr lang="en-IN" sz="2600" dirty="0" smtClean="0"/>
              <a:t>&gt; (or &lt;</a:t>
            </a:r>
            <a:r>
              <a:rPr lang="en-IN" sz="2600" dirty="0" err="1" smtClean="0"/>
              <a:t>br</a:t>
            </a:r>
            <a:r>
              <a:rPr lang="en-IN" sz="2600" dirty="0" smtClean="0"/>
              <a:t> /&gt;) </a:t>
            </a:r>
            <a:r>
              <a:rPr lang="en-IN" sz="2600" dirty="0"/>
              <a:t>for a line break and &lt;hr&gt; </a:t>
            </a:r>
            <a:r>
              <a:rPr lang="en-IN" sz="2600" dirty="0" smtClean="0"/>
              <a:t>(or &lt;hr /&gt;) for </a:t>
            </a:r>
            <a:r>
              <a:rPr lang="en-IN" sz="2600" dirty="0"/>
              <a:t>a horizontal line, </a:t>
            </a:r>
            <a:r>
              <a:rPr lang="en-IN" sz="2600" dirty="0" smtClean="0"/>
              <a:t>or rule</a:t>
            </a:r>
          </a:p>
        </p:txBody>
      </p:sp>
      <p:sp>
        <p:nvSpPr>
          <p:cNvPr id="5" name="Title 4"/>
          <p:cNvSpPr>
            <a:spLocks noGrp="1"/>
          </p:cNvSpPr>
          <p:nvPr>
            <p:ph type="title"/>
          </p:nvPr>
        </p:nvSpPr>
        <p:spPr/>
        <p:txBody>
          <a:bodyPr/>
          <a:lstStyle/>
          <a:p>
            <a:r>
              <a:rPr lang="en-IN" dirty="0"/>
              <a:t>HTML Elements and Attributes</a:t>
            </a:r>
          </a:p>
        </p:txBody>
      </p:sp>
    </p:spTree>
    <p:extLst>
      <p:ext uri="{BB962C8B-B14F-4D97-AF65-F5344CB8AC3E}">
        <p14:creationId xmlns:p14="http://schemas.microsoft.com/office/powerpoint/2010/main" val="186843380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a:t>HTML Elements and Attributes</a:t>
            </a:r>
          </a:p>
        </p:txBody>
      </p:sp>
      <p:pic>
        <p:nvPicPr>
          <p:cNvPr id="8" name="Content Placeholder 7"/>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52400" y="1839669"/>
            <a:ext cx="8839200" cy="3929550"/>
          </a:xfrm>
        </p:spPr>
      </p:pic>
    </p:spTree>
    <p:extLst>
      <p:ext uri="{BB962C8B-B14F-4D97-AF65-F5344CB8AC3E}">
        <p14:creationId xmlns:p14="http://schemas.microsoft.com/office/powerpoint/2010/main" val="161770821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52400" y="1471541"/>
            <a:ext cx="8839200" cy="4665805"/>
          </a:xfrm>
        </p:spPr>
      </p:pic>
      <p:sp>
        <p:nvSpPr>
          <p:cNvPr id="5" name="Title 4"/>
          <p:cNvSpPr>
            <a:spLocks noGrp="1"/>
          </p:cNvSpPr>
          <p:nvPr>
            <p:ph type="title"/>
          </p:nvPr>
        </p:nvSpPr>
        <p:spPr/>
        <p:txBody>
          <a:bodyPr/>
          <a:lstStyle/>
          <a:p>
            <a:r>
              <a:rPr lang="en-IN" dirty="0"/>
              <a:t>HTML Elements and Attributes</a:t>
            </a:r>
          </a:p>
        </p:txBody>
      </p:sp>
    </p:spTree>
    <p:extLst>
      <p:ext uri="{BB962C8B-B14F-4D97-AF65-F5344CB8AC3E}">
        <p14:creationId xmlns:p14="http://schemas.microsoft.com/office/powerpoint/2010/main" val="164324421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5410200" cy="4525963"/>
          </a:xfrm>
        </p:spPr>
        <p:txBody>
          <a:bodyPr>
            <a:normAutofit/>
          </a:bodyPr>
          <a:lstStyle/>
          <a:p>
            <a:r>
              <a:rPr lang="en-US" dirty="0" smtClean="0"/>
              <a:t>Open Notepad and create a web page file using example on slide 32.</a:t>
            </a:r>
          </a:p>
          <a:p>
            <a:r>
              <a:rPr lang="en-US" dirty="0" smtClean="0"/>
              <a:t>Save the file as index.html using “All Files” type</a:t>
            </a:r>
          </a:p>
          <a:p>
            <a:r>
              <a:rPr lang="en-US" dirty="0" smtClean="0"/>
              <a:t>Open the index.html file in a browser and see how the browser interpreted your HTML code.</a:t>
            </a:r>
            <a:endParaRPr lang="en-US" dirty="0"/>
          </a:p>
        </p:txBody>
      </p:sp>
      <p:sp>
        <p:nvSpPr>
          <p:cNvPr id="3" name="Title 2"/>
          <p:cNvSpPr>
            <a:spLocks noGrp="1"/>
          </p:cNvSpPr>
          <p:nvPr>
            <p:ph type="title"/>
          </p:nvPr>
        </p:nvSpPr>
        <p:spPr/>
        <p:txBody>
          <a:bodyPr/>
          <a:lstStyle/>
          <a:p>
            <a:r>
              <a:rPr lang="en-US" dirty="0" smtClean="0"/>
              <a:t>Exercise</a:t>
            </a:r>
            <a:endParaRPr lang="en-US" dirty="0"/>
          </a:p>
        </p:txBody>
      </p:sp>
      <p:pic>
        <p:nvPicPr>
          <p:cNvPr id="1027" name="Picture 3"/>
          <p:cNvPicPr>
            <a:picLocks noChangeAspect="1" noChangeArrowheads="1"/>
          </p:cNvPicPr>
          <p:nvPr/>
        </p:nvPicPr>
        <p:blipFill>
          <a:blip r:embed="rId2" cstate="print"/>
          <a:srcRect/>
          <a:stretch>
            <a:fillRect/>
          </a:stretch>
        </p:blipFill>
        <p:spPr bwMode="auto">
          <a:xfrm>
            <a:off x="6248400" y="3200400"/>
            <a:ext cx="1724025" cy="3143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N" sz="2600" b="1" dirty="0" smtClean="0"/>
              <a:t>XML — </a:t>
            </a:r>
            <a:r>
              <a:rPr lang="en-IN" sz="2600" dirty="0" smtClean="0"/>
              <a:t>The </a:t>
            </a:r>
            <a:r>
              <a:rPr lang="en-IN" sz="2600" dirty="0"/>
              <a:t>W3C introduced </a:t>
            </a:r>
            <a:r>
              <a:rPr lang="en-IN" sz="2600" b="1" dirty="0"/>
              <a:t>XML (Extensible </a:t>
            </a:r>
            <a:r>
              <a:rPr lang="en-IN" sz="2600" b="1" dirty="0" err="1"/>
              <a:t>Markup</a:t>
            </a:r>
            <a:r>
              <a:rPr lang="en-IN" sz="2600" b="1" dirty="0"/>
              <a:t> Language) </a:t>
            </a:r>
            <a:r>
              <a:rPr lang="en-IN" sz="2600" dirty="0"/>
              <a:t>in </a:t>
            </a:r>
            <a:r>
              <a:rPr lang="en-IN" sz="2600" dirty="0" smtClean="0"/>
              <a:t>1998 to </a:t>
            </a:r>
            <a:r>
              <a:rPr lang="en-IN" sz="2600" dirty="0"/>
              <a:t>exchange and transport </a:t>
            </a:r>
            <a:r>
              <a:rPr lang="en-IN" sz="2600" dirty="0" smtClean="0"/>
              <a:t>data </a:t>
            </a:r>
          </a:p>
          <a:p>
            <a:r>
              <a:rPr lang="en-IN" sz="2600" b="1" dirty="0" smtClean="0"/>
              <a:t>XHTML — (Extensible Hypertext </a:t>
            </a:r>
            <a:r>
              <a:rPr lang="en-IN" sz="2600" b="1" dirty="0" err="1" smtClean="0"/>
              <a:t>Markup</a:t>
            </a:r>
            <a:r>
              <a:rPr lang="en-IN" sz="2600" b="1" dirty="0" smtClean="0"/>
              <a:t> language) </a:t>
            </a:r>
            <a:r>
              <a:rPr lang="en-IN" sz="2600" dirty="0" smtClean="0"/>
              <a:t>is a rewritten </a:t>
            </a:r>
            <a:r>
              <a:rPr lang="en-IN" sz="2600" dirty="0"/>
              <a:t>version of HTML using XML and was developed in </a:t>
            </a:r>
            <a:r>
              <a:rPr lang="en-IN" sz="2600" dirty="0" smtClean="0"/>
              <a:t>2000 and is </a:t>
            </a:r>
            <a:r>
              <a:rPr lang="en-IN" sz="2600" dirty="0"/>
              <a:t>accepted on mobile device </a:t>
            </a:r>
            <a:r>
              <a:rPr lang="en-IN" sz="2600" dirty="0" smtClean="0"/>
              <a:t>platforms</a:t>
            </a:r>
          </a:p>
          <a:p>
            <a:r>
              <a:rPr lang="en-IN" sz="2600" b="1" dirty="0"/>
              <a:t>DHTML — DHTML (Dynamic Hypertext </a:t>
            </a:r>
            <a:r>
              <a:rPr lang="en-IN" sz="2600" b="1" dirty="0" err="1"/>
              <a:t>Markup</a:t>
            </a:r>
            <a:r>
              <a:rPr lang="en-IN" sz="2600" b="1" dirty="0"/>
              <a:t> Language) </a:t>
            </a:r>
            <a:r>
              <a:rPr lang="en-IN" sz="2600" dirty="0"/>
              <a:t>is a term </a:t>
            </a:r>
            <a:r>
              <a:rPr lang="en-IN" sz="2600" dirty="0" smtClean="0"/>
              <a:t>that refers </a:t>
            </a:r>
            <a:r>
              <a:rPr lang="en-IN" sz="2600" dirty="0"/>
              <a:t>to a combination of web </a:t>
            </a:r>
            <a:r>
              <a:rPr lang="en-IN" sz="2600" dirty="0" smtClean="0"/>
              <a:t>technologies</a:t>
            </a:r>
            <a:endParaRPr lang="en-IN" sz="2600" dirty="0"/>
          </a:p>
        </p:txBody>
      </p:sp>
      <p:sp>
        <p:nvSpPr>
          <p:cNvPr id="5" name="Title 4"/>
          <p:cNvSpPr>
            <a:spLocks noGrp="1"/>
          </p:cNvSpPr>
          <p:nvPr>
            <p:ph type="title"/>
          </p:nvPr>
        </p:nvSpPr>
        <p:spPr/>
        <p:txBody>
          <a:bodyPr/>
          <a:lstStyle/>
          <a:p>
            <a:r>
              <a:rPr lang="en-IN" dirty="0"/>
              <a:t>Technologies Related to HTML</a:t>
            </a:r>
          </a:p>
        </p:txBody>
      </p:sp>
    </p:spTree>
    <p:extLst>
      <p:ext uri="{BB962C8B-B14F-4D97-AF65-F5344CB8AC3E}">
        <p14:creationId xmlns:p14="http://schemas.microsoft.com/office/powerpoint/2010/main" val="7003366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N" sz="2600" dirty="0" smtClean="0"/>
              <a:t>It </a:t>
            </a:r>
            <a:r>
              <a:rPr lang="en-IN" sz="2600" dirty="0"/>
              <a:t>is the most recent version of </a:t>
            </a:r>
            <a:r>
              <a:rPr lang="en-IN" sz="2600" dirty="0" smtClean="0"/>
              <a:t>HTML</a:t>
            </a:r>
          </a:p>
          <a:p>
            <a:r>
              <a:rPr lang="en-IN" sz="2600" dirty="0" smtClean="0"/>
              <a:t>It introduces </a:t>
            </a:r>
            <a:r>
              <a:rPr lang="en-IN" sz="2600" dirty="0"/>
              <a:t>several new elements such as header, </a:t>
            </a:r>
            <a:r>
              <a:rPr lang="en-IN" sz="2600" dirty="0" err="1"/>
              <a:t>nav</a:t>
            </a:r>
            <a:r>
              <a:rPr lang="en-IN" sz="2600" dirty="0"/>
              <a:t>, main, and footer to better </a:t>
            </a:r>
            <a:r>
              <a:rPr lang="en-IN" sz="2600" dirty="0" smtClean="0"/>
              <a:t>define the </a:t>
            </a:r>
            <a:r>
              <a:rPr lang="en-IN" sz="2600" dirty="0"/>
              <a:t>areas of a </a:t>
            </a:r>
            <a:r>
              <a:rPr lang="en-IN" sz="2600" dirty="0" smtClean="0"/>
              <a:t>webpage</a:t>
            </a:r>
          </a:p>
          <a:p>
            <a:r>
              <a:rPr lang="en-IN" sz="2600" dirty="0" smtClean="0"/>
              <a:t>They are known as </a:t>
            </a:r>
            <a:r>
              <a:rPr lang="en-IN" sz="2600" i="1" dirty="0" smtClean="0"/>
              <a:t>semantic</a:t>
            </a:r>
            <a:r>
              <a:rPr lang="en-IN" sz="2600" dirty="0" smtClean="0"/>
              <a:t> HTML elements because they provide meaning about the content of the tags</a:t>
            </a:r>
          </a:p>
          <a:p>
            <a:r>
              <a:rPr lang="en-IN" sz="2600" dirty="0" smtClean="0"/>
              <a:t>It provides </a:t>
            </a:r>
            <a:r>
              <a:rPr lang="en-IN" sz="2600" dirty="0"/>
              <a:t>a more flexible approach to web development</a:t>
            </a:r>
          </a:p>
        </p:txBody>
      </p:sp>
      <p:sp>
        <p:nvSpPr>
          <p:cNvPr id="5" name="Title 4"/>
          <p:cNvSpPr>
            <a:spLocks noGrp="1"/>
          </p:cNvSpPr>
          <p:nvPr>
            <p:ph type="title"/>
          </p:nvPr>
        </p:nvSpPr>
        <p:spPr/>
        <p:txBody>
          <a:bodyPr/>
          <a:lstStyle/>
          <a:p>
            <a:r>
              <a:rPr lang="en-IN" dirty="0"/>
              <a:t>HTML5</a:t>
            </a:r>
          </a:p>
        </p:txBody>
      </p:sp>
    </p:spTree>
    <p:extLst>
      <p:ext uri="{BB962C8B-B14F-4D97-AF65-F5344CB8AC3E}">
        <p14:creationId xmlns:p14="http://schemas.microsoft.com/office/powerpoint/2010/main" val="107099135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N" sz="2600" b="1" dirty="0" smtClean="0"/>
              <a:t>JavaScript</a:t>
            </a:r>
            <a:r>
              <a:rPr lang="en-IN" sz="2600" dirty="0" smtClean="0"/>
              <a:t> — It is </a:t>
            </a:r>
            <a:r>
              <a:rPr lang="en-IN" sz="2600" dirty="0"/>
              <a:t>a </a:t>
            </a:r>
            <a:r>
              <a:rPr lang="en-IN" sz="2600" dirty="0" smtClean="0"/>
              <a:t>popular </a:t>
            </a:r>
            <a:r>
              <a:rPr lang="en-IN" sz="2600" b="1" dirty="0" smtClean="0"/>
              <a:t>client-side scripting language</a:t>
            </a:r>
            <a:r>
              <a:rPr lang="en-IN" sz="2600" dirty="0" smtClean="0"/>
              <a:t> used </a:t>
            </a:r>
            <a:r>
              <a:rPr lang="en-IN" sz="2600" dirty="0"/>
              <a:t>to create interactivity </a:t>
            </a:r>
            <a:r>
              <a:rPr lang="en-IN" sz="2600" dirty="0" smtClean="0"/>
              <a:t>within a </a:t>
            </a:r>
            <a:r>
              <a:rPr lang="en-IN" sz="2600" dirty="0"/>
              <a:t>web </a:t>
            </a:r>
            <a:r>
              <a:rPr lang="en-IN" sz="2600" dirty="0" smtClean="0"/>
              <a:t>browser</a:t>
            </a:r>
          </a:p>
          <a:p>
            <a:pPr lvl="1"/>
            <a:r>
              <a:rPr lang="en-IN" sz="2400" dirty="0" smtClean="0"/>
              <a:t>The web pages that contain JavaScript are named with an .</a:t>
            </a:r>
            <a:r>
              <a:rPr lang="en-IN" sz="2400" dirty="0" err="1" smtClean="0"/>
              <a:t>htm</a:t>
            </a:r>
            <a:r>
              <a:rPr lang="en-IN" sz="2400" dirty="0" smtClean="0"/>
              <a:t> or .html extension</a:t>
            </a:r>
            <a:r>
              <a:rPr lang="en-IN" sz="2400" b="1" dirty="0" smtClean="0"/>
              <a:t>	</a:t>
            </a:r>
          </a:p>
          <a:p>
            <a:r>
              <a:rPr lang="en-IN" sz="2600" b="1" dirty="0" smtClean="0"/>
              <a:t>jQuery</a:t>
            </a:r>
            <a:r>
              <a:rPr lang="en-IN" sz="2600" dirty="0" smtClean="0"/>
              <a:t> — It is a library of JavaScript programs designed for easy integration onto a webpage</a:t>
            </a:r>
          </a:p>
          <a:p>
            <a:pPr lvl="1"/>
            <a:r>
              <a:rPr lang="en-IN" sz="2400" dirty="0"/>
              <a:t>It makes it easy for web developers to add JavaScript to a webpage</a:t>
            </a:r>
          </a:p>
        </p:txBody>
      </p:sp>
      <p:sp>
        <p:nvSpPr>
          <p:cNvPr id="5" name="Title 4"/>
          <p:cNvSpPr>
            <a:spLocks noGrp="1"/>
          </p:cNvSpPr>
          <p:nvPr>
            <p:ph type="title"/>
          </p:nvPr>
        </p:nvSpPr>
        <p:spPr/>
        <p:txBody>
          <a:bodyPr>
            <a:normAutofit fontScale="90000"/>
          </a:bodyPr>
          <a:lstStyle/>
          <a:p>
            <a:r>
              <a:rPr lang="en-IN" dirty="0"/>
              <a:t>Understanding the Role of Other Web</a:t>
            </a:r>
            <a:br>
              <a:rPr lang="en-IN" dirty="0"/>
            </a:br>
            <a:r>
              <a:rPr lang="en-IN" dirty="0"/>
              <a:t>Programming Languages</a:t>
            </a:r>
          </a:p>
        </p:txBody>
      </p:sp>
    </p:spTree>
    <p:extLst>
      <p:ext uri="{BB962C8B-B14F-4D97-AF65-F5344CB8AC3E}">
        <p14:creationId xmlns:p14="http://schemas.microsoft.com/office/powerpoint/2010/main" val="115100760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N" sz="2600" b="1" dirty="0"/>
              <a:t>PHP</a:t>
            </a:r>
            <a:r>
              <a:rPr lang="en-IN" sz="2600" dirty="0"/>
              <a:t> </a:t>
            </a:r>
            <a:r>
              <a:rPr lang="en-IN" sz="2600" b="1" dirty="0"/>
              <a:t>(Hypertext </a:t>
            </a:r>
            <a:r>
              <a:rPr lang="en-IN" sz="2600" b="1" dirty="0" err="1"/>
              <a:t>Preprocessor</a:t>
            </a:r>
            <a:r>
              <a:rPr lang="en-IN" sz="2600" b="1" dirty="0"/>
              <a:t>) —</a:t>
            </a:r>
            <a:r>
              <a:rPr lang="en-IN" sz="2600" dirty="0"/>
              <a:t> It is an open-source </a:t>
            </a:r>
            <a:r>
              <a:rPr lang="en-IN" sz="2600" b="1" dirty="0" smtClean="0"/>
              <a:t>server-side scripting </a:t>
            </a:r>
            <a:r>
              <a:rPr lang="en-IN" sz="2600" b="1" dirty="0"/>
              <a:t>language</a:t>
            </a:r>
            <a:r>
              <a:rPr lang="en-IN" sz="2600" dirty="0"/>
              <a:t> used for common tasks such as writing to or querying a database located on a central </a:t>
            </a:r>
            <a:r>
              <a:rPr lang="en-IN" sz="2600" dirty="0" smtClean="0"/>
              <a:t>server</a:t>
            </a:r>
          </a:p>
          <a:p>
            <a:pPr lvl="1"/>
            <a:r>
              <a:rPr lang="en-IN" sz="2400" dirty="0" smtClean="0"/>
              <a:t>Pages </a:t>
            </a:r>
            <a:r>
              <a:rPr lang="en-IN" sz="2400" dirty="0"/>
              <a:t>that contain PHP scripts must have file names that end with the file extension .</a:t>
            </a:r>
            <a:r>
              <a:rPr lang="en-IN" sz="2400" dirty="0" err="1" smtClean="0"/>
              <a:t>php</a:t>
            </a:r>
            <a:endParaRPr lang="en-IN" sz="2400" b="1" dirty="0"/>
          </a:p>
          <a:p>
            <a:r>
              <a:rPr lang="en-IN" sz="2600" b="1" dirty="0"/>
              <a:t>ASP</a:t>
            </a:r>
            <a:r>
              <a:rPr lang="en-IN" sz="2600" dirty="0"/>
              <a:t> </a:t>
            </a:r>
            <a:r>
              <a:rPr lang="en-IN" sz="2600" b="1" dirty="0"/>
              <a:t>(Active Server Pages) — </a:t>
            </a:r>
            <a:r>
              <a:rPr lang="en-IN" sz="2600" dirty="0"/>
              <a:t>is a server-side scripting </a:t>
            </a:r>
            <a:r>
              <a:rPr lang="en-IN" sz="2600" dirty="0" smtClean="0"/>
              <a:t>technology</a:t>
            </a:r>
          </a:p>
          <a:p>
            <a:pPr lvl="1"/>
            <a:r>
              <a:rPr lang="en-IN" sz="2400" dirty="0" smtClean="0"/>
              <a:t>Pages </a:t>
            </a:r>
            <a:r>
              <a:rPr lang="en-IN" sz="2400" dirty="0"/>
              <a:t>that contain ASP scripts must have file names that end with the file extension .asp</a:t>
            </a:r>
          </a:p>
          <a:p>
            <a:endParaRPr lang="en-US" sz="2600" dirty="0"/>
          </a:p>
        </p:txBody>
      </p:sp>
      <p:sp>
        <p:nvSpPr>
          <p:cNvPr id="5" name="Title 4"/>
          <p:cNvSpPr>
            <a:spLocks noGrp="1"/>
          </p:cNvSpPr>
          <p:nvPr>
            <p:ph type="title"/>
          </p:nvPr>
        </p:nvSpPr>
        <p:spPr/>
        <p:txBody>
          <a:bodyPr>
            <a:normAutofit fontScale="90000"/>
          </a:bodyPr>
          <a:lstStyle/>
          <a:p>
            <a:r>
              <a:rPr lang="en-IN" dirty="0"/>
              <a:t>Understanding the Role of Other Web</a:t>
            </a:r>
            <a:br>
              <a:rPr lang="en-IN" dirty="0"/>
            </a:br>
            <a:r>
              <a:rPr lang="en-IN" dirty="0"/>
              <a:t>Programming Languages</a:t>
            </a:r>
            <a:endParaRPr lang="en-US" dirty="0"/>
          </a:p>
        </p:txBody>
      </p:sp>
    </p:spTree>
    <p:extLst>
      <p:ext uri="{BB962C8B-B14F-4D97-AF65-F5344CB8AC3E}">
        <p14:creationId xmlns:p14="http://schemas.microsoft.com/office/powerpoint/2010/main" val="116779566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N" sz="2600" dirty="0"/>
              <a:t>W</a:t>
            </a:r>
            <a:r>
              <a:rPr lang="en-IN" sz="2600" dirty="0" smtClean="0"/>
              <a:t>ebpages can be created using </a:t>
            </a:r>
            <a:r>
              <a:rPr lang="en-IN" sz="2600" dirty="0"/>
              <a:t>HTML with a simple text editor, such as </a:t>
            </a:r>
            <a:r>
              <a:rPr lang="en-IN" sz="2600" dirty="0" smtClean="0"/>
              <a:t>Notepad, Notepad</a:t>
            </a:r>
            <a:r>
              <a:rPr lang="en-IN" sz="2600" dirty="0"/>
              <a:t>++, Sublime, Programmer’s Notepad, </a:t>
            </a:r>
            <a:r>
              <a:rPr lang="en-IN" sz="2600" dirty="0" err="1"/>
              <a:t>TextEdit</a:t>
            </a:r>
            <a:r>
              <a:rPr lang="en-IN" sz="2600" dirty="0"/>
              <a:t>, and </a:t>
            </a:r>
            <a:r>
              <a:rPr lang="en-IN" sz="2600" dirty="0" err="1" smtClean="0"/>
              <a:t>TextWrangler</a:t>
            </a:r>
            <a:endParaRPr lang="en-IN" sz="2600" dirty="0"/>
          </a:p>
          <a:p>
            <a:r>
              <a:rPr lang="en-IN" sz="2600" dirty="0"/>
              <a:t>A </a:t>
            </a:r>
            <a:r>
              <a:rPr lang="en-IN" sz="2600" b="1" dirty="0"/>
              <a:t>text editor </a:t>
            </a:r>
            <a:r>
              <a:rPr lang="en-IN" sz="2600" dirty="0"/>
              <a:t>is a program that allows </a:t>
            </a:r>
            <a:r>
              <a:rPr lang="en-IN" sz="2600" dirty="0" smtClean="0"/>
              <a:t>one </a:t>
            </a:r>
            <a:r>
              <a:rPr lang="en-IN" sz="2600" dirty="0"/>
              <a:t>to enter</a:t>
            </a:r>
            <a:r>
              <a:rPr lang="en-IN" sz="2600" dirty="0" smtClean="0"/>
              <a:t>, change</a:t>
            </a:r>
            <a:r>
              <a:rPr lang="en-IN" sz="2600" dirty="0"/>
              <a:t>, save, and print text, which includes HTML </a:t>
            </a:r>
            <a:r>
              <a:rPr lang="en-IN" sz="2600" dirty="0" smtClean="0"/>
              <a:t>tags</a:t>
            </a:r>
          </a:p>
          <a:p>
            <a:r>
              <a:rPr lang="en-IN" sz="2600" dirty="0"/>
              <a:t>An </a:t>
            </a:r>
            <a:r>
              <a:rPr lang="en-IN" sz="2600" b="1" dirty="0"/>
              <a:t>HTML editor</a:t>
            </a:r>
            <a:r>
              <a:rPr lang="en-IN" sz="2600" dirty="0"/>
              <a:t> </a:t>
            </a:r>
            <a:r>
              <a:rPr lang="en-IN" sz="2600" dirty="0" smtClean="0"/>
              <a:t>is </a:t>
            </a:r>
            <a:r>
              <a:rPr lang="en-IN" sz="2600" dirty="0"/>
              <a:t>a program that provides basic </a:t>
            </a:r>
            <a:r>
              <a:rPr lang="en-IN" sz="2600" dirty="0" smtClean="0"/>
              <a:t>text-editing functions</a:t>
            </a:r>
            <a:r>
              <a:rPr lang="en-IN" sz="2600" dirty="0"/>
              <a:t>, </a:t>
            </a:r>
            <a:r>
              <a:rPr lang="en-IN" sz="2600" dirty="0" smtClean="0"/>
              <a:t>and advanced </a:t>
            </a:r>
            <a:r>
              <a:rPr lang="en-IN" sz="2600" dirty="0"/>
              <a:t>features such as color-coding for various </a:t>
            </a:r>
            <a:r>
              <a:rPr lang="en-IN" sz="2600" dirty="0" smtClean="0"/>
              <a:t>HTML tags</a:t>
            </a:r>
            <a:r>
              <a:rPr lang="en-IN" sz="2600" dirty="0"/>
              <a:t>, menus to insert HTML tags, and a spelling </a:t>
            </a:r>
            <a:r>
              <a:rPr lang="en-IN" sz="2600" dirty="0" smtClean="0"/>
              <a:t>checker</a:t>
            </a:r>
          </a:p>
          <a:p>
            <a:r>
              <a:rPr lang="en-IN" sz="2600" dirty="0"/>
              <a:t>HTML is </a:t>
            </a:r>
            <a:r>
              <a:rPr lang="en-IN" sz="2600" b="1" dirty="0" smtClean="0"/>
              <a:t>platform independent</a:t>
            </a:r>
            <a:endParaRPr lang="en-IN" sz="2600" dirty="0"/>
          </a:p>
        </p:txBody>
      </p:sp>
      <p:sp>
        <p:nvSpPr>
          <p:cNvPr id="5" name="Title 4"/>
          <p:cNvSpPr>
            <a:spLocks noGrp="1"/>
          </p:cNvSpPr>
          <p:nvPr>
            <p:ph type="title"/>
          </p:nvPr>
        </p:nvSpPr>
        <p:spPr/>
        <p:txBody>
          <a:bodyPr/>
          <a:lstStyle/>
          <a:p>
            <a:r>
              <a:rPr lang="en-IN" dirty="0" smtClean="0"/>
              <a:t>Using Web Authoring Tools</a:t>
            </a:r>
            <a:endParaRPr lang="en-IN" dirty="0"/>
          </a:p>
        </p:txBody>
      </p:sp>
    </p:spTree>
    <p:extLst>
      <p:ext uri="{BB962C8B-B14F-4D97-AF65-F5344CB8AC3E}">
        <p14:creationId xmlns:p14="http://schemas.microsoft.com/office/powerpoint/2010/main" val="246121504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4038600" cy="4525963"/>
          </a:xfrm>
        </p:spPr>
        <p:txBody>
          <a:bodyPr>
            <a:normAutofit/>
          </a:bodyPr>
          <a:lstStyle/>
          <a:p>
            <a:r>
              <a:rPr lang="en-IN" sz="1800" b="1" dirty="0" smtClean="0"/>
              <a:t>Data lines </a:t>
            </a:r>
            <a:r>
              <a:rPr lang="en-IN" sz="1800" dirty="0" smtClean="0"/>
              <a:t>that connect networks allow data to move from one computer to another</a:t>
            </a:r>
            <a:endParaRPr lang="en-US" sz="1800" dirty="0" smtClean="0"/>
          </a:p>
          <a:p>
            <a:r>
              <a:rPr lang="en-US" sz="1800" dirty="0" smtClean="0"/>
              <a:t>The </a:t>
            </a:r>
            <a:r>
              <a:rPr lang="en-US" sz="1800" b="1" dirty="0" smtClean="0"/>
              <a:t>Internet backbone</a:t>
            </a:r>
            <a:r>
              <a:rPr lang="en-US" sz="1800" dirty="0" smtClean="0"/>
              <a:t> is a collection of high-speed data lines that connect major computer systems located around the world</a:t>
            </a:r>
          </a:p>
          <a:p>
            <a:r>
              <a:rPr lang="en-US" sz="1800" dirty="0" smtClean="0"/>
              <a:t>An </a:t>
            </a:r>
            <a:r>
              <a:rPr lang="en-US" sz="1800" b="1" dirty="0" smtClean="0"/>
              <a:t>Internet Service Provider </a:t>
            </a:r>
            <a:r>
              <a:rPr lang="en-US" sz="1800" dirty="0" smtClean="0"/>
              <a:t>(ISP) is a company that has a permanent connection to the Internet backbone</a:t>
            </a:r>
          </a:p>
          <a:p>
            <a:endParaRPr lang="en-IN" sz="2000" dirty="0"/>
          </a:p>
        </p:txBody>
      </p:sp>
      <p:sp>
        <p:nvSpPr>
          <p:cNvPr id="5" name="Title 4"/>
          <p:cNvSpPr>
            <a:spLocks noGrp="1"/>
          </p:cNvSpPr>
          <p:nvPr>
            <p:ph type="title"/>
          </p:nvPr>
        </p:nvSpPr>
        <p:spPr/>
        <p:txBody>
          <a:bodyPr/>
          <a:lstStyle/>
          <a:p>
            <a:r>
              <a:rPr lang="en-IN" dirty="0"/>
              <a:t>Exploring the Internet</a:t>
            </a:r>
          </a:p>
        </p:txBody>
      </p:sp>
      <p:pic>
        <p:nvPicPr>
          <p:cNvPr id="4" name="Blank graphic object4"/>
          <p:cNvPicPr>
            <a:picLocks noChangeAspect="1"/>
          </p:cNvPicPr>
          <p:nvPr/>
        </p:nvPicPr>
        <p:blipFill>
          <a:blip r:embed="rId2" cstate="print">
            <a:alphaModFix/>
            <a:lum/>
          </a:blip>
          <a:srcRect/>
          <a:stretch>
            <a:fillRect/>
          </a:stretch>
        </p:blipFill>
        <p:spPr>
          <a:xfrm>
            <a:off x="4495800" y="1592209"/>
            <a:ext cx="4171439" cy="2979791"/>
          </a:xfrm>
          <a:prstGeom prst="rect">
            <a:avLst/>
          </a:prstGeom>
          <a:noFill/>
          <a:ln>
            <a:noFill/>
          </a:ln>
        </p:spPr>
      </p:pic>
      <p:sp>
        <p:nvSpPr>
          <p:cNvPr id="6" name="TextBox 5"/>
          <p:cNvSpPr txBox="1"/>
          <p:nvPr/>
        </p:nvSpPr>
        <p:spPr>
          <a:xfrm>
            <a:off x="7162800" y="4724400"/>
            <a:ext cx="1499641" cy="276999"/>
          </a:xfrm>
          <a:prstGeom prst="rect">
            <a:avLst/>
          </a:prstGeom>
          <a:noFill/>
        </p:spPr>
        <p:txBody>
          <a:bodyPr wrap="none" rtlCol="0">
            <a:spAutoFit/>
          </a:bodyPr>
          <a:lstStyle/>
          <a:p>
            <a:r>
              <a:rPr lang="en-US" sz="1200" dirty="0" smtClean="0"/>
              <a:t>Howstuffworks.com</a:t>
            </a:r>
            <a:endParaRPr lang="en-US" dirty="0"/>
          </a:p>
        </p:txBody>
      </p:sp>
    </p:spTree>
    <p:extLst>
      <p:ext uri="{BB962C8B-B14F-4D97-AF65-F5344CB8AC3E}">
        <p14:creationId xmlns:p14="http://schemas.microsoft.com/office/powerpoint/2010/main" val="359499017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IN" sz="2600" b="1" dirty="0"/>
              <a:t>Notepad++ </a:t>
            </a:r>
            <a:r>
              <a:rPr lang="en-IN" sz="2600" dirty="0"/>
              <a:t>is a free, open-source text editor. </a:t>
            </a:r>
            <a:r>
              <a:rPr lang="en-IN" sz="2600" dirty="0" smtClean="0"/>
              <a:t>It is used to </a:t>
            </a:r>
            <a:r>
              <a:rPr lang="en-IN" sz="2600" dirty="0"/>
              <a:t>create files </a:t>
            </a:r>
            <a:r>
              <a:rPr lang="en-IN" sz="2600" dirty="0" smtClean="0"/>
              <a:t>in several </a:t>
            </a:r>
            <a:r>
              <a:rPr lang="en-IN" sz="2600" dirty="0" err="1"/>
              <a:t>markup</a:t>
            </a:r>
            <a:r>
              <a:rPr lang="en-IN" sz="2600" dirty="0"/>
              <a:t>, scripting, and programming languages, including HTML, CSS</a:t>
            </a:r>
            <a:r>
              <a:rPr lang="en-IN" sz="2600" dirty="0" smtClean="0"/>
              <a:t>, JavaScript</a:t>
            </a:r>
            <a:r>
              <a:rPr lang="en-IN" sz="2600" dirty="0"/>
              <a:t>, PHP, Java, C#, and Visual </a:t>
            </a:r>
            <a:r>
              <a:rPr lang="en-IN" sz="2600" dirty="0" smtClean="0"/>
              <a:t>Basic</a:t>
            </a:r>
          </a:p>
          <a:p>
            <a:r>
              <a:rPr lang="en-IN" sz="2600" b="1" dirty="0"/>
              <a:t>Programmer’s Notepad </a:t>
            </a:r>
            <a:r>
              <a:rPr lang="en-IN" sz="2600" dirty="0"/>
              <a:t>is </a:t>
            </a:r>
            <a:r>
              <a:rPr lang="en-IN" sz="2600" dirty="0" smtClean="0"/>
              <a:t>a free</a:t>
            </a:r>
            <a:r>
              <a:rPr lang="en-IN" sz="2600" dirty="0"/>
              <a:t>, open-source text </a:t>
            </a:r>
            <a:r>
              <a:rPr lang="en-IN" sz="2600" dirty="0" smtClean="0"/>
              <a:t>editor used to </a:t>
            </a:r>
            <a:r>
              <a:rPr lang="en-IN" sz="2600" dirty="0"/>
              <a:t>create </a:t>
            </a:r>
            <a:r>
              <a:rPr lang="en-IN" sz="2600" dirty="0" smtClean="0"/>
              <a:t>webpages, and files </a:t>
            </a:r>
            <a:r>
              <a:rPr lang="en-IN" sz="2600" dirty="0"/>
              <a:t>in several </a:t>
            </a:r>
            <a:r>
              <a:rPr lang="en-IN" sz="2600" dirty="0" err="1"/>
              <a:t>markup</a:t>
            </a:r>
            <a:r>
              <a:rPr lang="en-IN" sz="2600" dirty="0"/>
              <a:t>, scripting, and programming </a:t>
            </a:r>
            <a:r>
              <a:rPr lang="en-IN" sz="2600" dirty="0" smtClean="0"/>
              <a:t>languages as well</a:t>
            </a:r>
          </a:p>
          <a:p>
            <a:r>
              <a:rPr lang="en-IN" sz="2600" b="1" dirty="0"/>
              <a:t>Sublime </a:t>
            </a:r>
            <a:r>
              <a:rPr lang="en-IN" sz="2600" dirty="0"/>
              <a:t>is a cross-platform text </a:t>
            </a:r>
            <a:r>
              <a:rPr lang="en-IN" sz="2600" dirty="0" smtClean="0"/>
              <a:t>editor</a:t>
            </a:r>
          </a:p>
          <a:p>
            <a:r>
              <a:rPr lang="en-IN" sz="2600" b="1" dirty="0" err="1" smtClean="0"/>
              <a:t>TextWrangler</a:t>
            </a:r>
            <a:r>
              <a:rPr lang="en-IN" sz="2600" b="1" dirty="0" smtClean="0"/>
              <a:t> </a:t>
            </a:r>
            <a:r>
              <a:rPr lang="en-IN" sz="2600" dirty="0"/>
              <a:t>is a free, open-source text </a:t>
            </a:r>
            <a:r>
              <a:rPr lang="en-IN" sz="2600" dirty="0" smtClean="0"/>
              <a:t>editor. It is used to </a:t>
            </a:r>
            <a:r>
              <a:rPr lang="en-IN" sz="2600" dirty="0"/>
              <a:t>create files in many formats, including HTML </a:t>
            </a:r>
            <a:r>
              <a:rPr lang="en-IN" sz="2600" dirty="0" smtClean="0"/>
              <a:t>and CSS</a:t>
            </a:r>
            <a:endParaRPr lang="en-IN" sz="2600" dirty="0"/>
          </a:p>
        </p:txBody>
      </p:sp>
      <p:sp>
        <p:nvSpPr>
          <p:cNvPr id="5" name="Title 4"/>
          <p:cNvSpPr>
            <a:spLocks noGrp="1"/>
          </p:cNvSpPr>
          <p:nvPr>
            <p:ph type="title"/>
          </p:nvPr>
        </p:nvSpPr>
        <p:spPr/>
        <p:txBody>
          <a:bodyPr/>
          <a:lstStyle/>
          <a:p>
            <a:r>
              <a:rPr lang="en-IN" dirty="0"/>
              <a:t>Text Editors</a:t>
            </a:r>
          </a:p>
        </p:txBody>
      </p:sp>
    </p:spTree>
    <p:extLst>
      <p:ext uri="{BB962C8B-B14F-4D97-AF65-F5344CB8AC3E}">
        <p14:creationId xmlns:p14="http://schemas.microsoft.com/office/powerpoint/2010/main" val="153693535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N" sz="2600" b="1" dirty="0" smtClean="0"/>
              <a:t>WYSIWYG </a:t>
            </a:r>
            <a:r>
              <a:rPr lang="en-IN" sz="2600" dirty="0" smtClean="0"/>
              <a:t>stands </a:t>
            </a:r>
            <a:r>
              <a:rPr lang="en-IN" sz="2600" dirty="0"/>
              <a:t>for What You See Is What You </a:t>
            </a:r>
            <a:r>
              <a:rPr lang="en-IN" sz="2600" dirty="0" smtClean="0"/>
              <a:t>Get</a:t>
            </a:r>
          </a:p>
          <a:p>
            <a:pPr lvl="1"/>
            <a:r>
              <a:rPr lang="en-IN" sz="2400" dirty="0" smtClean="0"/>
              <a:t>These editors </a:t>
            </a:r>
            <a:r>
              <a:rPr lang="en-IN" sz="2400" dirty="0"/>
              <a:t>provide a </a:t>
            </a:r>
            <a:r>
              <a:rPr lang="en-IN" sz="2400" dirty="0" smtClean="0"/>
              <a:t>graphical user </a:t>
            </a:r>
            <a:r>
              <a:rPr lang="en-IN" sz="2400" dirty="0"/>
              <a:t>interface to design a </a:t>
            </a:r>
            <a:r>
              <a:rPr lang="en-IN" sz="2400" dirty="0" smtClean="0"/>
              <a:t>webpage</a:t>
            </a:r>
          </a:p>
          <a:p>
            <a:pPr lvl="1"/>
            <a:r>
              <a:rPr lang="en-IN" sz="2400" dirty="0" smtClean="0"/>
              <a:t>It allows to </a:t>
            </a:r>
            <a:r>
              <a:rPr lang="en-IN" sz="2400" dirty="0"/>
              <a:t>drag HTML </a:t>
            </a:r>
            <a:r>
              <a:rPr lang="en-IN" sz="2400" dirty="0" smtClean="0"/>
              <a:t>elements onto </a:t>
            </a:r>
            <a:r>
              <a:rPr lang="en-IN" sz="2400" dirty="0"/>
              <a:t>the page while the editor writes the code </a:t>
            </a:r>
            <a:endParaRPr lang="en-IN" sz="2400" dirty="0" smtClean="0"/>
          </a:p>
          <a:p>
            <a:r>
              <a:rPr lang="en-IN" sz="2600" b="1" dirty="0" smtClean="0"/>
              <a:t>Adobe </a:t>
            </a:r>
            <a:r>
              <a:rPr lang="en-IN" sz="2600" b="1" dirty="0"/>
              <a:t>Dreamweaver </a:t>
            </a:r>
            <a:r>
              <a:rPr lang="en-IN" sz="2600" dirty="0"/>
              <a:t>is a popular WYSIWYG </a:t>
            </a:r>
            <a:r>
              <a:rPr lang="en-IN" sz="2600" dirty="0" smtClean="0"/>
              <a:t>editor</a:t>
            </a:r>
          </a:p>
          <a:p>
            <a:r>
              <a:rPr lang="en-IN" sz="2600" b="1" dirty="0"/>
              <a:t>Microsoft Expression Web 4 </a:t>
            </a:r>
            <a:r>
              <a:rPr lang="en-IN" sz="2600" dirty="0"/>
              <a:t>is a WYSIWYG webpage editor from </a:t>
            </a:r>
            <a:r>
              <a:rPr lang="en-IN" sz="2600" dirty="0" smtClean="0"/>
              <a:t>Microsoft</a:t>
            </a:r>
          </a:p>
          <a:p>
            <a:r>
              <a:rPr lang="en-IN" sz="2600" dirty="0" smtClean="0"/>
              <a:t>This program not teach WYSIWYG editors. Why?</a:t>
            </a:r>
            <a:endParaRPr lang="en-IN" sz="2600" dirty="0"/>
          </a:p>
        </p:txBody>
      </p:sp>
      <p:sp>
        <p:nvSpPr>
          <p:cNvPr id="5" name="Title 4"/>
          <p:cNvSpPr>
            <a:spLocks noGrp="1"/>
          </p:cNvSpPr>
          <p:nvPr>
            <p:ph type="title"/>
          </p:nvPr>
        </p:nvSpPr>
        <p:spPr/>
        <p:txBody>
          <a:bodyPr/>
          <a:lstStyle/>
          <a:p>
            <a:r>
              <a:rPr lang="en-IN" dirty="0" smtClean="0"/>
              <a:t>WYSIWYG Editors</a:t>
            </a:r>
            <a:endParaRPr lang="en-IN" dirty="0"/>
          </a:p>
        </p:txBody>
      </p:sp>
    </p:spTree>
    <p:extLst>
      <p:ext uri="{BB962C8B-B14F-4D97-AF65-F5344CB8AC3E}">
        <p14:creationId xmlns:p14="http://schemas.microsoft.com/office/powerpoint/2010/main" val="276509462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3"/>
          <p:cNvSpPr>
            <a:spLocks noGrp="1" noChangeArrowheads="1"/>
          </p:cNvSpPr>
          <p:nvPr>
            <p:ph type="subTitle" idx="1"/>
          </p:nvPr>
        </p:nvSpPr>
        <p:spPr>
          <a:ln>
            <a:miter lim="800000"/>
            <a:headEnd/>
            <a:tailEnd/>
          </a:ln>
        </p:spPr>
        <p:txBody>
          <a:bodyPr>
            <a:normAutofit/>
          </a:bodyPr>
          <a:lstStyle/>
          <a:p>
            <a:pPr eaLnBrk="1" hangingPunct="1"/>
            <a:endParaRPr lang="en-US" dirty="0" smtClean="0"/>
          </a:p>
          <a:p>
            <a:pPr eaLnBrk="1" hangingPunct="1"/>
            <a:r>
              <a:rPr lang="en-US" dirty="0" smtClean="0"/>
              <a:t>Building a Webpage Template with HTML5</a:t>
            </a:r>
          </a:p>
        </p:txBody>
      </p:sp>
      <p:sp>
        <p:nvSpPr>
          <p:cNvPr id="3074" name="Rectangle 2"/>
          <p:cNvSpPr>
            <a:spLocks noGrp="1" noChangeArrowheads="1"/>
          </p:cNvSpPr>
          <p:nvPr>
            <p:ph type="ctrTitle"/>
          </p:nvPr>
        </p:nvSpPr>
        <p:spPr>
          <a:xfrm>
            <a:off x="457200" y="914400"/>
            <a:ext cx="5029200" cy="2286000"/>
          </a:xfrm>
        </p:spPr>
        <p:txBody>
          <a:bodyPr>
            <a:normAutofit/>
          </a:bodyPr>
          <a:lstStyle/>
          <a:p>
            <a:r>
              <a:rPr lang="en-US" sz="4900" dirty="0"/>
              <a:t>Web Design </a:t>
            </a:r>
            <a:r>
              <a:rPr lang="en-US" sz="3600" dirty="0"/>
              <a:t>with </a:t>
            </a:r>
            <a:r>
              <a:rPr lang="en-US" dirty="0"/>
              <a:t/>
            </a:r>
            <a:br>
              <a:rPr lang="en-US" dirty="0"/>
            </a:br>
            <a:r>
              <a:rPr lang="en-US" dirty="0"/>
              <a:t>HTML5 &amp; </a:t>
            </a:r>
            <a:r>
              <a:rPr lang="en-US" dirty="0" smtClean="0"/>
              <a:t>CSS3</a:t>
            </a:r>
            <a:endParaRPr lang="en-US" sz="4000" dirty="0" smtClean="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smtClean="0"/>
              <a:t>Designing a website includes the following:</a:t>
            </a:r>
          </a:p>
          <a:p>
            <a:pPr lvl="1"/>
            <a:r>
              <a:rPr lang="en-IN" dirty="0" smtClean="0"/>
              <a:t>Planning</a:t>
            </a:r>
          </a:p>
          <a:p>
            <a:pPr lvl="1"/>
            <a:r>
              <a:rPr lang="en-IN" dirty="0" smtClean="0"/>
              <a:t>Articulating the website’s purpose</a:t>
            </a:r>
          </a:p>
          <a:p>
            <a:pPr lvl="1"/>
            <a:r>
              <a:rPr lang="en-IN" dirty="0" smtClean="0"/>
              <a:t>Identifying the target audience</a:t>
            </a:r>
          </a:p>
          <a:p>
            <a:pPr lvl="1"/>
            <a:r>
              <a:rPr lang="en-IN" dirty="0" smtClean="0"/>
              <a:t>Creating a site map and wireframe</a:t>
            </a:r>
          </a:p>
          <a:p>
            <a:pPr lvl="1"/>
            <a:r>
              <a:rPr lang="en-IN" dirty="0" smtClean="0"/>
              <a:t>Selecting graphics and </a:t>
            </a:r>
            <a:r>
              <a:rPr lang="en-IN" dirty="0" err="1" smtClean="0"/>
              <a:t>colors</a:t>
            </a:r>
            <a:r>
              <a:rPr lang="en-IN" dirty="0" smtClean="0"/>
              <a:t> to use in the site</a:t>
            </a:r>
          </a:p>
          <a:p>
            <a:pPr lvl="1"/>
            <a:r>
              <a:rPr lang="en-IN" dirty="0" smtClean="0"/>
              <a:t>Determining whether to design for an optimal viewing experience across a range of devices</a:t>
            </a:r>
            <a:endParaRPr lang="en-IN" dirty="0"/>
          </a:p>
        </p:txBody>
      </p:sp>
      <p:sp>
        <p:nvSpPr>
          <p:cNvPr id="5" name="Title 4"/>
          <p:cNvSpPr>
            <a:spLocks noGrp="1"/>
          </p:cNvSpPr>
          <p:nvPr>
            <p:ph type="title"/>
          </p:nvPr>
        </p:nvSpPr>
        <p:spPr/>
        <p:txBody>
          <a:bodyPr>
            <a:normAutofit/>
          </a:bodyPr>
          <a:lstStyle/>
          <a:p>
            <a:r>
              <a:rPr lang="en-IN" sz="4400" b="1" dirty="0" smtClean="0">
                <a:latin typeface="Franklin Gothic Book" panose="020B0503020102020204" pitchFamily="34" charset="0"/>
              </a:rPr>
              <a:t>Designing a Website</a:t>
            </a:r>
            <a:endParaRPr lang="en-IN" sz="4400" b="1" dirty="0">
              <a:latin typeface="Franklin Gothic Book" panose="020B0503020102020204" pitchFamily="34" charset="0"/>
            </a:endParaRPr>
          </a:p>
        </p:txBody>
      </p:sp>
    </p:spTree>
    <p:extLst>
      <p:ext uri="{BB962C8B-B14F-4D97-AF65-F5344CB8AC3E}">
        <p14:creationId xmlns:p14="http://schemas.microsoft.com/office/powerpoint/2010/main" val="366799554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This table provides data on a website plan for Forward Fitness Club. It has 2 columns and 8 rows.&#10;In row 1, column 1 reads “Purpose of the Website” and column 2 reads “To promote fitness services and gain new clients. The Forward Fitness Club mission: to facilitate a healthy lifestyle and help our clients meet their fitness and nutrition goals.”&#10;In row 2, column 1 reads “Target Audience” and column 2 reads “Forward Fitness Club customers are adults between the ages 18 and 50 within the local community.”&#10;In row 3, column 1 reads “Multiplatform Display” and column 2 reads “Forward Fitness Club recognizes the growth in smartphone and tablet usage and wants a single website that provides an optimal viewing experience regardless of whether visitors are using a desktop, laptop, tablet, or smartphone.”&#10;In row 4, column 1 reads “Wireframe and Site Map” and column 2 reads “The initial website will consist of five webpages arranged in a hierarchical structure with links to the home page on every page. Each webpage will include a header area, navigation area, main content area, and footer area.”&#10;In row 5, column 1 reads “Graphics” and column 2 reads “Forward Fitness Club wants to display its fitness equipment and logo to help with local branding. Photos of the facility, members, and staff will increase visual appeal.”&#10;In row 6, column 1 reads “Color” and column 2 reads “Forward Fitness Club wants to use its logo colors, green and yellow, to promote health, strength, and bright future.”&#10;In row 7, column 1 reads “Typography” and column 2 reads “To make the content easy to read, the website will use a serif font style for paragraphs, lists, and other body content, while providing contrast by using a sans serif font style for headings.”&#10;In row 8, column 1 reads “Accessibility” and column 2 reads “Standard accessibility attributes, such as alternative text for graphics, will be used to address accessibility.”&#10;"/>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924827" y="1371600"/>
            <a:ext cx="7294345" cy="4865688"/>
          </a:xfrm>
        </p:spPr>
      </p:pic>
      <p:sp>
        <p:nvSpPr>
          <p:cNvPr id="5" name="Title 4"/>
          <p:cNvSpPr>
            <a:spLocks noGrp="1"/>
          </p:cNvSpPr>
          <p:nvPr>
            <p:ph type="title"/>
          </p:nvPr>
        </p:nvSpPr>
        <p:spPr/>
        <p:txBody>
          <a:bodyPr>
            <a:normAutofit/>
          </a:bodyPr>
          <a:lstStyle/>
          <a:p>
            <a:r>
              <a:rPr lang="en-IN" sz="4400" b="1" dirty="0" smtClean="0">
                <a:latin typeface="Franklin Gothic Book" panose="020B0503020102020204" pitchFamily="34" charset="0"/>
              </a:rPr>
              <a:t>Designing a </a:t>
            </a:r>
            <a:r>
              <a:rPr lang="en-IN" sz="4400" b="1" dirty="0">
                <a:latin typeface="Franklin Gothic Book" panose="020B0503020102020204" pitchFamily="34" charset="0"/>
              </a:rPr>
              <a:t>Website (continued)</a:t>
            </a:r>
          </a:p>
        </p:txBody>
      </p:sp>
    </p:spTree>
    <p:extLst>
      <p:ext uri="{BB962C8B-B14F-4D97-AF65-F5344CB8AC3E}">
        <p14:creationId xmlns:p14="http://schemas.microsoft.com/office/powerpoint/2010/main" val="390212726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IN" sz="4400" b="1" dirty="0" smtClean="0">
                <a:latin typeface="Franklin Gothic Book" panose="020B0503020102020204" pitchFamily="34" charset="0"/>
              </a:rPr>
              <a:t>Site Map</a:t>
            </a:r>
            <a:endParaRPr lang="en-IN" sz="4400" b="1" dirty="0">
              <a:latin typeface="Franklin Gothic Book" panose="020B0503020102020204" pitchFamily="34" charset="0"/>
            </a:endParaRPr>
          </a:p>
        </p:txBody>
      </p:sp>
      <p:sp>
        <p:nvSpPr>
          <p:cNvPr id="2" name="Content Placeholder 1"/>
          <p:cNvSpPr>
            <a:spLocks noGrp="1"/>
          </p:cNvSpPr>
          <p:nvPr>
            <p:ph idx="1"/>
          </p:nvPr>
        </p:nvSpPr>
        <p:spPr>
          <a:xfrm>
            <a:off x="457200" y="1481328"/>
            <a:ext cx="4038600" cy="4525963"/>
          </a:xfrm>
        </p:spPr>
        <p:txBody>
          <a:bodyPr>
            <a:noAutofit/>
          </a:bodyPr>
          <a:lstStyle/>
          <a:p>
            <a:r>
              <a:rPr lang="en-IN" sz="2000" b="1" dirty="0" smtClean="0"/>
              <a:t>Site map</a:t>
            </a:r>
            <a:r>
              <a:rPr lang="en-IN" sz="2000" dirty="0" smtClean="0"/>
              <a:t> indicates how the pages in a website relate to each other</a:t>
            </a:r>
          </a:p>
          <a:p>
            <a:r>
              <a:rPr lang="en-IN" sz="2000" dirty="0" smtClean="0"/>
              <a:t>For example, the webpages of the Forward Fitness Club website will include the following content:</a:t>
            </a:r>
          </a:p>
          <a:p>
            <a:pPr lvl="1"/>
            <a:r>
              <a:rPr lang="en-IN" sz="1800" dirty="0" smtClean="0"/>
              <a:t>Home page: Introduces the fitness </a:t>
            </a:r>
            <a:r>
              <a:rPr lang="en-IN" sz="1800" dirty="0" err="1" smtClean="0"/>
              <a:t>center</a:t>
            </a:r>
            <a:r>
              <a:rPr lang="en-IN" sz="1800" dirty="0" smtClean="0"/>
              <a:t> and its mission statement</a:t>
            </a:r>
          </a:p>
          <a:p>
            <a:pPr lvl="1"/>
            <a:r>
              <a:rPr lang="en-IN" sz="1800" dirty="0" smtClean="0"/>
              <a:t>About Us page: Showcases the facility’s equipment and services</a:t>
            </a:r>
          </a:p>
        </p:txBody>
      </p:sp>
      <p:sp>
        <p:nvSpPr>
          <p:cNvPr id="4" name="Content Placeholder 1"/>
          <p:cNvSpPr txBox="1">
            <a:spLocks/>
          </p:cNvSpPr>
          <p:nvPr/>
        </p:nvSpPr>
        <p:spPr>
          <a:xfrm>
            <a:off x="4648200" y="1481328"/>
            <a:ext cx="4038600" cy="4525963"/>
          </a:xfrm>
          <a:prstGeom prst="rect">
            <a:avLst/>
          </a:prstGeom>
        </p:spPr>
        <p:txBody>
          <a:bodyPr vert="horz">
            <a:normAutofit/>
          </a:bodyPr>
          <a:lstStyle/>
          <a:p>
            <a:pPr marL="621792" marR="0" lvl="1" indent="-228600" algn="l" defTabSz="914400" rtl="0" eaLnBrk="1" fontAlgn="auto" latinLnBrk="0" hangingPunct="1">
              <a:lnSpc>
                <a:spcPct val="100000"/>
              </a:lnSpc>
              <a:spcBef>
                <a:spcPts val="324"/>
              </a:spcBef>
              <a:spcAft>
                <a:spcPts val="0"/>
              </a:spcAft>
              <a:buClr>
                <a:schemeClr val="accent1"/>
              </a:buClr>
              <a:buSzTx/>
              <a:buFont typeface="Verdana"/>
              <a:buChar char="◦"/>
              <a:tabLst/>
              <a:defRPr/>
            </a:pPr>
            <a:r>
              <a:rPr lang="en-IN" sz="2000" dirty="0" smtClean="0"/>
              <a:t>Classes page: Includes a schedule of available group training and fitness classes</a:t>
            </a:r>
          </a:p>
          <a:p>
            <a:pPr marL="621792" marR="0" lvl="1" indent="-228600" algn="l" defTabSz="914400" rtl="0" eaLnBrk="1" fontAlgn="auto" latinLnBrk="0" hangingPunct="1">
              <a:lnSpc>
                <a:spcPct val="100000"/>
              </a:lnSpc>
              <a:spcBef>
                <a:spcPts val="324"/>
              </a:spcBef>
              <a:spcAft>
                <a:spcPts val="0"/>
              </a:spcAft>
              <a:buClr>
                <a:schemeClr val="accent1"/>
              </a:buClr>
              <a:buSzTx/>
              <a:buFont typeface="Verdana"/>
              <a:buChar char="◦"/>
              <a:tabLst/>
              <a:defRPr/>
            </a:pPr>
            <a:r>
              <a:rPr lang="en-IN" sz="2000" dirty="0" smtClean="0"/>
              <a:t>Nutrition page: Provides nutrition tips and simple meal plans</a:t>
            </a:r>
          </a:p>
          <a:p>
            <a:pPr marL="621792" marR="0" lvl="1" indent="-228600" algn="l" defTabSz="914400" rtl="0" eaLnBrk="1" fontAlgn="auto" latinLnBrk="0" hangingPunct="1">
              <a:lnSpc>
                <a:spcPct val="100000"/>
              </a:lnSpc>
              <a:spcBef>
                <a:spcPts val="324"/>
              </a:spcBef>
              <a:spcAft>
                <a:spcPts val="0"/>
              </a:spcAft>
              <a:buClr>
                <a:schemeClr val="accent1"/>
              </a:buClr>
              <a:buSzTx/>
              <a:buFont typeface="Verdana"/>
              <a:buChar char="◦"/>
              <a:tabLst/>
              <a:defRPr/>
            </a:pPr>
            <a:r>
              <a:rPr lang="en-IN" sz="2000" dirty="0" smtClean="0"/>
              <a:t>Contact Us page: Provides a phone number, email address, physical address, and form for potential clients to request additional information about the fitness </a:t>
            </a:r>
            <a:r>
              <a:rPr lang="en-IN" sz="2000" dirty="0" err="1" smtClean="0"/>
              <a:t>center’s</a:t>
            </a:r>
            <a:r>
              <a:rPr lang="en-IN" sz="2000" dirty="0" smtClean="0"/>
              <a:t> services</a:t>
            </a:r>
          </a:p>
          <a:p>
            <a:pPr marL="0" marR="0" lvl="0" indent="0" algn="l" defTabSz="914400" rtl="0" eaLnBrk="1" fontAlgn="auto" latinLnBrk="0" hangingPunct="1">
              <a:lnSpc>
                <a:spcPct val="100000"/>
              </a:lnSpc>
              <a:spcBef>
                <a:spcPts val="400"/>
              </a:spcBef>
              <a:spcAft>
                <a:spcPts val="0"/>
              </a:spcAft>
              <a:buClr>
                <a:schemeClr val="accent1"/>
              </a:buClr>
              <a:buSzPct val="68000"/>
              <a:buFont typeface="Wingdings 3"/>
              <a:buNone/>
              <a:tabLst/>
              <a:defRPr/>
            </a:pPr>
            <a:endParaRPr kumimoji="0" lang="en-IN" b="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226779738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IN" sz="4400" b="1" dirty="0" smtClean="0">
                <a:latin typeface="Franklin Gothic Book" panose="020B0503020102020204" pitchFamily="34" charset="0"/>
              </a:rPr>
              <a:t>Site </a:t>
            </a:r>
            <a:r>
              <a:rPr lang="en-IN" sz="4400" b="1" dirty="0">
                <a:latin typeface="Franklin Gothic Book" panose="020B0503020102020204" pitchFamily="34" charset="0"/>
              </a:rPr>
              <a:t>Map (</a:t>
            </a:r>
            <a:r>
              <a:rPr lang="en-IN" sz="4400" b="1" dirty="0" smtClean="0">
                <a:latin typeface="Franklin Gothic Book" panose="020B0503020102020204" pitchFamily="34" charset="0"/>
              </a:rPr>
              <a:t>continued 2)</a:t>
            </a:r>
            <a:endParaRPr lang="en-IN" sz="4400" b="1" dirty="0">
              <a:latin typeface="Franklin Gothic Book" panose="020B0503020102020204" pitchFamily="34" charset="0"/>
            </a:endParaRPr>
          </a:p>
        </p:txBody>
      </p:sp>
      <p:pic>
        <p:nvPicPr>
          <p:cNvPr id="6" name="Content Placeholder 5" descr="This figure explains the site map for the Forward Fitness Club website.&#10;The first rectangular box labeled “Home” is positioned on the top at the center of the figure. &#10;A second rectangular box labeled “About us” is positioned on the left side of the figure below the first box. &#10;A third rectangular box labeled “Classes” is positioned to the right of the second rectangular box.&#10;A fourth rectangular box labeled “Nutrition” is positioned to the right of the third rectangular box.&#10;A fifth rectangular box labeled “Contact us” is positioned to the right of the fourth rectangular box.&#10;A bidirectional arrow originating from the first box splits and points downward to the second, third, fourth, and fifth boxes.&#10;Two vertically overlapping rectangular boxes labeled “Future success stories” are positioned below the second rectangular box. The second rectangular box and the two overlapping boxes are connected by a bidirectional arrow.&#10;Three vertically overlapping rectangular boxes labeled “Future class descriptions” are positioned below the third rectangular box. The third rectangular box and these three overlapping boxes are connected by a bidirectional arrow.&#10;Three vertically overlapping rectangular boxes labeled “Future nutrition plans” are positioned below the fourth rectangular box. This set of vertically overlapping rectangular boxes and the fourth rectangular box are connected by a bidirectional arrow.&#10;"/>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2250463" y="1371600"/>
            <a:ext cx="4643074" cy="4865688"/>
          </a:xfrm>
        </p:spPr>
      </p:pic>
    </p:spTree>
    <p:extLst>
      <p:ext uri="{BB962C8B-B14F-4D97-AF65-F5344CB8AC3E}">
        <p14:creationId xmlns:p14="http://schemas.microsoft.com/office/powerpoint/2010/main" val="43517904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IN" sz="4400" b="1" dirty="0" smtClean="0">
                <a:latin typeface="Franklin Gothic Book" panose="020B0503020102020204" pitchFamily="34" charset="0"/>
              </a:rPr>
              <a:t>Wireframe</a:t>
            </a:r>
            <a:endParaRPr lang="en-IN" sz="4400" b="1" dirty="0">
              <a:latin typeface="Franklin Gothic Book" panose="020B0503020102020204" pitchFamily="34" charset="0"/>
            </a:endParaRPr>
          </a:p>
        </p:txBody>
      </p:sp>
      <p:sp>
        <p:nvSpPr>
          <p:cNvPr id="2" name="Content Placeholder 1"/>
          <p:cNvSpPr>
            <a:spLocks noGrp="1"/>
          </p:cNvSpPr>
          <p:nvPr>
            <p:ph idx="1"/>
          </p:nvPr>
        </p:nvSpPr>
        <p:spPr/>
        <p:txBody>
          <a:bodyPr/>
          <a:lstStyle/>
          <a:p>
            <a:r>
              <a:rPr lang="en-IN" b="1" dirty="0" smtClean="0"/>
              <a:t>Wireframe</a:t>
            </a:r>
            <a:r>
              <a:rPr lang="en-IN" dirty="0" smtClean="0"/>
              <a:t> depicts the layout of a webpage, including its major content areas</a:t>
            </a:r>
          </a:p>
          <a:p>
            <a:pPr marL="0" indent="0">
              <a:buNone/>
            </a:pPr>
            <a:endParaRPr lang="en-IN" b="1" dirty="0"/>
          </a:p>
        </p:txBody>
      </p:sp>
      <p:pic>
        <p:nvPicPr>
          <p:cNvPr id="6" name="Picture 5" descr="This figure explains the proposed wireframe for the Forward Fitness Club.&#10;The figure consists of four rectangular layers.&#10;The first rectangular layer labeled “Header” consists of a horizontal oval positioned toward the left. A rectangular box labeled “logo” is positioned to the left of the first rectangular layer. An arrow originating from this first rectangular box points to the oval.&#10;The second rectangular layer labeled “Navigation” is positioned below the first rectangular layer. A hidden line is placed at the center of the second rectangular layer. A rectangular box labeled “page links” is positioned to the right inside the second layer. An arrow originating from this second rectangular box points to the hidden line.&#10;The third rectangular layer labeled “Main” is positioned below the second rectangular layer. A bold (thick) line is positioned below the label. A third rectangular box labeled “heading” is positioned to the left of the third layer. An arrow originating from the third rectangular box points to the bold line.&#10;Two concentric rectangular boxes are positioned below the bold line to the left inside the third rectangular layer. Two more concentric rectangular boxes are positioned below the first two concentric rectangular boxes. A fourth rectangular box labeled “images” is positioned below the third rectangular box. An arrow originating from this fourth box points to both pairs of concentric rectangles.&#10;A dotted horizontal rectangular box is positioned to the right of two concentric rectangular boxes. A second dotted rectangular box is positioned below the first dotted rectangular box. Two dots are placed to the left  listed inside the second dotted rectangular box one below the other. A fifth rectangular box labeled “paragraph” is positioned below the second rectangular box. An arrow originating from the fifth rectangular box points to the first dotted rectangular box. A sixth rectangular box labeled “list” is positioned below the fifth rectangular box. An arrow originating from the sixth box points to the second dotted rectangular box.&#10;The fourth rectangular layer labeled “footer” is positioned below the third rectangular layer. Two horizontal lines are positioned to the left inside the fourth rectangular layer one below the other. A seventh rectangular box labeled “copyright information” is positioned to the left of the fourth rectangular layer. An arrow originating from this seventh box points to the first horizontal line. An eigth rectangular box labeled “email address” is positioned below the seventh rectangular box. An arrow originating from the eighth box points to the second horizontal line within the fourth rectangular layer."/>
          <p:cNvPicPr>
            <a:picLocks noChangeAspect="1"/>
          </p:cNvPicPr>
          <p:nvPr/>
        </p:nvPicPr>
        <p:blipFill>
          <a:blip r:embed="rId3" cstate="print"/>
          <a:stretch>
            <a:fillRect/>
          </a:stretch>
        </p:blipFill>
        <p:spPr>
          <a:xfrm>
            <a:off x="766231" y="2417055"/>
            <a:ext cx="7611537" cy="3791479"/>
          </a:xfrm>
          <a:prstGeom prst="rect">
            <a:avLst/>
          </a:prstGeom>
        </p:spPr>
      </p:pic>
    </p:spTree>
    <p:extLst>
      <p:ext uri="{BB962C8B-B14F-4D97-AF65-F5344CB8AC3E}">
        <p14:creationId xmlns:p14="http://schemas.microsoft.com/office/powerpoint/2010/main" val="151544085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IN" sz="4400" b="1" dirty="0" smtClean="0">
                <a:latin typeface="Franklin Gothic Book" panose="020B0503020102020204" pitchFamily="34" charset="0"/>
              </a:rPr>
              <a:t>File Management</a:t>
            </a:r>
            <a:endParaRPr lang="en-IN" sz="4400" b="1" dirty="0">
              <a:latin typeface="Franklin Gothic Book" panose="020B0503020102020204" pitchFamily="34" charset="0"/>
            </a:endParaRPr>
          </a:p>
        </p:txBody>
      </p:sp>
      <p:sp>
        <p:nvSpPr>
          <p:cNvPr id="2" name="Content Placeholder 1"/>
          <p:cNvSpPr>
            <a:spLocks noGrp="1"/>
          </p:cNvSpPr>
          <p:nvPr>
            <p:ph idx="1"/>
          </p:nvPr>
        </p:nvSpPr>
        <p:spPr/>
        <p:txBody>
          <a:bodyPr/>
          <a:lstStyle/>
          <a:p>
            <a:r>
              <a:rPr lang="en-IN" dirty="0" smtClean="0"/>
              <a:t>Websites use several types of files, including HTML files, image files, media such as audio and video files, and CSS files</a:t>
            </a:r>
          </a:p>
          <a:p>
            <a:r>
              <a:rPr lang="en-IN" dirty="0" smtClean="0"/>
              <a:t>Each site must follow a systematic method to organize its files</a:t>
            </a:r>
          </a:p>
          <a:p>
            <a:r>
              <a:rPr lang="en-IN" dirty="0" smtClean="0"/>
              <a:t>The main folder, also called the </a:t>
            </a:r>
            <a:r>
              <a:rPr lang="en-IN" b="1" dirty="0" smtClean="0"/>
              <a:t>root folder</a:t>
            </a:r>
            <a:r>
              <a:rPr lang="en-IN" dirty="0" smtClean="0"/>
              <a:t>, contains all files and other folders for the website</a:t>
            </a:r>
            <a:endParaRPr lang="en-IN" dirty="0"/>
          </a:p>
        </p:txBody>
      </p:sp>
    </p:spTree>
    <p:extLst>
      <p:ext uri="{BB962C8B-B14F-4D97-AF65-F5344CB8AC3E}">
        <p14:creationId xmlns:p14="http://schemas.microsoft.com/office/powerpoint/2010/main" val="402538996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IN" sz="4400" b="1" dirty="0">
                <a:latin typeface="Franklin Gothic Book" panose="020B0503020102020204" pitchFamily="34" charset="0"/>
              </a:rPr>
              <a:t>File Management (continued)</a:t>
            </a:r>
          </a:p>
        </p:txBody>
      </p:sp>
      <p:pic>
        <p:nvPicPr>
          <p:cNvPr id="6" name="Content Placeholder 5" descr="This figure explains how to organize files in a website.&#10;A rectangular box labeled “fitness” is positioned at the top of the figure. A small rectangular box labeled “main website folder” is positioned to the right of the first rectangular box. An arrow originating from the small rectangular box points to the first rectangular box.&#10;Below the small rectangular box are four rectangular boxes, labeled “css”, “images”, “media”, and “template”, one below the other.&#10;A vertical arrow originating from the first rectangular box splits and points to all of these four rectangular boxes.&#10;A second small rectangular box labeled “website subfolders” is positioned on the right side of the figure. An arrow originating from this second small rectangular box points to a flower bracket covering all four rectangular boxes."/>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2312605" y="1371600"/>
            <a:ext cx="4518790" cy="4865688"/>
          </a:xfrm>
        </p:spPr>
      </p:pic>
    </p:spTree>
    <p:extLst>
      <p:ext uri="{BB962C8B-B14F-4D97-AF65-F5344CB8AC3E}">
        <p14:creationId xmlns:p14="http://schemas.microsoft.com/office/powerpoint/2010/main" val="216025585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2" name="Rectangle 3"/>
          <p:cNvSpPr>
            <a:spLocks noGrp="1" noChangeArrowheads="1"/>
          </p:cNvSpPr>
          <p:nvPr>
            <p:ph idx="1"/>
          </p:nvPr>
        </p:nvSpPr>
        <p:spPr>
          <a:xfrm>
            <a:off x="457200" y="1481328"/>
            <a:ext cx="4038600" cy="4525963"/>
          </a:xfrm>
        </p:spPr>
        <p:txBody>
          <a:bodyPr>
            <a:noAutofit/>
          </a:bodyPr>
          <a:lstStyle/>
          <a:p>
            <a:r>
              <a:rPr lang="en-US" sz="2000" dirty="0" smtClean="0"/>
              <a:t>The World Wide Web, also called the </a:t>
            </a:r>
            <a:r>
              <a:rPr lang="en-US" sz="2000" b="1" dirty="0" smtClean="0"/>
              <a:t>web</a:t>
            </a:r>
            <a:r>
              <a:rPr lang="en-US" sz="2000" dirty="0" smtClean="0"/>
              <a:t>, </a:t>
            </a:r>
            <a:r>
              <a:rPr lang="en-IN" sz="2000" dirty="0"/>
              <a:t>is the service </a:t>
            </a:r>
            <a:r>
              <a:rPr lang="en-IN" sz="2000" dirty="0" smtClean="0"/>
              <a:t>that provides </a:t>
            </a:r>
            <a:r>
              <a:rPr lang="en-IN" sz="2000" dirty="0"/>
              <a:t>access to information stored on web </a:t>
            </a:r>
            <a:r>
              <a:rPr lang="en-IN" sz="2000" dirty="0" smtClean="0"/>
              <a:t>servers</a:t>
            </a:r>
          </a:p>
          <a:p>
            <a:r>
              <a:rPr lang="en-IN" sz="2000" dirty="0" smtClean="0"/>
              <a:t>The web consists of a collection of linked files known as </a:t>
            </a:r>
            <a:r>
              <a:rPr lang="en-IN" sz="2000" b="1" dirty="0" smtClean="0"/>
              <a:t>webpages</a:t>
            </a:r>
          </a:p>
          <a:p>
            <a:r>
              <a:rPr lang="en-IN" sz="2000" dirty="0"/>
              <a:t>A </a:t>
            </a:r>
            <a:r>
              <a:rPr lang="en-IN" sz="2000" b="1" dirty="0"/>
              <a:t>website</a:t>
            </a:r>
            <a:r>
              <a:rPr lang="en-IN" sz="2000" dirty="0"/>
              <a:t> is a related collection of webpages created and maintained by a person, company, educational institution, or other </a:t>
            </a:r>
            <a:r>
              <a:rPr lang="en-IN" sz="2000" dirty="0" smtClean="0"/>
              <a:t>organization</a:t>
            </a:r>
            <a:endParaRPr lang="en-IN" sz="2000" dirty="0"/>
          </a:p>
        </p:txBody>
      </p:sp>
      <p:sp>
        <p:nvSpPr>
          <p:cNvPr id="27651" name="Rectangle 2"/>
          <p:cNvSpPr>
            <a:spLocks noGrp="1" noChangeArrowheads="1"/>
          </p:cNvSpPr>
          <p:nvPr>
            <p:ph type="title"/>
          </p:nvPr>
        </p:nvSpPr>
        <p:spPr/>
        <p:txBody>
          <a:bodyPr/>
          <a:lstStyle/>
          <a:p>
            <a:pPr eaLnBrk="1" hangingPunct="1"/>
            <a:r>
              <a:rPr lang="en-US" dirty="0" smtClean="0"/>
              <a:t>World Wide Web</a:t>
            </a:r>
          </a:p>
        </p:txBody>
      </p:sp>
      <p:sp>
        <p:nvSpPr>
          <p:cNvPr id="4" name="Content Placeholder 1"/>
          <p:cNvSpPr txBox="1">
            <a:spLocks/>
          </p:cNvSpPr>
          <p:nvPr/>
        </p:nvSpPr>
        <p:spPr>
          <a:xfrm>
            <a:off x="4572000" y="1481328"/>
            <a:ext cx="4114800" cy="4525963"/>
          </a:xfrm>
          <a:prstGeom prst="rect">
            <a:avLst/>
          </a:prstGeom>
        </p:spPr>
        <p:txBody>
          <a:bodyPr vert="horz">
            <a:normAutofit/>
          </a:bodyPr>
          <a:lstStyle/>
          <a:p>
            <a:pPr marL="365760" marR="0" lvl="0" indent="-256032" algn="l" defTabSz="914400" rtl="0" eaLnBrk="1" fontAlgn="auto" latinLnBrk="0" hangingPunct="1">
              <a:lnSpc>
                <a:spcPct val="90000"/>
              </a:lnSpc>
              <a:spcBef>
                <a:spcPts val="400"/>
              </a:spcBef>
              <a:spcAft>
                <a:spcPts val="0"/>
              </a:spcAft>
              <a:buClr>
                <a:schemeClr val="accent1"/>
              </a:buClr>
              <a:buSzPct val="68000"/>
              <a:buFont typeface="Wingdings 3"/>
              <a:buChar char=""/>
              <a:tabLst/>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A </a:t>
            </a:r>
            <a:r>
              <a:rPr kumimoji="0" lang="en-US" sz="2000" b="1" i="0" u="none" strike="noStrike" kern="1200" cap="none" spc="0" normalizeH="0" baseline="0" noProof="0" dirty="0" smtClean="0">
                <a:ln>
                  <a:noFill/>
                </a:ln>
                <a:solidFill>
                  <a:schemeClr val="tx1"/>
                </a:solidFill>
                <a:effectLst/>
                <a:uLnTx/>
                <a:uFillTx/>
                <a:latin typeface="+mn-lt"/>
                <a:ea typeface="+mn-ea"/>
                <a:cs typeface="+mn-cs"/>
              </a:rPr>
              <a:t>home page </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is the first document users see when they access a website</a:t>
            </a:r>
          </a:p>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Char char=""/>
              <a:tabLst/>
              <a:defRPr/>
            </a:pPr>
            <a:r>
              <a:rPr kumimoji="0" lang="en-IN" sz="2000" b="0" i="0" u="none" strike="noStrike" kern="1200" cap="none" spc="0" normalizeH="0" baseline="0" noProof="0" dirty="0" smtClean="0">
                <a:ln>
                  <a:noFill/>
                </a:ln>
                <a:solidFill>
                  <a:schemeClr val="tx1"/>
                </a:solidFill>
                <a:effectLst/>
                <a:uLnTx/>
                <a:uFillTx/>
                <a:latin typeface="+mn-lt"/>
                <a:ea typeface="+mn-ea"/>
                <a:cs typeface="+mn-cs"/>
              </a:rPr>
              <a:t>A </a:t>
            </a:r>
            <a:r>
              <a:rPr kumimoji="0" lang="en-IN" sz="2000" b="1" i="0" u="none" strike="noStrike" kern="1200" cap="none" spc="0" normalizeH="0" baseline="0" noProof="0" dirty="0" smtClean="0">
                <a:ln>
                  <a:noFill/>
                </a:ln>
                <a:solidFill>
                  <a:schemeClr val="tx1"/>
                </a:solidFill>
                <a:effectLst/>
                <a:uLnTx/>
                <a:uFillTx/>
                <a:latin typeface="+mn-lt"/>
                <a:ea typeface="+mn-ea"/>
                <a:cs typeface="+mn-cs"/>
              </a:rPr>
              <a:t>hyperlink</a:t>
            </a:r>
            <a:r>
              <a:rPr kumimoji="0" lang="en-IN" sz="2000" b="0" i="0" u="none" strike="noStrike" kern="1200" cap="none" spc="0" normalizeH="0" baseline="0" noProof="0" dirty="0" smtClean="0">
                <a:ln>
                  <a:noFill/>
                </a:ln>
                <a:solidFill>
                  <a:schemeClr val="tx1"/>
                </a:solidFill>
                <a:effectLst/>
                <a:uLnTx/>
                <a:uFillTx/>
                <a:latin typeface="+mn-lt"/>
                <a:ea typeface="+mn-ea"/>
                <a:cs typeface="+mn-cs"/>
              </a:rPr>
              <a:t>, commonly called a </a:t>
            </a:r>
            <a:r>
              <a:rPr kumimoji="0" lang="en-IN" sz="2000" b="1" i="0" u="none" strike="noStrike" kern="1200" cap="none" spc="0" normalizeH="0" baseline="0" noProof="0" dirty="0" smtClean="0">
                <a:ln>
                  <a:noFill/>
                </a:ln>
                <a:solidFill>
                  <a:schemeClr val="tx1"/>
                </a:solidFill>
                <a:effectLst/>
                <a:uLnTx/>
                <a:uFillTx/>
                <a:latin typeface="+mn-lt"/>
                <a:ea typeface="+mn-ea"/>
                <a:cs typeface="+mn-cs"/>
              </a:rPr>
              <a:t>link</a:t>
            </a:r>
            <a:r>
              <a:rPr kumimoji="0" lang="en-IN" sz="2000" b="0" i="0" u="none" strike="noStrike" kern="1200" cap="none" spc="0" normalizeH="0" baseline="0" noProof="0" dirty="0" smtClean="0">
                <a:ln>
                  <a:noFill/>
                </a:ln>
                <a:solidFill>
                  <a:schemeClr val="tx1"/>
                </a:solidFill>
                <a:effectLst/>
                <a:uLnTx/>
                <a:uFillTx/>
                <a:latin typeface="+mn-lt"/>
                <a:ea typeface="+mn-ea"/>
                <a:cs typeface="+mn-cs"/>
              </a:rPr>
              <a:t>, is an element that connects one webpage to another webpage on the same server or to any other web server in the world</a:t>
            </a: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ts val="400"/>
              </a:spcBef>
              <a:spcAft>
                <a:spcPts val="0"/>
              </a:spcAft>
              <a:buClr>
                <a:schemeClr val="accent1"/>
              </a:buClr>
              <a:buSzPct val="68000"/>
              <a:buFont typeface="Wingdings 3"/>
              <a:buNone/>
              <a:tabLst/>
              <a:defRPr/>
            </a:pPr>
            <a:endParaRPr kumimoji="0" lang="en-US" sz="20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IN" sz="4400" b="1" dirty="0" smtClean="0">
                <a:latin typeface="Franklin Gothic Book" panose="020B0503020102020204" pitchFamily="34" charset="0"/>
              </a:rPr>
              <a:t>Using HTML5 Semantic Elements</a:t>
            </a:r>
            <a:endParaRPr lang="en-IN" sz="4400" b="1" dirty="0">
              <a:latin typeface="Franklin Gothic Book" panose="020B0503020102020204" pitchFamily="34" charset="0"/>
            </a:endParaRPr>
          </a:p>
        </p:txBody>
      </p:sp>
      <p:pic>
        <p:nvPicPr>
          <p:cNvPr id="6" name="Content Placeholder 5" descr="This table provides data about the HTML5 semantic elements. It has 2 columns and 8 rows. The header of column 1 reads “Element”, and the header of column 2 reads “Description”.&#10;In row 2, column 1 reads “&lt;header&gt;…&lt;/header&gt;” and column 2 reads “Indicates the header information on the webpage. Header content typically consists of a business name or logo and is commonly positioned immediately after the opening &lt;body&gt; tag.”&#10;In row 3, column 1 reads “&lt;nav&gt;…&lt;/nav&gt;” and column 2 reads “Indicates the start and end of a navigation area within the webpage. The nav element contains hyperlinks to other webpages within a website and is commonly positioned immediately after the closing &lt;/header&gt; tag.”&#10;In row 4, column 1 reads “&lt;main&gt;…&lt;/main&gt;” and column 2 reads “Indicates the start and end of the main content area of a webpage. Contains the primary content of the webpage. Only one main element can appear on a page.”&#10;In row 5, column 1 reads “&lt;footer&gt;…&lt;/footer&gt;” and column 2 reads “Indicates the start and end of the footer area of a webpage. Contains the footer content of the webpage.”&#10;In row 6, column 1 reads “&lt;section&gt;…&lt;/section&gt;” and column 2 reads “Indicates the start and end of a section area of a webpage. Contains a specific grouping of content on the webpage.”&#10;In row 7, column 1 reads “&lt;article&gt;…&lt;/article&gt;” and column 2 reads “Indicates the start and end of an article of a webpage. Contains content such as forum or blog posts.”&#10;In row 8, column 1 reads “&lt;aside&gt;…&lt;/aside&gt;” and column 2 reads “Indicates the start and end of an aside area of a webpage. Contains information about nearby content and is typically displayed as a sideba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52400" y="2242311"/>
            <a:ext cx="8839200" cy="3124266"/>
          </a:xfrm>
        </p:spPr>
      </p:pic>
    </p:spTree>
    <p:extLst>
      <p:ext uri="{BB962C8B-B14F-4D97-AF65-F5344CB8AC3E}">
        <p14:creationId xmlns:p14="http://schemas.microsoft.com/office/powerpoint/2010/main" val="4124331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IN" sz="4400" b="1" dirty="0">
                <a:latin typeface="Franklin Gothic Book" panose="020B0503020102020204" pitchFamily="34" charset="0"/>
              </a:rPr>
              <a:t>Using HTML5 Semantic Elements (</a:t>
            </a:r>
            <a:r>
              <a:rPr lang="en-IN" sz="4400" b="1" dirty="0" smtClean="0">
                <a:latin typeface="Franklin Gothic Book" panose="020B0503020102020204" pitchFamily="34" charset="0"/>
              </a:rPr>
              <a:t>continued 1)</a:t>
            </a:r>
            <a:endParaRPr lang="en-IN" sz="4400" b="1" dirty="0">
              <a:latin typeface="Franklin Gothic Book" panose="020B0503020102020204" pitchFamily="34" charset="0"/>
            </a:endParaRPr>
          </a:p>
        </p:txBody>
      </p:sp>
      <p:pic>
        <p:nvPicPr>
          <p:cNvPr id="6" name="Content Placeholder 5" descr="This figure explains how to organize files in a website.&#10;A rectangular box labeled “fitness” is positioned at the top of the figure. A small rectangular box labeled “main website folder” is positioned to the right of the first rectangular box. An arrow originating from the small rectangular box points to the first rectangular box.&#10;Below the small rectangular box are four rectangular boxes, labeled “css”, “images”, “media”, and “template”, one below the other.&#10;A vertical arrow originating from the first rectangular box splits and points to all of these four rectangular boxes.&#10;A second small rectangular box labeled “website subfolders” is positioned on the right side of the figure. An arrow originating from this second small rectangular box points to a flower bracket covering all four rectangular boxes."/>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52400" y="1651119"/>
            <a:ext cx="8839200" cy="4306650"/>
          </a:xfrm>
        </p:spPr>
      </p:pic>
    </p:spTree>
    <p:extLst>
      <p:ext uri="{BB962C8B-B14F-4D97-AF65-F5344CB8AC3E}">
        <p14:creationId xmlns:p14="http://schemas.microsoft.com/office/powerpoint/2010/main" val="413158316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Autofit/>
          </a:bodyPr>
          <a:lstStyle/>
          <a:p>
            <a:r>
              <a:rPr lang="en-IN" sz="4400" b="1" dirty="0" smtClean="0">
                <a:latin typeface="Franklin Gothic Book" panose="020B0503020102020204" pitchFamily="34" charset="0"/>
              </a:rPr>
              <a:t>Create </a:t>
            </a:r>
            <a:r>
              <a:rPr lang="en-IN" sz="4400" b="1" dirty="0">
                <a:latin typeface="Franklin Gothic Book" panose="020B0503020102020204" pitchFamily="34" charset="0"/>
              </a:rPr>
              <a:t>a Webpage Template </a:t>
            </a:r>
            <a:r>
              <a:rPr lang="en-IN" sz="4400" b="1" dirty="0" smtClean="0">
                <a:latin typeface="Franklin Gothic Book" panose="020B0503020102020204" pitchFamily="34" charset="0"/>
              </a:rPr>
              <a:t>Document</a:t>
            </a:r>
            <a:endParaRPr lang="en-IN" sz="4400" b="1" dirty="0">
              <a:latin typeface="Franklin Gothic Book" panose="020B0503020102020204" pitchFamily="34" charset="0"/>
            </a:endParaRPr>
          </a:p>
        </p:txBody>
      </p:sp>
      <p:pic>
        <p:nvPicPr>
          <p:cNvPr id="6" name="Content Placeholder 5" descr="This figure explains how to add the remaining HTML elements to the webpage.&#10;The first line of the document reads “1 &lt;!DOCTYPE html&gt;”.&#10;The second line of the document reads “2 &lt;html lang=”en”&gt;”.&#10;The third line of the document reads “3 &lt;head&gt;”.&#10;The fourth line of the document reads “4 &lt;title&gt;&lt;/title&gt;”. The fifth line of the document reads “5 &lt;meta charset=”utf-8”&gt;”. A rectangular box that reads “indent Lines 4 and 5” is positioned on the left side of the figure. An arrow originating from the first rectangular box points to a flower bracket that encompasses the fourth and fifth lines in the document.&#10;The sixth line of the document reads “&lt;/head&gt;”.&#10;The seventh line of the document reads “&lt;body&gt;”.&#10;The eighth line of the document reads “&lt;/body&gt;”.&#10;The ninth line of the document reads “&lt;/html&gt;”.&#10;A rectangular box labeled “remaining HTML elements” is positioned on the right side of the figure. An arrow originating from the second rectangular box points to a flower bracket that encompasses fourth to ninth lines."/>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966284" y="1975388"/>
            <a:ext cx="7211431" cy="3658111"/>
          </a:xfrm>
        </p:spPr>
      </p:pic>
    </p:spTree>
    <p:extLst>
      <p:ext uri="{BB962C8B-B14F-4D97-AF65-F5344CB8AC3E}">
        <p14:creationId xmlns:p14="http://schemas.microsoft.com/office/powerpoint/2010/main" val="151825140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52399" y="76200"/>
            <a:ext cx="8381999" cy="1219200"/>
          </a:xfrm>
        </p:spPr>
        <p:txBody>
          <a:bodyPr>
            <a:noAutofit/>
          </a:bodyPr>
          <a:lstStyle/>
          <a:p>
            <a:r>
              <a:rPr lang="en-IN" sz="4000" b="1" dirty="0" smtClean="0">
                <a:latin typeface="Franklin Gothic Book" panose="020B0503020102020204" pitchFamily="34" charset="0"/>
              </a:rPr>
              <a:t>Add </a:t>
            </a:r>
            <a:r>
              <a:rPr lang="en-IN" sz="4000" b="1" dirty="0">
                <a:latin typeface="Franklin Gothic Book" panose="020B0503020102020204" pitchFamily="34" charset="0"/>
              </a:rPr>
              <a:t>HTML5 Semantic Elements to </a:t>
            </a:r>
            <a:r>
              <a:rPr lang="en-IN" sz="4000" b="1" dirty="0" smtClean="0">
                <a:latin typeface="Franklin Gothic Book" panose="020B0503020102020204" pitchFamily="34" charset="0"/>
              </a:rPr>
              <a:t>the </a:t>
            </a:r>
            <a:r>
              <a:rPr lang="en-IN" sz="4000" b="1" dirty="0">
                <a:latin typeface="Franklin Gothic Book" panose="020B0503020102020204" pitchFamily="34" charset="0"/>
              </a:rPr>
              <a:t>Webpage </a:t>
            </a:r>
            <a:r>
              <a:rPr lang="en-IN" sz="4000" b="1" dirty="0" smtClean="0">
                <a:latin typeface="Franklin Gothic Book" panose="020B0503020102020204" pitchFamily="34" charset="0"/>
              </a:rPr>
              <a:t>Template</a:t>
            </a:r>
            <a:endParaRPr lang="en-IN" sz="4000" b="1" dirty="0">
              <a:latin typeface="Franklin Gothic Book" panose="020B0503020102020204" pitchFamily="34" charset="0"/>
            </a:endParaRPr>
          </a:p>
        </p:txBody>
      </p:sp>
      <p:pic>
        <p:nvPicPr>
          <p:cNvPr id="6" name="Content Placeholder 5" descr="This figure explains where to place the header tag in a webpage template.&#10;The first line of the document reads “4 &lt;title&gt;&lt;/title&gt;”.&#10;The second line of the document reads ‘5 &lt;meta charset=”utf-8”&gt;’.&#10;The third line of the document reads “6 &lt;/head&gt;”.&#10;The fourth line of the document reads “7 &lt;body&gt;”.&#10;The fifth line of the document reads “8“. A rectangular box that reads “Line 8 is blank” is positioned on the right side of the document. An arrow originating from this first rectangular box points to the fifth line of the document.&#10;The sixth line of the document reads “9 &lt;header&gt;”.&#10;The seventh line of the document reads “10 &lt;/header&gt;”. A second rectangular box that reads “Lines 8 through 10” is positioned on the left side of the document. An arrow originating from this box points to the fifth, sixth, and seventh lines of the document.&#10;A third rectangular box that reads “HTML5 header tags” is positioned below the first rectangular box. An arrow originating from the third box points to the sixth and seventh lines of the document.&#10;The eighth line of the document reads “11 &lt;/body&gt;”.&#10;The ninth line of the document reads “12 &lt;/html&gt;”."/>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966284" y="1965862"/>
            <a:ext cx="7211431" cy="3677163"/>
          </a:xfrm>
        </p:spPr>
      </p:pic>
    </p:spTree>
    <p:extLst>
      <p:ext uri="{BB962C8B-B14F-4D97-AF65-F5344CB8AC3E}">
        <p14:creationId xmlns:p14="http://schemas.microsoft.com/office/powerpoint/2010/main" val="356306136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52400" y="76200"/>
            <a:ext cx="8534400" cy="1219200"/>
          </a:xfrm>
        </p:spPr>
        <p:txBody>
          <a:bodyPr>
            <a:noAutofit/>
          </a:bodyPr>
          <a:lstStyle/>
          <a:p>
            <a:r>
              <a:rPr lang="en-IN" sz="4000" b="1" dirty="0" smtClean="0">
                <a:latin typeface="Franklin Gothic Book" panose="020B0503020102020204" pitchFamily="34" charset="0"/>
              </a:rPr>
              <a:t>Add More Semantic </a:t>
            </a:r>
            <a:r>
              <a:rPr lang="en-IN" sz="4000" b="1" dirty="0">
                <a:latin typeface="Franklin Gothic Book" panose="020B0503020102020204" pitchFamily="34" charset="0"/>
              </a:rPr>
              <a:t>Elements to </a:t>
            </a:r>
            <a:r>
              <a:rPr lang="en-IN" sz="4000" b="1" dirty="0" smtClean="0">
                <a:latin typeface="Franklin Gothic Book" panose="020B0503020102020204" pitchFamily="34" charset="0"/>
              </a:rPr>
              <a:t>the </a:t>
            </a:r>
            <a:r>
              <a:rPr lang="en-IN" sz="4000" b="1" dirty="0">
                <a:latin typeface="Franklin Gothic Book" panose="020B0503020102020204" pitchFamily="34" charset="0"/>
              </a:rPr>
              <a:t>Webpage </a:t>
            </a:r>
            <a:r>
              <a:rPr lang="en-IN" sz="4000" b="1" dirty="0" smtClean="0">
                <a:latin typeface="Franklin Gothic Book" panose="020B0503020102020204" pitchFamily="34" charset="0"/>
              </a:rPr>
              <a:t>Template</a:t>
            </a:r>
            <a:endParaRPr lang="en-IN" sz="4000" b="1" dirty="0">
              <a:latin typeface="Franklin Gothic Book" panose="020B0503020102020204" pitchFamily="34" charset="0"/>
            </a:endParaRPr>
          </a:p>
        </p:txBody>
      </p:sp>
      <p:sp>
        <p:nvSpPr>
          <p:cNvPr id="7" name="Content Placeholder 6"/>
          <p:cNvSpPr>
            <a:spLocks noGrp="1"/>
          </p:cNvSpPr>
          <p:nvPr>
            <p:ph idx="1"/>
          </p:nvPr>
        </p:nvSpPr>
        <p:spPr/>
        <p:txBody>
          <a:bodyPr/>
          <a:lstStyle/>
          <a:p>
            <a:r>
              <a:rPr lang="en-IN" dirty="0" smtClean="0"/>
              <a:t>Save the changes</a:t>
            </a:r>
          </a:p>
          <a:p>
            <a:endParaRPr lang="en-IN" dirty="0"/>
          </a:p>
        </p:txBody>
      </p:sp>
      <p:pic>
        <p:nvPicPr>
          <p:cNvPr id="8" name="Content Placeholder 5" descr="This figure explains how to complete the wireframe of the webpage.&#10;The first line of the document reads “10 &lt;/header&gt;”.&#10;The second line of the document reads “11”.&#10;The third line of the document reads “12 &lt;nav&gt;”.&#10;The fourth line of the document reads “13 &lt;/nav&gt;”.&#10;The fifth line of the document reads “14”.&#10;The sixth line of the document reads “15 &lt;main&gt;”.&#10;The seventh line of the document reads “16 &lt;/main&gt;”.&#10;The eighth line of the document reads “17”.&#10;The ninth line of the document reads “18 &lt;footer&gt;”.&#10;The tenth line of the document reads “19 &lt;/footer&gt;”. A rectangular box labeled “HTML5 tags added” is positioned on the right side of the document. An arrow originating from this box points from the third line to the tenth line. &#10;The eleventh line of the document reads “20”. A second rectangular box labeled “Line 12 through 20” is positioned to the left of the document. An arrow originating from the second box points to a flower bracket that encompasses third to eleventh lines.&#10;The twelfth line of the document reads “21 &lt;/body&gt;”.&#10;The thirteenth line of the document reads “22 &lt;/html&gt;”."/>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3336" y="2183145"/>
            <a:ext cx="7897327" cy="4105848"/>
          </a:xfrm>
          <a:prstGeom prst="rect">
            <a:avLst/>
          </a:prstGeom>
          <a:solidFill>
            <a:schemeClr val="bg1"/>
          </a:solidFill>
        </p:spPr>
      </p:pic>
    </p:spTree>
    <p:extLst>
      <p:ext uri="{BB962C8B-B14F-4D97-AF65-F5344CB8AC3E}">
        <p14:creationId xmlns:p14="http://schemas.microsoft.com/office/powerpoint/2010/main" val="414670705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Autofit/>
          </a:bodyPr>
          <a:lstStyle/>
          <a:p>
            <a:r>
              <a:rPr lang="en-IN" sz="4400" b="1" dirty="0" smtClean="0">
                <a:latin typeface="Franklin Gothic Book" panose="020B0503020102020204" pitchFamily="34" charset="0"/>
              </a:rPr>
              <a:t>Add a Title to a Webpage Template</a:t>
            </a:r>
            <a:endParaRPr lang="en-IN" sz="4400" b="1" dirty="0">
              <a:latin typeface="Franklin Gothic Book" panose="020B0503020102020204" pitchFamily="34" charset="0"/>
            </a:endParaRPr>
          </a:p>
        </p:txBody>
      </p:sp>
      <p:sp>
        <p:nvSpPr>
          <p:cNvPr id="2" name="Content Placeholder 1"/>
          <p:cNvSpPr>
            <a:spLocks noGrp="1"/>
          </p:cNvSpPr>
          <p:nvPr>
            <p:ph idx="1"/>
          </p:nvPr>
        </p:nvSpPr>
        <p:spPr>
          <a:xfrm>
            <a:off x="457200" y="1481328"/>
            <a:ext cx="4038600" cy="4525963"/>
          </a:xfrm>
        </p:spPr>
        <p:txBody>
          <a:bodyPr>
            <a:normAutofit/>
          </a:bodyPr>
          <a:lstStyle/>
          <a:p>
            <a:pPr marL="0" indent="0">
              <a:buNone/>
            </a:pPr>
            <a:r>
              <a:rPr lang="en-IN" sz="2000" dirty="0" smtClean="0"/>
              <a:t>The following steps add a webpage title to a template:</a:t>
            </a:r>
          </a:p>
          <a:p>
            <a:r>
              <a:rPr lang="en-IN" sz="2000" dirty="0" smtClean="0"/>
              <a:t>Place an insertion point after the beginning &lt;title&gt; tag and type </a:t>
            </a:r>
            <a:r>
              <a:rPr lang="en-IN" sz="1800" b="1" dirty="0" smtClean="0">
                <a:latin typeface="Courier New" panose="02070309020205020404" pitchFamily="49" charset="0"/>
                <a:cs typeface="Courier New" panose="02070309020205020404" pitchFamily="49" charset="0"/>
              </a:rPr>
              <a:t>Forward Fitness Club </a:t>
            </a:r>
            <a:r>
              <a:rPr lang="en-IN" sz="2000" dirty="0" smtClean="0"/>
              <a:t>to add a webpage title</a:t>
            </a:r>
          </a:p>
          <a:p>
            <a:r>
              <a:rPr lang="en-IN" sz="2000" dirty="0" smtClean="0"/>
              <a:t>Save the changes and then view the page in a browser to display the webpage title</a:t>
            </a:r>
            <a:endParaRPr lang="en-IN" sz="2000" dirty="0"/>
          </a:p>
        </p:txBody>
      </p:sp>
      <p:pic>
        <p:nvPicPr>
          <p:cNvPr id="4" name="Content Placeholder 5" descr="This figure explains how a webpage title looks in a browser.&#10;The figure shows a rectangular box divided into two sections. The first section consists of 2 rectangles placed side by side. The first rectangular box of the first section reads “D:\fitness\template\fitness.html”. A small rectangular box labeled “file location” is positioned on top of the main rectangular box. An arrow originating from the first small rectangular box points to the first rectangular box of the first section.&#10;A rectangular box that reads “Forward Fitness Club” is positioned to the right of the first rectangular box in the first section. A second small rectangular box labeled “webpage title” is positioned to the right of the first small rectangular box. An arrow originating from the second small rectangular box points to the contents of the second rectangular box in the first section.&#10;A small rectangular box labeled “browser tab” is positioned to the right of the second small rectangular box. An arrow originating from the third small rectangular box points to the outline of the second rectangular box in the first section.&#10;A small rectangular box labeled “Internet Explorer” is positioned to the right of the third small rectangular box. An arrow originating from the fourth small rectangular box points to the main rectangular box of the figure."/>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72000" y="1447800"/>
            <a:ext cx="4286464" cy="2971873"/>
          </a:xfrm>
          <a:prstGeom prst="rect">
            <a:avLst/>
          </a:prstGeom>
        </p:spPr>
      </p:pic>
    </p:spTree>
    <p:extLst>
      <p:ext uri="{BB962C8B-B14F-4D97-AF65-F5344CB8AC3E}">
        <p14:creationId xmlns:p14="http://schemas.microsoft.com/office/powerpoint/2010/main" val="1500042625"/>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IN" sz="4400" b="1" dirty="0" smtClean="0">
                <a:latin typeface="Franklin Gothic Book" panose="020B0503020102020204" pitchFamily="34" charset="0"/>
              </a:rPr>
              <a:t>Comments</a:t>
            </a:r>
            <a:endParaRPr lang="en-IN" sz="4400" b="1" dirty="0">
              <a:latin typeface="Franklin Gothic Book" panose="020B0503020102020204" pitchFamily="34" charset="0"/>
            </a:endParaRPr>
          </a:p>
        </p:txBody>
      </p:sp>
      <p:sp>
        <p:nvSpPr>
          <p:cNvPr id="2" name="Content Placeholder 1"/>
          <p:cNvSpPr>
            <a:spLocks noGrp="1"/>
          </p:cNvSpPr>
          <p:nvPr>
            <p:ph idx="1"/>
          </p:nvPr>
        </p:nvSpPr>
        <p:spPr/>
        <p:txBody>
          <a:bodyPr/>
          <a:lstStyle/>
          <a:p>
            <a:r>
              <a:rPr lang="en-IN" dirty="0" smtClean="0"/>
              <a:t>Comments can provide additional information about the areas within the webpage</a:t>
            </a:r>
          </a:p>
          <a:p>
            <a:r>
              <a:rPr lang="en-IN" dirty="0" smtClean="0"/>
              <a:t>Add a comment before a tag using the following tag:</a:t>
            </a:r>
          </a:p>
          <a:p>
            <a:pPr marL="457200" lvl="1" indent="0">
              <a:buNone/>
            </a:pPr>
            <a:r>
              <a:rPr lang="en-IN" sz="2600" b="1" dirty="0" smtClean="0">
                <a:latin typeface="Courier New" panose="02070309020205020404" pitchFamily="49" charset="0"/>
                <a:cs typeface="Courier New" panose="02070309020205020404" pitchFamily="49" charset="0"/>
              </a:rPr>
              <a:t>&lt;! - - Place your comment here - - &gt;</a:t>
            </a:r>
            <a:endParaRPr lang="en-IN" sz="2600" dirty="0" smtClean="0">
              <a:latin typeface="Courier New" panose="02070309020205020404" pitchFamily="49" charset="0"/>
              <a:cs typeface="Courier New" panose="02070309020205020404" pitchFamily="49" charset="0"/>
            </a:endParaRPr>
          </a:p>
          <a:p>
            <a:pPr marL="514350" indent="-457200"/>
            <a:r>
              <a:rPr lang="en-IN" b="1" dirty="0" smtClean="0"/>
              <a:t>Word wrap</a:t>
            </a:r>
            <a:r>
              <a:rPr lang="en-IN" dirty="0" smtClean="0"/>
              <a:t> causes text lines to break at the right edge of the window and appear on a new line</a:t>
            </a:r>
          </a:p>
          <a:p>
            <a:pPr marL="514350" indent="-457200"/>
            <a:r>
              <a:rPr lang="en-IN" b="1" dirty="0" smtClean="0"/>
              <a:t>Why are comments important?</a:t>
            </a:r>
            <a:endParaRPr lang="en-IN" b="1" dirty="0"/>
          </a:p>
        </p:txBody>
      </p:sp>
    </p:spTree>
    <p:extLst>
      <p:ext uri="{BB962C8B-B14F-4D97-AF65-F5344CB8AC3E}">
        <p14:creationId xmlns:p14="http://schemas.microsoft.com/office/powerpoint/2010/main" val="3898735160"/>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Autofit/>
          </a:bodyPr>
          <a:lstStyle/>
          <a:p>
            <a:r>
              <a:rPr lang="en-IN" sz="4400" b="1" dirty="0" smtClean="0">
                <a:latin typeface="Franklin Gothic Book" panose="020B0503020102020204" pitchFamily="34" charset="0"/>
              </a:rPr>
              <a:t>Add </a:t>
            </a:r>
            <a:r>
              <a:rPr lang="en-IN" sz="4400" b="1" dirty="0">
                <a:latin typeface="Franklin Gothic Book" panose="020B0503020102020204" pitchFamily="34" charset="0"/>
              </a:rPr>
              <a:t>Comments to a Webpage </a:t>
            </a:r>
            <a:r>
              <a:rPr lang="en-IN" sz="4400" b="1" dirty="0" smtClean="0">
                <a:latin typeface="Franklin Gothic Book" panose="020B0503020102020204" pitchFamily="34" charset="0"/>
              </a:rPr>
              <a:t>Template</a:t>
            </a:r>
            <a:endParaRPr lang="en-IN" sz="4400" b="1" dirty="0">
              <a:latin typeface="Franklin Gothic Book" panose="020B0503020102020204" pitchFamily="34" charset="0"/>
            </a:endParaRPr>
          </a:p>
        </p:txBody>
      </p:sp>
      <p:pic>
        <p:nvPicPr>
          <p:cNvPr id="6" name="Content Placeholder 5" descr="This figure explains how to add a comment at the beginning of a document.&#10;The first line of the document reads “1 &lt;!DOCTYPE html&gt;”.&#10;The second line of the document reads “2 &lt;! - - This website template was created by: Student’s First Name Student’s Last Name - -&gt;”. A rectangular box labeled “new Line 2” is positioned on the left side of the figure. An arrow originating from this first rectangular box points to the second line of the document.&#10;A second rectangular box labeled “comment inserted” is positioned on the right side of the document. An arrow originating from the second rectangular box points to the second line of the document.&#10;The third line of the document reads “3 &lt;html lang=”en”&gt;”. A third rectangular box labeled “&lt;html lang=”en”&gt; moved to Line 3” is positioned below the first rectangular box. An arrow originating from the third rectangular box points to the third line of the document.&#10;The fourth line of the document reads “4 &lt;head&gt;”.&#10;The fifth line of the document reads “5 &lt;title&gt;&lt;/title&gt;”.&#10;The sixth line of the document reads “6 &lt;meta charset=”utf-8””.&#10;The seventh line of the document reads “7 &lt;/head&gt;”.&#10;The eighth line of the document reads “8 &lt;body&gt;”."/>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594757" y="2137336"/>
            <a:ext cx="7954485" cy="3334215"/>
          </a:xfrm>
          <a:prstGeom prst="rect">
            <a:avLst/>
          </a:prstGeom>
          <a:noFill/>
          <a:ln>
            <a:noFill/>
          </a:ln>
        </p:spPr>
      </p:pic>
    </p:spTree>
    <p:extLst>
      <p:ext uri="{BB962C8B-B14F-4D97-AF65-F5344CB8AC3E}">
        <p14:creationId xmlns:p14="http://schemas.microsoft.com/office/powerpoint/2010/main" val="4150322992"/>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Autofit/>
          </a:bodyPr>
          <a:lstStyle/>
          <a:p>
            <a:r>
              <a:rPr lang="en-IN" sz="4400" b="1" dirty="0" smtClean="0">
                <a:latin typeface="Franklin Gothic Book" panose="020B0503020102020204" pitchFamily="34" charset="0"/>
              </a:rPr>
              <a:t>Add More Comments </a:t>
            </a:r>
            <a:r>
              <a:rPr lang="en-IN" sz="4400" b="1" dirty="0">
                <a:latin typeface="Franklin Gothic Book" panose="020B0503020102020204" pitchFamily="34" charset="0"/>
              </a:rPr>
              <a:t>to </a:t>
            </a:r>
            <a:r>
              <a:rPr lang="en-IN" sz="4400" b="1" dirty="0" smtClean="0">
                <a:latin typeface="Franklin Gothic Book" panose="020B0503020102020204" pitchFamily="34" charset="0"/>
              </a:rPr>
              <a:t>the </a:t>
            </a:r>
            <a:r>
              <a:rPr lang="en-IN" sz="4400" b="1" dirty="0">
                <a:latin typeface="Franklin Gothic Book" panose="020B0503020102020204" pitchFamily="34" charset="0"/>
              </a:rPr>
              <a:t>Webpage </a:t>
            </a:r>
            <a:r>
              <a:rPr lang="en-IN" sz="4400" b="1" dirty="0" smtClean="0">
                <a:latin typeface="Franklin Gothic Book" panose="020B0503020102020204" pitchFamily="34" charset="0"/>
              </a:rPr>
              <a:t>Template</a:t>
            </a:r>
            <a:endParaRPr lang="en-IN" sz="4400" b="1" dirty="0">
              <a:latin typeface="Franklin Gothic Book" panose="020B0503020102020204" pitchFamily="34" charset="0"/>
            </a:endParaRPr>
          </a:p>
        </p:txBody>
      </p:sp>
      <p:sp>
        <p:nvSpPr>
          <p:cNvPr id="2" name="Content Placeholder 1"/>
          <p:cNvSpPr>
            <a:spLocks noGrp="1"/>
          </p:cNvSpPr>
          <p:nvPr>
            <p:ph idx="1"/>
          </p:nvPr>
        </p:nvSpPr>
        <p:spPr/>
        <p:txBody>
          <a:bodyPr/>
          <a:lstStyle/>
          <a:p>
            <a:r>
              <a:rPr lang="en-IN" dirty="0" smtClean="0"/>
              <a:t>Save the changes</a:t>
            </a:r>
          </a:p>
          <a:p>
            <a:endParaRPr lang="en-IN" dirty="0"/>
          </a:p>
        </p:txBody>
      </p:sp>
      <p:pic>
        <p:nvPicPr>
          <p:cNvPr id="6" name="Picture 5" descr="This figure explains how to add a comment above the footer area.&#10;The first line reads “17”. A rectangular box labeled “Line 17 is blank” is positioned to the right of the first line. An arrow originating from the first rectangular box points to the first line of the document.&#10;The second line of the document reads “18 &lt;! - - Use the main area to add the main content of the webpage - - &gt;”. A rectangular box labeled “new Line 18” is positioned on the left side of the document. An arrow originating from the second rectangular box points to “18” in the second line of the document. A rectangular box labeled “comment inserted on Line 18” is positioned on the right side of the document. An arrow originating from the third rectangular box points to the second line of the document.&#10;The third line of the document reads “19 &lt;main&gt;”. A rectangular box labeled “starting main tag” is positioned on the right side of the document. An arrow originating from the fourth rectangular box points the third line of the document.&#10;The fourth line of the document reads “20 &lt;/main&gt;”. A rectangular box labeled “main area” is positioned below the second rectangular box. An arrow originating from the fifth rectangular box points to the second, third, and fourth lines of the document.&#10;The fifth line of the document reads “21”. A rectangular box labelled “Line 21 is blank” is positioned on the right side of the document. An arrow originating from the sixth rectangular box points to the fifth line of the document.&#10;The sixth line of the document reads “22 &lt;! - - Use the footer area to add webpage footer content - - &gt;”. A rectangular box labeled “new Line 22” is positioned below the fifth rectangular box. An arrow originating from the seventh rectangular box points to “22” in the sixth line of the document. A rectangular box labeled “comment inserted on Line 22” is positioned on the right side of the document. An arrow originating from the eighth rectangular box points to the sixth line of the document.&#10;The seventh line of the document reads “23 &lt;footer&gt;”.&#10;The eighth line of the document reads “24 &lt;/footer&gt;”. A rectangular box labeled “footer area” is positioned below the seventh rectangular box. An arrow originating from the eighth rectangular box points to the sixth, seventh, and eighth lines of the document.&#10;The ninth line of the document reads “25“.&#10;The tenth line of the document reads “26 &lt;/body&gt;”.&#10;The eleventh line of the document reads “27 &lt;/html&gt;”."/>
          <p:cNvPicPr>
            <a:picLocks noChangeAspect="1"/>
          </p:cNvPicPr>
          <p:nvPr/>
        </p:nvPicPr>
        <p:blipFill>
          <a:blip r:embed="rId3" cstate="print"/>
          <a:stretch>
            <a:fillRect/>
          </a:stretch>
        </p:blipFill>
        <p:spPr>
          <a:xfrm>
            <a:off x="914400" y="2180550"/>
            <a:ext cx="6354253" cy="4019398"/>
          </a:xfrm>
          <a:prstGeom prst="rect">
            <a:avLst/>
          </a:prstGeom>
        </p:spPr>
      </p:pic>
    </p:spTree>
    <p:extLst>
      <p:ext uri="{BB962C8B-B14F-4D97-AF65-F5344CB8AC3E}">
        <p14:creationId xmlns:p14="http://schemas.microsoft.com/office/powerpoint/2010/main" val="137329122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Autofit/>
          </a:bodyPr>
          <a:lstStyle/>
          <a:p>
            <a:r>
              <a:rPr lang="en-IN" sz="4400" b="1" dirty="0" smtClean="0">
                <a:latin typeface="Franklin Gothic Book" panose="020B0503020102020204" pitchFamily="34" charset="0"/>
              </a:rPr>
              <a:t>Webpage Content</a:t>
            </a:r>
            <a:endParaRPr lang="en-IN" sz="4400" b="1" dirty="0">
              <a:latin typeface="Franklin Gothic Book" panose="020B0503020102020204" pitchFamily="34" charset="0"/>
            </a:endParaRPr>
          </a:p>
        </p:txBody>
      </p:sp>
      <p:sp>
        <p:nvSpPr>
          <p:cNvPr id="2" name="Content Placeholder 1"/>
          <p:cNvSpPr>
            <a:spLocks noGrp="1"/>
          </p:cNvSpPr>
          <p:nvPr>
            <p:ph idx="1"/>
          </p:nvPr>
        </p:nvSpPr>
        <p:spPr/>
        <p:txBody>
          <a:bodyPr/>
          <a:lstStyle/>
          <a:p>
            <a:r>
              <a:rPr lang="en-IN" dirty="0" smtClean="0"/>
              <a:t>Static content can be added to a webpage that will appear on every webpage, such as the business name or logo, the webpage links, and the footer information</a:t>
            </a:r>
          </a:p>
          <a:p>
            <a:r>
              <a:rPr lang="en-IN" dirty="0" smtClean="0"/>
              <a:t>Following is an example of content added between header tags:</a:t>
            </a:r>
          </a:p>
          <a:p>
            <a:pPr marL="457200" lvl="1" indent="0">
              <a:buNone/>
            </a:pPr>
            <a:r>
              <a:rPr lang="en-IN" sz="2600" b="1" dirty="0" smtClean="0">
                <a:latin typeface="Courier New" panose="02070309020205020404" pitchFamily="49" charset="0"/>
                <a:cs typeface="Courier New" panose="02070309020205020404" pitchFamily="49" charset="0"/>
              </a:rPr>
              <a:t>&lt;header&gt;Forward Fitness Club&lt;/header&gt;</a:t>
            </a:r>
            <a:endParaRPr lang="en-IN" sz="26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51689589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4038600" cy="4525963"/>
          </a:xfrm>
        </p:spPr>
        <p:txBody>
          <a:bodyPr>
            <a:normAutofit fontScale="62500" lnSpcReduction="20000"/>
          </a:bodyPr>
          <a:lstStyle/>
          <a:p>
            <a:r>
              <a:rPr lang="en-IN" sz="2600" dirty="0"/>
              <a:t>A </a:t>
            </a:r>
            <a:r>
              <a:rPr lang="en-IN" sz="2600" b="1" dirty="0"/>
              <a:t>protocol </a:t>
            </a:r>
            <a:r>
              <a:rPr lang="en-IN" sz="2600" dirty="0"/>
              <a:t>is a set of rules </a:t>
            </a:r>
            <a:r>
              <a:rPr lang="en-IN" sz="2600" dirty="0" smtClean="0"/>
              <a:t>that defines </a:t>
            </a:r>
            <a:r>
              <a:rPr lang="en-IN" sz="2600" dirty="0"/>
              <a:t>how a </a:t>
            </a:r>
            <a:r>
              <a:rPr lang="en-IN" sz="2600" dirty="0" smtClean="0"/>
              <a:t>client </a:t>
            </a:r>
            <a:r>
              <a:rPr lang="en-IN" sz="2600" dirty="0"/>
              <a:t>workstation can communicate with a </a:t>
            </a:r>
            <a:r>
              <a:rPr lang="en-IN" sz="2600" dirty="0" smtClean="0"/>
              <a:t>server</a:t>
            </a:r>
          </a:p>
          <a:p>
            <a:r>
              <a:rPr lang="en-US" sz="2600" b="1" dirty="0" smtClean="0"/>
              <a:t>Servers</a:t>
            </a:r>
            <a:r>
              <a:rPr lang="en-US" sz="2600" dirty="0" smtClean="0"/>
              <a:t> are special computers connected to the Internet. Web pages are files on the server's hard drive. Computers that you have in class are not servers, they are clients, connected to the Internet through ISP.</a:t>
            </a:r>
            <a:endParaRPr lang="en-IN" sz="2600" dirty="0" smtClean="0"/>
          </a:p>
          <a:p>
            <a:r>
              <a:rPr lang="en-IN" sz="2600" b="1" dirty="0"/>
              <a:t>Hypertext Transfer Protocol (HTTP) </a:t>
            </a:r>
            <a:r>
              <a:rPr lang="en-IN" sz="2600" dirty="0"/>
              <a:t>is </a:t>
            </a:r>
            <a:r>
              <a:rPr lang="en-IN" sz="2600" dirty="0" smtClean="0"/>
              <a:t>a </a:t>
            </a:r>
            <a:r>
              <a:rPr lang="en-IN" sz="2600" dirty="0"/>
              <a:t>set of rules for exchanging text</a:t>
            </a:r>
            <a:r>
              <a:rPr lang="en-IN" sz="2600" dirty="0" smtClean="0"/>
              <a:t>, graphics</a:t>
            </a:r>
            <a:r>
              <a:rPr lang="en-IN" sz="2600" dirty="0"/>
              <a:t>, audio, video, and other multimedia files on the </a:t>
            </a:r>
            <a:r>
              <a:rPr lang="en-IN" sz="2600" dirty="0" smtClean="0"/>
              <a:t>web</a:t>
            </a:r>
          </a:p>
          <a:p>
            <a:r>
              <a:rPr lang="en-IN" sz="2600" b="1" dirty="0"/>
              <a:t>File Transfer Protocol (FTP) </a:t>
            </a:r>
            <a:r>
              <a:rPr lang="en-IN" sz="2600" dirty="0"/>
              <a:t>is used to exchange files from one </a:t>
            </a:r>
            <a:r>
              <a:rPr lang="en-IN" sz="2600" dirty="0" smtClean="0"/>
              <a:t>computer to </a:t>
            </a:r>
            <a:r>
              <a:rPr lang="en-IN" sz="2600" dirty="0"/>
              <a:t>another over the </a:t>
            </a:r>
            <a:r>
              <a:rPr lang="en-IN" sz="2600" dirty="0" smtClean="0"/>
              <a:t>Internet</a:t>
            </a:r>
          </a:p>
          <a:p>
            <a:pPr lvl="1"/>
            <a:r>
              <a:rPr lang="en-IN" sz="2400" dirty="0" smtClean="0"/>
              <a:t>This </a:t>
            </a:r>
            <a:r>
              <a:rPr lang="en-IN" sz="2400" dirty="0"/>
              <a:t>protocol does not provide a way to view a </a:t>
            </a:r>
            <a:r>
              <a:rPr lang="en-IN" sz="2400" dirty="0" smtClean="0"/>
              <a:t>webpage</a:t>
            </a:r>
            <a:endParaRPr lang="en-IN" sz="2400" dirty="0"/>
          </a:p>
        </p:txBody>
      </p:sp>
      <p:sp>
        <p:nvSpPr>
          <p:cNvPr id="5" name="Title 4"/>
          <p:cNvSpPr>
            <a:spLocks noGrp="1"/>
          </p:cNvSpPr>
          <p:nvPr>
            <p:ph type="title"/>
          </p:nvPr>
        </p:nvSpPr>
        <p:spPr/>
        <p:txBody>
          <a:bodyPr/>
          <a:lstStyle/>
          <a:p>
            <a:r>
              <a:rPr lang="en-IN" dirty="0" smtClean="0"/>
              <a:t>Protocols</a:t>
            </a:r>
            <a:endParaRPr lang="en-IN" dirty="0"/>
          </a:p>
        </p:txBody>
      </p:sp>
      <p:sp>
        <p:nvSpPr>
          <p:cNvPr id="4" name="Content Placeholder 1"/>
          <p:cNvSpPr txBox="1">
            <a:spLocks/>
          </p:cNvSpPr>
          <p:nvPr/>
        </p:nvSpPr>
        <p:spPr>
          <a:xfrm>
            <a:off x="4648200" y="1417637"/>
            <a:ext cx="4038600" cy="4525963"/>
          </a:xfrm>
          <a:prstGeom prst="rect">
            <a:avLst/>
          </a:prstGeom>
        </p:spPr>
        <p:txBody>
          <a:bodyPr vert="horz">
            <a:normAutofit/>
          </a:bodyPr>
          <a:lstStyle/>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Char char=""/>
              <a:tabLst/>
              <a:defRPr/>
            </a:pPr>
            <a:r>
              <a:rPr kumimoji="0" lang="en-IN" sz="1600" b="1" i="0" u="none" strike="noStrike" kern="1200" cap="none" spc="0" normalizeH="0" baseline="0" noProof="0" dirty="0" smtClean="0">
                <a:ln>
                  <a:noFill/>
                </a:ln>
                <a:solidFill>
                  <a:schemeClr val="tx1"/>
                </a:solidFill>
                <a:effectLst/>
                <a:uLnTx/>
                <a:uFillTx/>
                <a:latin typeface="+mn-lt"/>
                <a:ea typeface="+mn-ea"/>
                <a:cs typeface="+mn-cs"/>
              </a:rPr>
              <a:t>Transmission Control Protocol/Internet Protocol (TCP/IP) </a:t>
            </a:r>
            <a:r>
              <a:rPr kumimoji="0" lang="en-IN" sz="1600" b="0" i="0" u="none" strike="noStrike" kern="1200" cap="none" spc="0" normalizeH="0" baseline="0" noProof="0" dirty="0" smtClean="0">
                <a:ln>
                  <a:noFill/>
                </a:ln>
                <a:solidFill>
                  <a:schemeClr val="tx1"/>
                </a:solidFill>
                <a:effectLst/>
                <a:uLnTx/>
                <a:uFillTx/>
                <a:latin typeface="+mn-lt"/>
                <a:ea typeface="+mn-ea"/>
                <a:cs typeface="+mn-cs"/>
              </a:rPr>
              <a:t>is a pair of protocols used to transfer data efficiently over the Internet by properly routing it to its destination</a:t>
            </a:r>
          </a:p>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Char char=""/>
              <a:tabLst/>
              <a:defRPr/>
            </a:pPr>
            <a:r>
              <a:rPr kumimoji="0" lang="en-IN" sz="1600" b="1" i="0" u="none" strike="noStrike" kern="1200" cap="none" spc="0" normalizeH="0" baseline="0" noProof="0" dirty="0" smtClean="0">
                <a:ln>
                  <a:noFill/>
                </a:ln>
                <a:solidFill>
                  <a:schemeClr val="tx1"/>
                </a:solidFill>
                <a:effectLst/>
                <a:uLnTx/>
                <a:uFillTx/>
                <a:latin typeface="+mn-lt"/>
                <a:ea typeface="+mn-ea"/>
                <a:cs typeface="+mn-cs"/>
              </a:rPr>
              <a:t>Internet Protocol (IP) </a:t>
            </a:r>
            <a:r>
              <a:rPr kumimoji="0" lang="en-IN" sz="1600" b="0" i="0" u="none" strike="noStrike" kern="1200" cap="none" spc="0" normalizeH="0" baseline="0" noProof="0" dirty="0" smtClean="0">
                <a:ln>
                  <a:noFill/>
                </a:ln>
                <a:solidFill>
                  <a:schemeClr val="tx1"/>
                </a:solidFill>
                <a:effectLst/>
                <a:uLnTx/>
                <a:uFillTx/>
                <a:latin typeface="+mn-lt"/>
                <a:ea typeface="+mn-ea"/>
                <a:cs typeface="+mn-cs"/>
              </a:rPr>
              <a:t>ensures data is sent to the correct location</a:t>
            </a:r>
          </a:p>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Char char=""/>
              <a:tabLst/>
              <a:defRPr/>
            </a:pPr>
            <a:r>
              <a:rPr kumimoji="0" lang="en-IN" sz="1600" b="0" i="0" u="none" strike="noStrike" kern="1200" cap="none" spc="0" normalizeH="0" baseline="0" noProof="0" dirty="0" smtClean="0">
                <a:ln>
                  <a:noFill/>
                </a:ln>
                <a:solidFill>
                  <a:schemeClr val="tx1"/>
                </a:solidFill>
                <a:effectLst/>
                <a:uLnTx/>
                <a:uFillTx/>
                <a:latin typeface="+mn-lt"/>
                <a:ea typeface="+mn-ea"/>
                <a:cs typeface="+mn-cs"/>
              </a:rPr>
              <a:t>The </a:t>
            </a:r>
            <a:r>
              <a:rPr kumimoji="0" lang="en-IN" sz="1600" b="1" i="0" u="none" strike="noStrike" kern="1200" cap="none" spc="0" normalizeH="0" baseline="0" noProof="0" dirty="0" smtClean="0">
                <a:ln>
                  <a:noFill/>
                </a:ln>
                <a:solidFill>
                  <a:schemeClr val="tx1"/>
                </a:solidFill>
                <a:effectLst/>
                <a:uLnTx/>
                <a:uFillTx/>
                <a:latin typeface="+mn-lt"/>
                <a:ea typeface="+mn-ea"/>
                <a:cs typeface="+mn-cs"/>
              </a:rPr>
              <a:t>Domain Name System (DNS) </a:t>
            </a:r>
            <a:r>
              <a:rPr kumimoji="0" lang="en-IN" sz="1600" b="0" i="0" u="none" strike="noStrike" kern="1200" cap="none" spc="0" normalizeH="0" baseline="0" noProof="0" dirty="0" smtClean="0">
                <a:ln>
                  <a:noFill/>
                </a:ln>
                <a:solidFill>
                  <a:schemeClr val="tx1"/>
                </a:solidFill>
                <a:effectLst/>
                <a:uLnTx/>
                <a:uFillTx/>
                <a:latin typeface="+mn-lt"/>
                <a:ea typeface="+mn-ea"/>
                <a:cs typeface="+mn-cs"/>
              </a:rPr>
              <a:t>associates an IP address with a domain name</a:t>
            </a:r>
            <a:endParaRPr kumimoji="0" lang="en-IN" sz="1600" b="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289506781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Autofit/>
          </a:bodyPr>
          <a:lstStyle/>
          <a:p>
            <a:r>
              <a:rPr lang="en-IN" sz="4400" b="1" dirty="0" smtClean="0">
                <a:latin typeface="Franklin Gothic Book" panose="020B0503020102020204" pitchFamily="34" charset="0"/>
              </a:rPr>
              <a:t>Using Symbol Entities</a:t>
            </a:r>
            <a:endParaRPr lang="en-IN" sz="4400" b="1" dirty="0">
              <a:latin typeface="Franklin Gothic Book" panose="020B0503020102020204" pitchFamily="34" charset="0"/>
            </a:endParaRPr>
          </a:p>
        </p:txBody>
      </p:sp>
      <p:sp>
        <p:nvSpPr>
          <p:cNvPr id="2" name="Content Placeholder 1"/>
          <p:cNvSpPr>
            <a:spLocks noGrp="1"/>
          </p:cNvSpPr>
          <p:nvPr>
            <p:ph idx="1"/>
          </p:nvPr>
        </p:nvSpPr>
        <p:spPr/>
        <p:txBody>
          <a:bodyPr/>
          <a:lstStyle/>
          <a:p>
            <a:r>
              <a:rPr lang="en-IN" dirty="0" smtClean="0"/>
              <a:t>Symbols can be added to an HTML webpage by typing its HTML entity name or entity number</a:t>
            </a:r>
          </a:p>
          <a:p>
            <a:r>
              <a:rPr lang="en-IN" dirty="0" smtClean="0"/>
              <a:t>Inserting an </a:t>
            </a:r>
            <a:r>
              <a:rPr lang="en-IN" b="1" dirty="0" smtClean="0"/>
              <a:t>HTML character entity</a:t>
            </a:r>
            <a:r>
              <a:rPr lang="en-IN" dirty="0" smtClean="0"/>
              <a:t> in the code displays a reserved HTML character on the webpage</a:t>
            </a:r>
          </a:p>
          <a:p>
            <a:r>
              <a:rPr lang="en-IN" b="1" dirty="0" smtClean="0"/>
              <a:t>Entity name</a:t>
            </a:r>
            <a:r>
              <a:rPr lang="en-IN" dirty="0" smtClean="0"/>
              <a:t> is an abbreviated name</a:t>
            </a:r>
          </a:p>
          <a:p>
            <a:r>
              <a:rPr lang="en-IN" b="1" dirty="0" smtClean="0"/>
              <a:t>Entity number </a:t>
            </a:r>
            <a:r>
              <a:rPr lang="en-IN" dirty="0" smtClean="0"/>
              <a:t>is a combination of the pound sign (</a:t>
            </a:r>
            <a:r>
              <a:rPr lang="en-IN" b="1" dirty="0" smtClean="0"/>
              <a:t>#</a:t>
            </a:r>
            <a:r>
              <a:rPr lang="en-IN" dirty="0" smtClean="0"/>
              <a:t>) and a numeric code</a:t>
            </a:r>
            <a:endParaRPr lang="en-IN" dirty="0"/>
          </a:p>
        </p:txBody>
      </p:sp>
    </p:spTree>
    <p:extLst>
      <p:ext uri="{BB962C8B-B14F-4D97-AF65-F5344CB8AC3E}">
        <p14:creationId xmlns:p14="http://schemas.microsoft.com/office/powerpoint/2010/main" val="1649547578"/>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Autofit/>
          </a:bodyPr>
          <a:lstStyle/>
          <a:p>
            <a:r>
              <a:rPr lang="en-IN" sz="4400" b="1" dirty="0">
                <a:latin typeface="Franklin Gothic Book" panose="020B0503020102020204" pitchFamily="34" charset="0"/>
              </a:rPr>
              <a:t>Using Symbol Entities (continued)</a:t>
            </a:r>
            <a:endParaRPr lang="en-IN" sz="4400" b="1" dirty="0">
              <a:latin typeface="+mn-lt"/>
            </a:endParaRPr>
          </a:p>
        </p:txBody>
      </p:sp>
      <p:pic>
        <p:nvPicPr>
          <p:cNvPr id="6" name="Content Placeholder 5" descr="This table provides data about the common symbol entities. It has 4 columns and 8 rows. The header of column 1 reads “Character”, the header of column 2 reads “Description”, the header of column 3 reads “Entity Name”, and the header of column 4 reads “Entity Number”.&#10;In row 2, column 1 reads “©”, column 2 reads “Copyright symbol”, column 3 reads “&amp;copy;”, and column 4 reads “&amp;#169;”.&#10;In row 3, column 1 reads “®”, column 2 reads “Registered trademark”, column 3 reads “&amp;reg;”, and column 4 reads “&amp;#174;”.&#10;In row 4, column 1 reads “€”, column 2 reads “Euro”, column 3 reads “&amp;euro;”, and column 4 reads “&amp;#8364;”.&#10;In row 5, column 1 reads “&amp;”, column 2 reads “Ampersand”, column 3 reads “&amp;amp;”, and column 4 reads “&amp;#38;”.&#10;In row 6, column 1 reads “&lt;”, column 2 reads “Less than”, column 3 reads “&amp;lt;”, and column 4 reads “&amp;#60;”.&#10;In row 7, column 1 reads “&gt;”, column 2 reads “Greater than”, column 3 reads “&amp;gt;”, and column 4 reads “&amp;#62;”.&#10;In row 8, column 1 is a blank, column 2 reads “Nonbreaking space”, column 3 reads “&amp;nbsp;”, and column 4 reads “&amp;#160;”."/>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609047" y="2375494"/>
            <a:ext cx="7925906" cy="2857899"/>
          </a:xfrm>
        </p:spPr>
      </p:pic>
    </p:spTree>
    <p:extLst>
      <p:ext uri="{BB962C8B-B14F-4D97-AF65-F5344CB8AC3E}">
        <p14:creationId xmlns:p14="http://schemas.microsoft.com/office/powerpoint/2010/main" val="714572524"/>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Autofit/>
          </a:bodyPr>
          <a:lstStyle/>
          <a:p>
            <a:r>
              <a:rPr lang="en-IN" sz="4400" b="1" dirty="0" smtClean="0">
                <a:latin typeface="Franklin Gothic Book" panose="020B0503020102020204" pitchFamily="34" charset="0"/>
              </a:rPr>
              <a:t>Add Text and Nonbreaking Spaces to the </a:t>
            </a:r>
            <a:r>
              <a:rPr lang="en-IN" sz="4400" b="1" dirty="0" err="1" smtClean="0">
                <a:latin typeface="Franklin Gothic Book" panose="020B0503020102020204" pitchFamily="34" charset="0"/>
              </a:rPr>
              <a:t>Nav</a:t>
            </a:r>
            <a:r>
              <a:rPr lang="en-IN" sz="4400" b="1" dirty="0" smtClean="0">
                <a:latin typeface="Franklin Gothic Book" panose="020B0503020102020204" pitchFamily="34" charset="0"/>
              </a:rPr>
              <a:t> Section</a:t>
            </a:r>
            <a:endParaRPr lang="en-IN" sz="4400" b="1" dirty="0">
              <a:latin typeface="Franklin Gothic Book" panose="020B0503020102020204" pitchFamily="34" charset="0"/>
            </a:endParaRPr>
          </a:p>
        </p:txBody>
      </p:sp>
      <p:sp>
        <p:nvSpPr>
          <p:cNvPr id="2" name="Content Placeholder 1"/>
          <p:cNvSpPr>
            <a:spLocks noGrp="1"/>
          </p:cNvSpPr>
          <p:nvPr>
            <p:ph idx="1"/>
          </p:nvPr>
        </p:nvSpPr>
        <p:spPr/>
        <p:txBody>
          <a:bodyPr/>
          <a:lstStyle/>
          <a:p>
            <a:r>
              <a:rPr lang="en-IN" dirty="0" smtClean="0"/>
              <a:t>Save the changes</a:t>
            </a:r>
          </a:p>
          <a:p>
            <a:endParaRPr lang="en-IN" dirty="0"/>
          </a:p>
        </p:txBody>
      </p:sp>
      <p:pic>
        <p:nvPicPr>
          <p:cNvPr id="7" name="Picture 6"/>
          <p:cNvPicPr>
            <a:picLocks noChangeAspect="1"/>
          </p:cNvPicPr>
          <p:nvPr/>
        </p:nvPicPr>
        <p:blipFill rotWithShape="1">
          <a:blip r:embed="rId3" cstate="print">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rcRect t="18042"/>
          <a:stretch/>
        </p:blipFill>
        <p:spPr>
          <a:xfrm>
            <a:off x="762000" y="2133600"/>
            <a:ext cx="7841852" cy="3615182"/>
          </a:xfrm>
          <a:prstGeom prst="flowChartAlternateProcess">
            <a:avLst/>
          </a:prstGeom>
        </p:spPr>
      </p:pic>
    </p:spTree>
    <p:extLst>
      <p:ext uri="{BB962C8B-B14F-4D97-AF65-F5344CB8AC3E}">
        <p14:creationId xmlns:p14="http://schemas.microsoft.com/office/powerpoint/2010/main" val="3281483593"/>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Autofit/>
          </a:bodyPr>
          <a:lstStyle/>
          <a:p>
            <a:r>
              <a:rPr lang="en-IN" sz="4400" b="1" dirty="0" smtClean="0">
                <a:latin typeface="Franklin Gothic Book" panose="020B0503020102020204" pitchFamily="34" charset="0"/>
              </a:rPr>
              <a:t>Add Content  and a Symbol to the Footer Section</a:t>
            </a:r>
            <a:endParaRPr lang="en-IN" sz="4400" b="1" dirty="0">
              <a:latin typeface="Franklin Gothic Book" panose="020B0503020102020204" pitchFamily="34" charset="0"/>
            </a:endParaRPr>
          </a:p>
        </p:txBody>
      </p:sp>
      <p:sp>
        <p:nvSpPr>
          <p:cNvPr id="2" name="Content Placeholder 1"/>
          <p:cNvSpPr>
            <a:spLocks noGrp="1"/>
          </p:cNvSpPr>
          <p:nvPr>
            <p:ph idx="1"/>
          </p:nvPr>
        </p:nvSpPr>
        <p:spPr/>
        <p:txBody>
          <a:bodyPr/>
          <a:lstStyle/>
          <a:p>
            <a:r>
              <a:rPr lang="en-IN" dirty="0" smtClean="0"/>
              <a:t>Save the changes</a:t>
            </a:r>
          </a:p>
          <a:p>
            <a:endParaRPr lang="en-IN" dirty="0"/>
          </a:p>
        </p:txBody>
      </p:sp>
      <p:pic>
        <p:nvPicPr>
          <p:cNvPr id="3" name="Picture 2"/>
          <p:cNvPicPr>
            <a:picLocks noChangeAspect="1"/>
          </p:cNvPicPr>
          <p:nvPr/>
        </p:nvPicPr>
        <p:blipFill rotWithShape="1">
          <a:blip r:embed="rId3" cstate="print">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rcRect t="22699" b="10635"/>
          <a:stretch/>
        </p:blipFill>
        <p:spPr>
          <a:xfrm>
            <a:off x="533400" y="2286000"/>
            <a:ext cx="8077200" cy="3028951"/>
          </a:xfrm>
          <a:prstGeom prst="rect">
            <a:avLst/>
          </a:prstGeom>
          <a:effectLst>
            <a:softEdge rad="31750"/>
          </a:effectLst>
        </p:spPr>
      </p:pic>
    </p:spTree>
    <p:extLst>
      <p:ext uri="{BB962C8B-B14F-4D97-AF65-F5344CB8AC3E}">
        <p14:creationId xmlns:p14="http://schemas.microsoft.com/office/powerpoint/2010/main" val="1167473178"/>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Autofit/>
          </a:bodyPr>
          <a:lstStyle/>
          <a:p>
            <a:r>
              <a:rPr lang="en-IN" sz="4400" b="1" dirty="0" smtClean="0">
                <a:latin typeface="Franklin Gothic Book" panose="020B0503020102020204" pitchFamily="34" charset="0"/>
              </a:rPr>
              <a:t>Validating HTML Documents</a:t>
            </a:r>
            <a:endParaRPr lang="en-IN" sz="4400" b="1" dirty="0">
              <a:latin typeface="Franklin Gothic Book" panose="020B0503020102020204" pitchFamily="34" charset="0"/>
            </a:endParaRPr>
          </a:p>
        </p:txBody>
      </p:sp>
      <p:sp>
        <p:nvSpPr>
          <p:cNvPr id="2" name="Content Placeholder 1"/>
          <p:cNvSpPr>
            <a:spLocks noGrp="1"/>
          </p:cNvSpPr>
          <p:nvPr>
            <p:ph idx="1"/>
          </p:nvPr>
        </p:nvSpPr>
        <p:spPr/>
        <p:txBody>
          <a:bodyPr/>
          <a:lstStyle/>
          <a:p>
            <a:r>
              <a:rPr lang="en-IN" dirty="0" smtClean="0"/>
              <a:t>After the creation of an HTML file, the document can be </a:t>
            </a:r>
            <a:r>
              <a:rPr lang="en-IN" b="1" dirty="0" smtClean="0"/>
              <a:t>validated </a:t>
            </a:r>
            <a:r>
              <a:rPr lang="en-IN" dirty="0" smtClean="0"/>
              <a:t>to verify the validity of the HTML code</a:t>
            </a:r>
          </a:p>
          <a:p>
            <a:r>
              <a:rPr lang="en-IN" dirty="0" smtClean="0"/>
              <a:t>A </a:t>
            </a:r>
            <a:r>
              <a:rPr lang="en-IN" b="1" dirty="0" smtClean="0"/>
              <a:t>validator</a:t>
            </a:r>
            <a:r>
              <a:rPr lang="en-IN" dirty="0" smtClean="0"/>
              <a:t> checks for errors, indicates where they are located, and suggests corrections</a:t>
            </a:r>
          </a:p>
          <a:p>
            <a:r>
              <a:rPr lang="en-IN" dirty="0" smtClean="0"/>
              <a:t>If the validator detects an error in an HTML code, it displays a warning</a:t>
            </a:r>
          </a:p>
          <a:p>
            <a:r>
              <a:rPr lang="en-IN" dirty="0" smtClean="0"/>
              <a:t>You can use </a:t>
            </a:r>
            <a:r>
              <a:rPr lang="en-IN" dirty="0" smtClean="0">
                <a:hlinkClick r:id="rId2"/>
              </a:rPr>
              <a:t>http://validator.w3.org</a:t>
            </a:r>
            <a:r>
              <a:rPr lang="en-IN" dirty="0" smtClean="0"/>
              <a:t> to validate your HTML code.</a:t>
            </a:r>
            <a:endParaRPr lang="en-IN" dirty="0"/>
          </a:p>
        </p:txBody>
      </p:sp>
    </p:spTree>
    <p:extLst>
      <p:ext uri="{BB962C8B-B14F-4D97-AF65-F5344CB8AC3E}">
        <p14:creationId xmlns:p14="http://schemas.microsoft.com/office/powerpoint/2010/main" val="1830168485"/>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dirty="0" smtClean="0"/>
              <a:t>This saves considerable time since we won’t have to re-create the static HTML elements on each page.</a:t>
            </a:r>
          </a:p>
          <a:p>
            <a:r>
              <a:rPr lang="en-US" dirty="0" smtClean="0"/>
              <a:t>Homepages typically are named “index.html”.</a:t>
            </a:r>
          </a:p>
          <a:p>
            <a:r>
              <a:rPr lang="en-US" dirty="0" smtClean="0"/>
              <a:t>We must be sure to save our template file (“fitness.html”) under the new name FIRST before making changes.</a:t>
            </a:r>
          </a:p>
          <a:p>
            <a:r>
              <a:rPr lang="en-US" dirty="0" smtClean="0"/>
              <a:t>Clicking </a:t>
            </a:r>
            <a:r>
              <a:rPr lang="en-US" u="sng" dirty="0" smtClean="0"/>
              <a:t>File</a:t>
            </a:r>
            <a:r>
              <a:rPr lang="en-US" dirty="0" smtClean="0"/>
              <a:t> then </a:t>
            </a:r>
            <a:r>
              <a:rPr lang="en-US" u="sng" dirty="0" smtClean="0"/>
              <a:t>Save As</a:t>
            </a:r>
            <a:r>
              <a:rPr lang="en-US" dirty="0" smtClean="0"/>
              <a:t> will allow you to create a new file from the same HTML data we have already created in our text editor.</a:t>
            </a:r>
          </a:p>
          <a:p>
            <a:r>
              <a:rPr lang="en-US" u="sng" dirty="0" smtClean="0"/>
              <a:t>Note:</a:t>
            </a:r>
            <a:r>
              <a:rPr lang="en-US" dirty="0" smtClean="0"/>
              <a:t> Go UP one folder level so “index.html” is in the main “fitness” folder (not in the “template” folder).</a:t>
            </a:r>
            <a:endParaRPr lang="en-US" dirty="0"/>
          </a:p>
        </p:txBody>
      </p:sp>
      <p:sp>
        <p:nvSpPr>
          <p:cNvPr id="3" name="Title 2"/>
          <p:cNvSpPr>
            <a:spLocks noGrp="1"/>
          </p:cNvSpPr>
          <p:nvPr>
            <p:ph type="title"/>
          </p:nvPr>
        </p:nvSpPr>
        <p:spPr/>
        <p:txBody>
          <a:bodyPr>
            <a:normAutofit fontScale="90000"/>
          </a:bodyPr>
          <a:lstStyle/>
          <a:p>
            <a:r>
              <a:rPr lang="en-US" dirty="0" smtClean="0"/>
              <a:t>Create a Home Page Using Our Webpage Template</a:t>
            </a:r>
            <a:endParaRPr lang="en-US" dirty="0"/>
          </a:p>
        </p:txBody>
      </p:sp>
    </p:spTree>
    <p:extLst>
      <p:ext uri="{BB962C8B-B14F-4D97-AF65-F5344CB8AC3E}">
        <p14:creationId xmlns:p14="http://schemas.microsoft.com/office/powerpoint/2010/main" val="3690476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fade">
                                      <p:cBhvr>
                                        <p:cTn id="27"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Autofit/>
          </a:bodyPr>
          <a:lstStyle/>
          <a:p>
            <a:r>
              <a:rPr lang="en-IN" sz="4400" b="1" dirty="0">
                <a:latin typeface="Franklin Gothic Book" panose="020B0503020102020204" pitchFamily="34" charset="0"/>
              </a:rPr>
              <a:t>Creating a Home Page Using a Webpage </a:t>
            </a:r>
            <a:r>
              <a:rPr lang="en-IN" sz="4400" b="1" dirty="0" smtClean="0">
                <a:latin typeface="Franklin Gothic Book" panose="020B0503020102020204" pitchFamily="34" charset="0"/>
              </a:rPr>
              <a:t>Template</a:t>
            </a:r>
            <a:endParaRPr lang="en-IN" sz="4400" b="1" dirty="0">
              <a:latin typeface="Franklin Gothic Book" panose="020B0503020102020204" pitchFamily="34" charset="0"/>
            </a:endParaRPr>
          </a:p>
        </p:txBody>
      </p:sp>
      <p:pic>
        <p:nvPicPr>
          <p:cNvPr id="6" name="Content Placeholder 5" descr="This figure explains how to add paragraph tags and content to a webpage.&#10;The first line of the document reads “24 &lt;! - - Use the main area to add the main content of the webpage - - &gt;”.&#10;The second line of the document reads “25 &lt;main&gt;”. A rectangular box labeled “starting main tag” is positioned on the left side of the document. An arrow originating from this box points to the second line of the document.&#10;The third line of the document reads “26”.&#10;The fourth line of the document reads “27 &lt;p&gt;Welcome to Forward Fitness Club. Our mission is to clients meet their fitness and nutrition goals.&lt;/p&gt;. A second rectangular box labeled “Line 27” is positioned below the first rectangular box. An arrow originating from the second box points to “27” in the fourth line of the document. &#10;A third rectangular box labeled “starting paragraph tag” is positioned below the second rectangular box. An arrow originating from the third box points to “&lt;p&gt;” in the fourth line of the document. &#10;A fourth rectangular box labeled “paragraph content” is positioned on the right side of the document. An arrow originating from the fourth rectangular box points to the fourth line of the document.&#10;A fifth rectangular box labeled “ending paragraph tag” is positioned toward the bottom-right corner in the document. An arrow originating from the fifth box points to “&lt;/p&gt;” in the fourth line of the document.&#10;The fifth line of the document reads “28 &lt;/main&gt;”. A sixth rectangular box that reads “ending main tag” is positioned toward the bottom-left corner of the document. An arrow originating from the sixth box points to the fifth line of the document." title="Creating a Homepage Using a Webpage Template"/>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99467" y="1828800"/>
            <a:ext cx="8345065" cy="4038600"/>
          </a:xfrm>
        </p:spPr>
      </p:pic>
      <p:sp>
        <p:nvSpPr>
          <p:cNvPr id="2" name="Rounded Rectangle 1"/>
          <p:cNvSpPr/>
          <p:nvPr/>
        </p:nvSpPr>
        <p:spPr>
          <a:xfrm>
            <a:off x="2590800" y="3810000"/>
            <a:ext cx="4648200" cy="3810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FF0000"/>
                </a:solidFill>
              </a:rPr>
              <a:t>&lt;p&gt;Welcome to Forward Fitness Club. Our mission is to help our clients meet their fitness and nutrition goals. &lt;/p&gt;</a:t>
            </a:r>
            <a:endParaRPr lang="en-US" sz="1200" b="1" dirty="0">
              <a:solidFill>
                <a:srgbClr val="FF0000"/>
              </a:solidFill>
            </a:endParaRPr>
          </a:p>
        </p:txBody>
      </p:sp>
    </p:spTree>
    <p:extLst>
      <p:ext uri="{BB962C8B-B14F-4D97-AF65-F5344CB8AC3E}">
        <p14:creationId xmlns:p14="http://schemas.microsoft.com/office/powerpoint/2010/main" val="4292255002"/>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Choose a topic for a new web site (fitness club, charity organization, Hunter Business School etc.)</a:t>
            </a:r>
          </a:p>
          <a:p>
            <a:r>
              <a:rPr lang="en-US" dirty="0" smtClean="0"/>
              <a:t>Document a website plan (see slide 46 for details)</a:t>
            </a:r>
          </a:p>
          <a:p>
            <a:r>
              <a:rPr lang="en-US" dirty="0" smtClean="0"/>
              <a:t>Create a site map</a:t>
            </a:r>
          </a:p>
          <a:p>
            <a:r>
              <a:rPr lang="en-US" dirty="0" smtClean="0"/>
              <a:t>Create a wireframe using the tool of choice (MS Office, pencil and paper or third-party tools, such as mockflow.com)</a:t>
            </a:r>
          </a:p>
          <a:p>
            <a:r>
              <a:rPr lang="en-US" dirty="0" smtClean="0"/>
              <a:t>Create 2-3 sample web pages</a:t>
            </a:r>
          </a:p>
          <a:p>
            <a:r>
              <a:rPr lang="en-US" dirty="0" smtClean="0"/>
              <a:t>Validate your HTML code</a:t>
            </a:r>
            <a:endParaRPr lang="en-US" dirty="0"/>
          </a:p>
        </p:txBody>
      </p:sp>
      <p:sp>
        <p:nvSpPr>
          <p:cNvPr id="3" name="Title 2"/>
          <p:cNvSpPr>
            <a:spLocks noGrp="1"/>
          </p:cNvSpPr>
          <p:nvPr>
            <p:ph type="title"/>
          </p:nvPr>
        </p:nvSpPr>
        <p:spPr/>
        <p:txBody>
          <a:bodyPr/>
          <a:lstStyle/>
          <a:p>
            <a:r>
              <a:rPr lang="en-US" dirty="0" smtClean="0"/>
              <a:t>Exercise</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0" name="Rectangle 3"/>
          <p:cNvSpPr>
            <a:spLocks noGrp="1" noChangeArrowheads="1"/>
          </p:cNvSpPr>
          <p:nvPr>
            <p:ph idx="1"/>
          </p:nvPr>
        </p:nvSpPr>
        <p:spPr/>
        <p:txBody>
          <a:bodyPr>
            <a:normAutofit/>
          </a:bodyPr>
          <a:lstStyle/>
          <a:p>
            <a:pPr eaLnBrk="1" hangingPunct="1">
              <a:lnSpc>
                <a:spcPct val="90000"/>
              </a:lnSpc>
            </a:pPr>
            <a:r>
              <a:rPr lang="en-US" sz="2600" dirty="0" smtClean="0"/>
              <a:t>A </a:t>
            </a:r>
            <a:r>
              <a:rPr lang="en-US" sz="2600" b="1" dirty="0" smtClean="0"/>
              <a:t>web browser </a:t>
            </a:r>
            <a:r>
              <a:rPr lang="en-US" sz="2600" dirty="0" smtClean="0"/>
              <a:t>is a program that interprets and displays Web pages and enables you to view and interact with a Web page</a:t>
            </a:r>
          </a:p>
          <a:p>
            <a:pPr lvl="1" eaLnBrk="1" hangingPunct="1">
              <a:lnSpc>
                <a:spcPct val="90000"/>
              </a:lnSpc>
            </a:pPr>
            <a:r>
              <a:rPr lang="en-US" sz="2400" dirty="0" smtClean="0"/>
              <a:t>Microsoft Internet Explorer, Mozilla Firefox, Google Chrome and Apple Safari are examples of web browsers.</a:t>
            </a:r>
          </a:p>
          <a:p>
            <a:pPr eaLnBrk="1" hangingPunct="1">
              <a:lnSpc>
                <a:spcPct val="90000"/>
              </a:lnSpc>
            </a:pPr>
            <a:r>
              <a:rPr lang="en-US" sz="2600" dirty="0" smtClean="0"/>
              <a:t>A </a:t>
            </a:r>
            <a:r>
              <a:rPr lang="en-US" sz="2600" b="1" dirty="0" smtClean="0"/>
              <a:t>Uniform Resource Locator </a:t>
            </a:r>
            <a:r>
              <a:rPr lang="en-US" sz="2600" dirty="0" smtClean="0"/>
              <a:t>(URL) is the address of a document or other file accessible on the Internet, for example</a:t>
            </a:r>
          </a:p>
          <a:p>
            <a:pPr lvl="1">
              <a:lnSpc>
                <a:spcPct val="90000"/>
              </a:lnSpc>
            </a:pPr>
            <a:r>
              <a:rPr lang="en-US" sz="1800" dirty="0" smtClean="0">
                <a:hlinkClick r:id="rId3"/>
              </a:rPr>
              <a:t>http://www.hunterbusinessschool.edu/calendar-of-events/index.php</a:t>
            </a:r>
            <a:r>
              <a:rPr lang="en-US" sz="1800" dirty="0" smtClean="0"/>
              <a:t> </a:t>
            </a:r>
          </a:p>
          <a:p>
            <a:pPr>
              <a:lnSpc>
                <a:spcPct val="90000"/>
              </a:lnSpc>
            </a:pPr>
            <a:r>
              <a:rPr lang="en-US" sz="3000" dirty="0" smtClean="0"/>
              <a:t>A </a:t>
            </a:r>
            <a:r>
              <a:rPr lang="en-US" sz="3000" b="1" dirty="0" smtClean="0"/>
              <a:t>domain</a:t>
            </a:r>
            <a:r>
              <a:rPr lang="en-US" sz="3000" dirty="0" smtClean="0"/>
              <a:t> is an area of the Internet a particular organization or person manages.</a:t>
            </a:r>
          </a:p>
        </p:txBody>
      </p:sp>
      <p:sp>
        <p:nvSpPr>
          <p:cNvPr id="39939" name="Rectangle 2"/>
          <p:cNvSpPr>
            <a:spLocks noGrp="1" noChangeArrowheads="1"/>
          </p:cNvSpPr>
          <p:nvPr>
            <p:ph type="title"/>
          </p:nvPr>
        </p:nvSpPr>
        <p:spPr/>
        <p:txBody>
          <a:bodyPr/>
          <a:lstStyle/>
          <a:p>
            <a:pPr eaLnBrk="1" hangingPunct="1"/>
            <a:r>
              <a:rPr lang="en-US" smtClean="0"/>
              <a:t>Web Browsers</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237623" y="1371600"/>
            <a:ext cx="8668754" cy="4865688"/>
          </a:xfrm>
        </p:spPr>
      </p:pic>
      <p:sp>
        <p:nvSpPr>
          <p:cNvPr id="5" name="Title 4"/>
          <p:cNvSpPr>
            <a:spLocks noGrp="1"/>
          </p:cNvSpPr>
          <p:nvPr>
            <p:ph type="title"/>
          </p:nvPr>
        </p:nvSpPr>
        <p:spPr/>
        <p:txBody>
          <a:bodyPr/>
          <a:lstStyle/>
          <a:p>
            <a:r>
              <a:rPr lang="en-IN" dirty="0" smtClean="0"/>
              <a:t>Web Browsers</a:t>
            </a:r>
            <a:endParaRPr lang="en-IN" dirty="0"/>
          </a:p>
        </p:txBody>
      </p:sp>
    </p:spTree>
    <p:extLst>
      <p:ext uri="{BB962C8B-B14F-4D97-AF65-F5344CB8AC3E}">
        <p14:creationId xmlns:p14="http://schemas.microsoft.com/office/powerpoint/2010/main" val="99486611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N" sz="2600" dirty="0"/>
              <a:t>An </a:t>
            </a:r>
            <a:r>
              <a:rPr lang="en-IN" sz="2600" b="1" dirty="0"/>
              <a:t>Internet site </a:t>
            </a:r>
            <a:r>
              <a:rPr lang="en-IN" sz="2600" dirty="0"/>
              <a:t>is another term for a website that is generally available to </a:t>
            </a:r>
            <a:r>
              <a:rPr lang="en-IN" sz="2600" dirty="0" smtClean="0"/>
              <a:t>anyone with </a:t>
            </a:r>
            <a:r>
              <a:rPr lang="en-IN" sz="2600" dirty="0"/>
              <a:t>an Internet </a:t>
            </a:r>
            <a:r>
              <a:rPr lang="en-IN" sz="2600" dirty="0" smtClean="0"/>
              <a:t>connection</a:t>
            </a:r>
          </a:p>
          <a:p>
            <a:r>
              <a:rPr lang="en-IN" sz="2600" dirty="0"/>
              <a:t>An </a:t>
            </a:r>
            <a:r>
              <a:rPr lang="en-IN" sz="2600" b="1" dirty="0"/>
              <a:t>I</a:t>
            </a:r>
            <a:r>
              <a:rPr lang="en-IN" sz="2600" b="1" dirty="0" smtClean="0"/>
              <a:t>ntr</a:t>
            </a:r>
            <a:r>
              <a:rPr lang="en-IN" sz="2600" b="1" u="sng" dirty="0" smtClean="0"/>
              <a:t>a</a:t>
            </a:r>
            <a:r>
              <a:rPr lang="en-IN" sz="2600" b="1" dirty="0" smtClean="0"/>
              <a:t>net </a:t>
            </a:r>
            <a:r>
              <a:rPr lang="en-IN" sz="2600" dirty="0" smtClean="0"/>
              <a:t>is a </a:t>
            </a:r>
            <a:r>
              <a:rPr lang="en-IN" sz="2600" dirty="0"/>
              <a:t>private network that uses Internet technologies to share company information </a:t>
            </a:r>
            <a:r>
              <a:rPr lang="en-IN" sz="2600" dirty="0" smtClean="0"/>
              <a:t>among employees</a:t>
            </a:r>
          </a:p>
          <a:p>
            <a:r>
              <a:rPr lang="en-IN" sz="2600" dirty="0"/>
              <a:t>An </a:t>
            </a:r>
            <a:r>
              <a:rPr lang="en-IN" sz="2600" b="1" u="sng" dirty="0" smtClean="0"/>
              <a:t>E</a:t>
            </a:r>
            <a:r>
              <a:rPr lang="en-IN" sz="2600" b="1" dirty="0" smtClean="0"/>
              <a:t>xtranet </a:t>
            </a:r>
            <a:r>
              <a:rPr lang="en-IN" sz="2600" dirty="0"/>
              <a:t>is a private network that uses Internet technologies to </a:t>
            </a:r>
            <a:r>
              <a:rPr lang="en-IN" sz="2600" dirty="0" smtClean="0"/>
              <a:t>share business information </a:t>
            </a:r>
            <a:r>
              <a:rPr lang="en-IN" sz="2600" dirty="0"/>
              <a:t>with select corporate partners or key </a:t>
            </a:r>
            <a:r>
              <a:rPr lang="en-IN" sz="2600" dirty="0" smtClean="0"/>
              <a:t>customers</a:t>
            </a:r>
          </a:p>
        </p:txBody>
      </p:sp>
      <p:sp>
        <p:nvSpPr>
          <p:cNvPr id="5" name="Title 4"/>
          <p:cNvSpPr>
            <a:spLocks noGrp="1"/>
          </p:cNvSpPr>
          <p:nvPr>
            <p:ph type="title"/>
          </p:nvPr>
        </p:nvSpPr>
        <p:spPr/>
        <p:txBody>
          <a:bodyPr/>
          <a:lstStyle/>
          <a:p>
            <a:r>
              <a:rPr lang="en-IN" dirty="0"/>
              <a:t>Types of Websites</a:t>
            </a:r>
          </a:p>
        </p:txBody>
      </p:sp>
    </p:spTree>
    <p:extLst>
      <p:ext uri="{BB962C8B-B14F-4D97-AF65-F5344CB8AC3E}">
        <p14:creationId xmlns:p14="http://schemas.microsoft.com/office/powerpoint/2010/main" val="987698063"/>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VARPPTCOMPATIBLE4" val="RXP"/>
  <p:tag name="VARPPTCOMPATIBLERD03" val="RXP"/>
  <p:tag name="VARPPTTYPE" val="RXP"/>
  <p:tag name="VARPPTSLIDEFORMAT" val="RXP"/>
  <p:tag name="VARUNWANTEDPRESENTATION" val="RXP"/>
  <p:tag name="VARSAVEMESSAGETIMESTAMP" val="RXP6/23/2016"/>
  <p:tag name="VARPPTLANG" val="RXPEnglish"/>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Office 2">
      <a:majorFont>
        <a:latin typeface="Calibri"/>
        <a:ea typeface=""/>
        <a:cs typeface=""/>
        <a:font script="Jpan" typeface="HGｺﾞｼｯｸM"/>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ambria"/>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1673</TotalTime>
  <Words>6112</Words>
  <Application>Microsoft Office PowerPoint</Application>
  <PresentationFormat>On-screen Show (4:3)</PresentationFormat>
  <Paragraphs>358</Paragraphs>
  <Slides>67</Slides>
  <Notes>35</Notes>
  <HiddenSlides>0</HiddenSlides>
  <MMClips>0</MMClips>
  <ScaleCrop>false</ScaleCrop>
  <HeadingPairs>
    <vt:vector size="4" baseType="variant">
      <vt:variant>
        <vt:lpstr>Theme</vt:lpstr>
      </vt:variant>
      <vt:variant>
        <vt:i4>1</vt:i4>
      </vt:variant>
      <vt:variant>
        <vt:lpstr>Slide Titles</vt:lpstr>
      </vt:variant>
      <vt:variant>
        <vt:i4>67</vt:i4>
      </vt:variant>
    </vt:vector>
  </HeadingPairs>
  <TitlesOfParts>
    <vt:vector size="68" baseType="lpstr">
      <vt:lpstr>Concourse</vt:lpstr>
      <vt:lpstr>PowerPoint Presentation</vt:lpstr>
      <vt:lpstr>Web Application Design and Development Program Overview</vt:lpstr>
      <vt:lpstr>Exploring the Internet</vt:lpstr>
      <vt:lpstr>Exploring the Internet</vt:lpstr>
      <vt:lpstr>World Wide Web</vt:lpstr>
      <vt:lpstr>Protocols</vt:lpstr>
      <vt:lpstr>Web Browsers</vt:lpstr>
      <vt:lpstr>Web Browsers</vt:lpstr>
      <vt:lpstr>Types of Websites</vt:lpstr>
      <vt:lpstr>Types of Websites</vt:lpstr>
      <vt:lpstr>Planning a Website</vt:lpstr>
      <vt:lpstr>Wireframe</vt:lpstr>
      <vt:lpstr>Wireframe</vt:lpstr>
      <vt:lpstr>Site Map</vt:lpstr>
      <vt:lpstr>Site Map</vt:lpstr>
      <vt:lpstr>Site Map</vt:lpstr>
      <vt:lpstr>Site Map</vt:lpstr>
      <vt:lpstr>Site Map</vt:lpstr>
      <vt:lpstr>Graphics</vt:lpstr>
      <vt:lpstr>Navigation</vt:lpstr>
      <vt:lpstr>Typography</vt:lpstr>
      <vt:lpstr>Color</vt:lpstr>
      <vt:lpstr>Accessibility</vt:lpstr>
      <vt:lpstr>Planning Checklist</vt:lpstr>
      <vt:lpstr>Planning Checklist</vt:lpstr>
      <vt:lpstr>Understanding the Basics of HTML</vt:lpstr>
      <vt:lpstr>HTML Elements and Attributes</vt:lpstr>
      <vt:lpstr>HTML Elements and Attributes</vt:lpstr>
      <vt:lpstr>HTML Elements and Attributes</vt:lpstr>
      <vt:lpstr>HTML Elements and Attributes</vt:lpstr>
      <vt:lpstr>HTML Elements and Attributes</vt:lpstr>
      <vt:lpstr>HTML Elements and Attributes</vt:lpstr>
      <vt:lpstr>HTML Elements and Attributes</vt:lpstr>
      <vt:lpstr>Exercise</vt:lpstr>
      <vt:lpstr>Technologies Related to HTML</vt:lpstr>
      <vt:lpstr>HTML5</vt:lpstr>
      <vt:lpstr>Understanding the Role of Other Web Programming Languages</vt:lpstr>
      <vt:lpstr>Understanding the Role of Other Web Programming Languages</vt:lpstr>
      <vt:lpstr>Using Web Authoring Tools</vt:lpstr>
      <vt:lpstr>Text Editors</vt:lpstr>
      <vt:lpstr>WYSIWYG Editors</vt:lpstr>
      <vt:lpstr>Web Design with  HTML5 &amp; CSS3</vt:lpstr>
      <vt:lpstr>Designing a Website</vt:lpstr>
      <vt:lpstr>Designing a Website (continued)</vt:lpstr>
      <vt:lpstr>Site Map</vt:lpstr>
      <vt:lpstr>Site Map (continued 2)</vt:lpstr>
      <vt:lpstr>Wireframe</vt:lpstr>
      <vt:lpstr>File Management</vt:lpstr>
      <vt:lpstr>File Management (continued)</vt:lpstr>
      <vt:lpstr>Using HTML5 Semantic Elements</vt:lpstr>
      <vt:lpstr>Using HTML5 Semantic Elements (continued 1)</vt:lpstr>
      <vt:lpstr>Create a Webpage Template Document</vt:lpstr>
      <vt:lpstr>Add HTML5 Semantic Elements to the Webpage Template</vt:lpstr>
      <vt:lpstr>Add More Semantic Elements to the Webpage Template</vt:lpstr>
      <vt:lpstr>Add a Title to a Webpage Template</vt:lpstr>
      <vt:lpstr>Comments</vt:lpstr>
      <vt:lpstr>Add Comments to a Webpage Template</vt:lpstr>
      <vt:lpstr>Add More Comments to the Webpage Template</vt:lpstr>
      <vt:lpstr>Webpage Content</vt:lpstr>
      <vt:lpstr>Using Symbol Entities</vt:lpstr>
      <vt:lpstr>Using Symbol Entities (continued)</vt:lpstr>
      <vt:lpstr>Add Text and Nonbreaking Spaces to the Nav Section</vt:lpstr>
      <vt:lpstr>Add Content  and a Symbol to the Footer Section</vt:lpstr>
      <vt:lpstr>Validating HTML Documents</vt:lpstr>
      <vt:lpstr>Create a Home Page Using Our Webpage Template</vt:lpstr>
      <vt:lpstr>Creating a Home Page Using a Webpage Template</vt:lpstr>
      <vt:lpstr>Exercise</vt:lpstr>
    </vt:vector>
  </TitlesOfParts>
  <Company>F. Hoffmann-La Roche, Ltd.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Baduk, Katerina {DOPA~Boston Dia}</dc:creator>
  <cp:lastModifiedBy>George McRedmond</cp:lastModifiedBy>
  <cp:revision>66</cp:revision>
  <dcterms:created xsi:type="dcterms:W3CDTF">2016-06-23T16:15:03Z</dcterms:created>
  <dcterms:modified xsi:type="dcterms:W3CDTF">2017-04-20T14:58:12Z</dcterms:modified>
</cp:coreProperties>
</file>