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  <p:sldMasterId id="2147484133" r:id="rId3"/>
  </p:sldMasterIdLst>
  <p:notesMasterIdLst>
    <p:notesMasterId r:id="rId56"/>
  </p:notesMasterIdLst>
  <p:sldIdLst>
    <p:sldId id="394" r:id="rId4"/>
    <p:sldId id="334" r:id="rId5"/>
    <p:sldId id="384" r:id="rId6"/>
    <p:sldId id="385" r:id="rId7"/>
    <p:sldId id="336" r:id="rId8"/>
    <p:sldId id="386" r:id="rId9"/>
    <p:sldId id="387" r:id="rId10"/>
    <p:sldId id="338" r:id="rId11"/>
    <p:sldId id="339" r:id="rId12"/>
    <p:sldId id="340" r:id="rId13"/>
    <p:sldId id="342" r:id="rId14"/>
    <p:sldId id="399" r:id="rId15"/>
    <p:sldId id="400" r:id="rId16"/>
    <p:sldId id="343" r:id="rId17"/>
    <p:sldId id="388" r:id="rId18"/>
    <p:sldId id="344" r:id="rId19"/>
    <p:sldId id="395" r:id="rId20"/>
    <p:sldId id="345" r:id="rId21"/>
    <p:sldId id="348" r:id="rId22"/>
    <p:sldId id="401" r:id="rId23"/>
    <p:sldId id="402" r:id="rId24"/>
    <p:sldId id="350" r:id="rId25"/>
    <p:sldId id="351" r:id="rId26"/>
    <p:sldId id="352" r:id="rId27"/>
    <p:sldId id="353" r:id="rId28"/>
    <p:sldId id="354" r:id="rId29"/>
    <p:sldId id="389" r:id="rId30"/>
    <p:sldId id="356" r:id="rId31"/>
    <p:sldId id="390" r:id="rId32"/>
    <p:sldId id="403" r:id="rId33"/>
    <p:sldId id="404" r:id="rId34"/>
    <p:sldId id="358" r:id="rId35"/>
    <p:sldId id="359" r:id="rId36"/>
    <p:sldId id="361" r:id="rId37"/>
    <p:sldId id="360" r:id="rId38"/>
    <p:sldId id="363" r:id="rId39"/>
    <p:sldId id="362" r:id="rId40"/>
    <p:sldId id="405" r:id="rId41"/>
    <p:sldId id="396" r:id="rId42"/>
    <p:sldId id="367" r:id="rId43"/>
    <p:sldId id="369" r:id="rId44"/>
    <p:sldId id="406" r:id="rId45"/>
    <p:sldId id="407" r:id="rId46"/>
    <p:sldId id="370" r:id="rId47"/>
    <p:sldId id="408" r:id="rId48"/>
    <p:sldId id="409" r:id="rId49"/>
    <p:sldId id="410" r:id="rId50"/>
    <p:sldId id="411" r:id="rId51"/>
    <p:sldId id="371" r:id="rId52"/>
    <p:sldId id="393" r:id="rId53"/>
    <p:sldId id="397" r:id="rId54"/>
    <p:sldId id="398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pitchFamily="127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pitchFamily="127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pitchFamily="127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pitchFamily="127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pitchFamily="12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pitchFamily="12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pitchFamily="12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pitchFamily="12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pitchFamily="127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6706F1C-C5D1-4D9D-AB09-EBCD0407C0A3}" type="datetimeFigureOut">
              <a:rPr lang="en-US"/>
              <a:pPr>
                <a:defRPr/>
              </a:pPr>
              <a:t>5/5/2017</a:t>
            </a:fld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5F19152E-1A35-45BE-AC2F-E489023156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B33A6A-7C43-4A45-A0BF-75BEB3387B08}" type="slidenum">
              <a:rPr lang="en-US" altLang="en-US" smtClean="0">
                <a:solidFill>
                  <a:srgbClr val="FFFFFF"/>
                </a:solidFill>
              </a:rPr>
              <a:pPr/>
              <a:t>1</a:t>
            </a:fld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5325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>
              <a:buClr>
                <a:srgbClr val="FFFFFF"/>
              </a:buClr>
              <a:buSzPct val="100000"/>
              <a:buFont typeface="Times New Roman" pitchFamily="18" charset="0"/>
              <a:buNone/>
            </a:pPr>
            <a:endParaRPr lang="en-US" altLang="en-US" sz="2400">
              <a:solidFill>
                <a:srgbClr val="FFFFFF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ヒラギノ角ゴ Pro W3" pitchFamily="127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D090AD-A5C5-4E42-B16A-2A9969CC6399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</a:t>
            </a:r>
            <a:r>
              <a:rPr lang="en-US" smtClean="0"/>
              <a:t>Sixth Edition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01CAC-FBF1-45A4-AE4B-EF0CB8EB0E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</a:t>
            </a:r>
            <a:r>
              <a:rPr lang="en-US" smtClean="0"/>
              <a:t>Sixth Edition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81B3D-1930-42E4-A396-EFF9AB86A1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</a:t>
            </a:r>
            <a:r>
              <a:rPr lang="en-US" smtClean="0"/>
              <a:t>Sixth Edition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AB28B-3A31-4033-9612-26B99C39A7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</a:t>
            </a:r>
            <a:r>
              <a:rPr lang="en-US" smtClean="0"/>
              <a:t>Sixth Edition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B06A8-934F-4827-9925-E061CA609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</a:t>
            </a:r>
            <a:r>
              <a:rPr lang="en-US" smtClean="0"/>
              <a:t>Sixth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550A1-DA20-4BA4-AF07-7E27453D6B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</a:t>
            </a:r>
            <a:r>
              <a:rPr lang="en-US" smtClean="0"/>
              <a:t>Sixth Edition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A3486-28A8-439B-A340-CAEF6250A7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defTabSz="457200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defTabSz="457200" eaLnBrk="0" hangingPunct="0">
                <a:defRPr/>
              </a:pPr>
              <a:endParaRPr lang="en-US" sz="2400">
                <a:solidFill>
                  <a:prstClr val="white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defTabSz="457200" eaLnBrk="0" hangingPunct="0">
                <a:defRPr/>
              </a:pPr>
              <a:endParaRPr lang="en-US" sz="2400">
                <a:solidFill>
                  <a:prstClr val="white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defTabSz="457200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21" descr="http://www.hunterbusinessschool.edu/hunterbusiness/wp-content/uploads/2013/03/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"/>
            <a:ext cx="923925" cy="69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 smtClean="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962401" y="6408738"/>
            <a:ext cx="2768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14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E5D10AD-9096-4E09-9CF6-F44319F366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Hunte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6381750"/>
            <a:ext cx="533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Hunte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6381750"/>
            <a:ext cx="533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66800"/>
            <a:ext cx="9144000" cy="579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" y="6324600"/>
            <a:ext cx="8839200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447800"/>
            <a:ext cx="4419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447800"/>
            <a:ext cx="4419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fld id="{80FFFFED-F443-4BC7-98E2-7D8C677C30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" y="6324600"/>
            <a:ext cx="8229600" cy="381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</a:t>
            </a:r>
            <a:r>
              <a:rPr lang="en-US" smtClean="0"/>
              <a:t>Sixth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194E7-7557-48E8-BD29-F0974CCBA9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</a:t>
            </a:r>
            <a:r>
              <a:rPr lang="en-US" smtClean="0"/>
              <a:t>Sixth Edition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D3491-4009-4199-A596-198000FEF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</a:t>
            </a:r>
            <a:r>
              <a:rPr lang="en-US" smtClean="0"/>
              <a:t>Sixth Edition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A33F0-544C-4158-AD0D-4C6AB9D89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</a:t>
            </a:r>
            <a:r>
              <a:rPr lang="en-US" smtClean="0"/>
              <a:t>Sixth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09E7D-ADF9-4F68-A303-E9EFB8206D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</a:t>
            </a:r>
            <a:r>
              <a:rPr lang="en-US" smtClean="0"/>
              <a:t>Sixth Edition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044CB-F53B-4658-9339-F8C0B75DAB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</a:t>
            </a:r>
            <a:r>
              <a:rPr lang="en-US" smtClean="0"/>
              <a:t>Sixth Edition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D2FB9-AAB3-41DB-B05E-B9267E55C1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</a:t>
            </a:r>
            <a:r>
              <a:rPr lang="en-US" smtClean="0"/>
              <a:t>Sixth Edition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2FAB2-B2FF-48E2-94C4-28875E3DAA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</a:t>
            </a:r>
            <a:r>
              <a:rPr lang="en-US" smtClean="0"/>
              <a:t>Sixth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F168B-A608-4198-A7B1-03E361C88A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</a:t>
            </a:r>
            <a:r>
              <a:rPr lang="en-US" smtClean="0"/>
              <a:t>Sixth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FAF95-B006-4C6E-931F-E0F62517AF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JavaScript, </a:t>
            </a:r>
            <a:r>
              <a:rPr lang="en-US" smtClean="0"/>
              <a:t>Sixth Edition</a:t>
            </a:r>
            <a:endParaRPr lang="en-US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3C4F02B-031F-4C3B-82E3-934C1AD33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2" r:id="rId1"/>
    <p:sldLayoutId id="2147484183" r:id="rId2"/>
    <p:sldLayoutId id="2147484184" r:id="rId3"/>
    <p:sldLayoutId id="2147484185" r:id="rId4"/>
    <p:sldLayoutId id="2147484186" r:id="rId5"/>
    <p:sldLayoutId id="2147484187" r:id="rId6"/>
    <p:sldLayoutId id="2147484188" r:id="rId7"/>
    <p:sldLayoutId id="2147484189" r:id="rId8"/>
    <p:sldLayoutId id="2147484190" r:id="rId9"/>
    <p:sldLayoutId id="2147484191" r:id="rId10"/>
    <p:sldLayoutId id="2147484192" r:id="rId11"/>
    <p:sldLayoutId id="2147484193" r:id="rId12"/>
    <p:sldLayoutId id="2147484194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ヒラギノ角ゴ Pro W3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ヒラギノ角ゴ Pro W3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rgbClr val="222222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222222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  <p:sldLayoutId id="2147484196" r:id="rId2"/>
    <p:sldLayoutId id="2147484197" r:id="rId3"/>
    <p:sldLayoutId id="2147484198" r:id="rId4"/>
    <p:sldLayoutId id="2147484199" r:id="rId5"/>
    <p:sldLayoutId id="2147484200" r:id="rId6"/>
    <p:sldLayoutId id="2147484201" r:id="rId7"/>
    <p:sldLayoutId id="2147484202" r:id="rId8"/>
    <p:sldLayoutId id="2147484203" r:id="rId9"/>
    <p:sldLayoutId id="2147484204" r:id="rId10"/>
    <p:sldLayoutId id="214748420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ヒラギノ角ゴ Pro W3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ヒラギノ角ゴ Pro W3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ヒラギノ角ゴ Pro W3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defTabSz="457200" eaLnBrk="0" hangingPunct="0">
              <a:defRPr/>
            </a:pPr>
            <a:endParaRPr lang="en-US" sz="2400">
              <a:solidFill>
                <a:prstClr val="white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defTabSz="457200" eaLnBrk="0" hangingPunct="0">
              <a:defRPr/>
            </a:pPr>
            <a:endParaRPr lang="en-US" sz="2400">
              <a:solidFill>
                <a:prstClr val="white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8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defTabSz="457200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81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3082" name="Picture 10" descr="Hunter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77200" y="6381750"/>
            <a:ext cx="533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 userDrawn="1"/>
        </p:nvSpPr>
        <p:spPr>
          <a:xfrm>
            <a:off x="6248400" y="6351588"/>
            <a:ext cx="18288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eaLnBrk="0" hangingPunct="0">
              <a:defRPr/>
            </a:pPr>
            <a:r>
              <a:rPr lang="en-US" altLang="en-US" sz="1050" dirty="0" smtClean="0">
                <a:solidFill>
                  <a:srgbClr val="114F96"/>
                </a:solidFill>
                <a:ea typeface="ＭＳ Ｐゴシック" pitchFamily="34" charset="-128"/>
              </a:rPr>
              <a:t>JavaScript</a:t>
            </a:r>
            <a:r>
              <a:rPr lang="en-US" altLang="en-US" sz="1050" baseline="0" dirty="0" smtClean="0">
                <a:solidFill>
                  <a:srgbClr val="114F96"/>
                </a:solidFill>
                <a:ea typeface="ＭＳ Ｐゴシック" pitchFamily="34" charset="-128"/>
              </a:rPr>
              <a:t> – 6</a:t>
            </a:r>
            <a:r>
              <a:rPr lang="en-US" altLang="en-US" sz="1050" baseline="30000" dirty="0" smtClean="0">
                <a:solidFill>
                  <a:srgbClr val="114F96"/>
                </a:solidFill>
                <a:ea typeface="ＭＳ Ｐゴシック" pitchFamily="34" charset="-128"/>
              </a:rPr>
              <a:t>th</a:t>
            </a:r>
            <a:r>
              <a:rPr lang="en-US" altLang="en-US" sz="1050" baseline="0" dirty="0" smtClean="0">
                <a:solidFill>
                  <a:srgbClr val="114F96"/>
                </a:solidFill>
                <a:ea typeface="ＭＳ Ｐゴシック" pitchFamily="34" charset="-128"/>
              </a:rPr>
              <a:t> Edition</a:t>
            </a:r>
            <a:endParaRPr lang="en-US" altLang="en-US" sz="1050" dirty="0">
              <a:solidFill>
                <a:srgbClr val="114F96"/>
              </a:solidFill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  <p:sldLayoutId id="214748421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2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2"/>
          <p:cNvSpPr txBox="1">
            <a:spLocks noChangeArrowheads="1"/>
          </p:cNvSpPr>
          <p:nvPr/>
        </p:nvSpPr>
        <p:spPr bwMode="auto">
          <a:xfrm>
            <a:off x="304800" y="2667000"/>
            <a:ext cx="86106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>
              <a:buClr>
                <a:srgbClr val="FFFFFF"/>
              </a:buClr>
              <a:buSzPct val="100000"/>
            </a:pPr>
            <a:r>
              <a:rPr lang="en-US" sz="4000" b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Web Design with HTML and CSS</a:t>
            </a:r>
          </a:p>
          <a:p>
            <a:pPr algn="ctr" defTabSz="457200">
              <a:buClr>
                <a:srgbClr val="FFFFFF"/>
              </a:buClr>
              <a:buSzPct val="100000"/>
              <a:buFont typeface="Times New Roman" pitchFamily="18" charset="0"/>
              <a:buNone/>
            </a:pPr>
            <a:r>
              <a:rPr lang="en-US" sz="4000" b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Day 10</a:t>
            </a:r>
            <a:endParaRPr lang="en-US" sz="3600" b="1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ヒラギノ角ゴ Pro W3" pitchFamily="127" charset="-128"/>
              </a:rPr>
              <a:t>General rule of thumb</a:t>
            </a:r>
          </a:p>
          <a:p>
            <a:pPr lvl="1" eaLnBrk="1" hangingPunct="1"/>
            <a:r>
              <a:rPr lang="en-US" smtClean="0">
                <a:ea typeface="ヒラギノ角ゴ Pro W3" pitchFamily="127" charset="-128"/>
              </a:rPr>
              <a:t>Allow client to handle user interface processing and light processing (data validation)</a:t>
            </a:r>
          </a:p>
          <a:p>
            <a:pPr lvl="1" eaLnBrk="1" hangingPunct="1"/>
            <a:r>
              <a:rPr lang="en-US" smtClean="0">
                <a:ea typeface="ヒラギノ角ゴ Pro W3" pitchFamily="127" charset="-128"/>
              </a:rPr>
              <a:t>Have the web server perform intensive calculations and data storage</a:t>
            </a:r>
          </a:p>
          <a:p>
            <a:pPr eaLnBrk="1" hangingPunct="1"/>
            <a:r>
              <a:rPr lang="en-US" smtClean="0">
                <a:ea typeface="ヒラギノ角ゴ Pro W3" pitchFamily="127" charset="-128"/>
              </a:rPr>
              <a:t>Important to perform as much processing as possible on the client</a:t>
            </a:r>
          </a:p>
        </p:txBody>
      </p:sp>
      <p:sp>
        <p:nvSpPr>
          <p:cNvPr id="27650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ヒラギノ角ゴ Pro W3" pitchFamily="127" charset="-128"/>
              </a:rPr>
              <a:t>Should You Use Client-Side or Server-Side Scripting?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ea typeface="ヒラギノ角ゴ Pro W3" pitchFamily="127" charset="-128"/>
              </a:rPr>
              <a:t>Scripts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JavaScript programs contained within a web page’s HTML.</a:t>
            </a:r>
          </a:p>
          <a:p>
            <a:pPr eaLnBrk="1" hangingPunct="1"/>
            <a:r>
              <a:rPr lang="en-US" dirty="0" smtClean="0">
                <a:latin typeface="Courier New" pitchFamily="49" charset="0"/>
                <a:ea typeface="ヒラギノ角ゴ Pro W3" pitchFamily="127" charset="-128"/>
              </a:rPr>
              <a:t>script</a:t>
            </a:r>
            <a:r>
              <a:rPr lang="en-US" dirty="0" smtClean="0">
                <a:ea typeface="ヒラギノ角ゴ Pro W3" pitchFamily="127" charset="-128"/>
              </a:rPr>
              <a:t> element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Tells the browser that the scripting engine must interpret the commands it contains.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Has the &lt;script&gt; opening tag and &lt;/script&gt; closing tag.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The individual lines of code, or </a:t>
            </a:r>
            <a:r>
              <a:rPr lang="en-US" b="1" dirty="0" smtClean="0">
                <a:ea typeface="ヒラギノ角ゴ Pro W3" pitchFamily="127" charset="-128"/>
              </a:rPr>
              <a:t>statements</a:t>
            </a:r>
            <a:r>
              <a:rPr lang="en-US" dirty="0" smtClean="0">
                <a:ea typeface="ヒラギノ角ゴ Pro W3" pitchFamily="127" charset="-128"/>
              </a:rPr>
              <a:t>, that make up the JavaScript program are contained within a single &lt;script&gt; element.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It is good practice in JavaScript programming to end each statement with a semicolon.</a:t>
            </a:r>
          </a:p>
        </p:txBody>
      </p:sp>
      <p:sp>
        <p:nvSpPr>
          <p:cNvPr id="2970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ヒラギノ角ゴ Pro W3" pitchFamily="127" charset="-128"/>
              </a:rPr>
              <a:t>Adding JavaScript to Your Web Pages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into the </a:t>
            </a:r>
            <a:r>
              <a:rPr lang="en-US" b="1" dirty="0" smtClean="0"/>
              <a:t>WA120_data_files</a:t>
            </a:r>
            <a:r>
              <a:rPr lang="en-US" dirty="0" smtClean="0"/>
              <a:t> folder.</a:t>
            </a:r>
          </a:p>
          <a:p>
            <a:r>
              <a:rPr lang="en-US" dirty="0" smtClean="0"/>
              <a:t>Open the </a:t>
            </a:r>
            <a:r>
              <a:rPr lang="en-US" b="1" dirty="0" smtClean="0"/>
              <a:t>Chapter01</a:t>
            </a:r>
            <a:r>
              <a:rPr lang="en-US" dirty="0" smtClean="0"/>
              <a:t> sub-folder.</a:t>
            </a:r>
          </a:p>
          <a:p>
            <a:r>
              <a:rPr lang="en-US" dirty="0" smtClean="0"/>
              <a:t>Open the folder titled “</a:t>
            </a:r>
            <a:r>
              <a:rPr lang="en-US" b="1" dirty="0" smtClean="0"/>
              <a:t>chapter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Copy the files and folders contained within.</a:t>
            </a:r>
          </a:p>
          <a:p>
            <a:r>
              <a:rPr lang="en-US" dirty="0" smtClean="0"/>
              <a:t>Navigate to where you normally save your project folders and create a new folder named “</a:t>
            </a:r>
            <a:r>
              <a:rPr lang="en-US" b="1" dirty="0" err="1" smtClean="0"/>
              <a:t>tinley_plants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Open this folder and paste all of the copied folders and files.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script section to an HTML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21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file “</a:t>
            </a:r>
            <a:r>
              <a:rPr lang="en-US" b="1" dirty="0" smtClean="0"/>
              <a:t>plants.htm</a:t>
            </a:r>
            <a:r>
              <a:rPr lang="en-US" dirty="0" smtClean="0"/>
              <a:t>” in your Notepad ++ text editor.</a:t>
            </a:r>
          </a:p>
          <a:p>
            <a:r>
              <a:rPr lang="en-US" dirty="0" smtClean="0"/>
              <a:t>Scroll down to the &lt;article&gt; element and click on the blank line provided between the &lt;</a:t>
            </a:r>
            <a:r>
              <a:rPr lang="en-US" dirty="0" err="1" smtClean="0"/>
              <a:t>figcaption</a:t>
            </a:r>
            <a:r>
              <a:rPr lang="en-US" dirty="0" smtClean="0"/>
              <a:t>&gt; tags.</a:t>
            </a:r>
          </a:p>
          <a:p>
            <a:r>
              <a:rPr lang="en-US" dirty="0" smtClean="0"/>
              <a:t>Be sure to increase your indent beyond the indent for &lt;</a:t>
            </a:r>
            <a:r>
              <a:rPr lang="en-US" dirty="0" err="1" smtClean="0"/>
              <a:t>figcaption</a:t>
            </a:r>
            <a:r>
              <a:rPr lang="en-US" dirty="0" smtClean="0"/>
              <a:t>&gt;.</a:t>
            </a:r>
          </a:p>
          <a:p>
            <a:r>
              <a:rPr lang="en-US" dirty="0" smtClean="0"/>
              <a:t>Add the opening </a:t>
            </a:r>
            <a:r>
              <a:rPr lang="en-US" b="1" dirty="0" smtClean="0"/>
              <a:t>&lt;script&gt; </a:t>
            </a:r>
            <a:r>
              <a:rPr lang="en-US" dirty="0" smtClean="0"/>
              <a:t>tag and press enter twice, then add the closing </a:t>
            </a:r>
            <a:r>
              <a:rPr lang="en-US" b="1" dirty="0" smtClean="0"/>
              <a:t>&lt;/script&gt; </a:t>
            </a:r>
            <a:r>
              <a:rPr lang="en-US" dirty="0" smtClean="0"/>
              <a:t>tag.</a:t>
            </a:r>
          </a:p>
          <a:p>
            <a:r>
              <a:rPr lang="en-US" dirty="0" smtClean="0"/>
              <a:t>Save plants.htm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script section to an HTML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51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ea typeface="ヒラギノ角ゴ Pro W3" pitchFamily="127" charset="-128"/>
              </a:rPr>
              <a:t>Object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Programming code and data</a:t>
            </a:r>
          </a:p>
          <a:p>
            <a:pPr lvl="2" eaLnBrk="1" hangingPunct="1"/>
            <a:r>
              <a:rPr lang="en-US" dirty="0" smtClean="0">
                <a:ea typeface="ヒラギノ角ゴ Pro W3" pitchFamily="127" charset="-128"/>
              </a:rPr>
              <a:t>Treated as an individual unit or component</a:t>
            </a:r>
          </a:p>
          <a:p>
            <a:pPr eaLnBrk="1" hangingPunct="1"/>
            <a:r>
              <a:rPr lang="en-US" b="1" dirty="0" smtClean="0">
                <a:ea typeface="ヒラギノ角ゴ Pro W3" pitchFamily="127" charset="-128"/>
              </a:rPr>
              <a:t>Procedures (or Functions)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Individual statements used in a computer program grouped into logical units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Used to perform specific tasks</a:t>
            </a:r>
          </a:p>
          <a:p>
            <a:pPr eaLnBrk="1" hangingPunct="1"/>
            <a:r>
              <a:rPr lang="en-US" b="1" dirty="0" smtClean="0">
                <a:ea typeface="ヒラギノ角ゴ Pro W3" pitchFamily="127" charset="-128"/>
              </a:rPr>
              <a:t>Methods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Procedures associated with an object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ヒラギノ角ゴ Pro W3" pitchFamily="127" charset="-128"/>
              </a:rPr>
              <a:t>Understanding JavaScript Objects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ea typeface="ヒラギノ角ゴ Pro W3" pitchFamily="127" charset="-128"/>
              </a:rPr>
              <a:t>Property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Piece of data associated with an object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Assign value to a property using an equal sign</a:t>
            </a:r>
          </a:p>
          <a:p>
            <a:pPr eaLnBrk="1" hangingPunct="1"/>
            <a:r>
              <a:rPr lang="en-US" b="1" dirty="0" smtClean="0">
                <a:ea typeface="ヒラギノ角ゴ Pro W3" pitchFamily="127" charset="-128"/>
              </a:rPr>
              <a:t>Argument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Information that must be provided to a method</a:t>
            </a:r>
          </a:p>
          <a:p>
            <a:pPr eaLnBrk="1" hangingPunct="1"/>
            <a:r>
              <a:rPr lang="en-US" b="1" dirty="0" smtClean="0">
                <a:ea typeface="ヒラギノ角ゴ Pro W3" pitchFamily="127" charset="-128"/>
              </a:rPr>
              <a:t>Passing arguments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Providing an argument for a method</a:t>
            </a: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ヒラギノ角ゴ Pro W3" pitchFamily="127" charset="-128"/>
              </a:rPr>
              <a:t>Understanding JavaScript Objects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2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urier New" pitchFamily="49" charset="0"/>
                <a:ea typeface="ヒラギノ角ゴ Pro W3" pitchFamily="127" charset="-128"/>
              </a:rPr>
              <a:t>Document</a:t>
            </a:r>
            <a:r>
              <a:rPr lang="en-US" dirty="0" smtClean="0">
                <a:ea typeface="ヒラギノ角ゴ Pro W3" pitchFamily="127" charset="-128"/>
              </a:rPr>
              <a:t> object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 Represents content of a browser</a:t>
            </a:r>
            <a:r>
              <a:rPr lang="ja-JP" altLang="en-US" dirty="0" smtClean="0">
                <a:ea typeface="ヒラギノ角ゴ Pro W3" pitchFamily="127" charset="-128"/>
              </a:rPr>
              <a:t>’</a:t>
            </a:r>
            <a:r>
              <a:rPr lang="en-US" altLang="ja-JP" dirty="0" smtClean="0">
                <a:ea typeface="ヒラギノ角ゴ Pro W3" pitchFamily="127" charset="-128"/>
              </a:rPr>
              <a:t>s window.</a:t>
            </a:r>
          </a:p>
          <a:p>
            <a:pPr lvl="1" eaLnBrk="1" hangingPunct="1"/>
            <a:r>
              <a:rPr lang="en-US" altLang="ja-JP" dirty="0" smtClean="0">
                <a:ea typeface="ヒラギノ角ゴ Pro W3" pitchFamily="127" charset="-128"/>
              </a:rPr>
              <a:t>Any text, graphics or other information displayed in a web page is part of the Document object.</a:t>
            </a:r>
          </a:p>
          <a:p>
            <a:pPr eaLnBrk="1" hangingPunct="1"/>
            <a:r>
              <a:rPr lang="en-US" dirty="0" smtClean="0">
                <a:ea typeface="ヒラギノ角ゴ Pro W3" pitchFamily="127" charset="-128"/>
              </a:rPr>
              <a:t>Create new web page text with the </a:t>
            </a:r>
            <a:r>
              <a:rPr lang="en-US" dirty="0" smtClean="0">
                <a:latin typeface="Courier New" pitchFamily="49" charset="0"/>
                <a:ea typeface="ヒラギノ角ゴ Pro W3" pitchFamily="127" charset="-128"/>
              </a:rPr>
              <a:t>write()</a:t>
            </a:r>
            <a:r>
              <a:rPr lang="en-US" dirty="0" smtClean="0">
                <a:ea typeface="ヒラギノ角ゴ Pro W3" pitchFamily="127" charset="-128"/>
              </a:rPr>
              <a:t> method of the </a:t>
            </a:r>
            <a:r>
              <a:rPr lang="en-US" dirty="0" smtClean="0">
                <a:latin typeface="Courier New" pitchFamily="49" charset="0"/>
                <a:ea typeface="ヒラギノ角ゴ Pro W3" pitchFamily="127" charset="-128"/>
              </a:rPr>
              <a:t>Document</a:t>
            </a:r>
            <a:r>
              <a:rPr lang="en-US" dirty="0" smtClean="0">
                <a:ea typeface="ヒラギノ角ゴ Pro W3" pitchFamily="127" charset="-128"/>
              </a:rPr>
              <a:t> object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Method requires a text string as an argument.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Text string or literal string</a:t>
            </a:r>
          </a:p>
          <a:p>
            <a:pPr lvl="2" eaLnBrk="1" hangingPunct="1"/>
            <a:r>
              <a:rPr lang="en-US" dirty="0" smtClean="0">
                <a:ea typeface="ヒラギノ角ゴ Pro W3" pitchFamily="127" charset="-128"/>
              </a:rPr>
              <a:t>Text contained within double or single quotation marks</a:t>
            </a:r>
          </a:p>
          <a:p>
            <a:pPr lvl="2" eaLnBrk="1" hangingPunct="1"/>
            <a:r>
              <a:rPr lang="en-US" dirty="0" smtClean="0">
                <a:ea typeface="ヒラギノ角ゴ Pro W3" pitchFamily="127" charset="-128"/>
              </a:rPr>
              <a:t>Ex:    </a:t>
            </a:r>
            <a:r>
              <a:rPr lang="en-US" dirty="0" err="1" smtClean="0">
                <a:ea typeface="ヒラギノ角ゴ Pro W3" pitchFamily="127" charset="-128"/>
              </a:rPr>
              <a:t>document.write</a:t>
            </a:r>
            <a:r>
              <a:rPr lang="en-US" dirty="0" smtClean="0">
                <a:ea typeface="ヒラギノ角ゴ Pro W3" pitchFamily="127" charset="-128"/>
              </a:rPr>
              <a:t>(“Plant choices”);</a:t>
            </a: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ヒラギノ角ゴ Pro W3" pitchFamily="127" charset="-128"/>
              </a:rPr>
              <a:t>Using the </a:t>
            </a:r>
            <a:r>
              <a:rPr lang="en-US" smtClean="0">
                <a:latin typeface="Courier New" pitchFamily="49" charset="0"/>
                <a:ea typeface="ヒラギノ角ゴ Pro W3" pitchFamily="127" charset="-128"/>
              </a:rPr>
              <a:t>write()</a:t>
            </a:r>
            <a:r>
              <a:rPr lang="en-US" smtClean="0">
                <a:ea typeface="ヒラギノ角ゴ Pro W3" pitchFamily="127" charset="-128"/>
              </a:rPr>
              <a:t> Method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ヒラギノ角ゴ Pro W3" pitchFamily="127" charset="-128"/>
              </a:rPr>
              <a:t>JavaScript is </a:t>
            </a:r>
            <a:r>
              <a:rPr lang="en-US" b="1" dirty="0" smtClean="0">
                <a:ea typeface="ヒラギノ角ゴ Pro W3" pitchFamily="127" charset="-128"/>
              </a:rPr>
              <a:t>case sensitive.</a:t>
            </a:r>
          </a:p>
          <a:p>
            <a:pPr eaLnBrk="1" hangingPunct="1"/>
            <a:r>
              <a:rPr lang="en-US" dirty="0" smtClean="0">
                <a:ea typeface="ヒラギノ角ゴ Pro W3" pitchFamily="127" charset="-128"/>
              </a:rPr>
              <a:t>Within JavaScript code: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Object names must always be all </a:t>
            </a:r>
            <a:r>
              <a:rPr lang="en-US" sz="3600" b="1" dirty="0" smtClean="0">
                <a:ea typeface="ヒラギノ角ゴ Pro W3" pitchFamily="127" charset="-128"/>
              </a:rPr>
              <a:t>lowercase.</a:t>
            </a:r>
          </a:p>
          <a:p>
            <a:pPr eaLnBrk="1" hangingPunct="1"/>
            <a:r>
              <a:rPr lang="en-US" dirty="0" smtClean="0">
                <a:ea typeface="ヒラギノ角ゴ Pro W3" pitchFamily="127" charset="-128"/>
              </a:rPr>
              <a:t>Also, literal strings must be typed on a single line (wrapping within your editor is ok). If a line break is included while entering a text string, you will receive an error message.</a:t>
            </a:r>
            <a:endParaRPr lang="en-US" dirty="0">
              <a:ea typeface="ヒラギノ角ゴ Pro W3" pitchFamily="127" charset="-128"/>
            </a:endParaRPr>
          </a:p>
          <a:p>
            <a:pPr eaLnBrk="1" hangingPunct="1"/>
            <a:endParaRPr lang="en-US" dirty="0" smtClean="0">
              <a:ea typeface="ヒラギノ角ゴ Pro W3" pitchFamily="127" charset="-128"/>
            </a:endParaRPr>
          </a:p>
        </p:txBody>
      </p:sp>
      <p:sp>
        <p:nvSpPr>
          <p:cNvPr id="348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ヒラギノ角ゴ Pro W3" pitchFamily="127" charset="-128"/>
              </a:rPr>
              <a:t>Case Sensitivity in JavaScript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ChangeArrowheads="1"/>
          </p:cNvSpPr>
          <p:nvPr/>
        </p:nvSpPr>
        <p:spPr bwMode="auto">
          <a:xfrm>
            <a:off x="1524000" y="5562600"/>
            <a:ext cx="5867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Figure 1-8 Output of a script that uses the </a:t>
            </a:r>
            <a:r>
              <a:rPr lang="en-US" b="1" dirty="0">
                <a:latin typeface="Courier New" pitchFamily="49" charset="0"/>
              </a:rPr>
              <a:t>write()</a:t>
            </a:r>
            <a:r>
              <a:rPr lang="en-US" b="1" dirty="0"/>
              <a:t> method of the </a:t>
            </a:r>
            <a:r>
              <a:rPr lang="en-US" b="1" dirty="0">
                <a:latin typeface="Courier New" pitchFamily="49" charset="0"/>
              </a:rPr>
              <a:t>Document</a:t>
            </a:r>
            <a:r>
              <a:rPr lang="en-US" b="1" dirty="0"/>
              <a:t> object</a:t>
            </a:r>
          </a:p>
        </p:txBody>
      </p:sp>
      <p:sp>
        <p:nvSpPr>
          <p:cNvPr id="24579" name="Rectangle 6"/>
          <p:cNvSpPr txBox="1">
            <a:spLocks noChangeArrowheads="1"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/>
            <a:r>
              <a:rPr lang="en-US" sz="3600">
                <a:solidFill>
                  <a:schemeClr val="tx2"/>
                </a:solidFill>
              </a:rPr>
              <a:t>Using the </a:t>
            </a:r>
            <a:r>
              <a:rPr lang="en-US" sz="36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write()</a:t>
            </a:r>
            <a:r>
              <a:rPr lang="en-US" sz="3600">
                <a:solidFill>
                  <a:schemeClr val="tx2"/>
                </a:solidFill>
              </a:rPr>
              <a:t> Method </a:t>
            </a:r>
            <a:r>
              <a:rPr lang="en-US" sz="3600"/>
              <a:t>(cont</a:t>
            </a:r>
            <a:r>
              <a:rPr lang="ja-JP" altLang="en-US" sz="3600"/>
              <a:t>’</a:t>
            </a:r>
            <a:r>
              <a:rPr lang="en-US" altLang="ja-JP" sz="3600"/>
              <a:t>d.)</a:t>
            </a:r>
            <a:endParaRPr lang="en-US" sz="3600">
              <a:solidFill>
                <a:schemeClr val="tx2"/>
              </a:solidFill>
            </a:endParaRPr>
          </a:p>
        </p:txBody>
      </p:sp>
      <p:pic>
        <p:nvPicPr>
          <p:cNvPr id="24581" name="Picture 3" descr="Screen Shot 2014-09-11 at 11 Sep   10.51.46 A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886200"/>
            <a:ext cx="4267200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5" y="1687286"/>
            <a:ext cx="8545690" cy="180260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dirty="0" smtClean="0">
                <a:ea typeface="ヒラギノ角ゴ Pro W3" pitchFamily="127" charset="-128"/>
              </a:rPr>
              <a:t>Comments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>
                <a:ea typeface="ヒラギノ角ゴ Pro W3" pitchFamily="127" charset="-128"/>
              </a:rPr>
              <a:t>Nonprinting lines placed in code containing various types of remarks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dirty="0" smtClean="0">
                <a:ea typeface="ヒラギノ角ゴ Pro W3" pitchFamily="127" charset="-128"/>
              </a:rPr>
              <a:t>Line comment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>
                <a:ea typeface="ヒラギノ角ゴ Pro W3" pitchFamily="127" charset="-128"/>
              </a:rPr>
              <a:t>Hides a single line of code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>
                <a:ea typeface="ヒラギノ角ゴ Pro W3" pitchFamily="127" charset="-128"/>
              </a:rPr>
              <a:t>Add two slashes </a:t>
            </a:r>
            <a:r>
              <a:rPr lang="en-US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//</a:t>
            </a:r>
            <a:r>
              <a:rPr lang="en-US" dirty="0" smtClean="0">
                <a:ea typeface="ヒラギノ角ゴ Pro W3" pitchFamily="127" charset="-128"/>
              </a:rPr>
              <a:t> before the comment text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dirty="0" smtClean="0">
                <a:ea typeface="ヒラギノ角ゴ Pro W3" pitchFamily="127" charset="-128"/>
              </a:rPr>
              <a:t>Block comments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>
                <a:ea typeface="ヒラギノ角ゴ Pro W3" pitchFamily="127" charset="-128"/>
              </a:rPr>
              <a:t>Hide multiple lines of code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>
                <a:ea typeface="ヒラギノ角ゴ Pro W3" pitchFamily="127" charset="-128"/>
              </a:rPr>
              <a:t>Add </a:t>
            </a:r>
            <a:r>
              <a:rPr lang="en-US" dirty="0" smtClean="0">
                <a:latin typeface="Courier New" pitchFamily="49" charset="0"/>
                <a:ea typeface="ヒラギノ角ゴ Pro W3" pitchFamily="127" charset="-128"/>
              </a:rPr>
              <a:t>/*</a:t>
            </a:r>
            <a:r>
              <a:rPr lang="en-US" dirty="0" smtClean="0">
                <a:ea typeface="ヒラギノ角ゴ Pro W3" pitchFamily="127" charset="-128"/>
              </a:rPr>
              <a:t> before the first character included in the block and </a:t>
            </a:r>
            <a:r>
              <a:rPr lang="en-US" dirty="0" smtClean="0">
                <a:latin typeface="Courier New" pitchFamily="49" charset="0"/>
                <a:ea typeface="ヒラギノ角ゴ Pro W3" pitchFamily="127" charset="-128"/>
              </a:rPr>
              <a:t>*/</a:t>
            </a:r>
            <a:r>
              <a:rPr lang="en-US" dirty="0" smtClean="0">
                <a:ea typeface="ヒラギノ角ゴ Pro W3" pitchFamily="127" charset="-128"/>
              </a:rPr>
              <a:t> after the last character in the block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ヒラギノ角ゴ Pro W3" pitchFamily="127" charset="-128"/>
              </a:rPr>
              <a:t>Adding Comments to a JavaScript Program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ヒラギノ角ゴ Pro W3" pitchFamily="127" charset="-128"/>
              </a:rPr>
              <a:t>Two-tier system</a:t>
            </a:r>
          </a:p>
          <a:p>
            <a:pPr lvl="1" eaLnBrk="1" hangingPunct="1"/>
            <a:r>
              <a:rPr lang="en-US" smtClean="0">
                <a:ea typeface="ヒラギノ角ゴ Pro W3" pitchFamily="127" charset="-128"/>
              </a:rPr>
              <a:t>Client and server</a:t>
            </a:r>
          </a:p>
          <a:p>
            <a:pPr eaLnBrk="1" hangingPunct="1"/>
            <a:r>
              <a:rPr lang="en-US" smtClean="0">
                <a:ea typeface="ヒラギノ角ゴ Pro W3" pitchFamily="127" charset="-128"/>
              </a:rPr>
              <a:t>Server or back end</a:t>
            </a:r>
          </a:p>
          <a:p>
            <a:pPr lvl="1" eaLnBrk="1" hangingPunct="1"/>
            <a:r>
              <a:rPr lang="en-US" smtClean="0">
                <a:ea typeface="ヒラギノ角ゴ Pro W3" pitchFamily="127" charset="-128"/>
              </a:rPr>
              <a:t>Usually a database: client requests information</a:t>
            </a:r>
          </a:p>
          <a:p>
            <a:pPr eaLnBrk="1" hangingPunct="1"/>
            <a:r>
              <a:rPr lang="en-US" smtClean="0">
                <a:ea typeface="ヒラギノ角ゴ Pro W3" pitchFamily="127" charset="-128"/>
              </a:rPr>
              <a:t>Client or front end</a:t>
            </a:r>
          </a:p>
          <a:p>
            <a:pPr lvl="1" eaLnBrk="1" hangingPunct="1"/>
            <a:r>
              <a:rPr lang="en-US" smtClean="0">
                <a:ea typeface="ヒラギノ角ゴ Pro W3" pitchFamily="127" charset="-128"/>
              </a:rPr>
              <a:t>Responsible for user interface</a:t>
            </a:r>
          </a:p>
          <a:p>
            <a:pPr lvl="1" eaLnBrk="1" hangingPunct="1"/>
            <a:r>
              <a:rPr lang="en-US" smtClean="0">
                <a:ea typeface="ヒラギノ角ゴ Pro W3" pitchFamily="127" charset="-128"/>
              </a:rPr>
              <a:t>Gathers information from user</a:t>
            </a:r>
          </a:p>
          <a:p>
            <a:pPr lvl="2" eaLnBrk="1" hangingPunct="1"/>
            <a:r>
              <a:rPr lang="en-US" smtClean="0">
                <a:ea typeface="ヒラギノ角ゴ Pro W3" pitchFamily="127" charset="-128"/>
              </a:rPr>
              <a:t>Submits information to server</a:t>
            </a:r>
          </a:p>
          <a:p>
            <a:pPr lvl="2" eaLnBrk="1" hangingPunct="1"/>
            <a:r>
              <a:rPr lang="en-US" smtClean="0">
                <a:ea typeface="ヒラギノ角ゴ Pro W3" pitchFamily="127" charset="-128"/>
              </a:rPr>
              <a:t>Receives, formats, presents results returned from the server</a:t>
            </a:r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ヒラギノ角ゴ Pro W3" pitchFamily="127" charset="-128"/>
              </a:rPr>
              <a:t>Understanding Client/Server Architecture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following block comment immediately after the opening &lt;script&gt; tag: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comments to the plants.htm document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819400"/>
            <a:ext cx="8839200" cy="28728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547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following line comment immediately after semicolon following the </a:t>
            </a:r>
            <a:r>
              <a:rPr lang="en-US" dirty="0" err="1" smtClean="0"/>
              <a:t>document.write</a:t>
            </a:r>
            <a:r>
              <a:rPr lang="en-US" dirty="0" smtClean="0"/>
              <a:t>( ) statement: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comments to the plants.htm document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1" y="2819400"/>
            <a:ext cx="8763000" cy="284578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579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81138"/>
            <a:ext cx="5181600" cy="4525962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ヒラギノ角ゴ Pro W3" pitchFamily="127" charset="-128"/>
              </a:rPr>
              <a:t>Variables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Values a program stores in computer memory</a:t>
            </a:r>
          </a:p>
          <a:p>
            <a:pPr eaLnBrk="1" hangingPunct="1"/>
            <a:r>
              <a:rPr lang="en-US" dirty="0" smtClean="0">
                <a:ea typeface="ヒラギノ角ゴ Pro W3" pitchFamily="127" charset="-128"/>
              </a:rPr>
              <a:t>“Assigning” a value to a variable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Same as storing a value in a variable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ヒラギノ角ゴ Pro W3" pitchFamily="127" charset="-128"/>
              </a:rPr>
              <a:t>Using Variables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38825" y="1524000"/>
            <a:ext cx="277177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5943600" y="5562600"/>
            <a:ext cx="26654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http://slideplayer.com/slide/9350931/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ヒラギノ角ゴ Pro W3" pitchFamily="127" charset="-128"/>
              </a:rPr>
              <a:t>Identifier</a:t>
            </a:r>
          </a:p>
          <a:p>
            <a:pPr lvl="1" eaLnBrk="1" hangingPunct="1"/>
            <a:r>
              <a:rPr lang="en-US" smtClean="0">
                <a:ea typeface="ヒラギノ角ゴ Pro W3" pitchFamily="127" charset="-128"/>
              </a:rPr>
              <a:t>Name assigned to a variable</a:t>
            </a:r>
          </a:p>
          <a:p>
            <a:pPr lvl="1" eaLnBrk="1" hangingPunct="1"/>
            <a:r>
              <a:rPr lang="en-US" smtClean="0">
                <a:ea typeface="ヒラギノ角ゴ Pro W3" pitchFamily="127" charset="-128"/>
              </a:rPr>
              <a:t>Rules and conventions</a:t>
            </a:r>
          </a:p>
          <a:p>
            <a:pPr lvl="2" eaLnBrk="1" hangingPunct="1"/>
            <a:r>
              <a:rPr lang="en-US" smtClean="0">
                <a:ea typeface="ヒラギノ角ゴ Pro W3" pitchFamily="127" charset="-128"/>
              </a:rPr>
              <a:t>Must begin with an uppercase or lowercase ASCII letter, dollar sign (</a:t>
            </a:r>
            <a:r>
              <a:rPr 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$</a:t>
            </a:r>
            <a:r>
              <a:rPr lang="en-US" smtClean="0">
                <a:ea typeface="ヒラギノ角ゴ Pro W3" pitchFamily="127" charset="-128"/>
              </a:rPr>
              <a:t>), or underscore ( </a:t>
            </a:r>
            <a:r>
              <a:rPr lang="en-US" smtClean="0">
                <a:latin typeface="Courier New" pitchFamily="49" charset="0"/>
                <a:ea typeface="ヒラギノ角ゴ Pro W3" pitchFamily="127" charset="-128"/>
              </a:rPr>
              <a:t>_ </a:t>
            </a:r>
            <a:r>
              <a:rPr lang="en-US" smtClean="0">
                <a:ea typeface="ヒラギノ角ゴ Pro W3" pitchFamily="127" charset="-128"/>
              </a:rPr>
              <a:t>)</a:t>
            </a:r>
          </a:p>
          <a:p>
            <a:pPr lvl="2" eaLnBrk="1" hangingPunct="1"/>
            <a:r>
              <a:rPr lang="en-US" smtClean="0">
                <a:ea typeface="ヒラギノ角ゴ Pro W3" pitchFamily="127" charset="-128"/>
              </a:rPr>
              <a:t>Can use numbers in an identifier: not as the first character</a:t>
            </a:r>
          </a:p>
          <a:p>
            <a:pPr lvl="2" eaLnBrk="1" hangingPunct="1"/>
            <a:r>
              <a:rPr lang="en-US" smtClean="0">
                <a:ea typeface="ヒラギノ角ゴ Pro W3" pitchFamily="127" charset="-128"/>
              </a:rPr>
              <a:t>Cannot include spaces in an identifier</a:t>
            </a:r>
          </a:p>
          <a:p>
            <a:pPr lvl="2" eaLnBrk="1" hangingPunct="1"/>
            <a:r>
              <a:rPr lang="en-US" smtClean="0">
                <a:ea typeface="ヒラギノ角ゴ Pro W3" pitchFamily="127" charset="-128"/>
              </a:rPr>
              <a:t>Cannot use reserved words for identifiers</a:t>
            </a:r>
          </a:p>
          <a:p>
            <a:pPr eaLnBrk="1" hangingPunct="1"/>
            <a:r>
              <a:rPr lang="en-US" smtClean="0">
                <a:ea typeface="ヒラギノ角ゴ Pro W3" pitchFamily="127" charset="-128"/>
              </a:rPr>
              <a:t>Reserved words (keywords)</a:t>
            </a:r>
          </a:p>
          <a:p>
            <a:pPr lvl="1" eaLnBrk="1" hangingPunct="1"/>
            <a:r>
              <a:rPr lang="en-US" smtClean="0">
                <a:ea typeface="ヒラギノ角ゴ Pro W3" pitchFamily="127" charset="-128"/>
              </a:rPr>
              <a:t>Special words: part of the JavaScript language syntax</a:t>
            </a:r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ヒラギノ角ゴ Pro W3" pitchFamily="127" charset="-128"/>
              </a:rPr>
              <a:t>Assigning Variable Names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2362200" y="5638800"/>
            <a:ext cx="4418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Figure 1-10 JavaScript reserved words</a:t>
            </a:r>
          </a:p>
        </p:txBody>
      </p:sp>
      <p:sp>
        <p:nvSpPr>
          <p:cNvPr id="30723" name="Rectangle 6"/>
          <p:cNvSpPr txBox="1"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/>
            <a:r>
              <a:rPr lang="en-US" sz="3600">
                <a:solidFill>
                  <a:schemeClr val="tx2"/>
                </a:solidFill>
              </a:rPr>
              <a:t>Assigning Variable Names (cont</a:t>
            </a:r>
            <a:r>
              <a:rPr lang="ja-JP" altLang="en-US" sz="3600">
                <a:solidFill>
                  <a:schemeClr val="tx2"/>
                </a:solidFill>
              </a:rPr>
              <a:t>’</a:t>
            </a:r>
            <a:r>
              <a:rPr lang="en-US" altLang="ja-JP" sz="3600">
                <a:solidFill>
                  <a:schemeClr val="tx2"/>
                </a:solidFill>
              </a:rPr>
              <a:t>d.)</a:t>
            </a:r>
            <a:endParaRPr lang="en-US" sz="3600">
              <a:solidFill>
                <a:schemeClr val="tx2"/>
              </a:solidFill>
            </a:endParaRPr>
          </a:p>
        </p:txBody>
      </p:sp>
      <p:pic>
        <p:nvPicPr>
          <p:cNvPr id="30724" name="Picture 2" descr="Screen Shot 2014-09-11 at 11 Sep   10.55.15 A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8400" y="1409700"/>
            <a:ext cx="6756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ヒラギノ角ゴ Pro W3" pitchFamily="127" charset="-128"/>
              </a:rPr>
              <a:t>Assigning Variable Names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5638800" cy="2252662"/>
          </a:xfrm>
        </p:spPr>
        <p:txBody>
          <a:bodyPr/>
          <a:lstStyle/>
          <a:p>
            <a:r>
              <a:rPr lang="en-US" sz="4400" dirty="0" err="1" smtClean="0">
                <a:latin typeface="+mj-lt"/>
              </a:rPr>
              <a:t>var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salesTotal</a:t>
            </a:r>
            <a:r>
              <a:rPr lang="en-US" sz="4400" dirty="0" smtClean="0">
                <a:latin typeface="+mj-lt"/>
              </a:rPr>
              <a:t>;</a:t>
            </a:r>
          </a:p>
          <a:p>
            <a:r>
              <a:rPr lang="en-US" sz="4400" dirty="0" err="1" smtClean="0">
                <a:latin typeface="+mj-lt"/>
              </a:rPr>
              <a:t>var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curOrder</a:t>
            </a:r>
            <a:r>
              <a:rPr lang="en-US" sz="4400" dirty="0">
                <a:latin typeface="+mj-lt"/>
              </a:rPr>
              <a:t> </a:t>
            </a:r>
            <a:r>
              <a:rPr lang="en-US" sz="4400" dirty="0" smtClean="0">
                <a:latin typeface="+mj-lt"/>
              </a:rPr>
              <a:t>= 47.58;</a:t>
            </a:r>
          </a:p>
          <a:p>
            <a:r>
              <a:rPr lang="en-US" sz="4400" dirty="0" err="1" smtClean="0">
                <a:latin typeface="+mj-lt"/>
              </a:rPr>
              <a:t>salesTotal</a:t>
            </a:r>
            <a:r>
              <a:rPr lang="en-US" sz="4400" dirty="0" smtClean="0">
                <a:latin typeface="+mj-lt"/>
              </a:rPr>
              <a:t> = </a:t>
            </a:r>
            <a:r>
              <a:rPr lang="en-US" sz="4400" dirty="0" err="1" smtClean="0">
                <a:latin typeface="+mj-lt"/>
              </a:rPr>
              <a:t>curOrder</a:t>
            </a:r>
            <a:r>
              <a:rPr lang="en-US" sz="4400" dirty="0" smtClean="0">
                <a:latin typeface="+mj-lt"/>
              </a:rPr>
              <a:t>;</a:t>
            </a:r>
            <a:endParaRPr lang="en-US" sz="44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43600" y="1447800"/>
            <a:ext cx="237436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skerville Old Face" panose="02020602080505020303" pitchFamily="18" charset="0"/>
              </a:rPr>
              <a:t>No value assigned</a:t>
            </a:r>
            <a:endParaRPr lang="en-US" sz="2400" dirty="0">
              <a:latin typeface="Baskerville Old Face" panose="02020602080505020303" pitchFamily="18" charset="0"/>
            </a:endParaRPr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>
          <a:xfrm flipH="1">
            <a:off x="4114800" y="1678633"/>
            <a:ext cx="1828800" cy="230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58000" y="2133600"/>
            <a:ext cx="20695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skerville Old Face" panose="02020602080505020303" pitchFamily="18" charset="0"/>
              </a:rPr>
              <a:t>Numeric value assigned</a:t>
            </a:r>
            <a:endParaRPr lang="en-US" sz="2400" dirty="0">
              <a:latin typeface="Baskerville Old Face" panose="02020602080505020303" pitchFamily="18" charset="0"/>
            </a:endParaRPr>
          </a:p>
        </p:txBody>
      </p:sp>
      <p:cxnSp>
        <p:nvCxnSpPr>
          <p:cNvPr id="7" name="Straight Arrow Connector 6"/>
          <p:cNvCxnSpPr>
            <a:stCxn id="8" idx="1"/>
          </p:cNvCxnSpPr>
          <p:nvPr/>
        </p:nvCxnSpPr>
        <p:spPr>
          <a:xfrm flipH="1" flipV="1">
            <a:off x="5791200" y="2549098"/>
            <a:ext cx="10668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76999" y="3657600"/>
            <a:ext cx="245056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Assigns the value of </a:t>
            </a:r>
            <a:r>
              <a:rPr lang="en-US" dirty="0" err="1" smtClean="0">
                <a:latin typeface="Baskerville Old Face" panose="02020602080505020303" pitchFamily="18" charset="0"/>
              </a:rPr>
              <a:t>curOrder</a:t>
            </a:r>
            <a:r>
              <a:rPr lang="en-US" dirty="0" smtClean="0">
                <a:latin typeface="Baskerville Old Face" panose="02020602080505020303" pitchFamily="18" charset="0"/>
              </a:rPr>
              <a:t> to the </a:t>
            </a:r>
            <a:r>
              <a:rPr lang="en-US" dirty="0" err="1" smtClean="0">
                <a:latin typeface="Baskerville Old Face" panose="02020602080505020303" pitchFamily="18" charset="0"/>
              </a:rPr>
              <a:t>salesTotal</a:t>
            </a:r>
            <a:r>
              <a:rPr lang="en-US" dirty="0" smtClean="0">
                <a:latin typeface="Baskerville Old Face" panose="02020602080505020303" pitchFamily="18" charset="0"/>
              </a:rPr>
              <a:t> variable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5791200" y="3505200"/>
            <a:ext cx="685799" cy="6140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752600"/>
          </a:xfrm>
        </p:spPr>
        <p:txBody>
          <a:bodyPr/>
          <a:lstStyle/>
          <a:p>
            <a:pPr eaLnBrk="1" hangingPunct="1"/>
            <a:r>
              <a:rPr lang="en-US" smtClean="0">
                <a:ea typeface="ヒラギノ角ゴ Pro W3" pitchFamily="127" charset="-128"/>
              </a:rPr>
              <a:t>Displaying variables: print a variable</a:t>
            </a:r>
          </a:p>
          <a:p>
            <a:pPr lvl="1" eaLnBrk="1" hangingPunct="1"/>
            <a:r>
              <a:rPr lang="en-US" smtClean="0">
                <a:ea typeface="ヒラギノ角ゴ Pro W3" pitchFamily="127" charset="-128"/>
              </a:rPr>
              <a:t>Pass variable name to </a:t>
            </a:r>
            <a:r>
              <a:rPr lang="en-US" smtClean="0">
                <a:latin typeface="Courier New" pitchFamily="49" charset="0"/>
                <a:ea typeface="ヒラギノ角ゴ Pro W3" pitchFamily="127" charset="-128"/>
              </a:rPr>
              <a:t>document.write()</a:t>
            </a:r>
            <a:r>
              <a:rPr lang="en-US" smtClean="0">
                <a:ea typeface="ヒラギノ角ゴ Pro W3" pitchFamily="127" charset="-128"/>
              </a:rPr>
              <a:t> </a:t>
            </a:r>
            <a:r>
              <a:rPr lang="en-US" smtClean="0">
                <a:latin typeface="Times New Roman" pitchFamily="18" charset="0"/>
                <a:ea typeface="ヒラギノ角ゴ Pro W3" pitchFamily="127" charset="-128"/>
              </a:rPr>
              <a:t>method</a:t>
            </a:r>
          </a:p>
          <a:p>
            <a:pPr lvl="1" eaLnBrk="1" hangingPunct="1"/>
            <a:r>
              <a:rPr lang="en-US" smtClean="0">
                <a:ea typeface="ヒラギノ角ゴ Pro W3" pitchFamily="127" charset="-128"/>
              </a:rPr>
              <a:t>Do not enclose it in quotation marks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ヒラギノ角ゴ Pro W3" pitchFamily="127" charset="-128"/>
              </a:rPr>
              <a:t>Assigning Variable Names</a:t>
            </a:r>
          </a:p>
        </p:txBody>
      </p:sp>
      <p:pic>
        <p:nvPicPr>
          <p:cNvPr id="32773" name="Picture 1" descr="Screen Shot 2014-09-11 at 11 Sep   10.57.57 A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2899" y="3263900"/>
            <a:ext cx="7351745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4" name="Rectangle 11"/>
          <p:cNvSpPr>
            <a:spLocks noChangeArrowheads="1"/>
          </p:cNvSpPr>
          <p:nvPr/>
        </p:nvSpPr>
        <p:spPr bwMode="auto">
          <a:xfrm>
            <a:off x="381000" y="32766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Code:</a:t>
            </a:r>
            <a:endParaRPr lang="en-US"/>
          </a:p>
        </p:txBody>
      </p:sp>
      <p:sp>
        <p:nvSpPr>
          <p:cNvPr id="32775" name="Rectangle 11"/>
          <p:cNvSpPr>
            <a:spLocks noChangeArrowheads="1"/>
          </p:cNvSpPr>
          <p:nvPr/>
        </p:nvSpPr>
        <p:spPr bwMode="auto">
          <a:xfrm>
            <a:off x="381000" y="4114800"/>
            <a:ext cx="1219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Result in browser:</a:t>
            </a:r>
            <a:endParaRPr lang="en-US"/>
          </a:p>
        </p:txBody>
      </p:sp>
      <p:pic>
        <p:nvPicPr>
          <p:cNvPr id="32776" name="Picture 2" descr="Screen Shot 2014-09-11 at 11 Sep   10.59.00 AM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267200"/>
            <a:ext cx="226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295400"/>
          </a:xfrm>
        </p:spPr>
        <p:txBody>
          <a:bodyPr/>
          <a:lstStyle/>
          <a:p>
            <a:pPr eaLnBrk="1" hangingPunct="1"/>
            <a:r>
              <a:rPr lang="en-US" smtClean="0">
                <a:ea typeface="ヒラギノ角ゴ Pro W3" pitchFamily="127" charset="-128"/>
              </a:rPr>
              <a:t>Displaying variables (cont</a:t>
            </a:r>
            <a:r>
              <a:rPr lang="ja-JP" altLang="en-US" smtClean="0">
                <a:ea typeface="ヒラギノ角ゴ Pro W3" pitchFamily="127" charset="-128"/>
              </a:rPr>
              <a:t>’</a:t>
            </a:r>
            <a:r>
              <a:rPr lang="en-US" altLang="ja-JP" smtClean="0">
                <a:ea typeface="ヒラギノ角ゴ Pro W3" pitchFamily="127" charset="-128"/>
              </a:rPr>
              <a:t>d.)</a:t>
            </a:r>
          </a:p>
          <a:p>
            <a:pPr lvl="1" eaLnBrk="1" hangingPunct="1"/>
            <a:r>
              <a:rPr lang="en-US" smtClean="0">
                <a:ea typeface="ヒラギノ角ゴ Pro W3" pitchFamily="127" charset="-128"/>
              </a:rPr>
              <a:t>Use a plus sign to perform arithmetic operations involving variables containing numeric values</a:t>
            </a: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ヒラギノ角ゴ Pro W3" pitchFamily="127" charset="-128"/>
              </a:rPr>
              <a:t>Assigning Variable Names</a:t>
            </a:r>
          </a:p>
        </p:txBody>
      </p:sp>
      <p:pic>
        <p:nvPicPr>
          <p:cNvPr id="33796" name="Picture 1" descr="Screen Shot 2014-09-11 at 11 Sep   11.00.13 A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6900" y="3238500"/>
            <a:ext cx="65151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2" descr="Screen Shot 2014-09-11 at 11 Sep   11.00.20 AM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5029200"/>
            <a:ext cx="3352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8" name="Rectangle 11"/>
          <p:cNvSpPr>
            <a:spLocks noChangeArrowheads="1"/>
          </p:cNvSpPr>
          <p:nvPr/>
        </p:nvSpPr>
        <p:spPr bwMode="auto">
          <a:xfrm>
            <a:off x="457200" y="32004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Code:</a:t>
            </a:r>
            <a:endParaRPr lang="en-US"/>
          </a:p>
        </p:txBody>
      </p:sp>
      <p:sp>
        <p:nvSpPr>
          <p:cNvPr id="33799" name="Rectangle 11"/>
          <p:cNvSpPr>
            <a:spLocks noChangeArrowheads="1"/>
          </p:cNvSpPr>
          <p:nvPr/>
        </p:nvSpPr>
        <p:spPr bwMode="auto">
          <a:xfrm>
            <a:off x="381000" y="4992688"/>
            <a:ext cx="12192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Result in browser: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ヒラギノ角ゴ Pro W3" pitchFamily="127" charset="-128"/>
              </a:rPr>
              <a:t>Modifying variables</a:t>
            </a:r>
          </a:p>
          <a:p>
            <a:pPr lvl="1" eaLnBrk="1" hangingPunct="1"/>
            <a:r>
              <a:rPr lang="en-US" smtClean="0">
                <a:ea typeface="ヒラギノ角ゴ Pro W3" pitchFamily="127" charset="-128"/>
              </a:rPr>
              <a:t>Change a variable</a:t>
            </a:r>
            <a:r>
              <a:rPr lang="ja-JP" altLang="en-US" smtClean="0">
                <a:ea typeface="ヒラギノ角ゴ Pro W3" pitchFamily="127" charset="-128"/>
              </a:rPr>
              <a:t>’</a:t>
            </a:r>
            <a:r>
              <a:rPr lang="en-US" altLang="ja-JP" smtClean="0">
                <a:ea typeface="ヒラギノ角ゴ Pro W3" pitchFamily="127" charset="-128"/>
              </a:rPr>
              <a:t>s value at any point in a script</a:t>
            </a:r>
          </a:p>
          <a:p>
            <a:pPr lvl="2" eaLnBrk="1" hangingPunct="1"/>
            <a:r>
              <a:rPr lang="en-US" smtClean="0">
                <a:ea typeface="ヒラギノ角ゴ Pro W3" pitchFamily="127" charset="-128"/>
              </a:rPr>
              <a:t>Use a statement including the variable</a:t>
            </a:r>
            <a:r>
              <a:rPr lang="ja-JP" altLang="en-US" smtClean="0">
                <a:ea typeface="ヒラギノ角ゴ Pro W3" pitchFamily="127" charset="-128"/>
              </a:rPr>
              <a:t>’</a:t>
            </a:r>
            <a:r>
              <a:rPr lang="en-US" altLang="ja-JP" smtClean="0">
                <a:ea typeface="ヒラギノ角ゴ Pro W3" pitchFamily="127" charset="-128"/>
              </a:rPr>
              <a:t>s name</a:t>
            </a:r>
          </a:p>
          <a:p>
            <a:pPr lvl="2" eaLnBrk="1" hangingPunct="1"/>
            <a:r>
              <a:rPr lang="en-US" smtClean="0">
                <a:ea typeface="ヒラギノ角ゴ Pro W3" pitchFamily="127" charset="-128"/>
              </a:rPr>
              <a:t>Followed by an equal sign</a:t>
            </a:r>
          </a:p>
          <a:p>
            <a:pPr lvl="2" eaLnBrk="1" hangingPunct="1"/>
            <a:r>
              <a:rPr lang="en-US" smtClean="0">
                <a:ea typeface="ヒラギノ角ゴ Pro W3" pitchFamily="127" charset="-128"/>
              </a:rPr>
              <a:t>Followed by the value to assign to the variable</a:t>
            </a:r>
          </a:p>
        </p:txBody>
      </p:sp>
      <p:sp>
        <p:nvSpPr>
          <p:cNvPr id="44034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ヒラギノ角ゴ Pro W3" pitchFamily="127" charset="-128"/>
              </a:rPr>
              <a:t>Assigning Variable Names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Assigning Variable Names</a:t>
            </a:r>
          </a:p>
        </p:txBody>
      </p:sp>
      <p:pic>
        <p:nvPicPr>
          <p:cNvPr id="35843" name="Picture 1" descr="Screen Shot 2014-09-11 at 11 Sep   11.02.03 A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700" y="1143000"/>
            <a:ext cx="6591300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2" descr="Screen Shot 2014-09-11 at 11 Sep   11.02.09 AM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4267200"/>
            <a:ext cx="33147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Rectangle 11"/>
          <p:cNvSpPr>
            <a:spLocks noChangeArrowheads="1"/>
          </p:cNvSpPr>
          <p:nvPr/>
        </p:nvSpPr>
        <p:spPr bwMode="auto">
          <a:xfrm>
            <a:off x="457200" y="11430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Code:</a:t>
            </a:r>
            <a:endParaRPr lang="en-US"/>
          </a:p>
        </p:txBody>
      </p:sp>
      <p:sp>
        <p:nvSpPr>
          <p:cNvPr id="35846" name="Rectangle 10"/>
          <p:cNvSpPr>
            <a:spLocks noChangeArrowheads="1"/>
          </p:cNvSpPr>
          <p:nvPr/>
        </p:nvSpPr>
        <p:spPr bwMode="auto">
          <a:xfrm>
            <a:off x="381000" y="4230688"/>
            <a:ext cx="12192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Result in browser: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ヒラギノ角ゴ Pro W3" pitchFamily="127" charset="-128"/>
              </a:rPr>
              <a:t>Understanding Client/Server Architecture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038600"/>
            <a:ext cx="8229600" cy="1957388"/>
          </a:xfrm>
        </p:spPr>
        <p:txBody>
          <a:bodyPr/>
          <a:lstStyle/>
          <a:p>
            <a:pPr eaLnBrk="1" hangingPunct="1"/>
            <a:r>
              <a:rPr lang="en-US" smtClean="0">
                <a:ea typeface="ヒラギノ角ゴ Pro W3" pitchFamily="127" charset="-128"/>
              </a:rPr>
              <a:t>Web built on a two-tier client/server system</a:t>
            </a:r>
          </a:p>
          <a:p>
            <a:pPr lvl="1" eaLnBrk="1" hangingPunct="1"/>
            <a:r>
              <a:rPr lang="en-US" smtClean="0">
                <a:ea typeface="ヒラギノ角ゴ Pro W3" pitchFamily="127" charset="-128"/>
              </a:rPr>
              <a:t>Requests and responses through which a web browser and web server communicate happen with HTTP</a:t>
            </a:r>
            <a:endParaRPr lang="en-US" sz="2200" smtClean="0">
              <a:ea typeface="ヒラギノ角ゴ Pro W3" pitchFamily="127" charset="-128"/>
            </a:endParaRPr>
          </a:p>
        </p:txBody>
      </p:sp>
      <p:pic>
        <p:nvPicPr>
          <p:cNvPr id="12292" name="Content Placeholder 2" descr="Screen Shot 2014-09-11 at 11 Sep   10.39.57 AM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 t="8260" b="11751"/>
          <a:stretch>
            <a:fillRect/>
          </a:stretch>
        </p:blipFill>
        <p:spPr>
          <a:xfrm>
            <a:off x="304800" y="1371600"/>
            <a:ext cx="8229600" cy="2095500"/>
          </a:xfrm>
        </p:spPr>
      </p:pic>
      <p:sp>
        <p:nvSpPr>
          <p:cNvPr id="12293" name="Rectangle 8"/>
          <p:cNvSpPr>
            <a:spLocks noChangeArrowheads="1"/>
          </p:cNvSpPr>
          <p:nvPr/>
        </p:nvSpPr>
        <p:spPr bwMode="auto">
          <a:xfrm>
            <a:off x="1803400" y="3581400"/>
            <a:ext cx="4749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Figure 1-5  A two-tier client/server system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 the &lt;article&gt; element, insert a new line just before the opening &lt;figure&gt; tag.</a:t>
            </a:r>
          </a:p>
          <a:p>
            <a:r>
              <a:rPr lang="en-US" dirty="0" smtClean="0"/>
              <a:t>Enter the following code: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Add </a:t>
            </a:r>
            <a:r>
              <a:rPr lang="en-US" sz="4000" dirty="0" err="1" smtClean="0"/>
              <a:t>img</a:t>
            </a:r>
            <a:r>
              <a:rPr lang="en-US" sz="4000" dirty="0" smtClean="0"/>
              <a:t> element and variables to plants.htm</a:t>
            </a:r>
            <a:endParaRPr lang="en-US" sz="40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0"/>
            <a:ext cx="9144000" cy="20596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191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 the existing script section, add the following comment and variables: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Add </a:t>
            </a:r>
            <a:r>
              <a:rPr lang="en-US" sz="4000" dirty="0" err="1" smtClean="0"/>
              <a:t>img</a:t>
            </a:r>
            <a:r>
              <a:rPr lang="en-US" sz="4000" dirty="0" smtClean="0"/>
              <a:t> element and variables to plants.htm</a:t>
            </a:r>
            <a:endParaRPr lang="en-US" sz="40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35" y="2514600"/>
            <a:ext cx="8192644" cy="327705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368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ea typeface="ヒラギノ角ゴ Pro W3" pitchFamily="127" charset="-128"/>
              </a:rPr>
              <a:t>Expression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Literal value or variable or a combination of literal values, variables, operators, and other expressions</a:t>
            </a:r>
          </a:p>
          <a:p>
            <a:pPr lvl="2" eaLnBrk="1" hangingPunct="1"/>
            <a:r>
              <a:rPr lang="en-US" dirty="0" smtClean="0">
                <a:ea typeface="ヒラギノ角ゴ Pro W3" pitchFamily="127" charset="-128"/>
              </a:rPr>
              <a:t>Evaluated by JavaScript interpreter to produce a result</a:t>
            </a:r>
          </a:p>
          <a:p>
            <a:pPr eaLnBrk="1" hangingPunct="1"/>
            <a:r>
              <a:rPr lang="en-US" b="1" dirty="0" smtClean="0">
                <a:ea typeface="ヒラギノ角ゴ Pro W3" pitchFamily="127" charset="-128"/>
              </a:rPr>
              <a:t>Operands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Variables and literals contained in an expression</a:t>
            </a:r>
          </a:p>
          <a:p>
            <a:pPr eaLnBrk="1" hangingPunct="1"/>
            <a:r>
              <a:rPr lang="en-US" b="1" dirty="0" smtClean="0">
                <a:ea typeface="ヒラギノ角ゴ Pro W3" pitchFamily="127" charset="-128"/>
              </a:rPr>
              <a:t>Literal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Value such as a literal string or a number</a:t>
            </a:r>
          </a:p>
          <a:p>
            <a:pPr eaLnBrk="1" hangingPunct="1"/>
            <a:r>
              <a:rPr lang="en-US" b="1" dirty="0" smtClean="0">
                <a:ea typeface="ヒラギノ角ゴ Pro W3" pitchFamily="127" charset="-128"/>
              </a:rPr>
              <a:t>Operators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Symbols used in expressions to manipulate operands</a:t>
            </a:r>
          </a:p>
        </p:txBody>
      </p:sp>
      <p:sp>
        <p:nvSpPr>
          <p:cNvPr id="460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ヒラギノ角ゴ Pro W3" pitchFamily="127" charset="-128"/>
              </a:rPr>
              <a:t>Building Expressions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ea typeface="ヒラギノ角ゴ Pro W3" pitchFamily="127" charset="-128"/>
              </a:rPr>
              <a:t>Event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Specific circumstance monitored by JavaScript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Script can respond to an event in some way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Allows users to interact with web pages</a:t>
            </a:r>
          </a:p>
          <a:p>
            <a:pPr eaLnBrk="1" hangingPunct="1"/>
            <a:r>
              <a:rPr lang="en-US" dirty="0" smtClean="0">
                <a:ea typeface="ヒラギノ角ゴ Pro W3" pitchFamily="127" charset="-128"/>
              </a:rPr>
              <a:t>Common events: actions users perform</a:t>
            </a:r>
          </a:p>
          <a:p>
            <a:pPr eaLnBrk="1" hangingPunct="1"/>
            <a:r>
              <a:rPr lang="en-US" dirty="0" smtClean="0">
                <a:ea typeface="ヒラギノ角ゴ Pro W3" pitchFamily="127" charset="-128"/>
              </a:rPr>
              <a:t>Can also monitor events not resulting from user actions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ヒラギノ角ゴ Pro W3" pitchFamily="127" charset="-128"/>
              </a:rPr>
              <a:t>Understanding Events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ChangeArrowheads="1"/>
          </p:cNvSpPr>
          <p:nvPr/>
        </p:nvSpPr>
        <p:spPr bwMode="auto">
          <a:xfrm>
            <a:off x="2971800" y="6034088"/>
            <a:ext cx="318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Table 1-2 JavaScript events</a:t>
            </a:r>
          </a:p>
        </p:txBody>
      </p:sp>
      <p:sp>
        <p:nvSpPr>
          <p:cNvPr id="38915" name="Rectangle 4"/>
          <p:cNvSpPr txBox="1">
            <a:spLocks noChangeArrowheads="1"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/>
            <a:r>
              <a:rPr lang="en-US" sz="3600">
                <a:solidFill>
                  <a:schemeClr val="tx2"/>
                </a:solidFill>
              </a:rPr>
              <a:t>Understanding Events</a:t>
            </a:r>
          </a:p>
        </p:txBody>
      </p:sp>
      <p:pic>
        <p:nvPicPr>
          <p:cNvPr id="38916" name="Picture 2" descr="Screen Shot 2014-09-11 at 11 Sep   11.04.06 A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7300" y="1078373"/>
            <a:ext cx="6629400" cy="49557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ヒラギノ角ゴ Pro W3" pitchFamily="127" charset="-128"/>
              </a:rPr>
              <a:t>Working with elements and events</a:t>
            </a:r>
          </a:p>
          <a:p>
            <a:pPr lvl="1" eaLnBrk="1" hangingPunct="1"/>
            <a:r>
              <a:rPr lang="en-US" smtClean="0">
                <a:ea typeface="ヒラギノ角ゴ Pro W3" pitchFamily="127" charset="-128"/>
              </a:rPr>
              <a:t>Events: associated with HTML elements</a:t>
            </a:r>
          </a:p>
          <a:p>
            <a:pPr lvl="1" eaLnBrk="1" hangingPunct="1"/>
            <a:r>
              <a:rPr lang="en-US" smtClean="0">
                <a:ea typeface="ヒラギノ角ゴ Pro W3" pitchFamily="127" charset="-128"/>
              </a:rPr>
              <a:t>Event handler</a:t>
            </a:r>
          </a:p>
          <a:p>
            <a:pPr lvl="2" eaLnBrk="1" hangingPunct="1"/>
            <a:r>
              <a:rPr lang="en-US" smtClean="0">
                <a:ea typeface="ヒラギノ角ゴ Pro W3" pitchFamily="127" charset="-128"/>
              </a:rPr>
              <a:t>Code that executes in response to a specific event on a specific element</a:t>
            </a:r>
          </a:p>
          <a:p>
            <a:pPr lvl="1" eaLnBrk="1" hangingPunct="1"/>
            <a:r>
              <a:rPr lang="en-US" smtClean="0">
                <a:ea typeface="ヒラギノ角ゴ Pro W3" pitchFamily="127" charset="-128"/>
              </a:rPr>
              <a:t>JavaScript code for an event handler</a:t>
            </a:r>
          </a:p>
          <a:p>
            <a:pPr lvl="2" eaLnBrk="1" hangingPunct="1"/>
            <a:r>
              <a:rPr lang="en-US" smtClean="0">
                <a:ea typeface="ヒラギノ角ゴ Pro W3" pitchFamily="127" charset="-128"/>
              </a:rPr>
              <a:t>Can be specified as attribute of element that initiates event</a:t>
            </a: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ヒラギノ角ゴ Pro W3" pitchFamily="127" charset="-128"/>
              </a:rPr>
              <a:t>Understanding Events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ChangeArrowheads="1"/>
          </p:cNvSpPr>
          <p:nvPr/>
        </p:nvSpPr>
        <p:spPr bwMode="auto">
          <a:xfrm>
            <a:off x="1143000" y="5881688"/>
            <a:ext cx="69103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Table 1-3 HTML elements and some of their associated events</a:t>
            </a:r>
          </a:p>
        </p:txBody>
      </p:sp>
      <p:sp>
        <p:nvSpPr>
          <p:cNvPr id="40963" name="Rectangle 6"/>
          <p:cNvSpPr txBox="1"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/>
            <a:r>
              <a:rPr lang="en-US" sz="3600">
                <a:solidFill>
                  <a:schemeClr val="tx2"/>
                </a:solidFill>
              </a:rPr>
              <a:t>Understanding Events</a:t>
            </a:r>
          </a:p>
        </p:txBody>
      </p:sp>
      <p:pic>
        <p:nvPicPr>
          <p:cNvPr id="40964" name="Picture 2" descr="Screen Shot 2014-09-11 at 11 Sep   11.06.30 A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" y="762000"/>
            <a:ext cx="6972300" cy="5118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ヒラギノ角ゴ Pro W3" pitchFamily="127" charset="-128"/>
              </a:rPr>
              <a:t>Referencing web page elements</a:t>
            </a:r>
          </a:p>
          <a:p>
            <a:pPr lvl="1" eaLnBrk="1" hangingPunct="1"/>
            <a:r>
              <a:rPr lang="en-US" smtClean="0">
                <a:ea typeface="ヒラギノ角ゴ Pro W3" pitchFamily="127" charset="-128"/>
              </a:rPr>
              <a:t>Use the </a:t>
            </a:r>
            <a:r>
              <a:rPr 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getElementById()</a:t>
            </a:r>
            <a:r>
              <a:rPr lang="en-US" smtClean="0">
                <a:ea typeface="ヒラギノ角ゴ Pro W3" pitchFamily="127" charset="-128"/>
              </a:rPr>
              <a:t> method</a:t>
            </a:r>
          </a:p>
          <a:p>
            <a:pPr lvl="2" eaLnBrk="1" hangingPunct="1"/>
            <a:r>
              <a:rPr lang="en-US" smtClean="0">
                <a:ea typeface="ヒラギノ角ゴ Pro W3" pitchFamily="127" charset="-128"/>
              </a:rPr>
              <a:t>Method of the </a:t>
            </a:r>
            <a:r>
              <a:rPr lang="en-US" smtClean="0">
                <a:latin typeface="Courier New" pitchFamily="49" charset="0"/>
                <a:ea typeface="ヒラギノ角ゴ Pro W3" pitchFamily="127" charset="-128"/>
              </a:rPr>
              <a:t>Document</a:t>
            </a:r>
            <a:r>
              <a:rPr lang="en-US" smtClean="0">
                <a:ea typeface="ヒラギノ角ゴ Pro W3" pitchFamily="127" charset="-128"/>
              </a:rPr>
              <a:t> object</a:t>
            </a:r>
          </a:p>
          <a:p>
            <a:pPr lvl="2" eaLnBrk="1" hangingPunct="1"/>
            <a:r>
              <a:rPr lang="en-US" smtClean="0">
                <a:ea typeface="ヒラギノ角ゴ Pro W3" pitchFamily="127" charset="-128"/>
              </a:rPr>
              <a:t>Uses element's </a:t>
            </a:r>
            <a:r>
              <a:rPr lang="en-US" smtClean="0">
                <a:latin typeface="Courier New" pitchFamily="49" charset="0"/>
                <a:ea typeface="ヒラギノ角ゴ Pro W3" pitchFamily="127" charset="-128"/>
              </a:rPr>
              <a:t>id</a:t>
            </a:r>
            <a:r>
              <a:rPr lang="en-US" smtClean="0">
                <a:ea typeface="ヒラギノ角ゴ Pro W3" pitchFamily="127" charset="-128"/>
              </a:rPr>
              <a:t> value</a:t>
            </a:r>
          </a:p>
          <a:p>
            <a:pPr lvl="1" eaLnBrk="1" hangingPunct="1"/>
            <a:r>
              <a:rPr lang="en-US" smtClean="0">
                <a:ea typeface="ヒラギノ角ゴ Pro W3" pitchFamily="127" charset="-128"/>
              </a:rPr>
              <a:t>Specific element properties</a:t>
            </a:r>
          </a:p>
          <a:p>
            <a:pPr lvl="2" eaLnBrk="1" hangingPunct="1"/>
            <a:r>
              <a:rPr lang="en-US" smtClean="0">
                <a:ea typeface="ヒラギノ角ゴ Pro W3" pitchFamily="127" charset="-128"/>
              </a:rPr>
              <a:t>Appended to the element reference</a:t>
            </a:r>
          </a:p>
          <a:p>
            <a:pPr lvl="1" eaLnBrk="1" hangingPunct="1"/>
            <a:r>
              <a:rPr lang="en-US" smtClean="0">
                <a:ea typeface="ヒラギノ角ゴ Pro W3" pitchFamily="127" charset="-128"/>
              </a:rPr>
              <a:t>Allows for the retrieval of information about an element or the ability to change the values assigned to its attributes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ヒラギノ角ゴ Pro W3" pitchFamily="127" charset="-128"/>
              </a:rPr>
              <a:t>Understanding Events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1109662"/>
          </a:xfrm>
        </p:spPr>
        <p:txBody>
          <a:bodyPr/>
          <a:lstStyle/>
          <a:p>
            <a:r>
              <a:rPr lang="en-US" dirty="0" smtClean="0"/>
              <a:t>Within the &lt;aside&gt; element, add the following event handler within the first &lt;li&gt; element: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event handlers to plants.htm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743200"/>
            <a:ext cx="8621911" cy="21089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721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ヒラギノ角ゴ Pro W3" pitchFamily="127" charset="-128"/>
              </a:rPr>
              <a:t>Adding JavaScript code to a document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You must follow certain rules regarding placement and organization of that code.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ヒラギノ角ゴ Pro W3" pitchFamily="127" charset="-128"/>
              </a:rPr>
              <a:t>Structuring JavaScript Code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 descr="Screen Shot 2014-09-11 at 11 Sep   10.41.25 A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371600"/>
            <a:ext cx="5283200" cy="257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ヒラギノ角ゴ Pro W3" pitchFamily="127" charset="-128"/>
              </a:rPr>
              <a:t>Understanding Client/Server Architecture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214813"/>
            <a:ext cx="8229600" cy="1957387"/>
          </a:xfrm>
        </p:spPr>
        <p:txBody>
          <a:bodyPr/>
          <a:lstStyle/>
          <a:p>
            <a:pPr eaLnBrk="1" hangingPunct="1"/>
            <a:r>
              <a:rPr lang="en-US" smtClean="0">
                <a:ea typeface="ヒラギノ角ゴ Pro W3" pitchFamily="127" charset="-128"/>
              </a:rPr>
              <a:t>Three-tier, multitier, client/server system</a:t>
            </a:r>
          </a:p>
          <a:p>
            <a:pPr lvl="1" eaLnBrk="1" hangingPunct="1"/>
            <a:r>
              <a:rPr lang="en-US" smtClean="0">
                <a:ea typeface="ヒラギノ角ゴ Pro W3" pitchFamily="127" charset="-128"/>
              </a:rPr>
              <a:t>Client tier</a:t>
            </a:r>
          </a:p>
          <a:p>
            <a:pPr lvl="1" eaLnBrk="1" hangingPunct="1"/>
            <a:r>
              <a:rPr lang="en-US" smtClean="0">
                <a:ea typeface="ヒラギノ角ゴ Pro W3" pitchFamily="127" charset="-128"/>
              </a:rPr>
              <a:t>Processing tier</a:t>
            </a:r>
          </a:p>
          <a:p>
            <a:pPr lvl="1" eaLnBrk="1" hangingPunct="1"/>
            <a:r>
              <a:rPr lang="en-US" smtClean="0">
                <a:ea typeface="ヒラギノ角ゴ Pro W3" pitchFamily="127" charset="-128"/>
              </a:rPr>
              <a:t>Data storage tier</a:t>
            </a:r>
          </a:p>
        </p:txBody>
      </p: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1447800" y="3886200"/>
            <a:ext cx="4916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Figure 1-6  A three-tier client/server system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905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ヒラギノ角ゴ Pro W3" pitchFamily="127" charset="-128"/>
              </a:rPr>
              <a:t>Can include as many script sections as desired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Must include a &lt;</a:t>
            </a:r>
            <a:r>
              <a:rPr lang="en-US" dirty="0" smtClean="0">
                <a:latin typeface="Courier New" pitchFamily="49" charset="0"/>
                <a:ea typeface="ヒラギノ角ゴ Pro W3" pitchFamily="127" charset="-128"/>
              </a:rPr>
              <a:t>script&gt;</a:t>
            </a:r>
            <a:r>
              <a:rPr lang="en-US" dirty="0" smtClean="0">
                <a:ea typeface="ヒラギノ角ゴ Pro W3" pitchFamily="127" charset="-128"/>
              </a:rPr>
              <a:t> element for each section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Example code below</a:t>
            </a:r>
          </a:p>
          <a:p>
            <a:pPr lvl="2" eaLnBrk="1" hangingPunct="1"/>
            <a:r>
              <a:rPr lang="en-US" dirty="0" smtClean="0">
                <a:ea typeface="ヒラギノ角ゴ Pro W3" pitchFamily="127" charset="-128"/>
              </a:rPr>
              <a:t>See Figure 1-13 for results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ヒラギノ角ゴ Pro W3" pitchFamily="127" charset="-128"/>
              </a:rPr>
              <a:t>Including a </a:t>
            </a:r>
            <a:r>
              <a:rPr lang="en-US" smtClean="0">
                <a:latin typeface="Courier New" pitchFamily="49" charset="0"/>
                <a:ea typeface="ヒラギノ角ゴ Pro W3" pitchFamily="127" charset="-128"/>
              </a:rPr>
              <a:t>script</a:t>
            </a:r>
            <a:r>
              <a:rPr lang="en-US" smtClean="0">
                <a:ea typeface="ヒラギノ角ゴ Pro W3" pitchFamily="127" charset="-128"/>
              </a:rPr>
              <a:t> Element for Each Code Section</a:t>
            </a:r>
          </a:p>
        </p:txBody>
      </p:sp>
      <p:pic>
        <p:nvPicPr>
          <p:cNvPr id="45060" name="Picture 1" descr="Screen Shot 2014-09-11 at 11 Sep   11.10.19 A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2488" y="3406775"/>
            <a:ext cx="502920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2" descr="Screen Shot 2014-09-11 at 11 Sep   11.10.26 AM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4489450"/>
            <a:ext cx="50768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idx="1"/>
          </p:nvPr>
        </p:nvSpPr>
        <p:spPr>
          <a:xfrm>
            <a:off x="266700" y="1722438"/>
            <a:ext cx="8610600" cy="4525962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urier New" pitchFamily="49" charset="0"/>
                <a:ea typeface="ヒラギノ角ゴ Pro W3" pitchFamily="127" charset="-128"/>
              </a:rPr>
              <a:t>&lt;script&gt;</a:t>
            </a:r>
            <a:r>
              <a:rPr lang="en-US" dirty="0" smtClean="0">
                <a:ea typeface="ヒラギノ角ゴ Pro W3" pitchFamily="127" charset="-128"/>
              </a:rPr>
              <a:t> element placement varies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Can be placed in the document &lt;head&gt; or document &lt;body&gt;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Usually placed at end of body section before </a:t>
            </a:r>
            <a:r>
              <a:rPr lang="en-US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&lt;/body&gt;</a:t>
            </a:r>
          </a:p>
          <a:p>
            <a:pPr lvl="2" eaLnBrk="1" hangingPunct="1"/>
            <a:r>
              <a:rPr lang="en-US" dirty="0" smtClean="0">
                <a:ea typeface="ヒラギノ角ゴ Pro W3" pitchFamily="127" charset="-128"/>
              </a:rPr>
              <a:t>Statements rendered in the order in which they appear in the document (top-down).</a:t>
            </a:r>
          </a:p>
          <a:p>
            <a:pPr lvl="2" eaLnBrk="1" hangingPunct="1"/>
            <a:r>
              <a:rPr lang="en-US" dirty="0" smtClean="0">
                <a:ea typeface="ヒラギノ角ゴ Pro W3" pitchFamily="127" charset="-128"/>
              </a:rPr>
              <a:t>Statements in head prevent rest of page from rendering. A large script can cause the browser to take a long time to render and display page content.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ヒラギノ角ゴ Pro W3" pitchFamily="127" charset="-128"/>
              </a:rPr>
              <a:t>Placing JavaScript in the Document Head or Document Body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1033462"/>
          </a:xfrm>
        </p:spPr>
        <p:txBody>
          <a:bodyPr/>
          <a:lstStyle/>
          <a:p>
            <a:r>
              <a:rPr lang="en-US" dirty="0" smtClean="0"/>
              <a:t>First, we will create a new script section immediately above our closing body tag: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Move the Variable Declarations to a New Area in plants.htm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057" y="2590800"/>
            <a:ext cx="6595886" cy="280063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732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252662"/>
          </a:xfrm>
        </p:spPr>
        <p:txBody>
          <a:bodyPr/>
          <a:lstStyle/>
          <a:p>
            <a:r>
              <a:rPr lang="en-US" dirty="0" smtClean="0"/>
              <a:t>Next, cut the variable declaration statements along with the preceding comment from the script section in the &lt;article&gt; element.</a:t>
            </a:r>
          </a:p>
          <a:p>
            <a:r>
              <a:rPr lang="en-US" dirty="0" smtClean="0"/>
              <a:t>Paste them into the script section that you just added at the end of the document body: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Move the Variable Declarations to a New Area in plants.htm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733799"/>
            <a:ext cx="8915400" cy="257296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524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1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2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ヒラギノ角ゴ Pro W3" pitchFamily="127" charset="-128"/>
              </a:rPr>
              <a:t>External file containing JavaScript code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Usually designated by the </a:t>
            </a:r>
            <a:r>
              <a:rPr lang="en-US" b="1" dirty="0" smtClean="0">
                <a:ea typeface="ヒラギノ角ゴ Pro W3" pitchFamily="127" charset="-128"/>
              </a:rPr>
              <a:t>.</a:t>
            </a:r>
            <a:r>
              <a:rPr lang="en-US" b="1" dirty="0" err="1" smtClean="0">
                <a:ea typeface="ヒラギノ角ゴ Pro W3" pitchFamily="127" charset="-128"/>
              </a:rPr>
              <a:t>js</a:t>
            </a:r>
            <a:r>
              <a:rPr lang="en-US" b="1" dirty="0" smtClean="0">
                <a:ea typeface="ヒラギノ角ゴ Pro W3" pitchFamily="127" charset="-128"/>
              </a:rPr>
              <a:t> </a:t>
            </a:r>
            <a:r>
              <a:rPr lang="en-US" dirty="0" smtClean="0">
                <a:ea typeface="ヒラギノ角ゴ Pro W3" pitchFamily="127" charset="-128"/>
              </a:rPr>
              <a:t>file extension</a:t>
            </a:r>
          </a:p>
          <a:p>
            <a:pPr lvl="2" eaLnBrk="1" hangingPunct="1"/>
            <a:r>
              <a:rPr lang="en-US" dirty="0" smtClean="0">
                <a:ea typeface="ヒラギノ角ゴ Pro W3" pitchFamily="127" charset="-128"/>
              </a:rPr>
              <a:t>Can technically have any extension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Contains only JavaScript statements</a:t>
            </a:r>
          </a:p>
          <a:p>
            <a:pPr lvl="2" eaLnBrk="1" hangingPunct="1"/>
            <a:r>
              <a:rPr lang="en-US" dirty="0" smtClean="0">
                <a:ea typeface="ヒラギノ角ゴ Pro W3" pitchFamily="127" charset="-128"/>
              </a:rPr>
              <a:t>No </a:t>
            </a:r>
            <a:r>
              <a:rPr lang="en-US" dirty="0" smtClean="0">
                <a:latin typeface="Courier New" pitchFamily="49" charset="0"/>
                <a:ea typeface="ヒラギノ角ゴ Pro W3" pitchFamily="127" charset="-128"/>
              </a:rPr>
              <a:t>script</a:t>
            </a:r>
            <a:r>
              <a:rPr lang="en-US" dirty="0" smtClean="0">
                <a:ea typeface="ヒラギノ角ゴ Pro W3" pitchFamily="127" charset="-128"/>
              </a:rPr>
              <a:t> element and no HTML elements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Use the </a:t>
            </a:r>
            <a:r>
              <a:rPr lang="en-US" dirty="0" err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src</a:t>
            </a:r>
            <a:r>
              <a:rPr lang="en-US" dirty="0" smtClean="0">
                <a:ea typeface="ヒラギノ角ゴ Pro W3" pitchFamily="127" charset="-128"/>
              </a:rPr>
              <a:t> attribute of the </a:t>
            </a:r>
            <a:r>
              <a:rPr lang="en-US" dirty="0" smtClean="0">
                <a:latin typeface="Courier New" pitchFamily="49" charset="0"/>
                <a:ea typeface="ヒラギノ角ゴ Pro W3" pitchFamily="127" charset="-128"/>
              </a:rPr>
              <a:t>script</a:t>
            </a:r>
            <a:r>
              <a:rPr lang="en-US" dirty="0" smtClean="0">
                <a:ea typeface="ヒラギノ角ゴ Pro W3" pitchFamily="127" charset="-128"/>
              </a:rPr>
              <a:t> element in your HTML which calls on the source file.</a:t>
            </a:r>
          </a:p>
          <a:p>
            <a:pPr eaLnBrk="1" hangingPunct="1"/>
            <a:r>
              <a:rPr lang="en-US" dirty="0" smtClean="0">
                <a:ea typeface="ヒラギノ角ゴ Pro W3" pitchFamily="127" charset="-128"/>
              </a:rPr>
              <a:t>Advantages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Neater code; code sharing; ability to hide JavaScript code from incompatible browsers</a:t>
            </a:r>
          </a:p>
          <a:p>
            <a:pPr eaLnBrk="1" hangingPunct="1"/>
            <a:r>
              <a:rPr lang="en-US" dirty="0" smtClean="0">
                <a:ea typeface="ヒラギノ角ゴ Pro W3" pitchFamily="127" charset="-128"/>
              </a:rPr>
              <a:t>Can use embedded JavaScript code and JavaScript source files combination</a:t>
            </a:r>
          </a:p>
        </p:txBody>
      </p:sp>
      <p:sp>
        <p:nvSpPr>
          <p:cNvPr id="5530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ヒラギノ角ゴ Pro W3" pitchFamily="127" charset="-128"/>
              </a:rPr>
              <a:t>Creating a JavaScript Source File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the source file is created (ex: “scripts.js”), it will need to be referenced in the HTML document.</a:t>
            </a:r>
          </a:p>
          <a:p>
            <a:pPr lvl="1"/>
            <a:r>
              <a:rPr lang="en-US" dirty="0" smtClean="0"/>
              <a:t>This can technically be done anywhere, but common practice is to include it in its own folder, and then referenced in the &lt;head&gt; element of the HTML document.</a:t>
            </a:r>
          </a:p>
          <a:p>
            <a:pPr lvl="1"/>
            <a:endParaRPr lang="en-US" dirty="0"/>
          </a:p>
          <a:p>
            <a:pPr marL="392113" lvl="1" indent="0">
              <a:buNone/>
            </a:pPr>
            <a:r>
              <a:rPr lang="en-US" dirty="0" smtClean="0"/>
              <a:t>Ex:      </a:t>
            </a:r>
            <a:r>
              <a:rPr lang="en-US" sz="3200" dirty="0" smtClean="0"/>
              <a:t>&lt;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script </a:t>
            </a:r>
            <a:r>
              <a:rPr lang="en-US" sz="3200" dirty="0" err="1" smtClean="0">
                <a:solidFill>
                  <a:schemeClr val="accent4">
                    <a:lumMod val="75000"/>
                  </a:schemeClr>
                </a:solidFill>
              </a:rPr>
              <a:t>src</a:t>
            </a:r>
            <a:r>
              <a:rPr lang="en-US" sz="3200" dirty="0" smtClean="0">
                <a:solidFill>
                  <a:srgbClr val="009900"/>
                </a:solidFill>
              </a:rPr>
              <a:t>=“</a:t>
            </a:r>
            <a:r>
              <a:rPr lang="en-US" sz="3200" dirty="0" err="1" smtClean="0">
                <a:solidFill>
                  <a:srgbClr val="009900"/>
                </a:solidFill>
              </a:rPr>
              <a:t>js</a:t>
            </a:r>
            <a:r>
              <a:rPr lang="en-US" sz="3200" dirty="0" smtClean="0">
                <a:solidFill>
                  <a:srgbClr val="009900"/>
                </a:solidFill>
              </a:rPr>
              <a:t>/scripts.js”</a:t>
            </a:r>
            <a:r>
              <a:rPr lang="en-US" sz="3200" dirty="0" smtClean="0"/>
              <a:t>&gt;&lt;/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script</a:t>
            </a:r>
            <a:r>
              <a:rPr lang="en-US" sz="3200" dirty="0" smtClean="0"/>
              <a:t>&gt;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JavaScript Source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5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2"/>
          </a:xfrm>
        </p:spPr>
        <p:txBody>
          <a:bodyPr/>
          <a:lstStyle/>
          <a:p>
            <a:r>
              <a:rPr lang="en-US" dirty="0" smtClean="0"/>
              <a:t>Open a blank document in Notepad ++ and save the document.</a:t>
            </a:r>
          </a:p>
          <a:p>
            <a:pPr lvl="1"/>
            <a:r>
              <a:rPr lang="en-US" dirty="0" smtClean="0"/>
              <a:t>Create a new folder named “</a:t>
            </a:r>
            <a:r>
              <a:rPr lang="en-US" dirty="0" err="1" smtClean="0"/>
              <a:t>js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Inside the new folder, name the file “plants.js”</a:t>
            </a:r>
          </a:p>
          <a:p>
            <a:r>
              <a:rPr lang="en-US" dirty="0" smtClean="0"/>
              <a:t>Enter the comments shown at the beginning of the “plants.js” document: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-228600"/>
            <a:ext cx="9067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a Source File for Tinley Plant’s Website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98" y="3352800"/>
            <a:ext cx="5582429" cy="341042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960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2"/>
          </a:xfrm>
        </p:spPr>
        <p:txBody>
          <a:bodyPr/>
          <a:lstStyle/>
          <a:p>
            <a:r>
              <a:rPr lang="en-US" dirty="0" smtClean="0"/>
              <a:t>Return to the “</a:t>
            </a:r>
            <a:r>
              <a:rPr lang="en-US" b="1" dirty="0" smtClean="0"/>
              <a:t>plants.htm</a:t>
            </a:r>
            <a:r>
              <a:rPr lang="en-US" dirty="0" smtClean="0"/>
              <a:t>” file and select the variable statements at the end of the document body (</a:t>
            </a:r>
            <a:r>
              <a:rPr lang="en-US" i="1" dirty="0" smtClean="0"/>
              <a:t>include the comment that precedes them also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CUT</a:t>
            </a:r>
            <a:r>
              <a:rPr lang="en-US" dirty="0" smtClean="0"/>
              <a:t> the statements from “</a:t>
            </a:r>
            <a:r>
              <a:rPr lang="en-US" b="1" dirty="0" smtClean="0"/>
              <a:t>plants.htm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Switch to “</a:t>
            </a:r>
            <a:r>
              <a:rPr lang="en-US" b="1" dirty="0" smtClean="0"/>
              <a:t>plants.js</a:t>
            </a:r>
            <a:r>
              <a:rPr lang="en-US" dirty="0" smtClean="0"/>
              <a:t>” and add a blank line after your comments, then </a:t>
            </a:r>
            <a:r>
              <a:rPr lang="en-US" b="1" dirty="0" smtClean="0"/>
              <a:t>PASTE</a:t>
            </a:r>
            <a:r>
              <a:rPr lang="en-US" dirty="0" smtClean="0"/>
              <a:t> the variable statements.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-228600"/>
            <a:ext cx="9067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a Source File for Tinley Plant’s Website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68" y="3505200"/>
            <a:ext cx="8164065" cy="23720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591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2"/>
          </a:xfrm>
        </p:spPr>
        <p:txBody>
          <a:bodyPr/>
          <a:lstStyle/>
          <a:p>
            <a:r>
              <a:rPr lang="en-US" dirty="0" smtClean="0"/>
              <a:t>Return to the “</a:t>
            </a:r>
            <a:r>
              <a:rPr lang="en-US" b="1" dirty="0" smtClean="0"/>
              <a:t>plants.htm</a:t>
            </a:r>
            <a:r>
              <a:rPr lang="en-US" dirty="0" smtClean="0"/>
              <a:t>” file and delete and blank spaces and line breaks </a:t>
            </a:r>
            <a:r>
              <a:rPr lang="en-US" dirty="0" err="1" smtClean="0"/>
              <a:t>seperating</a:t>
            </a:r>
            <a:r>
              <a:rPr lang="en-US" dirty="0" smtClean="0"/>
              <a:t> your opening and closing &lt;script&gt; tag.</a:t>
            </a:r>
          </a:p>
          <a:p>
            <a:r>
              <a:rPr lang="en-US" dirty="0" smtClean="0"/>
              <a:t>Inside the opening &lt;script&gt; tag, add the following attribute to link to the JavaScript source file: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-228600"/>
            <a:ext cx="9067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a Source File for Tinley Plant’s Website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3" y="3276600"/>
            <a:ext cx="8707755" cy="16764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66146" y="5181600"/>
            <a:ext cx="7411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latin typeface="+mn-lt"/>
                <a:ea typeface="+mn-ea"/>
              </a:rPr>
              <a:t>Save your files and then refresh the browser.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latin typeface="+mn-lt"/>
                <a:ea typeface="+mn-ea"/>
              </a:rPr>
              <a:t>The web page should function as it did before.</a:t>
            </a:r>
          </a:p>
        </p:txBody>
      </p:sp>
    </p:spTree>
    <p:extLst>
      <p:ext uri="{BB962C8B-B14F-4D97-AF65-F5344CB8AC3E}">
        <p14:creationId xmlns:p14="http://schemas.microsoft.com/office/powerpoint/2010/main" val="20434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808038"/>
            <a:ext cx="8229600" cy="4525962"/>
          </a:xfrm>
        </p:spPr>
        <p:txBody>
          <a:bodyPr/>
          <a:lstStyle/>
          <a:p>
            <a:pPr eaLnBrk="1" hangingPunct="1"/>
            <a:r>
              <a:rPr lang="en-US" b="1" u="sng" dirty="0" smtClean="0">
                <a:ea typeface="ヒラギノ角ゴ Pro W3" pitchFamily="127" charset="-128"/>
              </a:rPr>
              <a:t>Libraries</a:t>
            </a:r>
            <a:r>
              <a:rPr lang="en-US" dirty="0" smtClean="0">
                <a:ea typeface="ヒラギノ角ゴ Pro W3" pitchFamily="127" charset="-128"/>
              </a:rPr>
              <a:t>: especially useful generic scripts used on different websites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Often developed by single programmer or team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Many available for free reuse</a:t>
            </a:r>
          </a:p>
          <a:p>
            <a:pPr eaLnBrk="1" hangingPunct="1"/>
            <a:r>
              <a:rPr lang="en-US" dirty="0" smtClean="0">
                <a:ea typeface="ヒラギノ角ゴ Pro W3" pitchFamily="127" charset="-128"/>
              </a:rPr>
              <a:t>Common libraries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Node.js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React.js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Backbone.js</a:t>
            </a:r>
          </a:p>
          <a:p>
            <a:pPr lvl="1" eaLnBrk="1" hangingPunct="1"/>
            <a:r>
              <a:rPr lang="en-US" dirty="0" err="1" smtClean="0">
                <a:ea typeface="ヒラギノ角ゴ Pro W3" pitchFamily="127" charset="-128"/>
              </a:rPr>
              <a:t>Modernizr</a:t>
            </a:r>
            <a:endParaRPr lang="en-US" dirty="0" smtClean="0">
              <a:ea typeface="ヒラギノ角ゴ Pro W3" pitchFamily="127" charset="-128"/>
            </a:endParaRPr>
          </a:p>
          <a:p>
            <a:pPr eaLnBrk="1" hangingPunct="1"/>
            <a:r>
              <a:rPr lang="en-US" dirty="0" smtClean="0">
                <a:ea typeface="ヒラギノ角ゴ Pro W3" pitchFamily="127" charset="-128"/>
              </a:rPr>
              <a:t>Libraries are downloaded as a .</a:t>
            </a:r>
            <a:r>
              <a:rPr lang="en-US" dirty="0" err="1" smtClean="0">
                <a:ea typeface="ヒラギノ角ゴ Pro W3" pitchFamily="127" charset="-128"/>
              </a:rPr>
              <a:t>js</a:t>
            </a:r>
            <a:r>
              <a:rPr lang="en-US" dirty="0" smtClean="0">
                <a:ea typeface="ヒラギノ角ゴ Pro W3" pitchFamily="127" charset="-128"/>
              </a:rPr>
              <a:t> file and then incorporated like you would any other source file: by creating a &lt;script&gt; element and using the </a:t>
            </a:r>
            <a:r>
              <a:rPr lang="en-US" dirty="0" err="1" smtClean="0">
                <a:ea typeface="ヒラギノ角ゴ Pro W3" pitchFamily="127" charset="-128"/>
              </a:rPr>
              <a:t>src</a:t>
            </a:r>
            <a:r>
              <a:rPr lang="en-US" dirty="0" smtClean="0">
                <a:ea typeface="ヒラギノ角ゴ Pro W3" pitchFamily="127" charset="-128"/>
              </a:rPr>
              <a:t> attribute to specify the filename.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ヒラギノ角ゴ Pro W3" pitchFamily="127" charset="-128"/>
              </a:rPr>
              <a:t>Working with Libraries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2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ヒラギノ角ゴ Pro W3" pitchFamily="127" charset="-128"/>
              </a:rPr>
              <a:t>Static web pages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Cannot change after browser renders them</a:t>
            </a:r>
          </a:p>
          <a:p>
            <a:pPr eaLnBrk="1" hangingPunct="1"/>
            <a:r>
              <a:rPr lang="en-US" dirty="0" smtClean="0">
                <a:ea typeface="ヒラギノ角ゴ Pro W3" pitchFamily="127" charset="-128"/>
              </a:rPr>
              <a:t>HTML produced static documents</a:t>
            </a:r>
          </a:p>
          <a:p>
            <a:pPr eaLnBrk="1" hangingPunct="1"/>
            <a:r>
              <a:rPr lang="en-US" dirty="0" smtClean="0">
                <a:ea typeface="ヒラギノ角ゴ Pro W3" pitchFamily="127" charset="-128"/>
              </a:rPr>
              <a:t>JavaScript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Allows web page authors to develop interactive web pages and sites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Client-side scripting language: </a:t>
            </a:r>
            <a:r>
              <a:rPr lang="en-US" u="sng" dirty="0" smtClean="0">
                <a:ea typeface="ヒラギノ角ゴ Pro W3" pitchFamily="127" charset="-128"/>
              </a:rPr>
              <a:t>runs on local browser</a:t>
            </a:r>
          </a:p>
          <a:p>
            <a:pPr eaLnBrk="1" hangingPunct="1"/>
            <a:r>
              <a:rPr lang="en-US" dirty="0" smtClean="0">
                <a:ea typeface="ヒラギノ角ゴ Pro W3" pitchFamily="127" charset="-128"/>
              </a:rPr>
              <a:t>Scripting engine executes scripting language code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(The engine acts as an interpreter)</a:t>
            </a:r>
          </a:p>
          <a:p>
            <a:pPr eaLnBrk="1" hangingPunct="1"/>
            <a:r>
              <a:rPr lang="en-US" dirty="0" smtClean="0">
                <a:ea typeface="ヒラギノ角ゴ Pro W3" pitchFamily="127" charset="-128"/>
              </a:rPr>
              <a:t>Scripting host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Web browser containing scripting engine</a:t>
            </a:r>
          </a:p>
        </p:txBody>
      </p:sp>
      <p:sp>
        <p:nvSpPr>
          <p:cNvPr id="2253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ヒラギノ角ゴ Pro W3" pitchFamily="127" charset="-128"/>
              </a:rPr>
              <a:t>JavaScript and Client-Side Scripting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ea typeface="ヒラギノ角ゴ Pro W3" pitchFamily="127" charset="-128"/>
              </a:rPr>
              <a:t>Validating parser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Checks for a well formed web page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Verifies document conforms to a </a:t>
            </a:r>
            <a:r>
              <a:rPr lang="en-US" dirty="0" smtClean="0">
                <a:ea typeface="ヒラギノ角ゴ Pro W3" pitchFamily="127" charset="-128"/>
              </a:rPr>
              <a:t/>
            </a:r>
            <a:br>
              <a:rPr lang="en-US" dirty="0" smtClean="0">
                <a:ea typeface="ヒラギノ角ゴ Pro W3" pitchFamily="127" charset="-128"/>
              </a:rPr>
            </a:br>
            <a:r>
              <a:rPr lang="en-US" dirty="0" smtClean="0">
                <a:ea typeface="ヒラギノ角ゴ Pro W3" pitchFamily="127" charset="-128"/>
              </a:rPr>
              <a:t>specific DTD (</a:t>
            </a:r>
            <a:r>
              <a:rPr lang="en-US" i="1" dirty="0" smtClean="0">
                <a:ea typeface="ヒラギノ角ゴ Pro W3" pitchFamily="127" charset="-128"/>
              </a:rPr>
              <a:t>document type definition</a:t>
            </a:r>
            <a:r>
              <a:rPr lang="en-US" dirty="0" smtClean="0">
                <a:ea typeface="ヒラギノ角ゴ Pro W3" pitchFamily="127" charset="-128"/>
              </a:rPr>
              <a:t>)</a:t>
            </a:r>
            <a:endParaRPr lang="en-US" dirty="0" smtClean="0">
              <a:ea typeface="ヒラギノ角ゴ Pro W3" pitchFamily="127" charset="-128"/>
            </a:endParaRPr>
          </a:p>
          <a:p>
            <a:pPr eaLnBrk="1" hangingPunct="1"/>
            <a:r>
              <a:rPr lang="en-US" b="1" dirty="0" smtClean="0">
                <a:ea typeface="ヒラギノ角ゴ Pro W3" pitchFamily="127" charset="-128"/>
              </a:rPr>
              <a:t>Validation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Process of verifying a well-formed document and checking the elements in your document</a:t>
            </a:r>
          </a:p>
          <a:p>
            <a:pPr eaLnBrk="1" hangingPunct="1"/>
            <a:r>
              <a:rPr lang="en-US" dirty="0" smtClean="0">
                <a:ea typeface="ヒラギノ角ゴ Pro W3" pitchFamily="127" charset="-128"/>
              </a:rPr>
              <a:t>Web development tools offer validation capabilities</a:t>
            </a:r>
          </a:p>
          <a:p>
            <a:pPr eaLnBrk="1" hangingPunct="1"/>
            <a:r>
              <a:rPr lang="en-US" dirty="0" smtClean="0">
                <a:ea typeface="ヒラギノ角ゴ Pro W3" pitchFamily="127" charset="-128"/>
              </a:rPr>
              <a:t>Validating services found online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W3C Markup Validation Service:</a:t>
            </a:r>
          </a:p>
          <a:p>
            <a:pPr lvl="2" eaLnBrk="1" hangingPunct="1"/>
            <a:r>
              <a:rPr lang="en-US" i="1" dirty="0" smtClean="0">
                <a:ea typeface="ヒラギノ角ゴ Pro W3" pitchFamily="127" charset="-128"/>
                <a:hlinkClick r:id="rId2"/>
              </a:rPr>
              <a:t>http://validator.w3.org</a:t>
            </a:r>
            <a:endParaRPr lang="en-US" dirty="0" smtClean="0">
              <a:ea typeface="ヒラギノ角ゴ Pro W3" pitchFamily="127" charset="-128"/>
            </a:endParaRP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ヒラギノ角ゴ Pro W3" pitchFamily="127" charset="-128"/>
              </a:rPr>
              <a:t>Validating Web Pages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81138"/>
            <a:ext cx="3429000" cy="4525962"/>
          </a:xfrm>
        </p:spPr>
        <p:txBody>
          <a:bodyPr/>
          <a:lstStyle/>
          <a:p>
            <a:pPr eaLnBrk="1" hangingPunct="1"/>
            <a:r>
              <a:rPr lang="en-US" smtClean="0">
                <a:ea typeface="ヒラギノ角ゴ Pro W3" pitchFamily="127" charset="-128"/>
              </a:rPr>
              <a:t>Read through the source code to understand what it does and what the page will look like:</a:t>
            </a: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ヒラギノ角ゴ Pro W3" pitchFamily="127" charset="-128"/>
              </a:rPr>
              <a:t>Exercise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4038600" y="1066800"/>
            <a:ext cx="48768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100" dirty="0"/>
              <a:t>&lt;html&gt;</a:t>
            </a:r>
          </a:p>
          <a:p>
            <a:r>
              <a:rPr lang="en-US" sz="1100" dirty="0"/>
              <a:t>&lt;head&gt;</a:t>
            </a:r>
          </a:p>
          <a:p>
            <a:r>
              <a:rPr lang="en-US" sz="1100" dirty="0"/>
              <a:t>&lt;title&gt;Suffolk Sales Tax Calculator&lt;/title&gt;</a:t>
            </a:r>
          </a:p>
          <a:p>
            <a:r>
              <a:rPr lang="en-US" sz="1100" dirty="0"/>
              <a:t>&lt;style&gt;</a:t>
            </a:r>
          </a:p>
          <a:p>
            <a:r>
              <a:rPr lang="en-US" sz="1100" dirty="0"/>
              <a:t>  input {</a:t>
            </a:r>
          </a:p>
          <a:p>
            <a:r>
              <a:rPr lang="en-US" sz="1100" dirty="0"/>
              <a:t>    background-color: #FFFF00;</a:t>
            </a:r>
          </a:p>
          <a:p>
            <a:r>
              <a:rPr lang="en-US" sz="1100" dirty="0"/>
              <a:t>  }</a:t>
            </a:r>
          </a:p>
          <a:p>
            <a:r>
              <a:rPr lang="en-US" sz="1100" dirty="0"/>
              <a:t>&lt;/style&gt;</a:t>
            </a:r>
          </a:p>
          <a:p>
            <a:r>
              <a:rPr lang="en-US" sz="1100" b="1" dirty="0"/>
              <a:t>&lt;script&gt;</a:t>
            </a:r>
          </a:p>
          <a:p>
            <a:r>
              <a:rPr lang="en-US" sz="1100" b="1" dirty="0" err="1"/>
              <a:t>var</a:t>
            </a:r>
            <a:r>
              <a:rPr lang="en-US" sz="1100" b="1" dirty="0"/>
              <a:t> </a:t>
            </a:r>
            <a:r>
              <a:rPr lang="en-US" sz="1100" b="1" dirty="0" err="1"/>
              <a:t>suffolkTax</a:t>
            </a:r>
            <a:r>
              <a:rPr lang="en-US" sz="1100" b="1" dirty="0"/>
              <a:t> = 8.625; // as of November 2013</a:t>
            </a:r>
          </a:p>
          <a:p>
            <a:r>
              <a:rPr lang="en-US" sz="1100" b="1" dirty="0"/>
              <a:t>function </a:t>
            </a:r>
            <a:r>
              <a:rPr lang="en-US" sz="1100" b="1" dirty="0" err="1"/>
              <a:t>calculateTax</a:t>
            </a:r>
            <a:r>
              <a:rPr lang="en-US" sz="1100" b="1" dirty="0"/>
              <a:t>() {</a:t>
            </a:r>
          </a:p>
          <a:p>
            <a:r>
              <a:rPr lang="en-US" sz="1100" b="1" dirty="0"/>
              <a:t>  </a:t>
            </a:r>
            <a:r>
              <a:rPr lang="en-US" sz="1100" b="1" dirty="0" err="1"/>
              <a:t>var</a:t>
            </a:r>
            <a:r>
              <a:rPr lang="en-US" sz="1100" b="1" dirty="0"/>
              <a:t> price = </a:t>
            </a:r>
            <a:r>
              <a:rPr lang="en-US" sz="1100" b="1" dirty="0" err="1"/>
              <a:t>parseFloat</a:t>
            </a:r>
            <a:r>
              <a:rPr lang="en-US" sz="1100" b="1" dirty="0"/>
              <a:t>(</a:t>
            </a:r>
            <a:r>
              <a:rPr lang="en-US" sz="1100" b="1" dirty="0" err="1"/>
              <a:t>document.taxForm.itemPrice.value</a:t>
            </a:r>
            <a:r>
              <a:rPr lang="en-US" sz="1100" b="1" dirty="0"/>
              <a:t>);</a:t>
            </a:r>
          </a:p>
          <a:p>
            <a:r>
              <a:rPr lang="en-US" sz="1100" b="1" dirty="0"/>
              <a:t>  </a:t>
            </a:r>
            <a:r>
              <a:rPr lang="en-US" sz="1100" b="1" dirty="0" err="1"/>
              <a:t>var</a:t>
            </a:r>
            <a:r>
              <a:rPr lang="en-US" sz="1100" b="1" dirty="0"/>
              <a:t> tax = price/100 * </a:t>
            </a:r>
            <a:r>
              <a:rPr lang="en-US" sz="1100" b="1" dirty="0" err="1"/>
              <a:t>suffolkTax</a:t>
            </a:r>
            <a:r>
              <a:rPr lang="en-US" sz="1100" b="1" dirty="0"/>
              <a:t>;</a:t>
            </a:r>
          </a:p>
          <a:p>
            <a:r>
              <a:rPr lang="en-US" sz="1100" b="1" dirty="0"/>
              <a:t>  </a:t>
            </a:r>
            <a:r>
              <a:rPr lang="en-US" sz="1100" b="1" dirty="0" err="1"/>
              <a:t>document.taxForm.priceWithTax.value</a:t>
            </a:r>
            <a:r>
              <a:rPr lang="en-US" sz="1100" b="1" dirty="0"/>
              <a:t> = (price + tax).</a:t>
            </a:r>
            <a:r>
              <a:rPr lang="en-US" sz="1100" b="1" dirty="0" err="1"/>
              <a:t>toFixed</a:t>
            </a:r>
            <a:r>
              <a:rPr lang="en-US" sz="1100" b="1" dirty="0"/>
              <a:t>(2);</a:t>
            </a:r>
          </a:p>
          <a:p>
            <a:r>
              <a:rPr lang="en-US" sz="1100" b="1" dirty="0"/>
              <a:t>}</a:t>
            </a:r>
          </a:p>
          <a:p>
            <a:r>
              <a:rPr lang="en-US" sz="1100" b="1" dirty="0"/>
              <a:t>&lt;/script&gt;</a:t>
            </a:r>
          </a:p>
          <a:p>
            <a:r>
              <a:rPr lang="en-US" sz="1100" dirty="0"/>
              <a:t>&lt;/head&gt;</a:t>
            </a:r>
          </a:p>
          <a:p>
            <a:r>
              <a:rPr lang="en-US" sz="1100" dirty="0"/>
              <a:t>&lt;body&gt;</a:t>
            </a:r>
          </a:p>
          <a:p>
            <a:r>
              <a:rPr lang="pt-BR" sz="1100" dirty="0"/>
              <a:t>&lt;h1&gt;Suffolk Sales Tax Calculator&lt;/h1&gt;</a:t>
            </a:r>
          </a:p>
          <a:p>
            <a:r>
              <a:rPr lang="en-US" sz="1100" dirty="0"/>
              <a:t>&lt;form name="</a:t>
            </a:r>
            <a:r>
              <a:rPr lang="en-US" sz="1100" dirty="0" err="1"/>
              <a:t>taxForm</a:t>
            </a:r>
            <a:r>
              <a:rPr lang="en-US" sz="1100" dirty="0"/>
              <a:t>"&gt;</a:t>
            </a:r>
          </a:p>
          <a:p>
            <a:r>
              <a:rPr lang="en-US" sz="1100" dirty="0"/>
              <a:t>Item price without tax:&lt;</a:t>
            </a:r>
            <a:r>
              <a:rPr lang="en-US" sz="1100" dirty="0" err="1"/>
              <a:t>br</a:t>
            </a:r>
            <a:r>
              <a:rPr lang="en-US" sz="1100" dirty="0"/>
              <a:t> /&gt;</a:t>
            </a:r>
          </a:p>
          <a:p>
            <a:r>
              <a:rPr lang="en-US" sz="1100" dirty="0"/>
              <a:t>&lt;input type="text" name="</a:t>
            </a:r>
            <a:r>
              <a:rPr lang="en-US" sz="1100" dirty="0" err="1"/>
              <a:t>itemPrice</a:t>
            </a:r>
            <a:r>
              <a:rPr lang="en-US" sz="1100" dirty="0"/>
              <a:t>" /&gt;&lt;</a:t>
            </a:r>
            <a:r>
              <a:rPr lang="en-US" sz="1100" dirty="0" err="1"/>
              <a:t>br</a:t>
            </a:r>
            <a:r>
              <a:rPr lang="en-US" sz="1100" dirty="0"/>
              <a:t> /&gt;</a:t>
            </a:r>
          </a:p>
          <a:p>
            <a:r>
              <a:rPr lang="en-US" sz="1100" dirty="0"/>
              <a:t>&lt;input type="button" value="calculate" </a:t>
            </a:r>
            <a:r>
              <a:rPr lang="en-US" sz="1100" dirty="0" err="1"/>
              <a:t>onclick</a:t>
            </a:r>
            <a:r>
              <a:rPr lang="en-US" sz="1100" dirty="0"/>
              <a:t>="</a:t>
            </a:r>
            <a:r>
              <a:rPr lang="en-US" sz="1100" b="1" dirty="0" err="1"/>
              <a:t>calculateTax</a:t>
            </a:r>
            <a:r>
              <a:rPr lang="en-US" sz="1100" b="1" dirty="0"/>
              <a:t>()" /&gt;</a:t>
            </a:r>
          </a:p>
          <a:p>
            <a:r>
              <a:rPr lang="en-US" sz="1100" dirty="0"/>
              <a:t>&lt;</a:t>
            </a:r>
            <a:r>
              <a:rPr lang="en-US" sz="1100" dirty="0" err="1"/>
              <a:t>br</a:t>
            </a:r>
            <a:r>
              <a:rPr lang="en-US" sz="1100" dirty="0"/>
              <a:t> /&gt;</a:t>
            </a:r>
          </a:p>
          <a:p>
            <a:r>
              <a:rPr lang="en-US" sz="1100" dirty="0"/>
              <a:t>&lt;input type="text" name="</a:t>
            </a:r>
            <a:r>
              <a:rPr lang="en-US" sz="1100" dirty="0" err="1"/>
              <a:t>priceWithTax</a:t>
            </a:r>
            <a:r>
              <a:rPr lang="en-US" sz="1100" dirty="0"/>
              <a:t>" /&gt;</a:t>
            </a:r>
          </a:p>
          <a:p>
            <a:r>
              <a:rPr lang="en-US" sz="1100" dirty="0"/>
              <a:t>&lt;/form&gt;</a:t>
            </a:r>
          </a:p>
          <a:p>
            <a:r>
              <a:rPr lang="en-US" sz="1100" dirty="0"/>
              <a:t>&lt;/body&gt;</a:t>
            </a:r>
          </a:p>
          <a:p>
            <a:r>
              <a:rPr lang="en-US" sz="1100" dirty="0"/>
              <a:t>&lt;/html&gt;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81138"/>
            <a:ext cx="4343400" cy="4525962"/>
          </a:xfrm>
        </p:spPr>
        <p:txBody>
          <a:bodyPr/>
          <a:lstStyle/>
          <a:p>
            <a:pPr eaLnBrk="1" hangingPunct="1"/>
            <a:r>
              <a:rPr lang="en-US" sz="2000" smtClean="0">
                <a:ea typeface="ヒラギノ角ゴ Pro W3" pitchFamily="127" charset="-128"/>
              </a:rPr>
              <a:t>Using the example from previous slide, create a page that contains a Grade Average calculator.</a:t>
            </a:r>
          </a:p>
          <a:p>
            <a:pPr eaLnBrk="1" hangingPunct="1"/>
            <a:r>
              <a:rPr lang="en-US" sz="2000" smtClean="0">
                <a:ea typeface="ヒラギノ角ゴ Pro W3" pitchFamily="127" charset="-128"/>
              </a:rPr>
              <a:t>Create a “/scripts” folder and a separate JavaScript file, for example ga_script.js. Place your JavaScript code inside that file. Reference the JavaScript file from your HTML page, e.g.: </a:t>
            </a:r>
          </a:p>
          <a:p>
            <a:pPr eaLnBrk="1" hangingPunct="1">
              <a:buFont typeface="Wingdings 3" pitchFamily="18" charset="2"/>
              <a:buNone/>
            </a:pPr>
            <a:endParaRPr lang="en-US" sz="2000" smtClean="0">
              <a:ea typeface="ヒラギノ角ゴ Pro W3" pitchFamily="127" charset="-128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en-US" sz="1400" smtClean="0">
                <a:ea typeface="ヒラギノ角ゴ Pro W3" pitchFamily="127" charset="-128"/>
              </a:rPr>
              <a:t>	</a:t>
            </a:r>
            <a:r>
              <a:rPr lang="en-US" sz="110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&lt;script src=”scripts/ga_script.js”&gt;&lt;/script&gt;</a:t>
            </a:r>
          </a:p>
          <a:p>
            <a:pPr eaLnBrk="1" hangingPunct="1"/>
            <a:endParaRPr lang="en-US" smtClean="0">
              <a:ea typeface="ヒラギノ角ゴ Pro W3" pitchFamily="127" charset="-128"/>
            </a:endParaRP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ヒラギノ角ゴ Pro W3" pitchFamily="127" charset="-128"/>
              </a:rPr>
              <a:t>Exercise</a:t>
            </a:r>
          </a:p>
        </p:txBody>
      </p:sp>
      <p:pic>
        <p:nvPicPr>
          <p:cNvPr id="5120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9175" y="1371600"/>
            <a:ext cx="38576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481138"/>
            <a:ext cx="8534400" cy="4525962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ヒラギノ角ゴ Pro W3" pitchFamily="127" charset="-128"/>
              </a:rPr>
              <a:t>JavaScript history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First introduced in Netscape Navigator (</a:t>
            </a:r>
            <a:r>
              <a:rPr lang="en-US" dirty="0" err="1" smtClean="0">
                <a:ea typeface="ヒラギノ角ゴ Pro W3" pitchFamily="127" charset="-128"/>
              </a:rPr>
              <a:t>LiveScript</a:t>
            </a:r>
            <a:r>
              <a:rPr lang="en-US" dirty="0" smtClean="0">
                <a:ea typeface="ヒラギノ角ゴ Pro W3" pitchFamily="127" charset="-128"/>
              </a:rPr>
              <a:t>)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Navigator 2.0: name changed to JavaScript 1.0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Microsoft released Internet Explorer 4.0 version of JavaScript (Jscript)</a:t>
            </a:r>
          </a:p>
          <a:p>
            <a:pPr eaLnBrk="1" hangingPunct="1"/>
            <a:r>
              <a:rPr lang="en-US" dirty="0" smtClean="0">
                <a:ea typeface="ヒラギノ角ゴ Pro W3" pitchFamily="127" charset="-128"/>
              </a:rPr>
              <a:t>ECMAScript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International, standardized version of JavaScript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Most recent version: edition ECMAScript7 (ECMAScript 2016)</a:t>
            </a: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ヒラギノ角ゴ Pro W3" pitchFamily="127" charset="-128"/>
              </a:rPr>
              <a:t>JavaScript and Client-Side Scripting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ヒラギノ角ゴ Pro W3" pitchFamily="127" charset="-128"/>
              </a:rPr>
              <a:t>Limitations of JavaScript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Cannot be used outside the web browser.</a:t>
            </a:r>
          </a:p>
          <a:p>
            <a:pPr lvl="1" eaLnBrk="1" hangingPunct="1"/>
            <a:r>
              <a:rPr lang="en-US" dirty="0" smtClean="0">
                <a:ea typeface="ヒラギノ角ゴ Pro W3" pitchFamily="127" charset="-128"/>
              </a:rPr>
              <a:t>Cannot run system commands or execute programs on a client.</a:t>
            </a:r>
          </a:p>
          <a:p>
            <a:pPr lvl="2" eaLnBrk="1" hangingPunct="1"/>
            <a:r>
              <a:rPr lang="en-US" dirty="0" smtClean="0">
                <a:ea typeface="ヒラギノ角ゴ Pro W3" pitchFamily="127" charset="-128"/>
              </a:rPr>
              <a:t>Mainly only can read and write cookies and a few other types of browser storage files.</a:t>
            </a:r>
          </a:p>
        </p:txBody>
      </p:sp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ヒラギノ角ゴ Pro W3" pitchFamily="127" charset="-128"/>
              </a:rPr>
              <a:t>JavaScript and Client-Side Scripting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ヒラギノ角ゴ Pro W3" pitchFamily="127" charset="-128"/>
              </a:rPr>
              <a:t>Server-side scripting</a:t>
            </a:r>
          </a:p>
          <a:p>
            <a:pPr lvl="1" eaLnBrk="1" hangingPunct="1"/>
            <a:r>
              <a:rPr lang="en-US" smtClean="0">
                <a:ea typeface="ヒラギノ角ゴ Pro W3" pitchFamily="127" charset="-128"/>
              </a:rPr>
              <a:t>Scripting language executed from a web server</a:t>
            </a:r>
          </a:p>
          <a:p>
            <a:pPr lvl="1" eaLnBrk="1" hangingPunct="1"/>
            <a:r>
              <a:rPr lang="en-US" smtClean="0">
                <a:ea typeface="ヒラギノ角ゴ Pro W3" pitchFamily="127" charset="-128"/>
              </a:rPr>
              <a:t>Popular languages: PHP, ASP.NET, Python, Ruby</a:t>
            </a:r>
          </a:p>
          <a:p>
            <a:pPr eaLnBrk="1" hangingPunct="1"/>
            <a:r>
              <a:rPr lang="en-US" smtClean="0">
                <a:ea typeface="ヒラギノ角ゴ Pro W3" pitchFamily="127" charset="-128"/>
              </a:rPr>
              <a:t>Can develop interactive web sites to communicate with a database</a:t>
            </a:r>
          </a:p>
          <a:p>
            <a:pPr eaLnBrk="1" hangingPunct="1"/>
            <a:r>
              <a:rPr lang="en-US" smtClean="0">
                <a:ea typeface="ヒラギノ角ゴ Pro W3" pitchFamily="127" charset="-128"/>
              </a:rPr>
              <a:t>Server-side scripting language limitations</a:t>
            </a:r>
          </a:p>
          <a:p>
            <a:pPr lvl="1" eaLnBrk="1" hangingPunct="1"/>
            <a:r>
              <a:rPr lang="en-US" smtClean="0">
                <a:ea typeface="ヒラギノ角ゴ Pro W3" pitchFamily="127" charset="-128"/>
              </a:rPr>
              <a:t>Cannot access or manipulate a web browser</a:t>
            </a:r>
          </a:p>
          <a:p>
            <a:pPr lvl="1" eaLnBrk="1" hangingPunct="1"/>
            <a:r>
              <a:rPr lang="en-US" smtClean="0">
                <a:ea typeface="ヒラギノ角ゴ Pro W3" pitchFamily="127" charset="-128"/>
              </a:rPr>
              <a:t>Cannot run on a client tier</a:t>
            </a:r>
          </a:p>
          <a:p>
            <a:pPr eaLnBrk="1" hangingPunct="1"/>
            <a:endParaRPr lang="en-US" smtClean="0">
              <a:ea typeface="ヒラギノ角ゴ Pro W3" pitchFamily="127" charset="-128"/>
            </a:endParaRP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ヒラギノ角ゴ Pro W3" pitchFamily="127" charset="-128"/>
              </a:rPr>
              <a:t>Understanding Server-Side Scripting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Screen Shot 2014-09-11 at 11 Sep   10.46.05 A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9000" y="2260600"/>
            <a:ext cx="73533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1143000" y="4953000"/>
            <a:ext cx="666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Figure 1-7 How a web server processes a server-side script</a:t>
            </a:r>
          </a:p>
        </p:txBody>
      </p:sp>
      <p:sp>
        <p:nvSpPr>
          <p:cNvPr id="18436" name="Rectangle 6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/>
            <a:r>
              <a:rPr lang="en-US" sz="3600">
                <a:solidFill>
                  <a:schemeClr val="tx2"/>
                </a:solidFill>
              </a:rPr>
              <a:t>Understanding Server-Side Scripting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Hunter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2333</Words>
  <Application>Microsoft Office PowerPoint</Application>
  <PresentationFormat>On-screen Show (4:3)</PresentationFormat>
  <Paragraphs>321</Paragraphs>
  <Slides>52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Default Design</vt:lpstr>
      <vt:lpstr>1_Default Design</vt:lpstr>
      <vt:lpstr>Hunter1</vt:lpstr>
      <vt:lpstr>PowerPoint Presentation</vt:lpstr>
      <vt:lpstr>Understanding Client/Server Architecture</vt:lpstr>
      <vt:lpstr>Understanding Client/Server Architecture</vt:lpstr>
      <vt:lpstr>Understanding Client/Server Architecture</vt:lpstr>
      <vt:lpstr>JavaScript and Client-Side Scripting</vt:lpstr>
      <vt:lpstr>JavaScript and Client-Side Scripting</vt:lpstr>
      <vt:lpstr>JavaScript and Client-Side Scripting</vt:lpstr>
      <vt:lpstr>Understanding Server-Side Scripting</vt:lpstr>
      <vt:lpstr>PowerPoint Presentation</vt:lpstr>
      <vt:lpstr>Should You Use Client-Side or Server-Side Scripting?</vt:lpstr>
      <vt:lpstr>Adding JavaScript to Your Web Pages</vt:lpstr>
      <vt:lpstr>Add a script section to an HTML page</vt:lpstr>
      <vt:lpstr>Add a script section to an HTML page</vt:lpstr>
      <vt:lpstr>Understanding JavaScript Objects</vt:lpstr>
      <vt:lpstr>Understanding JavaScript Objects</vt:lpstr>
      <vt:lpstr>Using the write() Method</vt:lpstr>
      <vt:lpstr>Case Sensitivity in JavaScript</vt:lpstr>
      <vt:lpstr>PowerPoint Presentation</vt:lpstr>
      <vt:lpstr>Adding Comments to a JavaScript Program</vt:lpstr>
      <vt:lpstr>Add comments to the plants.htm document</vt:lpstr>
      <vt:lpstr>Add comments to the plants.htm document</vt:lpstr>
      <vt:lpstr>Using Variables</vt:lpstr>
      <vt:lpstr>Assigning Variable Names</vt:lpstr>
      <vt:lpstr>PowerPoint Presentation</vt:lpstr>
      <vt:lpstr>Assigning Variable Names</vt:lpstr>
      <vt:lpstr>Assigning Variable Names</vt:lpstr>
      <vt:lpstr>Assigning Variable Names</vt:lpstr>
      <vt:lpstr>Assigning Variable Names</vt:lpstr>
      <vt:lpstr>PowerPoint Presentation</vt:lpstr>
      <vt:lpstr>Add img element and variables to plants.htm</vt:lpstr>
      <vt:lpstr>Add img element and variables to plants.htm</vt:lpstr>
      <vt:lpstr>Building Expressions</vt:lpstr>
      <vt:lpstr>Understanding Events</vt:lpstr>
      <vt:lpstr>PowerPoint Presentation</vt:lpstr>
      <vt:lpstr>Understanding Events</vt:lpstr>
      <vt:lpstr>PowerPoint Presentation</vt:lpstr>
      <vt:lpstr>Understanding Events</vt:lpstr>
      <vt:lpstr>Add event handlers to plants.htm</vt:lpstr>
      <vt:lpstr>Structuring JavaScript Code</vt:lpstr>
      <vt:lpstr>Including a script Element for Each Code Section</vt:lpstr>
      <vt:lpstr>Placing JavaScript in the Document Head or Document Body</vt:lpstr>
      <vt:lpstr>Move the Variable Declarations to a New Area in plants.htm</vt:lpstr>
      <vt:lpstr>Move the Variable Declarations to a New Area in plants.htm</vt:lpstr>
      <vt:lpstr>Creating a JavaScript Source File</vt:lpstr>
      <vt:lpstr>Using a JavaScript Source File</vt:lpstr>
      <vt:lpstr>Create a Source File for Tinley Plant’s Website</vt:lpstr>
      <vt:lpstr>Create a Source File for Tinley Plant’s Website</vt:lpstr>
      <vt:lpstr>Create a Source File for Tinley Plant’s Website</vt:lpstr>
      <vt:lpstr>Working with Libraries</vt:lpstr>
      <vt:lpstr>Validating Web Pages</vt:lpstr>
      <vt:lpstr>Exercise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377</cp:revision>
  <dcterms:created xsi:type="dcterms:W3CDTF">2007-07-09T21:56:01Z</dcterms:created>
  <dcterms:modified xsi:type="dcterms:W3CDTF">2017-05-05T12:47:06Z</dcterms:modified>
</cp:coreProperties>
</file>