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326" r:id="rId16"/>
    <p:sldId id="327" r:id="rId17"/>
    <p:sldId id="328" r:id="rId18"/>
    <p:sldId id="274" r:id="rId19"/>
    <p:sldId id="275" r:id="rId20"/>
    <p:sldId id="329" r:id="rId21"/>
    <p:sldId id="330" r:id="rId22"/>
    <p:sldId id="331" r:id="rId23"/>
    <p:sldId id="276" r:id="rId24"/>
    <p:sldId id="277" r:id="rId25"/>
    <p:sldId id="278" r:id="rId26"/>
    <p:sldId id="279"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281" r:id="rId51"/>
    <p:sldId id="355" r:id="rId52"/>
    <p:sldId id="283" r:id="rId53"/>
    <p:sldId id="356" r:id="rId54"/>
    <p:sldId id="284" r:id="rId55"/>
    <p:sldId id="323" r:id="rId56"/>
    <p:sldId id="285" r:id="rId57"/>
    <p:sldId id="286" r:id="rId58"/>
    <p:sldId id="287" r:id="rId59"/>
    <p:sldId id="288" r:id="rId60"/>
    <p:sldId id="289" r:id="rId61"/>
    <p:sldId id="290" r:id="rId62"/>
    <p:sldId id="292" r:id="rId63"/>
    <p:sldId id="293" r:id="rId64"/>
    <p:sldId id="294" r:id="rId65"/>
    <p:sldId id="324" r:id="rId66"/>
    <p:sldId id="295" r:id="rId67"/>
    <p:sldId id="297" r:id="rId68"/>
    <p:sldId id="298" r:id="rId69"/>
    <p:sldId id="299" r:id="rId70"/>
    <p:sldId id="300" r:id="rId71"/>
    <p:sldId id="301" r:id="rId72"/>
    <p:sldId id="357" r:id="rId73"/>
    <p:sldId id="358" r:id="rId74"/>
    <p:sldId id="359" r:id="rId75"/>
    <p:sldId id="360" r:id="rId76"/>
    <p:sldId id="361" r:id="rId77"/>
    <p:sldId id="362" r:id="rId78"/>
    <p:sldId id="363" r:id="rId79"/>
    <p:sldId id="364" r:id="rId80"/>
    <p:sldId id="365" r:id="rId81"/>
    <p:sldId id="366" r:id="rId82"/>
    <p:sldId id="367" r:id="rId83"/>
    <p:sldId id="304" r:id="rId84"/>
    <p:sldId id="368" r:id="rId85"/>
    <p:sldId id="369" r:id="rId86"/>
    <p:sldId id="370" r:id="rId87"/>
    <p:sldId id="371" r:id="rId88"/>
    <p:sldId id="372" r:id="rId89"/>
    <p:sldId id="373" r:id="rId90"/>
    <p:sldId id="374" r:id="rId91"/>
    <p:sldId id="375" r:id="rId92"/>
    <p:sldId id="305" r:id="rId93"/>
    <p:sldId id="376" r:id="rId94"/>
    <p:sldId id="377" r:id="rId95"/>
    <p:sldId id="378" r:id="rId96"/>
    <p:sldId id="306" r:id="rId97"/>
    <p:sldId id="308" r:id="rId98"/>
    <p:sldId id="309" r:id="rId99"/>
    <p:sldId id="379" r:id="rId100"/>
    <p:sldId id="380" r:id="rId101"/>
    <p:sldId id="381" r:id="rId102"/>
    <p:sldId id="312" r:id="rId103"/>
    <p:sldId id="313" r:id="rId104"/>
    <p:sldId id="314" r:id="rId105"/>
    <p:sldId id="315" r:id="rId106"/>
    <p:sldId id="316" r:id="rId107"/>
    <p:sldId id="318" r:id="rId108"/>
    <p:sldId id="319" r:id="rId109"/>
    <p:sldId id="320" r:id="rId110"/>
    <p:sldId id="325" r:id="rId111"/>
    <p:sldId id="382" r:id="rId112"/>
  </p:sldIdLst>
  <p:sldSz cx="9144000" cy="6858000" type="screen4x3"/>
  <p:notesSz cx="6858000" cy="9144000"/>
  <p:custDataLst>
    <p:tags r:id="rId1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918" y="-6"/>
      </p:cViewPr>
      <p:guideLst>
        <p:guide orient="horz" pos="2160"/>
        <p:guide pos="2880"/>
      </p:guideLst>
    </p:cSldViewPr>
  </p:slideViewPr>
  <p:notesTextViewPr>
    <p:cViewPr>
      <p:scale>
        <a:sx n="1" d="1"/>
        <a:sy n="1" d="1"/>
      </p:scale>
      <p:origin x="0" y="0"/>
    </p:cViewPr>
  </p:notesTextViewPr>
  <p:sorterViewPr>
    <p:cViewPr>
      <p:scale>
        <a:sx n="66" d="100"/>
        <a:sy n="66" d="100"/>
      </p:scale>
      <p:origin x="0" y="239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E4447-E87B-4CAF-8569-438402383E21}" type="datetimeFigureOut">
              <a:rPr lang="en-US" smtClean="0"/>
              <a:pPr/>
              <a:t>10/23/2017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27A262-1595-4B59-A736-72F44CAFE3BE}" type="slidenum">
              <a:rPr lang="en-US" smtClean="0"/>
              <a:pPr/>
              <a:t>‹#›</a:t>
            </a:fld>
            <a:endParaRPr lang="en-US"/>
          </a:p>
        </p:txBody>
      </p:sp>
    </p:spTree>
    <p:extLst>
      <p:ext uri="{BB962C8B-B14F-4D97-AF65-F5344CB8AC3E}">
        <p14:creationId xmlns:p14="http://schemas.microsoft.com/office/powerpoint/2010/main" val="294103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p:spPr>
        <p:txBody>
          <a:bodyPr/>
          <a:lstStyle/>
          <a:p>
            <a:fld id="{9A14B9B5-3987-493A-AD9B-C65984FB3FEF}" type="slidenum">
              <a:rPr lang="en-US" altLang="en-US">
                <a:solidFill>
                  <a:prstClr val="white"/>
                </a:solidFill>
              </a:rPr>
              <a:pPr/>
              <a:t>1</a:t>
            </a:fld>
            <a:endParaRPr lang="en-US" altLang="en-US">
              <a:solidFill>
                <a:prstClr val="white"/>
              </a:solidFill>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buClr>
                <a:srgbClr val="FFFFFF"/>
              </a:buClr>
              <a:buSzPct val="100000"/>
              <a:buFont typeface="Times New Roman" pitchFamily="18" charset="0"/>
              <a:buNone/>
            </a:pPr>
            <a:endParaRPr lang="en-US" altLang="en-US" sz="2400">
              <a:solidFill>
                <a:prstClr val="white"/>
              </a:solidFill>
              <a:latin typeface="Times New Roman" pitchFamily="18" charset="0"/>
              <a:ea typeface="ＭＳ Ｐゴシック" pitchFamily="34" charset="-128"/>
            </a:endParaRPr>
          </a:p>
        </p:txBody>
      </p:sp>
      <p:sp>
        <p:nvSpPr>
          <p:cNvPr id="36868" name="Rectangle 2"/>
          <p:cNvSpPr>
            <a:spLocks noGrp="1" noChangeArrowheads="1"/>
          </p:cNvSpPr>
          <p:nvPr>
            <p:ph type="body"/>
          </p:nvPr>
        </p:nvSpPr>
        <p:spPr>
          <a:xfrm>
            <a:off x="685800" y="4343400"/>
            <a:ext cx="5478463" cy="4106863"/>
          </a:xfrm>
          <a:noFill/>
          <a:ln/>
        </p:spPr>
        <p:txBody>
          <a:bodyPr wrap="none" anchor="ctr"/>
          <a:lstStyle/>
          <a:p>
            <a:endParaRPr lang="en-US" alt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11</a:t>
            </a:fld>
            <a:endParaRPr lang="en-US"/>
          </a:p>
        </p:txBody>
      </p:sp>
    </p:spTree>
    <p:extLst>
      <p:ext uri="{BB962C8B-B14F-4D97-AF65-F5344CB8AC3E}">
        <p14:creationId xmlns:p14="http://schemas.microsoft.com/office/powerpoint/2010/main" val="104052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14</a:t>
            </a:fld>
            <a:endParaRPr lang="en-US"/>
          </a:p>
        </p:txBody>
      </p:sp>
    </p:spTree>
    <p:extLst>
      <p:ext uri="{BB962C8B-B14F-4D97-AF65-F5344CB8AC3E}">
        <p14:creationId xmlns:p14="http://schemas.microsoft.com/office/powerpoint/2010/main" val="256950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24</a:t>
            </a:fld>
            <a:endParaRPr lang="en-US"/>
          </a:p>
        </p:txBody>
      </p:sp>
    </p:spTree>
    <p:extLst>
      <p:ext uri="{BB962C8B-B14F-4D97-AF65-F5344CB8AC3E}">
        <p14:creationId xmlns:p14="http://schemas.microsoft.com/office/powerpoint/2010/main" val="4192270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25</a:t>
            </a:fld>
            <a:endParaRPr lang="en-US"/>
          </a:p>
        </p:txBody>
      </p:sp>
    </p:spTree>
    <p:extLst>
      <p:ext uri="{BB962C8B-B14F-4D97-AF65-F5344CB8AC3E}">
        <p14:creationId xmlns:p14="http://schemas.microsoft.com/office/powerpoint/2010/main" val="652677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1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54</a:t>
            </a:fld>
            <a:endParaRPr lang="en-US"/>
          </a:p>
        </p:txBody>
      </p:sp>
    </p:spTree>
    <p:extLst>
      <p:ext uri="{BB962C8B-B14F-4D97-AF65-F5344CB8AC3E}">
        <p14:creationId xmlns:p14="http://schemas.microsoft.com/office/powerpoint/2010/main" val="27160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DE857B-53EE-4C84-A7A9-30F6D1F2DD91}" type="slidenum">
              <a:rPr lang="en-US" smtClean="0"/>
              <a:pPr>
                <a:defRPr/>
              </a:pPr>
              <a:t>63</a:t>
            </a:fld>
            <a:endParaRPr lang="en-US"/>
          </a:p>
        </p:txBody>
      </p:sp>
    </p:spTree>
    <p:extLst>
      <p:ext uri="{BB962C8B-B14F-4D97-AF65-F5344CB8AC3E}">
        <p14:creationId xmlns:p14="http://schemas.microsoft.com/office/powerpoint/2010/main" val="2562884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240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endParaRPr lang="en-US" sz="2400">
              <a:latin typeface="Times New Roman" pitchFamily="18" charset="0"/>
              <a:ea typeface="ＭＳ Ｐゴシック" pitchFamily="34" charset="-128"/>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defTabSz="457200" eaLnBrk="0" fontAlgn="base" hangingPunct="0">
              <a:spcBef>
                <a:spcPct val="0"/>
              </a:spcBef>
              <a:spcAft>
                <a:spcPct val="0"/>
              </a:spcAft>
            </a:pPr>
            <a:endParaRPr lang="en-US" sz="2400">
              <a:solidFill>
                <a:srgbClr val="2DA2BF">
                  <a:tint val="20000"/>
                </a:srgbClr>
              </a:solidFill>
              <a:latin typeface="Times New Roman" pitchFamily="18" charset="0"/>
              <a:ea typeface="ＭＳ Ｐゴシック" pitchFamily="34" charset="-128"/>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fld id="{3C130B58-2D2D-4E38-AEB5-470A5E062F9D}" type="slidenum">
              <a:rPr lang="en-US" altLang="en-US" sz="2400" smtClean="0">
                <a:latin typeface="Times New Roman" pitchFamily="18" charset="0"/>
                <a:ea typeface="ＭＳ Ｐゴシック" pitchFamily="34" charset="-128"/>
              </a:rPr>
              <a:pPr defTabSz="457200" eaLnBrk="0" fontAlgn="base" hangingPunct="0">
                <a:spcBef>
                  <a:spcPct val="0"/>
                </a:spcBef>
                <a:spcAft>
                  <a:spcPct val="0"/>
                </a:spcAft>
                <a:defRPr/>
              </a:pPr>
              <a:t>‹#›</a:t>
            </a:fld>
            <a:endParaRPr lang="en-US" altLang="en-US" sz="2400" dirty="0">
              <a:latin typeface="Times New Roman" pitchFamily="18" charset="0"/>
              <a:ea typeface="ＭＳ Ｐゴシック" pitchFamily="34" charset="-128"/>
            </a:endParaRPr>
          </a:p>
        </p:txBody>
      </p:sp>
      <p:pic>
        <p:nvPicPr>
          <p:cNvPr id="13" name="Picture 12" descr="http://www.hunterbusinessschool.edu/hunterbusiness/wp-content/uploads/2013/03/logo.gif"/>
          <p:cNvPicPr/>
          <p:nvPr userDrawn="1"/>
        </p:nvPicPr>
        <p:blipFill>
          <a:blip r:embed="rId3" cstate="print"/>
          <a:srcRect/>
          <a:stretch>
            <a:fillRect/>
          </a:stretch>
        </p:blipFill>
        <p:spPr bwMode="auto">
          <a:xfrm>
            <a:off x="152400" y="152400"/>
            <a:ext cx="923925" cy="692944"/>
          </a:xfrm>
          <a:prstGeom prst="rect">
            <a:avLst/>
          </a:prstGeom>
          <a:noFill/>
          <a:ln w="9525">
            <a:noFill/>
            <a:miter lim="800000"/>
            <a:headEnd/>
            <a:tailEnd/>
          </a:ln>
        </p:spPr>
      </p:pic>
    </p:spTree>
    <p:extLst>
      <p:ext uri="{BB962C8B-B14F-4D97-AF65-F5344CB8AC3E}">
        <p14:creationId xmlns:p14="http://schemas.microsoft.com/office/powerpoint/2010/main" val="156122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10" name="Picture 9" descr="Hunter.jpg"/>
          <p:cNvPicPr>
            <a:picLocks noChangeAspect="1"/>
          </p:cNvPicPr>
          <p:nvPr userDrawn="1"/>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291204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unter.jpg"/>
          <p:cNvPicPr>
            <a:picLocks noChangeAspect="1"/>
          </p:cNvPicPr>
          <p:nvPr userDrawn="1"/>
        </p:nvPicPr>
        <p:blipFill>
          <a:blip r:embed="rId2" cstate="print"/>
          <a:stretch>
            <a:fillRect/>
          </a:stretch>
        </p:blipFill>
        <p:spPr>
          <a:xfrm>
            <a:off x="8077200" y="6382264"/>
            <a:ext cx="533400" cy="399536"/>
          </a:xfrm>
          <a:prstGeom prst="rect">
            <a:avLst/>
          </a:prstGeom>
        </p:spPr>
      </p:pic>
      <p:sp>
        <p:nvSpPr>
          <p:cNvPr id="6" name="TextBox 5"/>
          <p:cNvSpPr txBox="1"/>
          <p:nvPr userDrawn="1"/>
        </p:nvSpPr>
        <p:spPr>
          <a:xfrm>
            <a:off x="6248400" y="6350913"/>
            <a:ext cx="1828800" cy="430887"/>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a:solidFill>
                  <a:srgbClr val="114F96"/>
                </a:solidFill>
                <a:latin typeface="Arial" pitchFamily="34" charset="0"/>
                <a:ea typeface="ＭＳ Ｐゴシック" pitchFamily="34" charset="-128"/>
              </a:rPr>
              <a:t>Invitation to Computer Science, 7th Edition</a:t>
            </a:r>
          </a:p>
        </p:txBody>
      </p:sp>
    </p:spTree>
    <p:extLst>
      <p:ext uri="{BB962C8B-B14F-4D97-AF65-F5344CB8AC3E}">
        <p14:creationId xmlns:p14="http://schemas.microsoft.com/office/powerpoint/2010/main" val="54416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4" name="Right Triangle 13"/>
          <p:cNvSpPr>
            <a:spLocks/>
          </p:cNvSpPr>
          <p:nvPr/>
        </p:nvSpPr>
        <p:spPr bwMode="auto">
          <a:xfrm>
            <a:off x="-6042" y="5791253"/>
            <a:ext cx="3402314" cy="1080868"/>
          </a:xfrm>
          <a:prstGeom prst="rtTriangle">
            <a:avLst/>
          </a:prstGeom>
          <a:blipFill>
            <a:blip r:embed="rId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10" descr="Hunter.jpg"/>
          <p:cNvPicPr>
            <a:picLocks noChangeAspect="1"/>
          </p:cNvPicPr>
          <p:nvPr userDrawn="1"/>
        </p:nvPicPr>
        <p:blipFill>
          <a:blip r:embed="rId6" cstate="print"/>
          <a:stretch>
            <a:fillRect/>
          </a:stretch>
        </p:blipFill>
        <p:spPr>
          <a:xfrm>
            <a:off x="8077200" y="6382264"/>
            <a:ext cx="533400" cy="399536"/>
          </a:xfrm>
          <a:prstGeom prst="rect">
            <a:avLst/>
          </a:prstGeom>
        </p:spPr>
      </p:pic>
      <p:sp>
        <p:nvSpPr>
          <p:cNvPr id="16" name="TextBox 15"/>
          <p:cNvSpPr txBox="1"/>
          <p:nvPr userDrawn="1"/>
        </p:nvSpPr>
        <p:spPr>
          <a:xfrm>
            <a:off x="6248400" y="6350913"/>
            <a:ext cx="1828800" cy="415498"/>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smtClean="0">
                <a:solidFill>
                  <a:srgbClr val="114F96"/>
                </a:solidFill>
                <a:latin typeface="Arial" pitchFamily="34" charset="0"/>
                <a:ea typeface="ＭＳ Ｐゴシック" pitchFamily="34" charset="-128"/>
              </a:rPr>
              <a:t>Web</a:t>
            </a:r>
            <a:r>
              <a:rPr lang="en-US" altLang="en-US" sz="1050" baseline="0" dirty="0" smtClean="0">
                <a:solidFill>
                  <a:srgbClr val="114F96"/>
                </a:solidFill>
                <a:latin typeface="Arial" pitchFamily="34" charset="0"/>
                <a:ea typeface="ＭＳ Ｐゴシック" pitchFamily="34" charset="-128"/>
              </a:rPr>
              <a:t> Design with HTML5 &amp; CSS3 – Eighth Edition</a:t>
            </a:r>
            <a:endParaRPr lang="en-US" altLang="en-US" sz="1050" dirty="0">
              <a:solidFill>
                <a:srgbClr val="114F96"/>
              </a:solidFill>
              <a:latin typeface="Arial" pitchFamily="34" charset="0"/>
              <a:ea typeface="ＭＳ Ｐゴシック" pitchFamily="34" charset="-128"/>
            </a:endParaRPr>
          </a:p>
        </p:txBody>
      </p:sp>
    </p:spTree>
    <p:extLst>
      <p:ext uri="{BB962C8B-B14F-4D97-AF65-F5344CB8AC3E}">
        <p14:creationId xmlns:p14="http://schemas.microsoft.com/office/powerpoint/2010/main" val="1696370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04800" y="2667000"/>
            <a:ext cx="8610600" cy="1323439"/>
          </a:xfrm>
          <a:prstGeom prst="rect">
            <a:avLst/>
          </a:prstGeom>
          <a:noFill/>
        </p:spPr>
        <p:txBody>
          <a:bodyPr>
            <a:spAutoFit/>
          </a:bodyPr>
          <a:lstStyle/>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prstClr val="black"/>
                </a:solidFill>
                <a:latin typeface="Calibri"/>
                <a:ea typeface="ＭＳ Ｐゴシック" pitchFamily="34" charset="-128"/>
              </a:rPr>
              <a:t>Web Design with HTML and CSS</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prstClr val="black"/>
                </a:solidFill>
                <a:latin typeface="Calibri"/>
                <a:ea typeface="ＭＳ Ｐゴシック" pitchFamily="34" charset="-128"/>
              </a:rPr>
              <a:t>Day 4</a:t>
            </a:r>
            <a:endParaRPr lang="en-US" sz="3600" b="1" dirty="0">
              <a:solidFill>
                <a:prstClr val="black"/>
              </a:solidFill>
              <a:latin typeface="Calibri"/>
              <a:ea typeface="ＭＳ Ｐゴシック" pitchFamily="34" charset="-128"/>
            </a:endParaRPr>
          </a:p>
        </p:txBody>
      </p:sp>
    </p:spTree>
    <p:extLst>
      <p:ext uri="{BB962C8B-B14F-4D97-AF65-F5344CB8AC3E}">
        <p14:creationId xmlns:p14="http://schemas.microsoft.com/office/powerpoint/2010/main" val="128064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Fixed </a:t>
            </a:r>
            <a:r>
              <a:rPr lang="en-IN" b="1" dirty="0" smtClean="0"/>
              <a:t>layouts</a:t>
            </a:r>
          </a:p>
          <a:p>
            <a:pPr lvl="1"/>
            <a:r>
              <a:rPr lang="en-IN" dirty="0" smtClean="0"/>
              <a:t>They </a:t>
            </a:r>
            <a:r>
              <a:rPr lang="en-IN" dirty="0"/>
              <a:t>do not change in width based on the size of the </a:t>
            </a:r>
            <a:r>
              <a:rPr lang="en-IN" dirty="0" smtClean="0"/>
              <a:t>viewport</a:t>
            </a:r>
          </a:p>
          <a:p>
            <a:pPr lvl="1"/>
            <a:r>
              <a:rPr lang="en-IN" dirty="0" smtClean="0"/>
              <a:t>They </a:t>
            </a:r>
            <a:r>
              <a:rPr lang="en-IN" dirty="0"/>
              <a:t>use fixed measurement units such as pixels to define the width of the areas of the wireframe that “fix” the width of the content regardless of the size of the </a:t>
            </a:r>
            <a:r>
              <a:rPr lang="en-IN" dirty="0" smtClean="0"/>
              <a:t>viewport</a:t>
            </a:r>
          </a:p>
          <a:p>
            <a:pPr lvl="1"/>
            <a:r>
              <a:rPr lang="en-IN" dirty="0" smtClean="0"/>
              <a:t>It </a:t>
            </a:r>
            <a:r>
              <a:rPr lang="en-IN" dirty="0"/>
              <a:t>is implemented by measuring the widths of the wireframe elements and content in relative units such as percentages and ems</a:t>
            </a:r>
          </a:p>
          <a:p>
            <a:endParaRPr lang="en-IN" dirty="0"/>
          </a:p>
        </p:txBody>
      </p:sp>
      <p:sp>
        <p:nvSpPr>
          <p:cNvPr id="5" name="Title 4"/>
          <p:cNvSpPr>
            <a:spLocks noGrp="1"/>
          </p:cNvSpPr>
          <p:nvPr>
            <p:ph type="title"/>
          </p:nvPr>
        </p:nvSpPr>
        <p:spPr/>
        <p:txBody>
          <a:bodyPr>
            <a:normAutofit/>
          </a:bodyPr>
          <a:lstStyle/>
          <a:p>
            <a:r>
              <a:rPr lang="en-US" sz="4400" dirty="0"/>
              <a:t>Using Fluid </a:t>
            </a:r>
            <a:r>
              <a:rPr lang="en-US" sz="4400" dirty="0" smtClean="0"/>
              <a:t>Layouts</a:t>
            </a:r>
            <a:endParaRPr lang="en-IN" sz="4400" dirty="0"/>
          </a:p>
        </p:txBody>
      </p:sp>
    </p:spTree>
    <p:extLst>
      <p:ext uri="{BB962C8B-B14F-4D97-AF65-F5344CB8AC3E}">
        <p14:creationId xmlns:p14="http://schemas.microsoft.com/office/powerpoint/2010/main" val="57067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Place the insertion point at the end of Line 199 and press ENTER twice to insert new Lines 200 &amp; 201.</a:t>
            </a:r>
          </a:p>
          <a:p>
            <a:r>
              <a:rPr lang="en-US" dirty="0" smtClean="0"/>
              <a:t>Enter the code shown to add the pseudo-classes for hovered over and active navigation links.</a:t>
            </a:r>
            <a:endParaRPr lang="en-US" dirty="0"/>
          </a:p>
        </p:txBody>
      </p:sp>
      <p:sp>
        <p:nvSpPr>
          <p:cNvPr id="3" name="Title 2"/>
          <p:cNvSpPr>
            <a:spLocks noGrp="1"/>
          </p:cNvSpPr>
          <p:nvPr>
            <p:ph type="title"/>
          </p:nvPr>
        </p:nvSpPr>
        <p:spPr/>
        <p:txBody>
          <a:bodyPr>
            <a:normAutofit fontScale="90000"/>
          </a:bodyPr>
          <a:lstStyle/>
          <a:p>
            <a:r>
              <a:rPr lang="en-US" dirty="0" smtClean="0"/>
              <a:t>Add Pseudo-Classes to the Style Sheet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290" y="3352800"/>
            <a:ext cx="6205421" cy="2643312"/>
          </a:xfrm>
          <a:prstGeom prst="rect">
            <a:avLst/>
          </a:prstGeom>
          <a:ln w="19050">
            <a:solidFill>
              <a:schemeClr val="tx1"/>
            </a:solidFill>
          </a:ln>
        </p:spPr>
      </p:pic>
    </p:spTree>
    <p:extLst>
      <p:ext uri="{BB962C8B-B14F-4D97-AF65-F5344CB8AC3E}">
        <p14:creationId xmlns:p14="http://schemas.microsoft.com/office/powerpoint/2010/main" val="257341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Since the :hover style rule is overriding the :active style rule, we barely get to see the active effect. </a:t>
            </a:r>
          </a:p>
          <a:p>
            <a:r>
              <a:rPr lang="en-US" dirty="0" smtClean="0"/>
              <a:t>Select lines 206 through 208 and DELETE the code for the :active pseudo-class.</a:t>
            </a:r>
          </a:p>
          <a:p>
            <a:r>
              <a:rPr lang="en-US" dirty="0" smtClean="0"/>
              <a:t>Press DELETE as needed to move the comment that is below the pseudo-classes to Line 206.</a:t>
            </a:r>
            <a:endParaRPr lang="en-US" dirty="0"/>
          </a:p>
        </p:txBody>
      </p:sp>
      <p:sp>
        <p:nvSpPr>
          <p:cNvPr id="3" name="Title 2"/>
          <p:cNvSpPr>
            <a:spLocks noGrp="1"/>
          </p:cNvSpPr>
          <p:nvPr>
            <p:ph type="title"/>
          </p:nvPr>
        </p:nvSpPr>
        <p:spPr/>
        <p:txBody>
          <a:bodyPr/>
          <a:lstStyle/>
          <a:p>
            <a:r>
              <a:rPr lang="en-US" dirty="0" smtClean="0"/>
              <a:t>Remove the Active Pseudo-Class</a:t>
            </a:r>
            <a:endParaRPr lang="en-US" dirty="0"/>
          </a:p>
        </p:txBody>
      </p:sp>
    </p:spTree>
    <p:extLst>
      <p:ext uri="{BB962C8B-B14F-4D97-AF65-F5344CB8AC3E}">
        <p14:creationId xmlns:p14="http://schemas.microsoft.com/office/powerpoint/2010/main" val="188400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3600" b="1" dirty="0" smtClean="0"/>
              <a:t>Gradient</a:t>
            </a:r>
          </a:p>
          <a:p>
            <a:pPr lvl="1"/>
            <a:r>
              <a:rPr lang="en-IN" sz="3200" dirty="0" smtClean="0"/>
              <a:t>Is a gradual </a:t>
            </a:r>
            <a:r>
              <a:rPr lang="en-IN" sz="3200" dirty="0"/>
              <a:t>transition from one color to </a:t>
            </a:r>
            <a:r>
              <a:rPr lang="en-IN" sz="3200" dirty="0" smtClean="0"/>
              <a:t>another</a:t>
            </a:r>
          </a:p>
          <a:p>
            <a:pPr lvl="1"/>
            <a:r>
              <a:rPr lang="en-IN" sz="3200" dirty="0" smtClean="0"/>
              <a:t>CSS3 </a:t>
            </a:r>
            <a:r>
              <a:rPr lang="en-IN" sz="3200" dirty="0"/>
              <a:t>has two types of gradients: </a:t>
            </a:r>
            <a:r>
              <a:rPr lang="en-IN" sz="3200" dirty="0" smtClean="0"/>
              <a:t>linear </a:t>
            </a:r>
            <a:r>
              <a:rPr lang="en-US" sz="3200" dirty="0" smtClean="0"/>
              <a:t>and radial</a:t>
            </a:r>
          </a:p>
        </p:txBody>
      </p:sp>
      <p:sp>
        <p:nvSpPr>
          <p:cNvPr id="5" name="Title 4"/>
          <p:cNvSpPr>
            <a:spLocks noGrp="1"/>
          </p:cNvSpPr>
          <p:nvPr>
            <p:ph type="title"/>
          </p:nvPr>
        </p:nvSpPr>
        <p:spPr/>
        <p:txBody>
          <a:bodyPr>
            <a:normAutofit/>
          </a:bodyPr>
          <a:lstStyle/>
          <a:p>
            <a:r>
              <a:rPr lang="en-US" sz="4400" dirty="0"/>
              <a:t>Using Gradients</a:t>
            </a:r>
          </a:p>
        </p:txBody>
      </p:sp>
    </p:spTree>
    <p:extLst>
      <p:ext uri="{BB962C8B-B14F-4D97-AF65-F5344CB8AC3E}">
        <p14:creationId xmlns:p14="http://schemas.microsoft.com/office/powerpoint/2010/main" val="28977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5"/>
            </a:gs>
          </a:gsLst>
          <a:lin ang="13500000" scaled="1"/>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 y="1481328"/>
            <a:ext cx="8763000" cy="4525963"/>
          </a:xfrm>
        </p:spPr>
        <p:txBody>
          <a:bodyPr>
            <a:normAutofit/>
          </a:bodyPr>
          <a:lstStyle/>
          <a:p>
            <a:pPr marL="457200" lvl="1" indent="-457200">
              <a:buFont typeface="Arial" panose="020B0604020202020204" pitchFamily="34" charset="0"/>
              <a:buChar char="•"/>
            </a:pPr>
            <a:r>
              <a:rPr lang="en-IN" sz="3200" b="1" dirty="0"/>
              <a:t>Linear </a:t>
            </a:r>
            <a:r>
              <a:rPr lang="en-IN" sz="3200" b="1" dirty="0" smtClean="0"/>
              <a:t>Gradient</a:t>
            </a:r>
          </a:p>
          <a:p>
            <a:pPr marL="857250" lvl="2" indent="-457200">
              <a:buFont typeface="Calibri" panose="020F0502020204030204" pitchFamily="34" charset="0"/>
              <a:buChar char="–"/>
            </a:pPr>
            <a:r>
              <a:rPr lang="en-IN" sz="2800" dirty="0" smtClean="0"/>
              <a:t>It </a:t>
            </a:r>
            <a:r>
              <a:rPr lang="en-IN" sz="2800" dirty="0"/>
              <a:t>can transition from several different </a:t>
            </a:r>
            <a:r>
              <a:rPr lang="en-IN" sz="2800" dirty="0" smtClean="0"/>
              <a:t>angles</a:t>
            </a:r>
          </a:p>
          <a:p>
            <a:pPr marL="857250" lvl="2" indent="-457200">
              <a:buFont typeface="Calibri" panose="020F0502020204030204" pitchFamily="34" charset="0"/>
              <a:buChar char="–"/>
            </a:pPr>
            <a:r>
              <a:rPr lang="en-IN" sz="2800" dirty="0" smtClean="0"/>
              <a:t>The </a:t>
            </a:r>
            <a:r>
              <a:rPr lang="en-IN" sz="2800" dirty="0"/>
              <a:t>default transition is from the top to the </a:t>
            </a:r>
            <a:r>
              <a:rPr lang="en-IN" sz="2800" dirty="0" smtClean="0"/>
              <a:t>bottom</a:t>
            </a:r>
            <a:endParaRPr lang="en-IN" sz="2800" dirty="0"/>
          </a:p>
          <a:p>
            <a:pPr marL="857250" lvl="2" indent="-457200">
              <a:buFont typeface="Calibri" panose="020F0502020204030204" pitchFamily="34" charset="0"/>
              <a:buChar char="–"/>
            </a:pPr>
            <a:r>
              <a:rPr lang="en-IN" sz="2800" dirty="0" smtClean="0"/>
              <a:t>It </a:t>
            </a:r>
            <a:r>
              <a:rPr lang="en-IN" sz="2800" dirty="0"/>
              <a:t>can also transition up, left, </a:t>
            </a:r>
            <a:r>
              <a:rPr lang="en-US" sz="2800" dirty="0"/>
              <a:t>right, or </a:t>
            </a:r>
            <a:r>
              <a:rPr lang="en-US" sz="2800" dirty="0" smtClean="0"/>
              <a:t>diagonally</a:t>
            </a:r>
            <a:endParaRPr lang="en-US" sz="2800" dirty="0"/>
          </a:p>
        </p:txBody>
      </p:sp>
      <p:sp>
        <p:nvSpPr>
          <p:cNvPr id="5" name="Title 4"/>
          <p:cNvSpPr>
            <a:spLocks noGrp="1"/>
          </p:cNvSpPr>
          <p:nvPr>
            <p:ph type="title"/>
          </p:nvPr>
        </p:nvSpPr>
        <p:spPr/>
        <p:txBody>
          <a:bodyPr>
            <a:normAutofit/>
          </a:bodyPr>
          <a:lstStyle/>
          <a:p>
            <a:r>
              <a:rPr lang="en-US" sz="4400" dirty="0"/>
              <a:t>Using </a:t>
            </a:r>
            <a:r>
              <a:rPr lang="en-US" sz="4400" dirty="0" smtClean="0"/>
              <a:t>Gradients</a:t>
            </a:r>
            <a:endParaRPr lang="en-US" sz="4400" dirty="0"/>
          </a:p>
        </p:txBody>
      </p:sp>
    </p:spTree>
    <p:extLst>
      <p:ext uri="{BB962C8B-B14F-4D97-AF65-F5344CB8AC3E}">
        <p14:creationId xmlns:p14="http://schemas.microsoft.com/office/powerpoint/2010/main" val="397896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lvl="1" indent="-457200">
              <a:buFont typeface="Arial" panose="020B0604020202020204" pitchFamily="34" charset="0"/>
              <a:buChar char="•"/>
            </a:pPr>
            <a:r>
              <a:rPr lang="en-IN" sz="3200" b="1" dirty="0"/>
              <a:t>Linear </a:t>
            </a:r>
            <a:r>
              <a:rPr lang="en-IN" sz="3200" b="1" dirty="0" smtClean="0"/>
              <a:t>Gradient</a:t>
            </a:r>
          </a:p>
          <a:p>
            <a:pPr marL="914400" lvl="2" indent="-457200">
              <a:buFont typeface="Calibri" panose="020F0502020204030204" pitchFamily="34" charset="0"/>
              <a:buChar char="–"/>
            </a:pPr>
            <a:r>
              <a:rPr lang="en-IN" sz="2800" dirty="0" smtClean="0"/>
              <a:t>Use </a:t>
            </a:r>
            <a:r>
              <a:rPr lang="en-IN" sz="2800" dirty="0"/>
              <a:t>the </a:t>
            </a:r>
            <a:r>
              <a:rPr lang="en-IN" sz="2800" b="1" dirty="0"/>
              <a:t>linear-gradient </a:t>
            </a:r>
            <a:r>
              <a:rPr lang="en-IN" sz="2800" dirty="0"/>
              <a:t>property to create </a:t>
            </a:r>
            <a:r>
              <a:rPr lang="en-IN" sz="2800" dirty="0" smtClean="0"/>
              <a:t>it</a:t>
            </a:r>
            <a:endParaRPr lang="en-US" sz="2800" dirty="0"/>
          </a:p>
          <a:p>
            <a:pPr marL="914400" lvl="2" indent="-457200">
              <a:buFont typeface="Calibri" panose="020F0502020204030204" pitchFamily="34" charset="0"/>
              <a:buChar char="–"/>
            </a:pPr>
            <a:r>
              <a:rPr lang="en-IN" sz="2800" dirty="0" smtClean="0"/>
              <a:t>The following is an example of how to apply a linear gradient:</a:t>
            </a:r>
            <a:br>
              <a:rPr lang="en-IN" sz="2800" dirty="0" smtClean="0"/>
            </a:br>
            <a:endParaRPr lang="en-IN" sz="2800" dirty="0" smtClean="0"/>
          </a:p>
          <a:p>
            <a:pPr marL="914400" lvl="3" indent="0">
              <a:buNone/>
            </a:pPr>
            <a:r>
              <a:rPr lang="en-US" sz="1800" dirty="0" smtClean="0">
                <a:latin typeface="Courier New" panose="02070309020205020404" pitchFamily="49" charset="0"/>
                <a:cs typeface="Courier New" panose="02070309020205020404" pitchFamily="49" charset="0"/>
              </a:rPr>
              <a:t>body {</a:t>
            </a:r>
          </a:p>
          <a:p>
            <a:pPr marL="914400" lvl="3" indent="0">
              <a:buNone/>
            </a:pPr>
            <a:r>
              <a:rPr lang="en-US" sz="1800" dirty="0" smtClean="0">
                <a:latin typeface="Courier New" panose="02070309020205020404" pitchFamily="49" charset="0"/>
                <a:cs typeface="Courier New" panose="02070309020205020404" pitchFamily="49" charset="0"/>
              </a:rPr>
              <a:t>	background: linear-gradient(white, blue);</a:t>
            </a:r>
          </a:p>
          <a:p>
            <a:pPr marL="914400" lvl="3"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rmAutofit/>
          </a:bodyPr>
          <a:lstStyle/>
          <a:p>
            <a:r>
              <a:rPr lang="en-US" sz="4400" dirty="0"/>
              <a:t>Using </a:t>
            </a:r>
            <a:r>
              <a:rPr lang="en-US" sz="4400" dirty="0" smtClean="0"/>
              <a:t>Gradients</a:t>
            </a:r>
            <a:endParaRPr lang="en-US" sz="4400" dirty="0"/>
          </a:p>
        </p:txBody>
      </p:sp>
    </p:spTree>
    <p:extLst>
      <p:ext uri="{BB962C8B-B14F-4D97-AF65-F5344CB8AC3E}">
        <p14:creationId xmlns:p14="http://schemas.microsoft.com/office/powerpoint/2010/main" val="8883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1" indent="-457200">
              <a:buFont typeface="Arial" panose="020B0604020202020204" pitchFamily="34" charset="0"/>
              <a:buChar char="•"/>
            </a:pPr>
            <a:r>
              <a:rPr lang="en-IN" sz="3200" b="1" dirty="0"/>
              <a:t>Linear </a:t>
            </a:r>
            <a:r>
              <a:rPr lang="en-IN" sz="3200" b="1" dirty="0" smtClean="0"/>
              <a:t>Gradient</a:t>
            </a:r>
          </a:p>
          <a:p>
            <a:pPr marL="857250" lvl="2" indent="-457200">
              <a:buFont typeface="Calibri" panose="020F0502020204030204" pitchFamily="34" charset="0"/>
              <a:buChar char="–"/>
            </a:pPr>
            <a:r>
              <a:rPr lang="en-IN" sz="2800" dirty="0" smtClean="0"/>
              <a:t>To </a:t>
            </a:r>
            <a:r>
              <a:rPr lang="en-IN" sz="2800" dirty="0"/>
              <a:t>provide support for major browsers, use the following prefixes</a:t>
            </a:r>
            <a:r>
              <a:rPr lang="en-IN" sz="2800" dirty="0" smtClean="0"/>
              <a:t>:</a:t>
            </a:r>
            <a:br>
              <a:rPr lang="en-IN" sz="2800" dirty="0" smtClean="0"/>
            </a:br>
            <a:endParaRPr lang="en-IN" sz="2800" dirty="0" smtClean="0"/>
          </a:p>
          <a:p>
            <a:pPr marL="857250" lvl="3" indent="0">
              <a:buNone/>
            </a:pPr>
            <a:r>
              <a:rPr lang="en-US" sz="2000" b="1" dirty="0" smtClean="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moz</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for Mozilla </a:t>
            </a:r>
            <a:r>
              <a:rPr lang="en-US" sz="2000" dirty="0" smtClean="0">
                <a:latin typeface="Courier New" panose="02070309020205020404" pitchFamily="49" charset="0"/>
                <a:cs typeface="Courier New" panose="02070309020205020404" pitchFamily="49" charset="0"/>
              </a:rPr>
              <a:t>Firefox</a:t>
            </a:r>
          </a:p>
          <a:p>
            <a:pPr marL="857250" lvl="3" indent="0">
              <a:buNone/>
            </a:pPr>
            <a:r>
              <a:rPr lang="en-US" sz="2000" b="1" dirty="0" smtClean="0">
                <a:latin typeface="Courier New" panose="02070309020205020404" pitchFamily="49" charset="0"/>
                <a:cs typeface="Courier New" panose="02070309020205020404" pitchFamily="49" charset="0"/>
              </a:rPr>
              <a:t>-o- </a:t>
            </a:r>
            <a:r>
              <a:rPr lang="en-US" sz="2000" dirty="0">
                <a:latin typeface="Courier New" panose="02070309020205020404" pitchFamily="49" charset="0"/>
                <a:cs typeface="Courier New" panose="02070309020205020404" pitchFamily="49" charset="0"/>
              </a:rPr>
              <a:t>for </a:t>
            </a:r>
            <a:r>
              <a:rPr lang="en-US" sz="2000" dirty="0" smtClean="0">
                <a:latin typeface="Courier New" panose="02070309020205020404" pitchFamily="49" charset="0"/>
                <a:cs typeface="Courier New" panose="02070309020205020404" pitchFamily="49" charset="0"/>
              </a:rPr>
              <a:t>Opera</a:t>
            </a:r>
          </a:p>
          <a:p>
            <a:pPr marL="857250" lvl="3" indent="0">
              <a:buNone/>
            </a:pPr>
            <a:r>
              <a:rPr lang="en-IN" sz="2000" b="1" dirty="0" smtClean="0">
                <a:latin typeface="Courier New" panose="02070309020205020404" pitchFamily="49" charset="0"/>
                <a:cs typeface="Courier New" panose="02070309020205020404" pitchFamily="49" charset="0"/>
              </a:rPr>
              <a:t>-</a:t>
            </a:r>
            <a:r>
              <a:rPr lang="en-IN" sz="2000" b="1" dirty="0" err="1" smtClean="0">
                <a:latin typeface="Courier New" panose="02070309020205020404" pitchFamily="49" charset="0"/>
                <a:cs typeface="Courier New" panose="02070309020205020404" pitchFamily="49" charset="0"/>
              </a:rPr>
              <a:t>webkit</a:t>
            </a:r>
            <a:r>
              <a:rPr lang="en-IN" sz="2000" b="1" dirty="0" smtClean="0">
                <a:latin typeface="Courier New" panose="02070309020205020404" pitchFamily="49" charset="0"/>
                <a:cs typeface="Courier New" panose="02070309020205020404" pitchFamily="49" charset="0"/>
              </a:rPr>
              <a:t>-</a:t>
            </a:r>
            <a:r>
              <a:rPr lang="en-IN" sz="2000" dirty="0" smtClean="0">
                <a:latin typeface="Courier New" panose="02070309020205020404" pitchFamily="49" charset="0"/>
                <a:cs typeface="Courier New" panose="02070309020205020404" pitchFamily="49" charset="0"/>
              </a:rPr>
              <a:t> </a:t>
            </a:r>
            <a:r>
              <a:rPr lang="en-IN" sz="2000" dirty="0">
                <a:latin typeface="Courier New" panose="02070309020205020404" pitchFamily="49" charset="0"/>
                <a:cs typeface="Courier New" panose="02070309020205020404" pitchFamily="49" charset="0"/>
              </a:rPr>
              <a:t>for Google Chrome </a:t>
            </a:r>
            <a:r>
              <a:rPr lang="en-IN" sz="2000" dirty="0" smtClean="0">
                <a:latin typeface="Courier New" panose="02070309020205020404" pitchFamily="49" charset="0"/>
                <a:cs typeface="Courier New" panose="02070309020205020404" pitchFamily="49" charset="0"/>
              </a:rPr>
              <a:t>and Safari</a:t>
            </a:r>
            <a:endParaRPr lang="en-IN" sz="20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rmAutofit/>
          </a:bodyPr>
          <a:lstStyle/>
          <a:p>
            <a:r>
              <a:rPr lang="en-US" sz="4400" dirty="0"/>
              <a:t>Using </a:t>
            </a:r>
            <a:r>
              <a:rPr lang="en-US" sz="4400" dirty="0" smtClean="0"/>
              <a:t>Gradients</a:t>
            </a:r>
            <a:endParaRPr lang="en-US" sz="4400" dirty="0"/>
          </a:p>
        </p:txBody>
      </p:sp>
    </p:spTree>
    <p:extLst>
      <p:ext uri="{BB962C8B-B14F-4D97-AF65-F5344CB8AC3E}">
        <p14:creationId xmlns:p14="http://schemas.microsoft.com/office/powerpoint/2010/main" val="114966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lvl="2" indent="-457200"/>
            <a:r>
              <a:rPr lang="en-IN" sz="3200" dirty="0"/>
              <a:t>The following example of a linear gradient includes all browser support </a:t>
            </a:r>
            <a:r>
              <a:rPr lang="en-IN" sz="3200" dirty="0" smtClean="0"/>
              <a:t>prefixes:</a:t>
            </a:r>
          </a:p>
          <a:p>
            <a:pPr marL="914400" lvl="4" indent="0">
              <a:buNone/>
            </a:pPr>
            <a:r>
              <a:rPr lang="en-US" dirty="0" smtClean="0">
                <a:latin typeface="Courier New" panose="02070309020205020404" pitchFamily="49" charset="0"/>
                <a:cs typeface="Courier New" panose="02070309020205020404" pitchFamily="49" charset="0"/>
              </a:rPr>
              <a:t>body </a:t>
            </a:r>
            <a:r>
              <a:rPr lang="en-US" dirty="0">
                <a:latin typeface="Courier New" panose="02070309020205020404" pitchFamily="49" charset="0"/>
                <a:cs typeface="Courier New" panose="02070309020205020404" pitchFamily="49" charset="0"/>
              </a:rPr>
              <a:t>{</a:t>
            </a:r>
          </a:p>
          <a:p>
            <a:pPr marL="914400" lvl="2" indent="0">
              <a:buNone/>
            </a:pPr>
            <a:r>
              <a:rPr lang="en-US" sz="1800" dirty="0" smtClean="0">
                <a:latin typeface="Courier New" panose="02070309020205020404" pitchFamily="49" charset="0"/>
                <a:cs typeface="Courier New" panose="02070309020205020404" pitchFamily="49" charset="0"/>
              </a:rPr>
              <a:t>background</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moz</a:t>
            </a:r>
            <a:r>
              <a:rPr lang="en-US" sz="1800" dirty="0" smtClean="0">
                <a:latin typeface="Courier New" panose="02070309020205020404" pitchFamily="49" charset="0"/>
                <a:cs typeface="Courier New" panose="02070309020205020404" pitchFamily="49" charset="0"/>
              </a:rPr>
              <a:t>-linear-gradient(white, blue</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background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o-linear-gradient(white, blue);</a:t>
            </a:r>
          </a:p>
          <a:p>
            <a:pPr marL="914400" lvl="2" indent="0">
              <a:buNone/>
            </a:pPr>
            <a:r>
              <a:rPr lang="en-US" sz="1800" dirty="0" smtClean="0">
                <a:latin typeface="Courier New" panose="02070309020205020404" pitchFamily="49" charset="0"/>
                <a:cs typeface="Courier New" panose="02070309020205020404" pitchFamily="49" charset="0"/>
              </a:rPr>
              <a:t>background: -</a:t>
            </a:r>
            <a:r>
              <a:rPr lang="en-US" sz="1800" dirty="0" err="1" smtClean="0">
                <a:latin typeface="Courier New" panose="02070309020205020404" pitchFamily="49" charset="0"/>
                <a:cs typeface="Courier New" panose="02070309020205020404" pitchFamily="49" charset="0"/>
              </a:rPr>
              <a:t>webkit</a:t>
            </a:r>
            <a:r>
              <a:rPr lang="en-US" sz="1800" dirty="0" smtClean="0">
                <a:latin typeface="Courier New" panose="02070309020205020404" pitchFamily="49" charset="0"/>
                <a:cs typeface="Courier New" panose="02070309020205020404" pitchFamily="49" charset="0"/>
              </a:rPr>
              <a:t>-linear-gradient(white, blue);</a:t>
            </a:r>
          </a:p>
          <a:p>
            <a:pPr marL="914400" lvl="2" indent="0">
              <a:buNone/>
            </a:pPr>
            <a:r>
              <a:rPr lang="en-US" sz="1800" dirty="0" smtClean="0">
                <a:latin typeface="Courier New" panose="02070309020205020404" pitchFamily="49" charset="0"/>
                <a:cs typeface="Courier New" panose="02070309020205020404" pitchFamily="49" charset="0"/>
              </a:rPr>
              <a:t>background: linear-gradient(white, blue);</a:t>
            </a:r>
          </a:p>
          <a:p>
            <a:pPr marL="914400" lvl="2" indent="0">
              <a:buNone/>
            </a:pP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457200" lvl="1" indent="0">
              <a:buNone/>
            </a:pPr>
            <a:r>
              <a:rPr lang="en-US" sz="2400" b="1" dirty="0" smtClean="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rmAutofit/>
          </a:bodyPr>
          <a:lstStyle/>
          <a:p>
            <a:r>
              <a:rPr lang="en-US" sz="4400" dirty="0"/>
              <a:t>Using </a:t>
            </a:r>
            <a:r>
              <a:rPr lang="en-US" sz="4400" dirty="0" smtClean="0"/>
              <a:t>Gradients</a:t>
            </a:r>
            <a:endParaRPr lang="en-US" sz="4400" dirty="0"/>
          </a:p>
        </p:txBody>
      </p:sp>
    </p:spTree>
    <p:extLst>
      <p:ext uri="{BB962C8B-B14F-4D97-AF65-F5344CB8AC3E}">
        <p14:creationId xmlns:p14="http://schemas.microsoft.com/office/powerpoint/2010/main" val="15145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normAutofit/>
          </a:bodyPr>
          <a:lstStyle/>
          <a:p>
            <a:r>
              <a:rPr lang="en-US" sz="4400" dirty="0"/>
              <a:t>Using </a:t>
            </a:r>
            <a:r>
              <a:rPr lang="en-US" sz="4400" dirty="0" smtClean="0"/>
              <a:t>Gradients</a:t>
            </a:r>
            <a:endParaRPr lang="en-US" sz="4400" dirty="0"/>
          </a:p>
        </p:txBody>
      </p:sp>
      <p:pic>
        <p:nvPicPr>
          <p:cNvPr id="6" name="Picture 5" descr="This table provides an overview of linear gradients. It has 2 columns and 5 rows. The header of column 1 reads “Direction” and the header of column 2 reads “Examples”.&#10;In row 2, column 1 reads “top to bottom (default)” and column 2 reads “body {background: -moz-linear-gradient: (white, blue); background: -o-linear-gradient: (white, blue); background: -webkit-linear-gradient: (white, blue); background: linear-gradient: (white, blue); }”.&#10;In row 3, column 1 reads “left to right” and column 2 reads “body {background: -moz-linear-gradient: (right, white, blue); background: -o-linear-gradient: (right, white, blue); background: -webkit-linear-gradient: (left, white, blue); background: linear-gradient: (to right, white, blue); }”.&#10;In row 4, column 1 reads “diagonal” and column 2 reads “body {background: -moz-linear-gradient: (bottom right, white, blue); background: -o-linear-gradient: (bottom right, white, blue); background: -webkit-linear-gradient: (left top, white, blue); background: linear-gradient: (to bottom right, white, blue); }”.&#10;In row 5, column 1 reads “specified angle” and column 2 reads “body {background: -moz-linear-gradient: (180deg, white, blue); background: -o-linear-gradient: (180deg, white, blue); background: -webkit-linear-gradient: (180deg, white, blue); background: linear-gradient: (180deg, white, blu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1295400"/>
            <a:ext cx="6248400" cy="4961146"/>
          </a:xfrm>
          <a:prstGeom prst="rect">
            <a:avLst/>
          </a:prstGeom>
          <a:ln w="19050">
            <a:solidFill>
              <a:schemeClr val="tx1"/>
            </a:solidFill>
          </a:ln>
        </p:spPr>
      </p:pic>
    </p:spTree>
    <p:extLst>
      <p:ext uri="{BB962C8B-B14F-4D97-AF65-F5344CB8AC3E}">
        <p14:creationId xmlns:p14="http://schemas.microsoft.com/office/powerpoint/2010/main" val="19548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1" indent="-457200">
              <a:buFont typeface="Arial" panose="020B0604020202020204" pitchFamily="34" charset="0"/>
              <a:buChar char="•"/>
            </a:pPr>
            <a:r>
              <a:rPr lang="en-IN" sz="3200" b="1" dirty="0" smtClean="0"/>
              <a:t>Radial gradients</a:t>
            </a:r>
          </a:p>
          <a:p>
            <a:pPr marL="857250" lvl="2" indent="-457200">
              <a:buFont typeface="Calibri" panose="020F0502020204030204" pitchFamily="34" charset="0"/>
              <a:buChar char="–"/>
            </a:pPr>
            <a:r>
              <a:rPr lang="en-US" sz="2800" dirty="0" smtClean="0"/>
              <a:t>They are specified by their center</a:t>
            </a:r>
          </a:p>
          <a:p>
            <a:pPr marL="857250" lvl="2" indent="-457200">
              <a:buFont typeface="Calibri" panose="020F0502020204030204" pitchFamily="34" charset="0"/>
              <a:buChar char="–"/>
            </a:pPr>
            <a:r>
              <a:rPr lang="en-US" sz="2800" dirty="0" smtClean="0"/>
              <a:t>The color begins in the center and transitions in a radial direction to another color or colors</a:t>
            </a:r>
          </a:p>
          <a:p>
            <a:pPr marL="857250" lvl="2" indent="-457200">
              <a:buFont typeface="Calibri" panose="020F0502020204030204" pitchFamily="34" charset="0"/>
              <a:buChar char="–"/>
            </a:pPr>
            <a:r>
              <a:rPr lang="en-US" sz="2800" dirty="0" smtClean="0"/>
              <a:t>To create a radial gradient, at least two colors must be specified</a:t>
            </a:r>
          </a:p>
        </p:txBody>
      </p:sp>
      <p:sp>
        <p:nvSpPr>
          <p:cNvPr id="5" name="Title 4"/>
          <p:cNvSpPr>
            <a:spLocks noGrp="1"/>
          </p:cNvSpPr>
          <p:nvPr>
            <p:ph type="title"/>
          </p:nvPr>
        </p:nvSpPr>
        <p:spPr/>
        <p:txBody>
          <a:bodyPr>
            <a:normAutofit/>
          </a:bodyPr>
          <a:lstStyle/>
          <a:p>
            <a:r>
              <a:rPr lang="en-US" sz="4400" dirty="0"/>
              <a:t>Using </a:t>
            </a:r>
            <a:r>
              <a:rPr lang="en-US" sz="4400" dirty="0" smtClean="0"/>
              <a:t>Gradients</a:t>
            </a:r>
            <a:endParaRPr lang="en-US" sz="4400" dirty="0"/>
          </a:p>
        </p:txBody>
      </p:sp>
    </p:spTree>
    <p:extLst>
      <p:ext uri="{BB962C8B-B14F-4D97-AF65-F5344CB8AC3E}">
        <p14:creationId xmlns:p14="http://schemas.microsoft.com/office/powerpoint/2010/main" val="42803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2" indent="-457200"/>
            <a:r>
              <a:rPr lang="en-IN" sz="3200" dirty="0"/>
              <a:t>The following is an example of a radial </a:t>
            </a:r>
            <a:r>
              <a:rPr lang="en-US" sz="3200" dirty="0" smtClean="0"/>
              <a:t>gradient:</a:t>
            </a:r>
          </a:p>
          <a:p>
            <a:pPr marL="914400" lvl="4" indent="0">
              <a:buNone/>
            </a:pPr>
            <a:r>
              <a:rPr lang="en-US" sz="1600" dirty="0" smtClean="0">
                <a:latin typeface="Courier New" panose="02070309020205020404" pitchFamily="49" charset="0"/>
                <a:cs typeface="Courier New" panose="02070309020205020404" pitchFamily="49" charset="0"/>
              </a:rPr>
              <a:t>body </a:t>
            </a:r>
            <a:r>
              <a:rPr lang="en-US" sz="1600" dirty="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	background</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moz</a:t>
            </a:r>
            <a:r>
              <a:rPr lang="en-US" sz="1600" dirty="0" smtClean="0">
                <a:latin typeface="Courier New" panose="02070309020205020404" pitchFamily="49" charset="0"/>
                <a:cs typeface="Courier New" panose="02070309020205020404" pitchFamily="49" charset="0"/>
              </a:rPr>
              <a:t>-radial-gradient(red</a:t>
            </a:r>
            <a:r>
              <a:rPr lang="en-US" sz="1600" dirty="0">
                <a:latin typeface="Courier New" panose="02070309020205020404" pitchFamily="49" charset="0"/>
                <a:cs typeface="Courier New" panose="02070309020205020404" pitchFamily="49" charset="0"/>
              </a:rPr>
              <a:t>, white, blue);</a:t>
            </a:r>
          </a:p>
          <a:p>
            <a:pPr marL="0" indent="0">
              <a:buNone/>
            </a:pPr>
            <a:r>
              <a:rPr lang="en-US" sz="1600" dirty="0" smtClean="0">
                <a:latin typeface="Courier New" panose="02070309020205020404" pitchFamily="49" charset="0"/>
                <a:cs typeface="Courier New" panose="02070309020205020404" pitchFamily="49" charset="0"/>
              </a:rPr>
              <a:t>	background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o-radial-gradient(red</a:t>
            </a:r>
            <a:r>
              <a:rPr lang="en-US" sz="1600" dirty="0">
                <a:latin typeface="Courier New" panose="02070309020205020404" pitchFamily="49" charset="0"/>
                <a:cs typeface="Courier New" panose="02070309020205020404" pitchFamily="49" charset="0"/>
              </a:rPr>
              <a:t>, white, blue</a:t>
            </a:r>
            <a:r>
              <a:rPr lang="en-US" sz="1600" dirty="0" smtClean="0">
                <a:latin typeface="Courier New" panose="02070309020205020404" pitchFamily="49" charset="0"/>
                <a:cs typeface="Courier New" panose="02070309020205020404" pitchFamily="49" charset="0"/>
              </a:rPr>
              <a:t>);</a:t>
            </a:r>
          </a:p>
          <a:p>
            <a:pPr marL="0" lvl="0" indent="0">
              <a:buNone/>
            </a:pPr>
            <a:r>
              <a:rPr lang="en-US" sz="1600" dirty="0" smtClean="0">
                <a:solidFill>
                  <a:prstClr val="black"/>
                </a:solidFill>
                <a:latin typeface="Courier New" panose="02070309020205020404" pitchFamily="49" charset="0"/>
                <a:cs typeface="Courier New" panose="02070309020205020404" pitchFamily="49" charset="0"/>
              </a:rPr>
              <a:t>	background: -</a:t>
            </a:r>
            <a:r>
              <a:rPr lang="en-US" sz="1600" dirty="0" err="1" smtClean="0">
                <a:solidFill>
                  <a:prstClr val="black"/>
                </a:solidFill>
                <a:latin typeface="Courier New" panose="02070309020205020404" pitchFamily="49" charset="0"/>
                <a:cs typeface="Courier New" panose="02070309020205020404" pitchFamily="49" charset="0"/>
              </a:rPr>
              <a:t>webkit</a:t>
            </a:r>
            <a:r>
              <a:rPr lang="en-US" sz="1600" dirty="0" smtClean="0">
                <a:solidFill>
                  <a:prstClr val="black"/>
                </a:solidFill>
                <a:latin typeface="Courier New" panose="02070309020205020404" pitchFamily="49" charset="0"/>
                <a:cs typeface="Courier New" panose="02070309020205020404" pitchFamily="49" charset="0"/>
              </a:rPr>
              <a:t>-radial-gradient(red, white, blue);</a:t>
            </a:r>
          </a:p>
          <a:p>
            <a:pPr marL="0" lvl="0" indent="0">
              <a:buNone/>
            </a:pPr>
            <a:r>
              <a:rPr lang="en-US" sz="1600" dirty="0" smtClean="0">
                <a:solidFill>
                  <a:prstClr val="black"/>
                </a:solidFill>
                <a:latin typeface="Courier New" panose="02070309020205020404" pitchFamily="49" charset="0"/>
                <a:cs typeface="Courier New" panose="02070309020205020404" pitchFamily="49" charset="0"/>
              </a:rPr>
              <a:t>	background: radial-gradient(red, white, blue);</a:t>
            </a:r>
          </a:p>
          <a:p>
            <a:pPr marL="0" lvl="0" indent="0">
              <a:buNone/>
            </a:pPr>
            <a:r>
              <a:rPr lang="en-US" sz="1600" dirty="0" smtClean="0">
                <a:solidFill>
                  <a:prstClr val="black"/>
                </a:solidFill>
                <a:latin typeface="Courier New" panose="02070309020205020404" pitchFamily="49" charset="0"/>
                <a:cs typeface="Courier New" panose="02070309020205020404" pitchFamily="49" charset="0"/>
              </a:rPr>
              <a:t>	}</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400" b="1" dirty="0" smtClean="0">
                <a:latin typeface="Courier New" panose="02070309020205020404" pitchFamily="49" charset="0"/>
                <a:cs typeface="Courier New" panose="02070309020205020404" pitchFamily="49" charset="0"/>
              </a:rPr>
              <a:t>		</a:t>
            </a:r>
            <a:endParaRPr lang="en-US" dirty="0"/>
          </a:p>
        </p:txBody>
      </p:sp>
      <p:sp>
        <p:nvSpPr>
          <p:cNvPr id="5" name="Title 4"/>
          <p:cNvSpPr>
            <a:spLocks noGrp="1"/>
          </p:cNvSpPr>
          <p:nvPr>
            <p:ph type="title"/>
          </p:nvPr>
        </p:nvSpPr>
        <p:spPr/>
        <p:txBody>
          <a:bodyPr>
            <a:normAutofit/>
          </a:bodyPr>
          <a:lstStyle/>
          <a:p>
            <a:r>
              <a:rPr lang="en-US" sz="4400" dirty="0"/>
              <a:t>Using </a:t>
            </a:r>
            <a:r>
              <a:rPr lang="en-US" sz="4400" dirty="0" smtClean="0"/>
              <a:t>Gradients</a:t>
            </a:r>
            <a:endParaRPr lang="en-US" sz="4400" dirty="0"/>
          </a:p>
        </p:txBody>
      </p:sp>
    </p:spTree>
    <p:extLst>
      <p:ext uri="{BB962C8B-B14F-4D97-AF65-F5344CB8AC3E}">
        <p14:creationId xmlns:p14="http://schemas.microsoft.com/office/powerpoint/2010/main" val="54533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lists the units of measurement that can be used in CSS property values and their common uses.&#10;It has 5 columns and 5 rows. The header of column 1 reads “Unit,” the header of column 2 reads “Description,” the header of column 3 reads “Relative of Fixed?,” the header of column 4 reads “Common Uses,”  and the header of column 5 reads “CSS Examples.”&#10;In row 2, column 1 reads “em”, column 2 reads “An em is historically based on the height of the capital letter M of the default font. 1em is typically larger on a desktop browser than on a tablet browser. For example, 1em is usually about 16pt in a desktop browser and about 12pt in a tablet browser.”, column 3 reads “Relative,” column 4 reads “Em may be used to scale anything related to textual content such as font size, line sizes, margins, padding. Em sizes are relative to each other. For example, 2em = twice as large as 1em. 0.5em = half as large as 1em.” and column 5 reads &#10;“p {font-size: 1.0em; &#10;line-height: 2.0em;&#10;text-indent: 1.8em;}&#10;&#10;h1 {font-size: 3.0em;&#10;margin: 1.0em;&#10;padding: 1.5em;}.”&#10;In row 3, column 1 reads “%,” column 2 reads “Percentage. The default font size measurement for most browsers on most devices is 100%.”, column 3 reads “Relative,” column 4 reads “Developers use % to measure the widths of the wireframe elements and flexible images. Some use % to measure textual content, too.”, and column 5 reads &#10;“#container {width: 80%;}&#10;img {width: 100%;}.”&#10;In row 4, column 1 reads “px,” column 2 reads “One pixel is equal to one dot on the screen. Different screens have different pixel densities.”, column 3 reads “Pixels on a device are fixed in size, but the number of pixels varies by device,” column 4 reads “Pixels are commonly used for textual measurements including  padding, borders, and margins. Do not use the px measurement for width measurements, as this creates a fixed, unresponsive layout.”, and column 5 reads “&#10;.advertise {border: 1px&#10;solid red;}.”&#10;Within the fifth row, there are four points. The first point in column 1 reads “pt,” column 2 reads “points (1pt = 1/72 inch),” column 3 reads “Fixed,” column 4 reads “Points are used to measure font and line sizes in print media.”, and there is only one point in column 5 reads “Because these measurements are fixed and do not scale based on the size of the viewport, they should not be used within a responsive design.” The second, third, and fourth points in column 1 read “cm,” “mm,” “pc,” The second, third, and fourth points in column 2 read “centimeters,” “millimetres,” and “inches,” column 3 reads “Fixed,” and the fourth column reads “These measurements are not commonly used for webpage development.” The fifth point in column 1 reads “pc,” column 2 reads “picas (1pc = 12pt),” column 3 reads “Fixed,” column 4 reads “The pica measurement harkens back to the “pica typewriter,” which produced a Courier fixed-width font, 12pts tall.”"/>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9100" y="990600"/>
            <a:ext cx="8305800" cy="5339830"/>
          </a:xfrm>
        </p:spPr>
      </p:pic>
      <p:sp>
        <p:nvSpPr>
          <p:cNvPr id="5" name="Title 4"/>
          <p:cNvSpPr>
            <a:spLocks noGrp="1"/>
          </p:cNvSpPr>
          <p:nvPr>
            <p:ph type="title"/>
          </p:nvPr>
        </p:nvSpPr>
        <p:spPr>
          <a:xfrm>
            <a:off x="457200" y="76200"/>
            <a:ext cx="8229600" cy="1143000"/>
          </a:xfrm>
        </p:spPr>
        <p:txBody>
          <a:bodyPr>
            <a:noAutofit/>
          </a:bodyPr>
          <a:lstStyle/>
          <a:p>
            <a:r>
              <a:rPr lang="en-US" sz="4400" dirty="0"/>
              <a:t>Using Fluid </a:t>
            </a:r>
            <a:r>
              <a:rPr lang="en-US" sz="4400" dirty="0" smtClean="0"/>
              <a:t>Layouts</a:t>
            </a:r>
            <a:endParaRPr lang="en-US" sz="4400" dirty="0"/>
          </a:p>
        </p:txBody>
      </p:sp>
    </p:spTree>
    <p:extLst>
      <p:ext uri="{BB962C8B-B14F-4D97-AF65-F5344CB8AC3E}">
        <p14:creationId xmlns:p14="http://schemas.microsoft.com/office/powerpoint/2010/main" val="40766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1437"/>
            <a:ext cx="8229600" cy="4525963"/>
          </a:xfrm>
        </p:spPr>
        <p:txBody>
          <a:bodyPr/>
          <a:lstStyle/>
          <a:p>
            <a:r>
              <a:rPr lang="en-US" dirty="0" smtClean="0"/>
              <a:t>Place the insertion point at the end of Line 223 and press ENTER twice to insert new Lines 224 &amp; 225.</a:t>
            </a:r>
          </a:p>
          <a:p>
            <a:r>
              <a:rPr lang="en-US" dirty="0" smtClean="0"/>
              <a:t>Enter the code shown to enhance the appearance of the webpage with a linear gradient in the body element while in a desktop viewport.</a:t>
            </a:r>
          </a:p>
        </p:txBody>
      </p:sp>
      <p:sp>
        <p:nvSpPr>
          <p:cNvPr id="3" name="Title 2"/>
          <p:cNvSpPr>
            <a:spLocks noGrp="1"/>
          </p:cNvSpPr>
          <p:nvPr>
            <p:ph type="title"/>
          </p:nvPr>
        </p:nvSpPr>
        <p:spPr/>
        <p:txBody>
          <a:bodyPr/>
          <a:lstStyle/>
          <a:p>
            <a:r>
              <a:rPr lang="en-US" dirty="0" smtClean="0"/>
              <a:t>Add a Linear Gradient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274" y="3744432"/>
            <a:ext cx="8321452" cy="2392326"/>
          </a:xfrm>
          <a:prstGeom prst="rect">
            <a:avLst/>
          </a:prstGeom>
          <a:ln w="19050">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End of Chapter 6</a:t>
            </a:r>
            <a:endParaRPr lang="en-US" sz="5400" dirty="0"/>
          </a:p>
        </p:txBody>
      </p:sp>
    </p:spTree>
    <p:extLst>
      <p:ext uri="{BB962C8B-B14F-4D97-AF65-F5344CB8AC3E}">
        <p14:creationId xmlns:p14="http://schemas.microsoft.com/office/powerpoint/2010/main" val="25279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lvl="1" indent="-342900">
              <a:buFont typeface="Arial" pitchFamily="34" charset="0"/>
              <a:buChar char="•"/>
            </a:pPr>
            <a:r>
              <a:rPr lang="en-IN" sz="3200" dirty="0"/>
              <a:t>It is created by using percentages to measure the width of each column in a webpage</a:t>
            </a:r>
          </a:p>
          <a:p>
            <a:pPr marL="342900" lvl="1" indent="-342900">
              <a:buFont typeface="Arial" pitchFamily="34" charset="0"/>
              <a:buChar char="•"/>
            </a:pPr>
            <a:r>
              <a:rPr lang="en-IN" sz="3200" dirty="0" smtClean="0"/>
              <a:t>A </a:t>
            </a:r>
            <a:r>
              <a:rPr lang="en-IN" sz="3200" dirty="0"/>
              <a:t>webpage can have a liquid layout without using media queries</a:t>
            </a:r>
          </a:p>
          <a:p>
            <a:pPr marL="342900" lvl="1" indent="-342900">
              <a:buFont typeface="Arial" pitchFamily="34" charset="0"/>
              <a:buChar char="•"/>
            </a:pPr>
            <a:r>
              <a:rPr lang="en-IN" sz="3200" dirty="0"/>
              <a:t>No matter how small a browser becomes, the content placeholder boxes on the page shrink and grow in response to the size of the viewport</a:t>
            </a:r>
          </a:p>
          <a:p>
            <a:endParaRPr lang="en-IN" dirty="0"/>
          </a:p>
          <a:p>
            <a:endParaRPr lang="en-IN" dirty="0"/>
          </a:p>
        </p:txBody>
      </p:sp>
      <p:sp>
        <p:nvSpPr>
          <p:cNvPr id="5" name="Title 4"/>
          <p:cNvSpPr>
            <a:spLocks noGrp="1"/>
          </p:cNvSpPr>
          <p:nvPr>
            <p:ph type="title"/>
          </p:nvPr>
        </p:nvSpPr>
        <p:spPr/>
        <p:txBody>
          <a:bodyPr>
            <a:normAutofit/>
          </a:bodyPr>
          <a:lstStyle/>
          <a:p>
            <a:r>
              <a:rPr lang="en-US" sz="4400" dirty="0"/>
              <a:t>Creating a Fluid Layout</a:t>
            </a:r>
            <a:endParaRPr lang="en-IN" sz="4400" dirty="0"/>
          </a:p>
        </p:txBody>
      </p:sp>
    </p:spTree>
    <p:extLst>
      <p:ext uri="{BB962C8B-B14F-4D97-AF65-F5344CB8AC3E}">
        <p14:creationId xmlns:p14="http://schemas.microsoft.com/office/powerpoint/2010/main" val="57373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buFont typeface="Arial" pitchFamily="34" charset="0"/>
              <a:buChar char="•"/>
            </a:pPr>
            <a:r>
              <a:rPr lang="en-IN" sz="3200" dirty="0"/>
              <a:t>To make the navigation links </a:t>
            </a:r>
            <a:r>
              <a:rPr lang="en-IN" sz="3200" dirty="0" smtClean="0"/>
              <a:t>more appealing on a webpage</a:t>
            </a:r>
            <a:r>
              <a:rPr lang="en-IN" sz="3200" dirty="0"/>
              <a:t>, they can be </a:t>
            </a:r>
            <a:r>
              <a:rPr lang="en-IN" sz="3200" dirty="0" smtClean="0"/>
              <a:t>formatted </a:t>
            </a:r>
            <a:r>
              <a:rPr lang="en-IN" sz="3200" dirty="0"/>
              <a:t>so they look like buttons rather than text </a:t>
            </a:r>
            <a:r>
              <a:rPr lang="en-IN" sz="3200" dirty="0" smtClean="0"/>
              <a:t>links</a:t>
            </a:r>
            <a:endParaRPr lang="en-IN" sz="3200" dirty="0"/>
          </a:p>
          <a:p>
            <a:endParaRPr lang="en-IN" dirty="0"/>
          </a:p>
        </p:txBody>
      </p:sp>
      <p:sp>
        <p:nvSpPr>
          <p:cNvPr id="5" name="Title 4"/>
          <p:cNvSpPr>
            <a:spLocks noGrp="1"/>
          </p:cNvSpPr>
          <p:nvPr>
            <p:ph type="title"/>
          </p:nvPr>
        </p:nvSpPr>
        <p:spPr/>
        <p:txBody>
          <a:bodyPr>
            <a:noAutofit/>
          </a:bodyPr>
          <a:lstStyle/>
          <a:p>
            <a:r>
              <a:rPr lang="en-US" sz="4400" dirty="0"/>
              <a:t>Creating a Fluid </a:t>
            </a:r>
            <a:r>
              <a:rPr lang="en-US" sz="4400" dirty="0" smtClean="0"/>
              <a:t>Layout</a:t>
            </a:r>
            <a:endParaRPr lang="en-IN" sz="4400" dirty="0"/>
          </a:p>
        </p:txBody>
      </p:sp>
    </p:spTree>
    <p:extLst>
      <p:ext uri="{BB962C8B-B14F-4D97-AF65-F5344CB8AC3E}">
        <p14:creationId xmlns:p14="http://schemas.microsoft.com/office/powerpoint/2010/main" val="100250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Figure 5–8 shows </a:t>
            </a:r>
            <a:r>
              <a:rPr lang="en-IN" dirty="0"/>
              <a:t>a webpage with a liquid layout </a:t>
            </a:r>
            <a:r>
              <a:rPr lang="en-IN" dirty="0" smtClean="0"/>
              <a:t>in </a:t>
            </a:r>
            <a:r>
              <a:rPr lang="en-US" dirty="0" smtClean="0"/>
              <a:t>two widths</a:t>
            </a:r>
          </a:p>
          <a:p>
            <a:endParaRPr lang="en-US" dirty="0" smtClean="0"/>
          </a:p>
          <a:p>
            <a:endParaRPr lang="en-US" dirty="0"/>
          </a:p>
        </p:txBody>
      </p:sp>
      <p:sp>
        <p:nvSpPr>
          <p:cNvPr id="5" name="Title 4"/>
          <p:cNvSpPr>
            <a:spLocks noGrp="1"/>
          </p:cNvSpPr>
          <p:nvPr>
            <p:ph type="title"/>
          </p:nvPr>
        </p:nvSpPr>
        <p:spPr/>
        <p:txBody>
          <a:bodyPr>
            <a:noAutofit/>
          </a:bodyPr>
          <a:lstStyle/>
          <a:p>
            <a:r>
              <a:rPr lang="en-US" sz="4400" dirty="0"/>
              <a:t>Creating a Fluid </a:t>
            </a:r>
            <a:r>
              <a:rPr lang="en-US" sz="4400" dirty="0" smtClean="0"/>
              <a:t>Layout</a:t>
            </a:r>
            <a:endParaRPr lang="en-US" sz="4400" dirty="0"/>
          </a:p>
        </p:txBody>
      </p:sp>
      <p:pic>
        <p:nvPicPr>
          <p:cNvPr id="6" name="Picture 5" descr="The figure consists of two layouts. The first layout is a rectangular box positioned on the left side of the figure. A label that reads “Liquid layout example” is positioned on the top left corner of the first rectangular box. A vertical scrollbar is positioned at the right corner of the first rectangular box. A small rectangular box labeled “Back to article” is positioned inside the first rectangular box, below the label. A third long rectangular box is positioned below the second rectangular box. The fourth and fifth rectangular boxes of the ratio 1:3 are positioned side by side below the third rectangular box. The sixth rectangular box is the same size as the third rectangular box and is positioned below the fourth and fifth rectangular boxes. A label that reads “CSS code” is positioned below the sixth rectangular box. The seventh rectangular box that reads few lines of code is positioned at the bottom of the first rectangular box below the sixth rectangular box.&#10;The second layout is a vertical rectangular box positioned on the right side of the first rectangular box. A label that reads “Liquid layout example” is positioned at the top of the first rectangular box of the second layout. A vertical scrollbar is positioned at the right corner of the first rectangular box. A small rectangular box labeled “Back to article” is positioned inside the first rectangular box of the second layout, below the label. A third long rectangular box is positioned below the second rectangular box of the second layout. The fourth and fifth rectangular boxes of the ratio 1:3 are positioned side by side below the third rectangular box in the second layout. The sixth rectangular box is the same size as the third rectangular box and is positioned below the fourth and fifth rectangular boxes in the second layout. A label that reads “CSS code” is positioned below the sixth rectangular box in the second layout. The seventh rectangular box reads few lines of code and is positioned at the bottom of the first rectangular box below the sixth rectangular box in the second layout.&#10;A rectangular box labeled “liquid layouts resize content to the viewport, but they do not hide, change, or style content” is positioned to the right of the first layout and at the top the second layout. An arrow originating from the eighth rectangular box points to the third rectangular box of the first layout. A second arrow originating from the eighth rectangular box points to the third rectangular of the second layout.&#10;A rectangular box labeled “CSS code used to create the liquid layout is provided below the placeholders” is positioned at the bottom of the first layout. An arrow originating from the ninth rectangular box points to the seventh rectangular box of the first layout. Another arrow originating from the ninth rectangular box points to the seventh rectangular box of the second layou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2468461"/>
            <a:ext cx="7086600" cy="3769050"/>
          </a:xfrm>
          <a:prstGeom prst="rect">
            <a:avLst/>
          </a:prstGeom>
        </p:spPr>
      </p:pic>
    </p:spTree>
    <p:extLst>
      <p:ext uri="{BB962C8B-B14F-4D97-AF65-F5344CB8AC3E}">
        <p14:creationId xmlns:p14="http://schemas.microsoft.com/office/powerpoint/2010/main" val="428434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changing our links to an unordered list (which they really are anyway), we will provide the “box” structure around each link that will be required to style for different viewport sizes later.</a:t>
            </a:r>
          </a:p>
          <a:p>
            <a:r>
              <a:rPr lang="en-US" dirty="0" smtClean="0"/>
              <a:t>Open the “index.html” file from the “fitness” root folder.</a:t>
            </a:r>
            <a:endParaRPr lang="en-US" dirty="0"/>
          </a:p>
        </p:txBody>
      </p:sp>
      <p:sp>
        <p:nvSpPr>
          <p:cNvPr id="3" name="Title 2"/>
          <p:cNvSpPr>
            <a:spLocks noGrp="1"/>
          </p:cNvSpPr>
          <p:nvPr>
            <p:ph type="title"/>
          </p:nvPr>
        </p:nvSpPr>
        <p:spPr/>
        <p:txBody>
          <a:bodyPr>
            <a:normAutofit fontScale="90000"/>
          </a:bodyPr>
          <a:lstStyle/>
          <a:p>
            <a:r>
              <a:rPr lang="en-US" dirty="0" smtClean="0"/>
              <a:t>To Code the Navigation Links as an Unordered List</a:t>
            </a:r>
            <a:endParaRPr lang="en-US" dirty="0"/>
          </a:p>
        </p:txBody>
      </p:sp>
    </p:spTree>
    <p:extLst>
      <p:ext uri="{BB962C8B-B14F-4D97-AF65-F5344CB8AC3E}">
        <p14:creationId xmlns:p14="http://schemas.microsoft.com/office/powerpoint/2010/main" val="365468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lstStyle/>
          <a:p>
            <a:r>
              <a:rPr lang="en-US" dirty="0" smtClean="0"/>
              <a:t>Place the insertion point after the brackets on Line 19, press ENTER to create a new Line 20.</a:t>
            </a:r>
          </a:p>
          <a:p>
            <a:r>
              <a:rPr lang="en-US" dirty="0" smtClean="0"/>
              <a:t>Add the &lt;</a:t>
            </a:r>
            <a:r>
              <a:rPr lang="en-US" dirty="0" err="1" smtClean="0"/>
              <a:t>ul</a:t>
            </a:r>
            <a:r>
              <a:rPr lang="en-US" dirty="0" smtClean="0"/>
              <a:t>&gt; and &lt;li&gt; tags to our links as shown below starting on Line 20</a:t>
            </a:r>
            <a:endParaRPr lang="en-US" dirty="0"/>
          </a:p>
        </p:txBody>
      </p:sp>
      <p:sp>
        <p:nvSpPr>
          <p:cNvPr id="3" name="Title 2"/>
          <p:cNvSpPr>
            <a:spLocks noGrp="1"/>
          </p:cNvSpPr>
          <p:nvPr>
            <p:ph type="title"/>
          </p:nvPr>
        </p:nvSpPr>
        <p:spPr/>
        <p:txBody>
          <a:bodyPr>
            <a:normAutofit fontScale="90000"/>
          </a:bodyPr>
          <a:lstStyle/>
          <a:p>
            <a:r>
              <a:rPr lang="en-US" dirty="0" smtClean="0"/>
              <a:t>To Code the Navigation Links as an Unordered List</a:t>
            </a:r>
            <a:endParaRPr lang="en-US" dirty="0"/>
          </a:p>
        </p:txBody>
      </p:sp>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6426" r="12738"/>
          <a:stretch/>
        </p:blipFill>
        <p:spPr>
          <a:xfrm rot="16200000">
            <a:off x="3053080" y="1214121"/>
            <a:ext cx="2733041" cy="6858000"/>
          </a:xfrm>
          <a:prstGeom prst="rect">
            <a:avLst/>
          </a:prstGeom>
          <a:ln w="28575">
            <a:solidFill>
              <a:schemeClr val="tx1"/>
            </a:solidFill>
          </a:ln>
        </p:spPr>
      </p:pic>
    </p:spTree>
    <p:extLst>
      <p:ext uri="{BB962C8B-B14F-4D97-AF65-F5344CB8AC3E}">
        <p14:creationId xmlns:p14="http://schemas.microsoft.com/office/powerpoint/2010/main" val="173812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200" cy="4525963"/>
          </a:xfrm>
        </p:spPr>
        <p:txBody>
          <a:bodyPr/>
          <a:lstStyle/>
          <a:p>
            <a:r>
              <a:rPr lang="en-US" dirty="0" smtClean="0"/>
              <a:t>Next, let’s remove the two nonbreaking space characters (&amp;</a:t>
            </a:r>
            <a:r>
              <a:rPr lang="en-US" dirty="0" err="1" smtClean="0"/>
              <a:t>nbsp</a:t>
            </a:r>
            <a:r>
              <a:rPr lang="en-US" dirty="0" smtClean="0"/>
              <a:t>) after each closing &lt;/a&gt; tag.</a:t>
            </a:r>
            <a:r>
              <a:rPr lang="en-US" dirty="0"/>
              <a:t/>
            </a:r>
            <a:br>
              <a:rPr lang="en-US" dirty="0"/>
            </a:br>
            <a:r>
              <a:rPr lang="en-US" dirty="0" smtClean="0"/>
              <a:t>(</a:t>
            </a:r>
            <a:r>
              <a:rPr lang="en-US" sz="2400" i="1" dirty="0" smtClean="0"/>
              <a:t>CSS will allow us to now control the space between these links</a:t>
            </a:r>
            <a:r>
              <a:rPr lang="en-US" dirty="0" smtClean="0"/>
              <a:t>)</a:t>
            </a:r>
          </a:p>
          <a:p>
            <a:r>
              <a:rPr lang="en-US" dirty="0" smtClean="0"/>
              <a:t>Copy the code from Line 20 until Line 26.</a:t>
            </a:r>
          </a:p>
          <a:p>
            <a:r>
              <a:rPr lang="en-US" dirty="0" smtClean="0"/>
              <a:t>Paste the code into the “about.html”, “contact.html”, and “fitness.html” files replacing our original links with this updated unordered list.</a:t>
            </a:r>
            <a:endParaRPr lang="en-US" dirty="0"/>
          </a:p>
        </p:txBody>
      </p:sp>
      <p:sp>
        <p:nvSpPr>
          <p:cNvPr id="3" name="Title 2"/>
          <p:cNvSpPr>
            <a:spLocks noGrp="1"/>
          </p:cNvSpPr>
          <p:nvPr>
            <p:ph type="title"/>
          </p:nvPr>
        </p:nvSpPr>
        <p:spPr/>
        <p:txBody>
          <a:bodyPr>
            <a:normAutofit fontScale="90000"/>
          </a:bodyPr>
          <a:lstStyle/>
          <a:p>
            <a:r>
              <a:rPr lang="en-US" dirty="0" smtClean="0"/>
              <a:t>To Code the Navigation Links as an Unordered List</a:t>
            </a:r>
            <a:endParaRPr lang="en-US" dirty="0"/>
          </a:p>
        </p:txBody>
      </p:sp>
    </p:spTree>
    <p:extLst>
      <p:ext uri="{BB962C8B-B14F-4D97-AF65-F5344CB8AC3E}">
        <p14:creationId xmlns:p14="http://schemas.microsoft.com/office/powerpoint/2010/main" val="343593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342900" lvl="1" indent="-342900">
              <a:buFont typeface="Arial" pitchFamily="34" charset="0"/>
              <a:buChar char="•"/>
            </a:pPr>
            <a:r>
              <a:rPr lang="en-IN" sz="3200" b="1" dirty="0" smtClean="0"/>
              <a:t>Flexible image </a:t>
            </a:r>
            <a:r>
              <a:rPr lang="en-IN" sz="3200" dirty="0" smtClean="0"/>
              <a:t>– It resizes </a:t>
            </a:r>
            <a:r>
              <a:rPr lang="en-IN" sz="3200" dirty="0"/>
              <a:t>itself to accommodate the size </a:t>
            </a:r>
            <a:r>
              <a:rPr lang="en-IN" sz="3200" dirty="0" smtClean="0"/>
              <a:t>of the viewport and is easy </a:t>
            </a:r>
            <a:r>
              <a:rPr lang="en-IN" sz="3200" dirty="0"/>
              <a:t>to </a:t>
            </a:r>
            <a:r>
              <a:rPr lang="en-IN" sz="3200" dirty="0" smtClean="0"/>
              <a:t>implement</a:t>
            </a:r>
          </a:p>
          <a:p>
            <a:pPr marL="342900" lvl="1" indent="-342900">
              <a:buFont typeface="Arial" pitchFamily="34" charset="0"/>
              <a:buChar char="•"/>
            </a:pPr>
            <a:r>
              <a:rPr lang="en-IN" sz="3200" b="1" dirty="0"/>
              <a:t>Creating flexible images</a:t>
            </a:r>
            <a:r>
              <a:rPr lang="en-US" sz="3200" b="1" dirty="0" smtClean="0"/>
              <a:t>:</a:t>
            </a:r>
            <a:endParaRPr lang="en-US" sz="3200" b="1" dirty="0"/>
          </a:p>
          <a:p>
            <a:pPr marL="457200" lvl="1" indent="0">
              <a:buNone/>
            </a:pPr>
            <a:r>
              <a:rPr lang="en-IN" sz="3200" dirty="0"/>
              <a:t>1. Delete the </a:t>
            </a:r>
            <a:r>
              <a:rPr lang="en-IN" sz="2600" dirty="0">
                <a:latin typeface="Courier New" panose="02070309020205020404" pitchFamily="49" charset="0"/>
                <a:cs typeface="Courier New" panose="02070309020205020404" pitchFamily="49" charset="0"/>
              </a:rPr>
              <a:t>height</a:t>
            </a:r>
            <a:r>
              <a:rPr lang="en-IN" sz="3200" dirty="0"/>
              <a:t> and </a:t>
            </a:r>
            <a:r>
              <a:rPr lang="en-IN" sz="2600" dirty="0">
                <a:latin typeface="Courier New" panose="02070309020205020404" pitchFamily="49" charset="0"/>
                <a:cs typeface="Courier New" panose="02070309020205020404" pitchFamily="49" charset="0"/>
              </a:rPr>
              <a:t>width</a:t>
            </a:r>
            <a:r>
              <a:rPr lang="en-IN" sz="3200" dirty="0"/>
              <a:t> attribute values for the </a:t>
            </a:r>
            <a:r>
              <a:rPr lang="en-IN" sz="2600" dirty="0" err="1">
                <a:latin typeface="Courier New" panose="02070309020205020404" pitchFamily="49" charset="0"/>
                <a:cs typeface="Courier New" panose="02070309020205020404" pitchFamily="49" charset="0"/>
              </a:rPr>
              <a:t>img</a:t>
            </a:r>
            <a:r>
              <a:rPr lang="en-IN" sz="3200" dirty="0"/>
              <a:t> tags in the </a:t>
            </a:r>
            <a:r>
              <a:rPr lang="en-US" sz="3200" dirty="0"/>
              <a:t>HTML files</a:t>
            </a:r>
          </a:p>
          <a:p>
            <a:pPr marL="457200" lvl="1" indent="0">
              <a:buNone/>
            </a:pPr>
            <a:r>
              <a:rPr lang="en-IN" sz="3200" dirty="0"/>
              <a:t>2. Add styles for the images in the CSS file to provide the desired flexibility such as the following style: </a:t>
            </a:r>
            <a:r>
              <a:rPr lang="en-IN" sz="2600" dirty="0">
                <a:latin typeface="Courier New" panose="02070309020205020404" pitchFamily="49" charset="0"/>
                <a:cs typeface="Courier New" panose="02070309020205020404" pitchFamily="49" charset="0"/>
              </a:rPr>
              <a:t>max-width: 100</a:t>
            </a:r>
            <a:r>
              <a:rPr lang="en-IN" sz="2600" dirty="0" smtClean="0">
                <a:latin typeface="Courier New" panose="02070309020205020404" pitchFamily="49" charset="0"/>
                <a:cs typeface="Courier New" panose="02070309020205020404" pitchFamily="49" charset="0"/>
              </a:rPr>
              <a:t>%</a:t>
            </a:r>
            <a:r>
              <a:rPr lang="en-IN" sz="3200" dirty="0" smtClean="0"/>
              <a:t>;</a:t>
            </a:r>
            <a:endParaRPr lang="en-IN" sz="3200" dirty="0"/>
          </a:p>
        </p:txBody>
      </p:sp>
      <p:sp>
        <p:nvSpPr>
          <p:cNvPr id="5" name="Title 4"/>
          <p:cNvSpPr>
            <a:spLocks noGrp="1"/>
          </p:cNvSpPr>
          <p:nvPr>
            <p:ph type="title"/>
          </p:nvPr>
        </p:nvSpPr>
        <p:spPr/>
        <p:txBody>
          <a:bodyPr>
            <a:normAutofit/>
          </a:bodyPr>
          <a:lstStyle/>
          <a:p>
            <a:r>
              <a:rPr lang="en-US" sz="4400" dirty="0"/>
              <a:t>Making Images Flexible</a:t>
            </a:r>
          </a:p>
        </p:txBody>
      </p:sp>
    </p:spTree>
    <p:extLst>
      <p:ext uri="{BB962C8B-B14F-4D97-AF65-F5344CB8AC3E}">
        <p14:creationId xmlns:p14="http://schemas.microsoft.com/office/powerpoint/2010/main" val="193832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6075" lvl="1" indent="-282575">
              <a:buFont typeface="Arial" panose="020B0604020202020204" pitchFamily="34" charset="0"/>
              <a:buChar char="•"/>
            </a:pPr>
            <a:r>
              <a:rPr lang="en-IN" sz="3200" dirty="0" smtClean="0"/>
              <a:t>By </a:t>
            </a:r>
            <a:r>
              <a:rPr lang="en-IN" sz="3200" dirty="0"/>
              <a:t>setting the width of the image to 100%, the image automatically stretches to fill 100% of the width of the container element</a:t>
            </a:r>
          </a:p>
          <a:p>
            <a:endParaRPr lang="en-US" dirty="0"/>
          </a:p>
        </p:txBody>
      </p:sp>
      <p:sp>
        <p:nvSpPr>
          <p:cNvPr id="5" name="Title 4"/>
          <p:cNvSpPr>
            <a:spLocks noGrp="1"/>
          </p:cNvSpPr>
          <p:nvPr>
            <p:ph type="title"/>
          </p:nvPr>
        </p:nvSpPr>
        <p:spPr/>
        <p:txBody>
          <a:bodyPr>
            <a:noAutofit/>
          </a:bodyPr>
          <a:lstStyle/>
          <a:p>
            <a:r>
              <a:rPr lang="en-US" sz="4400" dirty="0"/>
              <a:t>Making Images </a:t>
            </a:r>
            <a:r>
              <a:rPr lang="en-US" sz="4400" dirty="0" smtClean="0"/>
              <a:t>Flexible</a:t>
            </a:r>
            <a:endParaRPr lang="en-US" sz="44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674" y="3124200"/>
            <a:ext cx="6639852" cy="2991268"/>
          </a:xfrm>
          <a:prstGeom prst="rect">
            <a:avLst/>
          </a:prstGeom>
        </p:spPr>
      </p:pic>
    </p:spTree>
    <p:extLst>
      <p:ext uri="{BB962C8B-B14F-4D97-AF65-F5344CB8AC3E}">
        <p14:creationId xmlns:p14="http://schemas.microsoft.com/office/powerpoint/2010/main" val="1327478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Responsive </a:t>
            </a:r>
            <a:r>
              <a:rPr lang="en-US" b="1" dirty="0" smtClean="0"/>
              <a:t>design</a:t>
            </a:r>
          </a:p>
          <a:p>
            <a:pPr lvl="1"/>
            <a:r>
              <a:rPr lang="en-IN" b="1" dirty="0" smtClean="0"/>
              <a:t>Responsive </a:t>
            </a:r>
            <a:r>
              <a:rPr lang="en-IN" b="1" dirty="0"/>
              <a:t>design </a:t>
            </a:r>
            <a:r>
              <a:rPr lang="en-IN" dirty="0"/>
              <a:t>is a website development </a:t>
            </a:r>
            <a:r>
              <a:rPr lang="en-IN" dirty="0" smtClean="0"/>
              <a:t>strategy that </a:t>
            </a:r>
            <a:r>
              <a:rPr lang="en-IN" dirty="0"/>
              <a:t>strives to provide an optimal user experience of a website regardless of the </a:t>
            </a:r>
            <a:r>
              <a:rPr lang="en-IN" dirty="0" smtClean="0"/>
              <a:t>device or </a:t>
            </a:r>
            <a:r>
              <a:rPr lang="en-IN" dirty="0"/>
              <a:t>browser </a:t>
            </a:r>
            <a:r>
              <a:rPr lang="en-IN" dirty="0" smtClean="0"/>
              <a:t>used</a:t>
            </a:r>
            <a:endParaRPr lang="en-US" b="1" dirty="0"/>
          </a:p>
          <a:p>
            <a:pPr lvl="1"/>
            <a:r>
              <a:rPr lang="en-IN" dirty="0" smtClean="0"/>
              <a:t>The </a:t>
            </a:r>
            <a:r>
              <a:rPr lang="en-IN" dirty="0"/>
              <a:t>content </a:t>
            </a:r>
            <a:r>
              <a:rPr lang="en-IN" dirty="0" smtClean="0"/>
              <a:t>in responsive design is easy </a:t>
            </a:r>
            <a:r>
              <a:rPr lang="en-IN" dirty="0"/>
              <a:t>to read and navigate on devices of three sizes: </a:t>
            </a:r>
            <a:endParaRPr lang="en-IN" dirty="0" smtClean="0"/>
          </a:p>
          <a:p>
            <a:pPr marL="1088136" lvl="2" indent="-457200">
              <a:buFont typeface="+mj-lt"/>
              <a:buAutoNum type="arabicPeriod"/>
            </a:pPr>
            <a:r>
              <a:rPr lang="en-IN" dirty="0" smtClean="0"/>
              <a:t>desktop browser</a:t>
            </a:r>
          </a:p>
          <a:p>
            <a:pPr marL="1088136" lvl="2" indent="-457200">
              <a:buFont typeface="+mj-lt"/>
              <a:buAutoNum type="arabicPeriod"/>
            </a:pPr>
            <a:r>
              <a:rPr lang="en-IN" dirty="0" smtClean="0"/>
              <a:t>Tablet</a:t>
            </a:r>
          </a:p>
          <a:p>
            <a:pPr marL="1088136" lvl="2" indent="-457200">
              <a:buFont typeface="+mj-lt"/>
              <a:buAutoNum type="arabicPeriod"/>
            </a:pPr>
            <a:r>
              <a:rPr lang="en-IN" dirty="0" smtClean="0"/>
              <a:t>phone</a:t>
            </a:r>
            <a:endParaRPr lang="en-IN" dirty="0"/>
          </a:p>
          <a:p>
            <a:pPr lvl="1"/>
            <a:r>
              <a:rPr lang="en-US" b="1" dirty="0" smtClean="0"/>
              <a:t>What are the differences between the three above-mentioned devices?</a:t>
            </a:r>
            <a:endParaRPr lang="en-US" b="1" dirty="0"/>
          </a:p>
          <a:p>
            <a:endParaRPr lang="en-US" dirty="0"/>
          </a:p>
        </p:txBody>
      </p:sp>
      <p:sp>
        <p:nvSpPr>
          <p:cNvPr id="5" name="Title 4"/>
          <p:cNvSpPr>
            <a:spLocks noGrp="1"/>
          </p:cNvSpPr>
          <p:nvPr>
            <p:ph type="title"/>
          </p:nvPr>
        </p:nvSpPr>
        <p:spPr/>
        <p:txBody>
          <a:bodyPr>
            <a:normAutofit/>
          </a:bodyPr>
          <a:lstStyle/>
          <a:p>
            <a:r>
              <a:rPr lang="en-US" sz="4400" dirty="0"/>
              <a:t>Exploring Responsive Design</a:t>
            </a:r>
          </a:p>
        </p:txBody>
      </p:sp>
    </p:spTree>
    <p:extLst>
      <p:ext uri="{BB962C8B-B14F-4D97-AF65-F5344CB8AC3E}">
        <p14:creationId xmlns:p14="http://schemas.microsoft.com/office/powerpoint/2010/main" val="64487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lstStyle/>
          <a:p>
            <a:r>
              <a:rPr lang="en-US" dirty="0" smtClean="0"/>
              <a:t>Open the “index.html” file from the Fitness root folder</a:t>
            </a:r>
          </a:p>
          <a:p>
            <a:r>
              <a:rPr lang="en-US" dirty="0" smtClean="0"/>
              <a:t>On Line 15, remove the height and width attributes and values from the logo &lt;</a:t>
            </a:r>
            <a:r>
              <a:rPr lang="en-US" dirty="0" err="1" smtClean="0"/>
              <a:t>img</a:t>
            </a:r>
            <a:r>
              <a:rPr lang="en-US" dirty="0" smtClean="0"/>
              <a:t>&gt; tag.</a:t>
            </a:r>
            <a:br>
              <a:rPr lang="en-US" dirty="0" smtClean="0"/>
            </a:br>
            <a:r>
              <a:rPr lang="en-US" dirty="0" smtClean="0"/>
              <a:t>(</a:t>
            </a:r>
            <a:r>
              <a:rPr lang="en-US" sz="2400" i="1" dirty="0" smtClean="0"/>
              <a:t>Be sure NOT to delete the closing bracket or any other attributes / values!)</a:t>
            </a:r>
            <a:endParaRPr lang="en-US" i="1" dirty="0"/>
          </a:p>
        </p:txBody>
      </p:sp>
      <p:sp>
        <p:nvSpPr>
          <p:cNvPr id="3" name="Title 2"/>
          <p:cNvSpPr>
            <a:spLocks noGrp="1"/>
          </p:cNvSpPr>
          <p:nvPr>
            <p:ph type="title"/>
          </p:nvPr>
        </p:nvSpPr>
        <p:spPr/>
        <p:txBody>
          <a:bodyPr/>
          <a:lstStyle/>
          <a:p>
            <a:r>
              <a:rPr lang="en-US" dirty="0" smtClean="0"/>
              <a:t>Add Flexible Images To Our Pages</a:t>
            </a:r>
            <a:endParaRPr lang="en-US"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1007" r="7132"/>
          <a:stretch/>
        </p:blipFill>
        <p:spPr>
          <a:xfrm>
            <a:off x="372140" y="4105275"/>
            <a:ext cx="8399721" cy="2066925"/>
          </a:xfrm>
          <a:prstGeom prst="rect">
            <a:avLst/>
          </a:prstGeom>
          <a:ln w="3175">
            <a:solidFill>
              <a:schemeClr val="tx1"/>
            </a:solidFill>
          </a:ln>
        </p:spPr>
      </p:pic>
      <p:sp>
        <p:nvSpPr>
          <p:cNvPr id="5" name="Rounded Rectangle 4"/>
          <p:cNvSpPr/>
          <p:nvPr/>
        </p:nvSpPr>
        <p:spPr>
          <a:xfrm>
            <a:off x="1524000" y="5257800"/>
            <a:ext cx="2133600" cy="1524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3657600" y="5410200"/>
            <a:ext cx="685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43401" y="5334000"/>
            <a:ext cx="1524000" cy="461665"/>
          </a:xfrm>
          <a:prstGeom prst="rect">
            <a:avLst/>
          </a:prstGeom>
          <a:noFill/>
          <a:ln w="19050">
            <a:solidFill>
              <a:srgbClr val="FF0000"/>
            </a:solidFill>
          </a:ln>
        </p:spPr>
        <p:txBody>
          <a:bodyPr wrap="square" rtlCol="0">
            <a:spAutoFit/>
          </a:bodyPr>
          <a:lstStyle/>
          <a:p>
            <a:pPr algn="ctr"/>
            <a:r>
              <a:rPr lang="en-US" sz="1200" b="1" dirty="0" smtClean="0">
                <a:solidFill>
                  <a:srgbClr val="FF0000"/>
                </a:solidFill>
                <a:latin typeface="Arial" panose="020B0604020202020204" pitchFamily="34" charset="0"/>
                <a:cs typeface="Arial" panose="020B0604020202020204" pitchFamily="34" charset="0"/>
              </a:rPr>
              <a:t>Remove height and width code</a:t>
            </a:r>
            <a:endParaRPr lang="en-US" sz="12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254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67" y="4114800"/>
            <a:ext cx="8773750" cy="2267267"/>
          </a:xfrm>
          <a:prstGeom prst="rect">
            <a:avLst/>
          </a:prstGeom>
          <a:ln w="12700">
            <a:solidFill>
              <a:schemeClr val="tx1">
                <a:lumMod val="95000"/>
                <a:lumOff val="5000"/>
              </a:schemeClr>
            </a:solidFill>
          </a:ln>
        </p:spPr>
      </p:pic>
      <p:sp>
        <p:nvSpPr>
          <p:cNvPr id="2" name="Content Placeholder 1"/>
          <p:cNvSpPr>
            <a:spLocks noGrp="1"/>
          </p:cNvSpPr>
          <p:nvPr>
            <p:ph idx="1"/>
          </p:nvPr>
        </p:nvSpPr>
        <p:spPr>
          <a:xfrm>
            <a:off x="457200" y="1066800"/>
            <a:ext cx="8229600" cy="2667000"/>
          </a:xfrm>
        </p:spPr>
        <p:txBody>
          <a:bodyPr/>
          <a:lstStyle/>
          <a:p>
            <a:r>
              <a:rPr lang="en-US" dirty="0" smtClean="0"/>
              <a:t>Save and then switch to the “contact.html”, “fitness.html” and </a:t>
            </a:r>
            <a:r>
              <a:rPr lang="en-US" dirty="0"/>
              <a:t>“about.html”, </a:t>
            </a:r>
            <a:r>
              <a:rPr lang="en-US" dirty="0" smtClean="0"/>
              <a:t>and do the same to the &lt;</a:t>
            </a:r>
            <a:r>
              <a:rPr lang="en-US" dirty="0" err="1" smtClean="0"/>
              <a:t>img</a:t>
            </a:r>
            <a:r>
              <a:rPr lang="en-US" dirty="0" smtClean="0"/>
              <a:t>&gt; tag.</a:t>
            </a:r>
          </a:p>
          <a:p>
            <a:r>
              <a:rPr lang="en-US" dirty="0" smtClean="0"/>
              <a:t>On the “about.html” page, also remove the height and width attributes and values on the 3 additional images.</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Add Flexible Images To Our Pages</a:t>
            </a:r>
            <a:endParaRPr lang="en-US" dirty="0"/>
          </a:p>
        </p:txBody>
      </p:sp>
      <p:cxnSp>
        <p:nvCxnSpPr>
          <p:cNvPr id="8" name="Straight Arrow Connector 7"/>
          <p:cNvCxnSpPr>
            <a:stCxn id="12" idx="2"/>
          </p:cNvCxnSpPr>
          <p:nvPr/>
        </p:nvCxnSpPr>
        <p:spPr>
          <a:xfrm>
            <a:off x="6477000" y="4114800"/>
            <a:ext cx="8382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7400" y="3376136"/>
            <a:ext cx="1219199" cy="738664"/>
          </a:xfrm>
          <a:prstGeom prst="rect">
            <a:avLst/>
          </a:prstGeom>
          <a:noFill/>
          <a:ln w="28575">
            <a:solidFill>
              <a:srgbClr val="FF0000"/>
            </a:solidFill>
          </a:ln>
        </p:spPr>
        <p:txBody>
          <a:bodyPr wrap="square" rtlCol="0">
            <a:spAutoFit/>
          </a:bodyPr>
          <a:lstStyle/>
          <a:p>
            <a:pPr algn="ctr"/>
            <a:r>
              <a:rPr lang="en-US" sz="1400" b="1" dirty="0" smtClean="0">
                <a:solidFill>
                  <a:srgbClr val="FF0000"/>
                </a:solidFill>
                <a:latin typeface="Arial" panose="020B0604020202020204" pitchFamily="34" charset="0"/>
                <a:cs typeface="Arial" panose="020B0604020202020204" pitchFamily="34" charset="0"/>
              </a:rPr>
              <a:t>Height and width code removed</a:t>
            </a:r>
            <a:endParaRPr lang="en-US" sz="1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1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2667000"/>
          </a:xfrm>
        </p:spPr>
        <p:txBody>
          <a:bodyPr/>
          <a:lstStyle/>
          <a:p>
            <a:r>
              <a:rPr lang="en-US" dirty="0" smtClean="0"/>
              <a:t>Save all of the files in the text editor and then open the “about.html” page in the browser.</a:t>
            </a:r>
          </a:p>
          <a:p>
            <a:r>
              <a:rPr lang="en-US" dirty="0" smtClean="0"/>
              <a:t>Resize your browser window to a very small viewport size and notice what happens to the images.</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Add Flexible Images To Our Pages</a:t>
            </a:r>
            <a:endParaRPr lang="en-US" dirty="0"/>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684" y="3352800"/>
            <a:ext cx="4572000" cy="3083442"/>
          </a:xfrm>
          <a:prstGeom prst="rect">
            <a:avLst/>
          </a:prstGeom>
          <a:ln w="19050">
            <a:solidFill>
              <a:schemeClr val="tx1"/>
            </a:solidFill>
          </a:ln>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969" y="2946991"/>
            <a:ext cx="1983031" cy="3352800"/>
          </a:xfrm>
          <a:prstGeom prst="rect">
            <a:avLst/>
          </a:prstGeom>
          <a:ln w="12700">
            <a:solidFill>
              <a:schemeClr val="tx1"/>
            </a:solidFill>
          </a:ln>
        </p:spPr>
      </p:pic>
      <p:sp>
        <p:nvSpPr>
          <p:cNvPr id="7" name="Right Arrow 6"/>
          <p:cNvSpPr/>
          <p:nvPr/>
        </p:nvSpPr>
        <p:spPr>
          <a:xfrm>
            <a:off x="4724400" y="4894521"/>
            <a:ext cx="1828800" cy="363279"/>
          </a:xfrm>
          <a:prstGeom prst="right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25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It </a:t>
            </a:r>
            <a:r>
              <a:rPr lang="en-IN" dirty="0"/>
              <a:t>is </a:t>
            </a:r>
            <a:r>
              <a:rPr lang="en-IN" dirty="0" smtClean="0"/>
              <a:t>better to use </a:t>
            </a:r>
            <a:r>
              <a:rPr lang="en-IN" dirty="0"/>
              <a:t>a single-column layout for a mobile </a:t>
            </a:r>
            <a:r>
              <a:rPr lang="en-IN" dirty="0" smtClean="0"/>
              <a:t>display </a:t>
            </a:r>
            <a:r>
              <a:rPr lang="en-IN" dirty="0"/>
              <a:t>as this prevents scrolling </a:t>
            </a:r>
            <a:r>
              <a:rPr lang="en-IN" dirty="0" smtClean="0"/>
              <a:t>horizontally</a:t>
            </a:r>
          </a:p>
          <a:p>
            <a:r>
              <a:rPr lang="en-IN" dirty="0" smtClean="0"/>
              <a:t>Styling </a:t>
            </a:r>
            <a:r>
              <a:rPr lang="en-IN" dirty="0"/>
              <a:t>content for mobile devices </a:t>
            </a:r>
            <a:r>
              <a:rPr lang="en-IN" dirty="0" smtClean="0"/>
              <a:t>requires that each page be </a:t>
            </a:r>
            <a:r>
              <a:rPr lang="en-IN" dirty="0" err="1" smtClean="0"/>
              <a:t>analyzed</a:t>
            </a:r>
            <a:r>
              <a:rPr lang="en-IN" dirty="0" smtClean="0"/>
              <a:t> to determine the </a:t>
            </a:r>
            <a:r>
              <a:rPr lang="en-IN" dirty="0"/>
              <a:t>most important content on the page, and then style that content to attract users </a:t>
            </a:r>
            <a:r>
              <a:rPr lang="en-IN" dirty="0" smtClean="0"/>
              <a:t>of </a:t>
            </a:r>
            <a:r>
              <a:rPr lang="en-US" dirty="0" smtClean="0"/>
              <a:t>mobile devices</a:t>
            </a:r>
            <a:endParaRPr lang="en-US" dirty="0"/>
          </a:p>
        </p:txBody>
      </p:sp>
      <p:sp>
        <p:nvSpPr>
          <p:cNvPr id="5" name="Title 4"/>
          <p:cNvSpPr>
            <a:spLocks noGrp="1"/>
          </p:cNvSpPr>
          <p:nvPr>
            <p:ph type="title"/>
          </p:nvPr>
        </p:nvSpPr>
        <p:spPr/>
        <p:txBody>
          <a:bodyPr>
            <a:normAutofit/>
          </a:bodyPr>
          <a:lstStyle/>
          <a:p>
            <a:r>
              <a:rPr lang="en-US" sz="4400" dirty="0"/>
              <a:t>Following a Mobile-First Strategy</a:t>
            </a:r>
          </a:p>
        </p:txBody>
      </p:sp>
    </p:spTree>
    <p:extLst>
      <p:ext uri="{BB962C8B-B14F-4D97-AF65-F5344CB8AC3E}">
        <p14:creationId xmlns:p14="http://schemas.microsoft.com/office/powerpoint/2010/main" val="55167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Following a Mobile-First </a:t>
            </a:r>
            <a:r>
              <a:rPr lang="en-US" sz="4400" dirty="0" smtClean="0"/>
              <a:t>Strategy</a:t>
            </a:r>
            <a:endParaRPr lang="en-US" sz="4400" dirty="0"/>
          </a:p>
        </p:txBody>
      </p:sp>
      <p:sp>
        <p:nvSpPr>
          <p:cNvPr id="7" name="Content Placeholder 6"/>
          <p:cNvSpPr>
            <a:spLocks noGrp="1"/>
          </p:cNvSpPr>
          <p:nvPr>
            <p:ph idx="1"/>
          </p:nvPr>
        </p:nvSpPr>
        <p:spPr/>
        <p:txBody>
          <a:bodyPr/>
          <a:lstStyle/>
          <a:p>
            <a:r>
              <a:rPr lang="en-IN" dirty="0" smtClean="0"/>
              <a:t>Figure 5–22a </a:t>
            </a:r>
            <a:r>
              <a:rPr lang="en-IN" dirty="0"/>
              <a:t>depicts a wireframe example for a traditional desktop </a:t>
            </a:r>
            <a:r>
              <a:rPr lang="en-IN" dirty="0" smtClean="0"/>
              <a:t>viewport, while Figure 5–22b depicts </a:t>
            </a:r>
            <a:r>
              <a:rPr lang="en-IN" dirty="0"/>
              <a:t>all these same areas of content for a mobile </a:t>
            </a:r>
            <a:r>
              <a:rPr lang="en-IN" dirty="0" smtClean="0"/>
              <a:t>design</a:t>
            </a:r>
          </a:p>
          <a:p>
            <a:endParaRPr lang="en-US" dirty="0"/>
          </a:p>
        </p:txBody>
      </p:sp>
      <p:pic>
        <p:nvPicPr>
          <p:cNvPr id="8" name="Picture 7" descr="The figure consists of two wireframes: Desktop wireframe and Mobile wireframe.&#10;The first wireframe, Desktop wireframe, consists of six rectangular boxes and is aligned on the left side of the figure. The first rectangular box is labeled “Logo.” The second rectangular box labeled “Navigation” is positioned on the right side of the first rectangular box. The third rectangular box labeled “Side Article” is positioned below the first rectangular box. The fourth rectangular box labeled “Main Content” is positioned to the right of the third rectangular box below the second rectangular box. The fifth rectangular box labeled “Call to Action” is positioned to the right of the fourth rectangular box and below the second rectangular box. The sixth rectangular box labeled “Ads” is positioned below the fifth rectangular box and to the right of fourth rectangular box. A text that reads “(a) Desktop wireframe” is positioned below the first wireframe.&#10;The second wireframe, Mobile wireframe, consists of six rectangular boxes and is aligned vertically on the right side of the first wireframe. The first rectangular box is labeled “Logo.” The second rectangular box of labeled “Nav” is positioned below the first rectangular box. The third rectangular box labeled “Side Article” is positioned below the second rectangular box. The fourth rectangular box labeled “Main Content” is positioned below the third rectangular box. The fifth rectangular box labeled “Call to Action” is positioned below the fourth rectangular box. The sixth rectangular box labeled “Ads” is positioned below the fifth rectangular box. A text that reads “(b) Mobile wireframe” is positioned to the left of the sixth rectangular box."/>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1800" y="2777454"/>
            <a:ext cx="3457571" cy="3536257"/>
          </a:xfrm>
          <a:prstGeom prst="rect">
            <a:avLst/>
          </a:prstGeom>
        </p:spPr>
      </p:pic>
    </p:spTree>
    <p:extLst>
      <p:ext uri="{BB962C8B-B14F-4D97-AF65-F5344CB8AC3E}">
        <p14:creationId xmlns:p14="http://schemas.microsoft.com/office/powerpoint/2010/main" val="295899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Figure 5–23 shows </a:t>
            </a:r>
            <a:r>
              <a:rPr lang="en-IN" dirty="0"/>
              <a:t>how to hide some webpage areas to create </a:t>
            </a:r>
            <a:r>
              <a:rPr lang="en-IN" dirty="0" smtClean="0"/>
              <a:t>a </a:t>
            </a:r>
            <a:r>
              <a:rPr lang="en-US" dirty="0" smtClean="0"/>
              <a:t>revised </a:t>
            </a:r>
            <a:r>
              <a:rPr lang="en-US" dirty="0"/>
              <a:t>mobile </a:t>
            </a:r>
            <a:r>
              <a:rPr lang="en-US" dirty="0" smtClean="0"/>
              <a:t>wireframe</a:t>
            </a:r>
          </a:p>
          <a:p>
            <a:endParaRPr lang="en-US" dirty="0"/>
          </a:p>
        </p:txBody>
      </p:sp>
      <p:sp>
        <p:nvSpPr>
          <p:cNvPr id="5" name="Title 4"/>
          <p:cNvSpPr>
            <a:spLocks noGrp="1"/>
          </p:cNvSpPr>
          <p:nvPr>
            <p:ph type="title"/>
          </p:nvPr>
        </p:nvSpPr>
        <p:spPr/>
        <p:txBody>
          <a:bodyPr>
            <a:noAutofit/>
          </a:bodyPr>
          <a:lstStyle/>
          <a:p>
            <a:r>
              <a:rPr lang="en-US" sz="4400" dirty="0"/>
              <a:t>Following a Mobile-First </a:t>
            </a:r>
            <a:r>
              <a:rPr lang="en-US" sz="4400" dirty="0" smtClean="0"/>
              <a:t>Strategy</a:t>
            </a:r>
            <a:endParaRPr lang="en-US" sz="4400" dirty="0"/>
          </a:p>
        </p:txBody>
      </p:sp>
      <p:pic>
        <p:nvPicPr>
          <p:cNvPr id="7" name="Picture 6" descr="This figure shows how to hide few webpage areas to create a revised mobile wireframe.&#10;The figure consists of a big rectangular box with two wireframes. The first wireframe consists of six rectangular boxes aligned on the left of the big rectangular box. The first rectangular box is labeled “Logo.” The second rectangular box labeled “Nav” is positioned below the first rectangular box. The third rectangular box labeled “Side Article” is positioned below the second rectangular box. Two lines intersect to connect to the diagonal corners of the third rectangular box. The fourth rectangular box labeled “Main Content” is positioned below the third rectangular box. The fifth rectangular box labeled “Call to Action” is positioned below the fourth rectangular box. The sixth rectangular box labeled “Ads” is positioned below the fifth rectangular box. Two lines intersect to connect to the diagonal corners of the sixth rectangular box. A rectangular box labeled “content areas are hidden for mobile viewport” is positioned to the left side of the first wireframe. Two arrows originate from the seventh rectangular box and point to the third and sixth rectangular boxes in the first wireframe.&#10;A rightwards arrow is positioned between the two wireframes.&#10;The second wireframe consists of four rectangular boxes. The first rectangular box labeled “Logo” is positioned at the top of the second wireframe. The second rectangular box labeled “Nav” is positioned below the first rectangular box. The third rectangular box labeled “Main Content” is positioned below the second rectangular box. The fourth rectangular box labeled “Call to Action” is positioned below the third rectangular box. A rectangular box labeled “revised wireframe for mobile viewport” is positioned at the right side of the second wireframe. An arrow originating from the eight rectangular box points to the four sections of the second wirefram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2286000"/>
            <a:ext cx="4122522" cy="3951511"/>
          </a:xfrm>
          <a:prstGeom prst="rect">
            <a:avLst/>
          </a:prstGeom>
        </p:spPr>
      </p:pic>
    </p:spTree>
    <p:extLst>
      <p:ext uri="{BB962C8B-B14F-4D97-AF65-F5344CB8AC3E}">
        <p14:creationId xmlns:p14="http://schemas.microsoft.com/office/powerpoint/2010/main" val="352287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Optimize the interface to maximize the mobile user </a:t>
            </a:r>
            <a:r>
              <a:rPr lang="en-IN" dirty="0" smtClean="0"/>
              <a:t>experience</a:t>
            </a:r>
          </a:p>
          <a:p>
            <a:r>
              <a:rPr lang="en-IN" dirty="0" smtClean="0"/>
              <a:t>Some of the key </a:t>
            </a:r>
            <a:r>
              <a:rPr lang="en-IN" dirty="0"/>
              <a:t>best practices when designing for mobile </a:t>
            </a:r>
            <a:r>
              <a:rPr lang="en-IN" dirty="0" smtClean="0"/>
              <a:t>viewports are as follows:</a:t>
            </a:r>
            <a:endParaRPr lang="en-IN" dirty="0"/>
          </a:p>
          <a:p>
            <a:pPr marL="914400" lvl="1" indent="-457200">
              <a:buFont typeface="+mj-lt"/>
              <a:buAutoNum type="arabicPeriod"/>
            </a:pPr>
            <a:r>
              <a:rPr lang="en-IN" dirty="0" smtClean="0"/>
              <a:t>Make </a:t>
            </a:r>
            <a:r>
              <a:rPr lang="en-IN" dirty="0"/>
              <a:t>use of 100% of the screen </a:t>
            </a:r>
            <a:r>
              <a:rPr lang="en-IN" dirty="0" smtClean="0"/>
              <a:t>space</a:t>
            </a:r>
            <a:endParaRPr lang="en-IN" dirty="0"/>
          </a:p>
          <a:p>
            <a:pPr marL="914400" lvl="1" indent="-457200">
              <a:buFont typeface="+mj-lt"/>
              <a:buAutoNum type="arabicPeriod"/>
            </a:pPr>
            <a:r>
              <a:rPr lang="en-IN" dirty="0" smtClean="0"/>
              <a:t>Design </a:t>
            </a:r>
            <a:r>
              <a:rPr lang="en-IN" dirty="0"/>
              <a:t>the navigation to be easy and </a:t>
            </a:r>
            <a:r>
              <a:rPr lang="en-IN" dirty="0" smtClean="0"/>
              <a:t>intuitive</a:t>
            </a:r>
            <a:endParaRPr lang="en-IN" dirty="0"/>
          </a:p>
          <a:p>
            <a:pPr marL="914400" lvl="1" indent="-457200">
              <a:buFont typeface="+mj-lt"/>
              <a:buAutoNum type="arabicPeriod"/>
            </a:pPr>
            <a:r>
              <a:rPr lang="en-IN" dirty="0" smtClean="0"/>
              <a:t>Keep </a:t>
            </a:r>
            <a:r>
              <a:rPr lang="en-IN" dirty="0"/>
              <a:t>load times minimal. Enhance load times </a:t>
            </a:r>
            <a:r>
              <a:rPr lang="en-IN" dirty="0" smtClean="0"/>
              <a:t>by removing bandwidth-intensive content and streamlining </a:t>
            </a:r>
            <a:r>
              <a:rPr lang="en-IN" dirty="0"/>
              <a:t>your HTML </a:t>
            </a:r>
            <a:r>
              <a:rPr lang="en-IN" dirty="0" smtClean="0"/>
              <a:t>code</a:t>
            </a:r>
          </a:p>
          <a:p>
            <a:pPr marL="914400" lvl="1" indent="-457200">
              <a:buFont typeface="+mj-lt"/>
              <a:buAutoNum type="arabicPeriod"/>
            </a:pPr>
            <a:r>
              <a:rPr lang="en-US" dirty="0" smtClean="0"/>
              <a:t>Display essential page content and hide nonessential page content</a:t>
            </a:r>
          </a:p>
          <a:p>
            <a:pPr marL="914400" lvl="1" indent="-457200">
              <a:buFont typeface="+mj-lt"/>
              <a:buAutoNum type="arabicPeriod"/>
            </a:pPr>
            <a:r>
              <a:rPr lang="en-IN" dirty="0" smtClean="0"/>
              <a:t>Make the content easy to access and read</a:t>
            </a:r>
          </a:p>
          <a:p>
            <a:pPr marL="914400" lvl="1" indent="-457200">
              <a:buFont typeface="+mj-lt"/>
              <a:buAutoNum type="arabicPeriod"/>
            </a:pPr>
            <a:r>
              <a:rPr lang="en-IN" dirty="0" smtClean="0"/>
              <a:t>Design a simple layout</a:t>
            </a:r>
            <a:endParaRPr lang="en-US" dirty="0" smtClean="0"/>
          </a:p>
          <a:p>
            <a:pPr marL="457200" lvl="1" indent="0">
              <a:buNone/>
            </a:pPr>
            <a:endParaRPr lang="en-IN" dirty="0"/>
          </a:p>
        </p:txBody>
      </p:sp>
      <p:sp>
        <p:nvSpPr>
          <p:cNvPr id="5" name="Title 4"/>
          <p:cNvSpPr>
            <a:spLocks noGrp="1"/>
          </p:cNvSpPr>
          <p:nvPr>
            <p:ph type="title"/>
          </p:nvPr>
        </p:nvSpPr>
        <p:spPr/>
        <p:txBody>
          <a:bodyPr>
            <a:normAutofit/>
          </a:bodyPr>
          <a:lstStyle/>
          <a:p>
            <a:r>
              <a:rPr lang="en-US" sz="4400" dirty="0"/>
              <a:t>Following a Mobile-First </a:t>
            </a:r>
            <a:r>
              <a:rPr lang="en-US" sz="4400" dirty="0" smtClean="0"/>
              <a:t>Strategy</a:t>
            </a:r>
            <a:endParaRPr lang="en-US" sz="4400" dirty="0"/>
          </a:p>
        </p:txBody>
      </p:sp>
    </p:spTree>
    <p:extLst>
      <p:ext uri="{BB962C8B-B14F-4D97-AF65-F5344CB8AC3E}">
        <p14:creationId xmlns:p14="http://schemas.microsoft.com/office/powerpoint/2010/main" val="401790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81328"/>
            <a:ext cx="8991600" cy="4525963"/>
          </a:xfrm>
        </p:spPr>
        <p:txBody>
          <a:bodyPr/>
          <a:lstStyle/>
          <a:p>
            <a:r>
              <a:rPr lang="en-US" dirty="0" smtClean="0"/>
              <a:t>It is good practice to signify in your CSS file where the mobile styles begin.</a:t>
            </a:r>
          </a:p>
          <a:p>
            <a:r>
              <a:rPr lang="en-US" dirty="0" smtClean="0"/>
              <a:t>In “styles.css”, place the insertion point at the end of Line 11 and press ENTER twice to insert new Lines 12 &amp; 13.</a:t>
            </a:r>
          </a:p>
          <a:p>
            <a:r>
              <a:rPr lang="en-US" dirty="0" smtClean="0"/>
              <a:t>On Line 13, type: /* Styles for Mobile Layout */</a:t>
            </a:r>
            <a:endParaRPr lang="en-US" dirty="0"/>
          </a:p>
        </p:txBody>
      </p:sp>
      <p:sp>
        <p:nvSpPr>
          <p:cNvPr id="3" name="Title 2"/>
          <p:cNvSpPr>
            <a:spLocks noGrp="1"/>
          </p:cNvSpPr>
          <p:nvPr>
            <p:ph type="title"/>
          </p:nvPr>
        </p:nvSpPr>
        <p:spPr/>
        <p:txBody>
          <a:bodyPr/>
          <a:lstStyle/>
          <a:p>
            <a:r>
              <a:rPr lang="en-US" dirty="0" smtClean="0"/>
              <a:t>Add a Comment For Mobile Styles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962400"/>
            <a:ext cx="8610600" cy="1838582"/>
          </a:xfrm>
          <a:prstGeom prst="rect">
            <a:avLst/>
          </a:prstGeom>
          <a:ln w="12700">
            <a:solidFill>
              <a:schemeClr val="tx1"/>
            </a:solidFill>
          </a:ln>
        </p:spPr>
      </p:pic>
    </p:spTree>
    <p:extLst>
      <p:ext uri="{BB962C8B-B14F-4D97-AF65-F5344CB8AC3E}">
        <p14:creationId xmlns:p14="http://schemas.microsoft.com/office/powerpoint/2010/main" val="164096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81328"/>
            <a:ext cx="8991600" cy="4525963"/>
          </a:xfrm>
        </p:spPr>
        <p:txBody>
          <a:bodyPr/>
          <a:lstStyle/>
          <a:p>
            <a:r>
              <a:rPr lang="en-US" dirty="0" smtClean="0"/>
              <a:t>In “styles.css”, on Line 17, change the width value from 80% to 100%.</a:t>
            </a:r>
          </a:p>
          <a:p>
            <a:r>
              <a:rPr lang="en-US" dirty="0" smtClean="0"/>
              <a:t>Save the changes.</a:t>
            </a:r>
            <a:endParaRPr lang="en-US" dirty="0"/>
          </a:p>
        </p:txBody>
      </p:sp>
      <p:sp>
        <p:nvSpPr>
          <p:cNvPr id="3" name="Title 2"/>
          <p:cNvSpPr>
            <a:spLocks noGrp="1"/>
          </p:cNvSpPr>
          <p:nvPr>
            <p:ph type="title"/>
          </p:nvPr>
        </p:nvSpPr>
        <p:spPr/>
        <p:txBody>
          <a:bodyPr>
            <a:normAutofit fontScale="90000"/>
          </a:bodyPr>
          <a:lstStyle/>
          <a:p>
            <a:r>
              <a:rPr lang="en-US" dirty="0" smtClean="0"/>
              <a:t>Edit the #container Style for Mobile Viewports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276600"/>
            <a:ext cx="8596286" cy="2338501"/>
          </a:xfrm>
          <a:prstGeom prst="rect">
            <a:avLst/>
          </a:prstGeom>
          <a:ln w="19050">
            <a:solidFill>
              <a:schemeClr val="tx1"/>
            </a:solidFill>
          </a:ln>
        </p:spPr>
      </p:pic>
    </p:spTree>
    <p:extLst>
      <p:ext uri="{BB962C8B-B14F-4D97-AF65-F5344CB8AC3E}">
        <p14:creationId xmlns:p14="http://schemas.microsoft.com/office/powerpoint/2010/main" val="38140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lstStyle/>
          <a:p>
            <a:r>
              <a:rPr lang="en-US" dirty="0" smtClean="0"/>
              <a:t>On Line 22, change the comment text to: </a:t>
            </a:r>
            <a:r>
              <a:rPr lang="en-US" i="1" dirty="0" smtClean="0">
                <a:latin typeface="Times New Roman" panose="02020603050405020304" pitchFamily="18" charset="0"/>
                <a:cs typeface="Times New Roman" panose="02020603050405020304" pitchFamily="18" charset="0"/>
              </a:rPr>
              <a:t>Style for the header specifies top margin, background color, rounded corners, and center-aligns content</a:t>
            </a:r>
          </a:p>
          <a:p>
            <a:r>
              <a:rPr lang="en-US" dirty="0" smtClean="0">
                <a:cs typeface="Times New Roman" panose="02020603050405020304" pitchFamily="18" charset="0"/>
              </a:rPr>
              <a:t>On Line 24, change the margin-top value to 0.2em</a:t>
            </a:r>
          </a:p>
          <a:p>
            <a:pPr>
              <a:buSzPct val="104000"/>
              <a:buFont typeface="Wingdings" panose="05000000000000000000" pitchFamily="2" charset="2"/>
              <a:buChar char="G"/>
            </a:pPr>
            <a:r>
              <a:rPr lang="en-US" sz="2400" dirty="0">
                <a:cs typeface="Times New Roman" panose="02020603050405020304" pitchFamily="18" charset="0"/>
              </a:rPr>
              <a:t> </a:t>
            </a:r>
            <a:r>
              <a:rPr lang="en-US" sz="2400" dirty="0" err="1" smtClean="0">
                <a:cs typeface="Times New Roman" panose="02020603050405020304" pitchFamily="18" charset="0"/>
              </a:rPr>
              <a:t>em</a:t>
            </a:r>
            <a:r>
              <a:rPr lang="en-US" sz="2400" dirty="0" smtClean="0">
                <a:cs typeface="Times New Roman" panose="02020603050405020304" pitchFamily="18" charset="0"/>
              </a:rPr>
              <a:t> or percent values are more responsive than pixel values</a:t>
            </a:r>
            <a:endParaRPr lang="en-US" sz="2400"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Edit the header Style for Mobile Viewports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02" y="4102395"/>
            <a:ext cx="8935698" cy="1724266"/>
          </a:xfrm>
          <a:prstGeom prst="rect">
            <a:avLst/>
          </a:prstGeom>
          <a:ln w="19050">
            <a:solidFill>
              <a:schemeClr val="tx1"/>
            </a:solidFill>
          </a:ln>
        </p:spPr>
      </p:pic>
    </p:spTree>
    <p:extLst>
      <p:ext uri="{BB962C8B-B14F-4D97-AF65-F5344CB8AC3E}">
        <p14:creationId xmlns:p14="http://schemas.microsoft.com/office/powerpoint/2010/main" val="310920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lvl="2" indent="-342900"/>
            <a:r>
              <a:rPr lang="en-US" sz="3200" dirty="0"/>
              <a:t>The three concepts of responsive design are:</a:t>
            </a:r>
          </a:p>
          <a:p>
            <a:pPr marL="971550" lvl="3" indent="-514350">
              <a:buFont typeface="+mj-lt"/>
              <a:buAutoNum type="arabicPeriod"/>
            </a:pPr>
            <a:r>
              <a:rPr lang="en-US" sz="3200" b="1" dirty="0"/>
              <a:t>Fluid layout: </a:t>
            </a:r>
          </a:p>
          <a:p>
            <a:pPr marL="1371600" lvl="4" indent="-457200">
              <a:buFont typeface="Calibri" panose="020F0502020204030204" pitchFamily="34" charset="0"/>
              <a:buChar char="–"/>
            </a:pPr>
            <a:r>
              <a:rPr lang="en-US" sz="2800" dirty="0"/>
              <a:t>Applies </a:t>
            </a:r>
            <a:r>
              <a:rPr lang="en-IN" sz="2800" dirty="0"/>
              <a:t>proportional size measurements to the </a:t>
            </a:r>
            <a:r>
              <a:rPr lang="en-US" sz="2800" dirty="0"/>
              <a:t>webpage wireframe and content </a:t>
            </a:r>
            <a:endParaRPr lang="en-US" sz="2800" dirty="0" smtClean="0"/>
          </a:p>
          <a:p>
            <a:pPr marL="1371600" lvl="4" indent="-457200">
              <a:buFont typeface="Calibri" panose="020F0502020204030204" pitchFamily="34" charset="0"/>
              <a:buChar char="–"/>
            </a:pPr>
            <a:r>
              <a:rPr lang="en-US" sz="2800" dirty="0" smtClean="0"/>
              <a:t>The </a:t>
            </a:r>
            <a:r>
              <a:rPr lang="en-US" sz="2800" b="1" dirty="0"/>
              <a:t>viewport</a:t>
            </a:r>
            <a:r>
              <a:rPr lang="en-US" sz="2800" dirty="0"/>
              <a:t> </a:t>
            </a:r>
            <a:r>
              <a:rPr lang="en-IN" sz="2800" dirty="0"/>
              <a:t>is the viewing area for the </a:t>
            </a:r>
            <a:r>
              <a:rPr lang="en-IN" sz="2800" dirty="0" smtClean="0"/>
              <a:t>webpage</a:t>
            </a:r>
            <a:endParaRPr lang="en-IN" sz="11200" dirty="0"/>
          </a:p>
        </p:txBody>
      </p:sp>
      <p:sp>
        <p:nvSpPr>
          <p:cNvPr id="5" name="Title 4"/>
          <p:cNvSpPr>
            <a:spLocks noGrp="1"/>
          </p:cNvSpPr>
          <p:nvPr>
            <p:ph type="title"/>
          </p:nvPr>
        </p:nvSpPr>
        <p:spPr/>
        <p:txBody>
          <a:bodyPr>
            <a:noAutofit/>
          </a:bodyPr>
          <a:lstStyle/>
          <a:p>
            <a:r>
              <a:rPr lang="en-US" sz="4400" dirty="0"/>
              <a:t>Exploring Responsive </a:t>
            </a:r>
            <a:r>
              <a:rPr lang="en-US" sz="4400" dirty="0" smtClean="0"/>
              <a:t>Design</a:t>
            </a:r>
            <a:endParaRPr lang="en-US" sz="4400" dirty="0"/>
          </a:p>
        </p:txBody>
      </p:sp>
    </p:spTree>
    <p:extLst>
      <p:ext uri="{BB962C8B-B14F-4D97-AF65-F5344CB8AC3E}">
        <p14:creationId xmlns:p14="http://schemas.microsoft.com/office/powerpoint/2010/main" val="315264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lstStyle/>
          <a:p>
            <a:r>
              <a:rPr lang="en-US" dirty="0" smtClean="0"/>
              <a:t>On Line 25, delete the margin-bottom property and value to remove it, then delete the blank line.</a:t>
            </a:r>
          </a:p>
          <a:p>
            <a:r>
              <a:rPr lang="en-US" sz="2400" dirty="0" smtClean="0">
                <a:cs typeface="Times New Roman" panose="02020603050405020304" pitchFamily="18" charset="0"/>
              </a:rPr>
              <a:t>On Line 26, change the border-radius value to  0.5em</a:t>
            </a:r>
          </a:p>
          <a:p>
            <a:r>
              <a:rPr lang="en-US" sz="2400" dirty="0" smtClean="0">
                <a:cs typeface="Times New Roman" panose="02020603050405020304" pitchFamily="18" charset="0"/>
              </a:rPr>
              <a:t>On Line 27, delete the box-shadow property and values to remove them, and then delete the blank line.</a:t>
            </a:r>
          </a:p>
          <a:p>
            <a:pPr>
              <a:buSzPct val="103000"/>
              <a:buFont typeface="Wingdings" panose="05000000000000000000" pitchFamily="2" charset="2"/>
              <a:buChar char="G"/>
            </a:pPr>
            <a:r>
              <a:rPr lang="en-US" sz="2400" dirty="0" smtClean="0">
                <a:cs typeface="Times New Roman" panose="02020603050405020304" pitchFamily="18" charset="0"/>
              </a:rPr>
              <a:t>(</a:t>
            </a:r>
            <a:r>
              <a:rPr lang="en-US" sz="2000" i="1" dirty="0" smtClean="0">
                <a:cs typeface="Times New Roman" panose="02020603050405020304" pitchFamily="18" charset="0"/>
              </a:rPr>
              <a:t>This will allow for more room for content on mobile viewports</a:t>
            </a:r>
            <a:r>
              <a:rPr lang="en-US" sz="2400" dirty="0" smtClean="0">
                <a:cs typeface="Times New Roman" panose="02020603050405020304" pitchFamily="18" charset="0"/>
              </a:rPr>
              <a:t>.)</a:t>
            </a:r>
            <a:endParaRPr lang="en-US" sz="2400"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Edit the header Style for Mobile Viewports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18" y="4114800"/>
            <a:ext cx="7672882" cy="2167028"/>
          </a:xfrm>
          <a:prstGeom prst="rect">
            <a:avLst/>
          </a:prstGeom>
          <a:ln w="19050">
            <a:solidFill>
              <a:schemeClr val="tx1"/>
            </a:solidFill>
          </a:ln>
        </p:spPr>
      </p:pic>
    </p:spTree>
    <p:extLst>
      <p:ext uri="{BB962C8B-B14F-4D97-AF65-F5344CB8AC3E}">
        <p14:creationId xmlns:p14="http://schemas.microsoft.com/office/powerpoint/2010/main" val="23051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Modify the comment text on Line 30 to: </a:t>
            </a:r>
            <a:r>
              <a:rPr lang="en-US" i="1" dirty="0">
                <a:latin typeface="Times New Roman" panose="02020603050405020304" pitchFamily="18" charset="0"/>
                <a:cs typeface="Times New Roman" panose="02020603050405020304" pitchFamily="18" charset="0"/>
              </a:rPr>
              <a:t>Style for the </a:t>
            </a:r>
            <a:r>
              <a:rPr lang="en-US" i="1" dirty="0" err="1">
                <a:latin typeface="Times New Roman" panose="02020603050405020304" pitchFamily="18" charset="0"/>
                <a:cs typeface="Times New Roman" panose="02020603050405020304" pitchFamily="18" charset="0"/>
              </a:rPr>
              <a:t>nav</a:t>
            </a:r>
            <a:r>
              <a:rPr lang="en-US" i="1" dirty="0">
                <a:latin typeface="Times New Roman" panose="02020603050405020304" pitchFamily="18" charset="0"/>
                <a:cs typeface="Times New Roman" panose="02020603050405020304" pitchFamily="18" charset="0"/>
              </a:rPr>
              <a:t> specifies text </a:t>
            </a:r>
            <a:r>
              <a:rPr lang="en-US" i="1" dirty="0" smtClean="0">
                <a:latin typeface="Times New Roman" panose="02020603050405020304" pitchFamily="18" charset="0"/>
                <a:cs typeface="Times New Roman" panose="02020603050405020304" pitchFamily="18" charset="0"/>
              </a:rPr>
              <a:t>properties</a:t>
            </a:r>
          </a:p>
          <a:p>
            <a:r>
              <a:rPr lang="en-US" dirty="0" smtClean="0"/>
              <a:t>DELETE Lines 36-41 to delete the properties and values for padding, top and bottom margin, border radius, and top and bottom border.</a:t>
            </a:r>
            <a:endParaRPr lang="en-US" dirty="0"/>
          </a:p>
        </p:txBody>
      </p:sp>
      <p:sp>
        <p:nvSpPr>
          <p:cNvPr id="3" name="Title 2"/>
          <p:cNvSpPr>
            <a:spLocks noGrp="1"/>
          </p:cNvSpPr>
          <p:nvPr>
            <p:ph type="title"/>
          </p:nvPr>
        </p:nvSpPr>
        <p:spPr/>
        <p:txBody>
          <a:bodyPr>
            <a:normAutofit fontScale="90000"/>
          </a:bodyPr>
          <a:lstStyle/>
          <a:p>
            <a:r>
              <a:rPr lang="en-US" dirty="0" smtClean="0"/>
              <a:t>Edit the </a:t>
            </a:r>
            <a:r>
              <a:rPr lang="en-US" dirty="0" err="1" smtClean="0"/>
              <a:t>nav</a:t>
            </a:r>
            <a:r>
              <a:rPr lang="en-US" dirty="0" smtClean="0"/>
              <a:t> Style for Mobile Viewports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733800"/>
            <a:ext cx="7039958" cy="2372056"/>
          </a:xfrm>
          <a:prstGeom prst="rect">
            <a:avLst/>
          </a:prstGeom>
        </p:spPr>
      </p:pic>
      <p:sp>
        <p:nvSpPr>
          <p:cNvPr id="6" name="Rounded Rectangle 5"/>
          <p:cNvSpPr/>
          <p:nvPr/>
        </p:nvSpPr>
        <p:spPr>
          <a:xfrm>
            <a:off x="1371600" y="4724400"/>
            <a:ext cx="3276600" cy="1143000"/>
          </a:xfrm>
          <a:prstGeom prst="round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434379" y="3505200"/>
            <a:ext cx="1585421" cy="1219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09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Place the insertion point at the end of Line 36 and press ENTER twice to insert new Lines 37 and 38.</a:t>
            </a:r>
          </a:p>
          <a:p>
            <a:r>
              <a:rPr lang="en-US" dirty="0" smtClean="0"/>
              <a:t>On Line 38 type: </a:t>
            </a:r>
            <a:r>
              <a:rPr lang="en-US" i="1" dirty="0">
                <a:latin typeface="Times New Roman" panose="02020603050405020304" pitchFamily="18" charset="0"/>
                <a:cs typeface="Times New Roman" panose="02020603050405020304" pitchFamily="18" charset="0"/>
              </a:rPr>
              <a:t>/* Style specifies padding and margins for unordered list */</a:t>
            </a:r>
          </a:p>
          <a:p>
            <a:r>
              <a:rPr lang="en-US" dirty="0" smtClean="0"/>
              <a:t>Press ENTER to insert a new Line 39.</a:t>
            </a:r>
            <a:endParaRPr lang="en-US" dirty="0"/>
          </a:p>
        </p:txBody>
      </p:sp>
      <p:sp>
        <p:nvSpPr>
          <p:cNvPr id="3" name="Title 2"/>
          <p:cNvSpPr>
            <a:spLocks noGrp="1"/>
          </p:cNvSpPr>
          <p:nvPr>
            <p:ph type="title"/>
          </p:nvPr>
        </p:nvSpPr>
        <p:spPr/>
        <p:txBody>
          <a:bodyPr>
            <a:normAutofit fontScale="90000"/>
          </a:bodyPr>
          <a:lstStyle/>
          <a:p>
            <a:r>
              <a:rPr lang="en-US" dirty="0" smtClean="0"/>
              <a:t>Add a </a:t>
            </a:r>
            <a:r>
              <a:rPr lang="en-US" dirty="0" err="1" smtClean="0"/>
              <a:t>nav</a:t>
            </a:r>
            <a:r>
              <a:rPr lang="en-US" dirty="0" smtClean="0"/>
              <a:t> </a:t>
            </a:r>
            <a:r>
              <a:rPr lang="en-US" dirty="0" err="1" smtClean="0"/>
              <a:t>ul</a:t>
            </a:r>
            <a:r>
              <a:rPr lang="en-US" dirty="0" smtClean="0"/>
              <a:t> Style for Mobile Viewports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37" y="4054549"/>
            <a:ext cx="7977610" cy="1595522"/>
          </a:xfrm>
          <a:prstGeom prst="rect">
            <a:avLst/>
          </a:prstGeom>
          <a:ln w="19050">
            <a:solidFill>
              <a:schemeClr val="tx1"/>
            </a:solidFill>
          </a:ln>
        </p:spPr>
      </p:pic>
    </p:spTree>
    <p:extLst>
      <p:ext uri="{BB962C8B-B14F-4D97-AF65-F5344CB8AC3E}">
        <p14:creationId xmlns:p14="http://schemas.microsoft.com/office/powerpoint/2010/main" val="291220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 Line 39, type </a:t>
            </a:r>
            <a:r>
              <a:rPr lang="en-US" dirty="0" err="1" smtClean="0"/>
              <a:t>nav</a:t>
            </a:r>
            <a:r>
              <a:rPr lang="en-US" dirty="0" smtClean="0"/>
              <a:t> </a:t>
            </a:r>
            <a:r>
              <a:rPr lang="en-US" dirty="0" err="1" smtClean="0"/>
              <a:t>ul</a:t>
            </a:r>
            <a:r>
              <a:rPr lang="en-US" dirty="0" smtClean="0"/>
              <a:t> {</a:t>
            </a:r>
          </a:p>
          <a:p>
            <a:r>
              <a:rPr lang="en-US" dirty="0" smtClean="0"/>
              <a:t>Press ENTER to insert a new Line 40</a:t>
            </a:r>
          </a:p>
          <a:p>
            <a:r>
              <a:rPr lang="en-US" dirty="0" smtClean="0"/>
              <a:t>Press TAB to indent, then type the properties and values shown:</a:t>
            </a:r>
            <a:endParaRPr lang="en-US" dirty="0"/>
          </a:p>
        </p:txBody>
      </p:sp>
      <p:sp>
        <p:nvSpPr>
          <p:cNvPr id="3" name="Title 2"/>
          <p:cNvSpPr>
            <a:spLocks noGrp="1"/>
          </p:cNvSpPr>
          <p:nvPr>
            <p:ph type="title"/>
          </p:nvPr>
        </p:nvSpPr>
        <p:spPr/>
        <p:txBody>
          <a:bodyPr>
            <a:normAutofit fontScale="90000"/>
          </a:bodyPr>
          <a:lstStyle/>
          <a:p>
            <a:r>
              <a:rPr lang="en-US" dirty="0" smtClean="0"/>
              <a:t>Add a </a:t>
            </a:r>
            <a:r>
              <a:rPr lang="en-US" dirty="0" err="1" smtClean="0"/>
              <a:t>nav</a:t>
            </a:r>
            <a:r>
              <a:rPr lang="en-US" dirty="0" smtClean="0"/>
              <a:t> </a:t>
            </a:r>
            <a:r>
              <a:rPr lang="en-US" dirty="0" err="1" smtClean="0"/>
              <a:t>ul</a:t>
            </a:r>
            <a:r>
              <a:rPr lang="en-US" dirty="0" smtClean="0"/>
              <a:t> Style for Mobile Viewports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45" y="3429000"/>
            <a:ext cx="7977655" cy="2590800"/>
          </a:xfrm>
          <a:prstGeom prst="rect">
            <a:avLst/>
          </a:prstGeom>
          <a:ln w="19050">
            <a:solidFill>
              <a:schemeClr val="tx1"/>
            </a:solidFill>
          </a:ln>
        </p:spPr>
      </p:pic>
    </p:spTree>
    <p:extLst>
      <p:ext uri="{BB962C8B-B14F-4D97-AF65-F5344CB8AC3E}">
        <p14:creationId xmlns:p14="http://schemas.microsoft.com/office/powerpoint/2010/main" val="365647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458200" cy="4525963"/>
          </a:xfrm>
        </p:spPr>
        <p:txBody>
          <a:bodyPr/>
          <a:lstStyle/>
          <a:p>
            <a:r>
              <a:rPr lang="en-US" dirty="0" smtClean="0"/>
              <a:t>Place the insertion point at the end of Line 43 and press ENTER twice to create new Lines 44 and 45.</a:t>
            </a:r>
          </a:p>
          <a:p>
            <a:r>
              <a:rPr lang="en-US" dirty="0" smtClean="0"/>
              <a:t>On Line 45 type: </a:t>
            </a:r>
            <a:r>
              <a:rPr lang="en-US" i="1" dirty="0">
                <a:latin typeface="Times New Roman" panose="02020603050405020304" pitchFamily="18" charset="0"/>
                <a:cs typeface="Times New Roman" panose="02020603050405020304" pitchFamily="18" charset="0"/>
              </a:rPr>
              <a:t>/* Style for </a:t>
            </a:r>
            <a:r>
              <a:rPr lang="en-US" i="1" dirty="0" err="1">
                <a:latin typeface="Times New Roman" panose="02020603050405020304" pitchFamily="18" charset="0"/>
                <a:cs typeface="Times New Roman" panose="02020603050405020304" pitchFamily="18" charset="0"/>
              </a:rPr>
              <a:t>nav</a:t>
            </a:r>
            <a:r>
              <a:rPr lang="en-US" i="1" dirty="0">
                <a:latin typeface="Times New Roman" panose="02020603050405020304" pitchFamily="18" charset="0"/>
                <a:cs typeface="Times New Roman" panose="02020603050405020304" pitchFamily="18" charset="0"/>
              </a:rPr>
              <a:t> li specifies the background color, rounded corners, removes bullet style, and applies margins and padding for list items within the navigation </a:t>
            </a:r>
            <a:r>
              <a:rPr lang="en-US" i="1" dirty="0" smtClean="0">
                <a:latin typeface="Times New Roman" panose="02020603050405020304" pitchFamily="18" charset="0"/>
                <a:cs typeface="Times New Roman" panose="02020603050405020304" pitchFamily="18" charset="0"/>
              </a:rPr>
              <a:t>*/</a:t>
            </a:r>
          </a:p>
          <a:p>
            <a:r>
              <a:rPr lang="en-US" dirty="0" smtClean="0">
                <a:cs typeface="Times New Roman" panose="02020603050405020304" pitchFamily="18" charset="0"/>
              </a:rPr>
              <a:t>Press ENTER to insert a new Line 46</a:t>
            </a:r>
            <a:endParaRPr lang="en-US"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Add a </a:t>
            </a:r>
            <a:r>
              <a:rPr lang="en-US" dirty="0" err="1" smtClean="0"/>
              <a:t>nav</a:t>
            </a:r>
            <a:r>
              <a:rPr lang="en-US" dirty="0" smtClean="0"/>
              <a:t> li Style for Mobile Viewports</a:t>
            </a:r>
            <a:endParaRPr lang="en-US" dirty="0"/>
          </a:p>
        </p:txBody>
      </p:sp>
    </p:spTree>
    <p:extLst>
      <p:ext uri="{BB962C8B-B14F-4D97-AF65-F5344CB8AC3E}">
        <p14:creationId xmlns:p14="http://schemas.microsoft.com/office/powerpoint/2010/main" val="417431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458200" cy="4525963"/>
          </a:xfrm>
        </p:spPr>
        <p:txBody>
          <a:bodyPr/>
          <a:lstStyle/>
          <a:p>
            <a:r>
              <a:rPr lang="en-US" dirty="0" smtClean="0"/>
              <a:t>Starting on Line 46, enter the code for properties and values to shown:</a:t>
            </a:r>
            <a:endParaRPr lang="en-US"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Add a </a:t>
            </a:r>
            <a:r>
              <a:rPr lang="en-US" dirty="0" err="1" smtClean="0"/>
              <a:t>nav</a:t>
            </a:r>
            <a:r>
              <a:rPr lang="en-US" dirty="0" smtClean="0"/>
              <a:t> li Style for Mobile Viewports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667000"/>
            <a:ext cx="8686800" cy="3087116"/>
          </a:xfrm>
          <a:prstGeom prst="rect">
            <a:avLst/>
          </a:prstGeom>
          <a:ln w="19050">
            <a:solidFill>
              <a:schemeClr val="tx1"/>
            </a:solidFill>
          </a:ln>
        </p:spPr>
      </p:pic>
    </p:spTree>
    <p:extLst>
      <p:ext uri="{BB962C8B-B14F-4D97-AF65-F5344CB8AC3E}">
        <p14:creationId xmlns:p14="http://schemas.microsoft.com/office/powerpoint/2010/main" val="227751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458200" cy="4525963"/>
          </a:xfrm>
        </p:spPr>
        <p:txBody>
          <a:bodyPr/>
          <a:lstStyle/>
          <a:p>
            <a:r>
              <a:rPr lang="en-US" dirty="0" smtClean="0"/>
              <a:t>Place the insertion point at the end of Line 52 and press ENTER twice to insert new Lines 53 &amp; 54.</a:t>
            </a:r>
          </a:p>
          <a:p>
            <a:r>
              <a:rPr lang="en-US" dirty="0" smtClean="0">
                <a:cs typeface="Times New Roman" panose="02020603050405020304" pitchFamily="18" charset="0"/>
              </a:rPr>
              <a:t>On Line 54, type </a:t>
            </a:r>
            <a:r>
              <a:rPr lang="en-US" i="1" dirty="0">
                <a:latin typeface="Times New Roman" panose="02020603050405020304" pitchFamily="18" charset="0"/>
                <a:cs typeface="Times New Roman" panose="02020603050405020304" pitchFamily="18" charset="0"/>
              </a:rPr>
              <a:t>/* Style changes navigation link text color to white and removes the underline */</a:t>
            </a:r>
          </a:p>
          <a:p>
            <a:r>
              <a:rPr lang="en-US" dirty="0" smtClean="0">
                <a:cs typeface="Times New Roman" panose="02020603050405020304" pitchFamily="18" charset="0"/>
              </a:rPr>
              <a:t>Press ENTER to insert a new Line 55</a:t>
            </a:r>
            <a:endParaRPr lang="en-US"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Add a </a:t>
            </a:r>
            <a:r>
              <a:rPr lang="en-US" dirty="0" err="1" smtClean="0"/>
              <a:t>nav</a:t>
            </a:r>
            <a:r>
              <a:rPr lang="en-US" dirty="0" smtClean="0"/>
              <a:t> li Style for Mobile Viewports</a:t>
            </a:r>
            <a:endParaRPr lang="en-US" dirty="0"/>
          </a:p>
        </p:txBody>
      </p:sp>
    </p:spTree>
    <p:extLst>
      <p:ext uri="{BB962C8B-B14F-4D97-AF65-F5344CB8AC3E}">
        <p14:creationId xmlns:p14="http://schemas.microsoft.com/office/powerpoint/2010/main" val="239963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458200" cy="4525963"/>
          </a:xfrm>
        </p:spPr>
        <p:txBody>
          <a:bodyPr/>
          <a:lstStyle/>
          <a:p>
            <a:r>
              <a:rPr lang="en-US" dirty="0" smtClean="0"/>
              <a:t>Starting on Line 55, type the code shown which will add properties and values for the page links in the navigation area:</a:t>
            </a:r>
            <a:endParaRPr lang="en-US"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Add a </a:t>
            </a:r>
            <a:r>
              <a:rPr lang="en-US" dirty="0" err="1" smtClean="0"/>
              <a:t>nav</a:t>
            </a:r>
            <a:r>
              <a:rPr lang="en-US" dirty="0" smtClean="0"/>
              <a:t> li Style for Mobile Viewports</a:t>
            </a:r>
            <a:endParaRPr lang="en-US" dirty="0"/>
          </a:p>
        </p:txBody>
      </p:sp>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r="19364"/>
          <a:stretch/>
        </p:blipFill>
        <p:spPr>
          <a:xfrm>
            <a:off x="381000" y="3048000"/>
            <a:ext cx="8458200" cy="1832728"/>
          </a:xfrm>
          <a:prstGeom prst="rect">
            <a:avLst/>
          </a:prstGeom>
          <a:ln w="12700">
            <a:solidFill>
              <a:schemeClr val="tx1"/>
            </a:solidFill>
          </a:ln>
        </p:spPr>
      </p:pic>
    </p:spTree>
    <p:extLst>
      <p:ext uri="{BB962C8B-B14F-4D97-AF65-F5344CB8AC3E}">
        <p14:creationId xmlns:p14="http://schemas.microsoft.com/office/powerpoint/2010/main" val="39030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t>Open “index.html” in Notepad++</a:t>
            </a:r>
          </a:p>
          <a:p>
            <a:r>
              <a:rPr lang="en-US" dirty="0" smtClean="0">
                <a:cs typeface="Times New Roman" panose="02020603050405020304" pitchFamily="18" charset="0"/>
              </a:rPr>
              <a:t>Place the insertion point at the end of the first paragraph element in the MAIN section and press ENTER twice to insert new Lines.</a:t>
            </a:r>
          </a:p>
          <a:p>
            <a:r>
              <a:rPr lang="en-US" dirty="0" smtClean="0">
                <a:cs typeface="Times New Roman" panose="02020603050405020304" pitchFamily="18" charset="0"/>
              </a:rPr>
              <a:t>Type &lt;div class=“mobile”&gt; to insert a new div element.</a:t>
            </a:r>
          </a:p>
          <a:p>
            <a:r>
              <a:rPr lang="en-US" dirty="0" smtClean="0">
                <a:cs typeface="Times New Roman" panose="02020603050405020304" pitchFamily="18" charset="0"/>
              </a:rPr>
              <a:t>Press ENTER twice to insert new Lines</a:t>
            </a:r>
            <a:endParaRPr lang="en-US" dirty="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dirty="0" smtClean="0"/>
              <a:t>To Modify the Home Page</a:t>
            </a:r>
            <a:endParaRPr lang="en-US" dirty="0"/>
          </a:p>
        </p:txBody>
      </p:sp>
    </p:spTree>
    <p:extLst>
      <p:ext uri="{BB962C8B-B14F-4D97-AF65-F5344CB8AC3E}">
        <p14:creationId xmlns:p14="http://schemas.microsoft.com/office/powerpoint/2010/main" val="220516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t>Press TAB to indent and add a heading 3 element</a:t>
            </a:r>
          </a:p>
          <a:p>
            <a:r>
              <a:rPr lang="en-US" dirty="0" smtClean="0">
                <a:cs typeface="Times New Roman" panose="02020603050405020304" pitchFamily="18" charset="0"/>
              </a:rPr>
              <a:t>Press ENTER and add a paragraph element with a telephone link</a:t>
            </a:r>
          </a:p>
          <a:p>
            <a:r>
              <a:rPr lang="en-US" dirty="0" smtClean="0">
                <a:cs typeface="Times New Roman" panose="02020603050405020304" pitchFamily="18" charset="0"/>
              </a:rPr>
              <a:t>Refer to the code below:</a:t>
            </a:r>
            <a:endParaRPr lang="en-US" dirty="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dirty="0" smtClean="0"/>
              <a:t>To Modify the Home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88" y="3276600"/>
            <a:ext cx="8402223" cy="1828800"/>
          </a:xfrm>
          <a:prstGeom prst="rect">
            <a:avLst/>
          </a:prstGeom>
          <a:ln w="19050">
            <a:solidFill>
              <a:schemeClr val="tx1"/>
            </a:solidFill>
          </a:ln>
        </p:spPr>
      </p:pic>
    </p:spTree>
    <p:extLst>
      <p:ext uri="{BB962C8B-B14F-4D97-AF65-F5344CB8AC3E}">
        <p14:creationId xmlns:p14="http://schemas.microsoft.com/office/powerpoint/2010/main" val="36505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971550" lvl="3" indent="-514350">
              <a:buFont typeface="+mj-lt"/>
              <a:buAutoNum type="arabicPeriod" startAt="2"/>
            </a:pPr>
            <a:r>
              <a:rPr lang="en-US" sz="3200" b="1" dirty="0" smtClean="0"/>
              <a:t>Media queries</a:t>
            </a:r>
          </a:p>
          <a:p>
            <a:pPr marL="1371600" lvl="4" indent="-457200">
              <a:buFont typeface="Calibri" panose="020F0502020204030204" pitchFamily="34" charset="0"/>
              <a:buChar char="–"/>
            </a:pPr>
            <a:r>
              <a:rPr lang="en-IN" sz="2800" dirty="0" smtClean="0"/>
              <a:t>Allow </a:t>
            </a:r>
            <a:r>
              <a:rPr lang="en-IN" sz="2800" dirty="0"/>
              <a:t>the webpage developer to detect the approximate pixel size of the current </a:t>
            </a:r>
            <a:r>
              <a:rPr lang="en-IN" sz="2800" dirty="0" smtClean="0"/>
              <a:t>viewport</a:t>
            </a:r>
          </a:p>
          <a:p>
            <a:pPr marL="1371600" lvl="4" indent="-457200">
              <a:buFont typeface="Calibri" panose="020F0502020204030204" pitchFamily="34" charset="0"/>
              <a:buChar char="–"/>
            </a:pPr>
            <a:r>
              <a:rPr lang="en-IN" sz="2800" dirty="0" smtClean="0"/>
              <a:t>Allow the developer </a:t>
            </a:r>
            <a:r>
              <a:rPr lang="en-IN" sz="2800" dirty="0"/>
              <a:t>to selectively apply CSS rules that work best for that viewport </a:t>
            </a:r>
            <a:r>
              <a:rPr lang="en-IN" sz="2800" dirty="0" smtClean="0"/>
              <a:t>size</a:t>
            </a:r>
          </a:p>
          <a:p>
            <a:pPr marL="457200" lvl="3" indent="0">
              <a:buNone/>
            </a:pPr>
            <a:endParaRPr lang="en-US" dirty="0"/>
          </a:p>
        </p:txBody>
      </p:sp>
      <p:sp>
        <p:nvSpPr>
          <p:cNvPr id="5" name="Title 4"/>
          <p:cNvSpPr>
            <a:spLocks noGrp="1"/>
          </p:cNvSpPr>
          <p:nvPr>
            <p:ph type="title"/>
          </p:nvPr>
        </p:nvSpPr>
        <p:spPr/>
        <p:txBody>
          <a:bodyPr>
            <a:noAutofit/>
          </a:bodyPr>
          <a:lstStyle/>
          <a:p>
            <a:r>
              <a:rPr lang="en-US" sz="4400" dirty="0"/>
              <a:t>Exploring Responsive </a:t>
            </a:r>
            <a:r>
              <a:rPr lang="en-US" sz="4400" dirty="0" smtClean="0"/>
              <a:t>Design</a:t>
            </a:r>
            <a:endParaRPr lang="en-US" sz="4400" dirty="0"/>
          </a:p>
        </p:txBody>
      </p:sp>
    </p:spTree>
    <p:extLst>
      <p:ext uri="{BB962C8B-B14F-4D97-AF65-F5344CB8AC3E}">
        <p14:creationId xmlns:p14="http://schemas.microsoft.com/office/powerpoint/2010/main" val="92653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t>Press ENTER twice and enter the code below.</a:t>
            </a:r>
          </a:p>
          <a:p>
            <a:r>
              <a:rPr lang="en-US" dirty="0" smtClean="0">
                <a:cs typeface="Times New Roman" panose="02020603050405020304" pitchFamily="18" charset="0"/>
              </a:rPr>
              <a:t>After the closing paragraph tag, press enter twice and then be sure to add the ending &lt;/div&gt; tag.</a:t>
            </a:r>
            <a:endParaRPr lang="en-US" dirty="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dirty="0" smtClean="0"/>
              <a:t>To Modify the Home Page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95600"/>
            <a:ext cx="8492448" cy="2971800"/>
          </a:xfrm>
          <a:prstGeom prst="rect">
            <a:avLst/>
          </a:prstGeom>
          <a:ln w="19050">
            <a:solidFill>
              <a:schemeClr val="tx1"/>
            </a:solidFill>
          </a:ln>
        </p:spPr>
      </p:pic>
    </p:spTree>
    <p:extLst>
      <p:ext uri="{BB962C8B-B14F-4D97-AF65-F5344CB8AC3E}">
        <p14:creationId xmlns:p14="http://schemas.microsoft.com/office/powerpoint/2010/main" val="427159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t>At the end of Line 45, press ENTER twice to insert new Lines 46 &amp; 47.</a:t>
            </a:r>
          </a:p>
          <a:p>
            <a:r>
              <a:rPr lang="en-US" dirty="0" smtClean="0">
                <a:cs typeface="Times New Roman" panose="02020603050405020304" pitchFamily="18" charset="0"/>
              </a:rPr>
              <a:t>On Line 47, add a new DIV element with the class “desktop”.</a:t>
            </a:r>
          </a:p>
          <a:p>
            <a:r>
              <a:rPr lang="en-US" dirty="0" smtClean="0">
                <a:cs typeface="Times New Roman" panose="02020603050405020304" pitchFamily="18" charset="0"/>
              </a:rPr>
              <a:t>Increase the indent for the existing paragraph elements on Lines 49 and 51.</a:t>
            </a:r>
          </a:p>
          <a:p>
            <a:r>
              <a:rPr lang="en-US" dirty="0" smtClean="0">
                <a:cs typeface="Times New Roman" panose="02020603050405020304" pitchFamily="18" charset="0"/>
              </a:rPr>
              <a:t>At the end of Line 51, press ENTER twice to insert new Lines 52 and 53.</a:t>
            </a:r>
          </a:p>
          <a:p>
            <a:r>
              <a:rPr lang="en-US" dirty="0" smtClean="0">
                <a:cs typeface="Times New Roman" panose="02020603050405020304" pitchFamily="18" charset="0"/>
              </a:rPr>
              <a:t>On Line 53, use BACKSPACE to decrease the indent and then add the ending div tag &lt;/div&gt;.</a:t>
            </a:r>
          </a:p>
          <a:p>
            <a:endParaRPr lang="en-US" dirty="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dirty="0" smtClean="0"/>
              <a:t>To Modify the Home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9144000" cy="3505200"/>
          </a:xfrm>
          <a:prstGeom prst="rect">
            <a:avLst/>
          </a:prstGeom>
          <a:ln w="19050">
            <a:solidFill>
              <a:schemeClr val="tx1"/>
            </a:solidFill>
          </a:ln>
        </p:spPr>
      </p:pic>
    </p:spTree>
    <p:extLst>
      <p:ext uri="{BB962C8B-B14F-4D97-AF65-F5344CB8AC3E}">
        <p14:creationId xmlns:p14="http://schemas.microsoft.com/office/powerpoint/2010/main" val="101209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t>Open the “styles.css” file in the text editor.</a:t>
            </a:r>
          </a:p>
          <a:p>
            <a:r>
              <a:rPr lang="en-US" dirty="0" smtClean="0">
                <a:cs typeface="Times New Roman" panose="02020603050405020304" pitchFamily="18" charset="0"/>
              </a:rPr>
              <a:t>Place the insertion point at the end of Line 58 and press ENTER twice to create new Lines 59 &amp; 60.</a:t>
            </a:r>
          </a:p>
          <a:p>
            <a:r>
              <a:rPr lang="en-US" dirty="0" smtClean="0">
                <a:cs typeface="Times New Roman" panose="02020603050405020304" pitchFamily="18" charset="0"/>
              </a:rPr>
              <a:t>Enter the code below which will prepare a style rule for the .mobile class.</a:t>
            </a:r>
          </a:p>
          <a:p>
            <a:endParaRPr lang="en-US"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To Add a Style Rule for the mobile Class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657600"/>
            <a:ext cx="8535099" cy="2209800"/>
          </a:xfrm>
          <a:prstGeom prst="rect">
            <a:avLst/>
          </a:prstGeom>
          <a:ln w="19050">
            <a:solidFill>
              <a:schemeClr val="tx1"/>
            </a:solidFill>
          </a:ln>
        </p:spPr>
      </p:pic>
    </p:spTree>
    <p:extLst>
      <p:ext uri="{BB962C8B-B14F-4D97-AF65-F5344CB8AC3E}">
        <p14:creationId xmlns:p14="http://schemas.microsoft.com/office/powerpoint/2010/main" val="518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t>With the insertion point at the end of Line 63, press ENTER twice to create new Lines 64 and 65.</a:t>
            </a:r>
          </a:p>
          <a:p>
            <a:r>
              <a:rPr lang="en-US" dirty="0" smtClean="0">
                <a:cs typeface="Times New Roman" panose="02020603050405020304" pitchFamily="18" charset="0"/>
              </a:rPr>
              <a:t>Insert the comment and code shown below which will contain properties and values to hide content in the desktop class (</a:t>
            </a:r>
            <a:r>
              <a:rPr lang="en-US" i="1" dirty="0" smtClean="0">
                <a:cs typeface="Times New Roman" panose="02020603050405020304" pitchFamily="18" charset="0"/>
              </a:rPr>
              <a:t>we will be refining this later in the chapter</a:t>
            </a:r>
            <a:r>
              <a:rPr lang="en-US" dirty="0" smtClean="0">
                <a:cs typeface="Times New Roman" panose="02020603050405020304" pitchFamily="18" charset="0"/>
              </a:rPr>
              <a:t>)</a:t>
            </a:r>
          </a:p>
          <a:p>
            <a:endParaRPr lang="en-US"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To Add a Style Rule for the desktop Class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72" y="4038600"/>
            <a:ext cx="7263656" cy="1719322"/>
          </a:xfrm>
          <a:prstGeom prst="rect">
            <a:avLst/>
          </a:prstGeom>
          <a:ln w="19050">
            <a:solidFill>
              <a:schemeClr val="tx1"/>
            </a:solidFill>
          </a:ln>
        </p:spPr>
      </p:pic>
    </p:spTree>
    <p:extLst>
      <p:ext uri="{BB962C8B-B14F-4D97-AF65-F5344CB8AC3E}">
        <p14:creationId xmlns:p14="http://schemas.microsoft.com/office/powerpoint/2010/main" val="140704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cs typeface="Times New Roman" panose="02020603050405020304" pitchFamily="18" charset="0"/>
              </a:rPr>
              <a:t>On Line 70, change the comment text and change the values and properties which will allow for more content in the mobile viewport and create a more fluid and responsive design layout.</a:t>
            </a:r>
            <a:endParaRPr lang="en-US"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To Modify the Style Rule for the main Element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24200"/>
            <a:ext cx="8229601" cy="3124200"/>
          </a:xfrm>
          <a:prstGeom prst="rect">
            <a:avLst/>
          </a:prstGeom>
          <a:ln w="19050">
            <a:solidFill>
              <a:schemeClr val="tx1"/>
            </a:solidFill>
          </a:ln>
        </p:spPr>
      </p:pic>
      <p:sp>
        <p:nvSpPr>
          <p:cNvPr id="6" name="TextBox 5"/>
          <p:cNvSpPr txBox="1"/>
          <p:nvPr/>
        </p:nvSpPr>
        <p:spPr>
          <a:xfrm>
            <a:off x="4648201" y="4395696"/>
            <a:ext cx="1524000" cy="523220"/>
          </a:xfrm>
          <a:prstGeom prst="rect">
            <a:avLst/>
          </a:prstGeom>
          <a:noFill/>
          <a:ln w="19050">
            <a:solidFill>
              <a:srgbClr val="FF0000"/>
            </a:solidFill>
          </a:ln>
        </p:spPr>
        <p:txBody>
          <a:bodyPr wrap="square" rtlCol="0">
            <a:spAutoFit/>
          </a:bodyPr>
          <a:lstStyle/>
          <a:p>
            <a:pPr algn="ctr"/>
            <a:r>
              <a:rPr lang="en-US" sz="1400" dirty="0" smtClean="0">
                <a:solidFill>
                  <a:srgbClr val="FF0000"/>
                </a:solidFill>
                <a:latin typeface="+mj-lt"/>
              </a:rPr>
              <a:t>Margin-bottom removed</a:t>
            </a:r>
            <a:endParaRPr lang="en-US" sz="1400" dirty="0">
              <a:solidFill>
                <a:srgbClr val="FF0000"/>
              </a:solidFill>
              <a:latin typeface="+mj-lt"/>
            </a:endParaRPr>
          </a:p>
        </p:txBody>
      </p:sp>
      <p:sp>
        <p:nvSpPr>
          <p:cNvPr id="8" name="TextBox 7"/>
          <p:cNvSpPr txBox="1"/>
          <p:nvPr/>
        </p:nvSpPr>
        <p:spPr>
          <a:xfrm>
            <a:off x="5029200" y="5105400"/>
            <a:ext cx="1524000" cy="523220"/>
          </a:xfrm>
          <a:prstGeom prst="rect">
            <a:avLst/>
          </a:prstGeom>
          <a:noFill/>
          <a:ln w="19050">
            <a:solidFill>
              <a:srgbClr val="FF0000"/>
            </a:solidFill>
          </a:ln>
        </p:spPr>
        <p:txBody>
          <a:bodyPr wrap="square" rtlCol="0">
            <a:spAutoFit/>
          </a:bodyPr>
          <a:lstStyle/>
          <a:p>
            <a:pPr algn="ctr"/>
            <a:r>
              <a:rPr lang="en-US" sz="1400" dirty="0" smtClean="0">
                <a:solidFill>
                  <a:srgbClr val="FF0000"/>
                </a:solidFill>
                <a:latin typeface="+mj-lt"/>
              </a:rPr>
              <a:t>Box-shadow removed</a:t>
            </a:r>
            <a:endParaRPr lang="en-US" sz="1400" dirty="0">
              <a:solidFill>
                <a:srgbClr val="FF0000"/>
              </a:solidFill>
              <a:latin typeface="+mj-lt"/>
            </a:endParaRPr>
          </a:p>
        </p:txBody>
      </p:sp>
      <p:cxnSp>
        <p:nvCxnSpPr>
          <p:cNvPr id="10" name="Straight Arrow Connector 9"/>
          <p:cNvCxnSpPr>
            <a:stCxn id="6" idx="1"/>
          </p:cNvCxnSpPr>
          <p:nvPr/>
        </p:nvCxnSpPr>
        <p:spPr>
          <a:xfrm flipH="1">
            <a:off x="2590800" y="4657306"/>
            <a:ext cx="2057401" cy="1432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276600" y="5367010"/>
            <a:ext cx="1752600" cy="1193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06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t>On Line 87, change the value of the margin-top property to 2em to make the design more responsive</a:t>
            </a:r>
          </a:p>
          <a:p>
            <a:r>
              <a:rPr lang="en-US" dirty="0" smtClean="0">
                <a:cs typeface="Times New Roman" panose="02020603050405020304" pitchFamily="18" charset="0"/>
              </a:rPr>
              <a:t>Save all changes</a:t>
            </a:r>
          </a:p>
          <a:p>
            <a:endParaRPr lang="en-US"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To Modify the Style Rule for the footer Element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957623"/>
            <a:ext cx="7920069" cy="2824280"/>
          </a:xfrm>
          <a:prstGeom prst="rect">
            <a:avLst/>
          </a:prstGeom>
          <a:ln w="19050">
            <a:solidFill>
              <a:schemeClr val="tx1"/>
            </a:solidFill>
          </a:ln>
        </p:spPr>
      </p:pic>
    </p:spTree>
    <p:extLst>
      <p:ext uri="{BB962C8B-B14F-4D97-AF65-F5344CB8AC3E}">
        <p14:creationId xmlns:p14="http://schemas.microsoft.com/office/powerpoint/2010/main" val="291904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143000"/>
            <a:ext cx="8648700" cy="4525963"/>
          </a:xfrm>
        </p:spPr>
        <p:txBody>
          <a:bodyPr/>
          <a:lstStyle/>
          <a:p>
            <a:r>
              <a:rPr lang="en-US" dirty="0" smtClean="0"/>
              <a:t>Open the “about.html” file in the text editor</a:t>
            </a:r>
          </a:p>
          <a:p>
            <a:r>
              <a:rPr lang="en-US" dirty="0" smtClean="0">
                <a:cs typeface="Times New Roman" panose="02020603050405020304" pitchFamily="18" charset="0"/>
              </a:rPr>
              <a:t>Remove the line breaks on Lines 39, 48, 57, 64, 68 and 72. (</a:t>
            </a:r>
            <a:r>
              <a:rPr lang="en-US" i="1" dirty="0" smtClean="0">
                <a:cs typeface="Times New Roman" panose="02020603050405020304" pitchFamily="18" charset="0"/>
              </a:rPr>
              <a:t>This will remove the extra space below the lists</a:t>
            </a:r>
            <a:r>
              <a:rPr lang="en-US" dirty="0" smtClean="0">
                <a:cs typeface="Times New Roman" panose="02020603050405020304" pitchFamily="18" charset="0"/>
              </a:rPr>
              <a:t>)</a:t>
            </a:r>
          </a:p>
          <a:p>
            <a:endParaRPr lang="en-US" dirty="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dirty="0" smtClean="0"/>
              <a:t>Modify the About Us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629786"/>
            <a:ext cx="2510751" cy="4267200"/>
          </a:xfrm>
          <a:prstGeom prst="rect">
            <a:avLst/>
          </a:prstGeom>
          <a:ln w="12700">
            <a:solidFill>
              <a:schemeClr val="tx1"/>
            </a:solidFill>
          </a:ln>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590446"/>
            <a:ext cx="2549199" cy="4297680"/>
          </a:xfrm>
          <a:prstGeom prst="rect">
            <a:avLst/>
          </a:prstGeom>
          <a:ln w="12700">
            <a:solidFill>
              <a:schemeClr val="tx1"/>
            </a:solidFill>
          </a:ln>
        </p:spPr>
      </p:pic>
      <p:sp>
        <p:nvSpPr>
          <p:cNvPr id="7" name="Right Arrow 6"/>
          <p:cNvSpPr/>
          <p:nvPr/>
        </p:nvSpPr>
        <p:spPr>
          <a:xfrm>
            <a:off x="3581400" y="4419600"/>
            <a:ext cx="1828800" cy="609600"/>
          </a:xfrm>
          <a:prstGeom prst="rightArrow">
            <a:avLst/>
          </a:prstGeom>
          <a:solidFill>
            <a:srgbClr val="FF0000"/>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12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t>Click at the end of Line 57 and press ENTER twice to insert new Lines 58 and 59</a:t>
            </a:r>
          </a:p>
          <a:p>
            <a:r>
              <a:rPr lang="en-US" dirty="0" smtClean="0">
                <a:cs typeface="Times New Roman" panose="02020603050405020304" pitchFamily="18" charset="0"/>
              </a:rPr>
              <a:t>On Line 59, type &lt;div class=“tablet”&gt; to insert a new div element.</a:t>
            </a:r>
          </a:p>
          <a:p>
            <a:r>
              <a:rPr lang="en-US" dirty="0" smtClean="0">
                <a:cs typeface="Times New Roman" panose="02020603050405020304" pitchFamily="18" charset="0"/>
              </a:rPr>
              <a:t>Click at the end of Line 77 and press ENTER twice to insert new Line 78 and 79.</a:t>
            </a:r>
          </a:p>
          <a:p>
            <a:r>
              <a:rPr lang="en-US" dirty="0" smtClean="0">
                <a:cs typeface="Times New Roman" panose="02020603050405020304" pitchFamily="18" charset="0"/>
              </a:rPr>
              <a:t>On Line 79, close the div element with &lt;/div&gt;</a:t>
            </a:r>
          </a:p>
          <a:p>
            <a:endParaRPr lang="en-US" dirty="0" smtClean="0">
              <a:cs typeface="Times New Roman" panose="02020603050405020304" pitchFamily="18" charset="0"/>
            </a:endParaRPr>
          </a:p>
          <a:p>
            <a:endParaRPr lang="en-US" dirty="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dirty="0"/>
              <a:t>Modify the About Us Page</a:t>
            </a:r>
          </a:p>
        </p:txBody>
      </p:sp>
    </p:spTree>
    <p:extLst>
      <p:ext uri="{BB962C8B-B14F-4D97-AF65-F5344CB8AC3E}">
        <p14:creationId xmlns:p14="http://schemas.microsoft.com/office/powerpoint/2010/main" val="328445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t>Open the “style.css” file in the text editor</a:t>
            </a:r>
          </a:p>
          <a:p>
            <a:r>
              <a:rPr lang="en-US" dirty="0" smtClean="0">
                <a:cs typeface="Times New Roman" panose="02020603050405020304" pitchFamily="18" charset="0"/>
              </a:rPr>
              <a:t>Click at the end of Line 88 and press ENTER twice to insert new Lines 89 and 90.</a:t>
            </a:r>
          </a:p>
          <a:p>
            <a:endParaRPr lang="en-US" dirty="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dirty="0" smtClean="0"/>
              <a:t>Add a Style Rule for the tablet Class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124200"/>
            <a:ext cx="7467599" cy="2133600"/>
          </a:xfrm>
          <a:prstGeom prst="rect">
            <a:avLst/>
          </a:prstGeom>
          <a:ln w="19050">
            <a:solidFill>
              <a:schemeClr val="tx1"/>
            </a:solidFill>
          </a:ln>
        </p:spPr>
      </p:pic>
    </p:spTree>
    <p:extLst>
      <p:ext uri="{BB962C8B-B14F-4D97-AF65-F5344CB8AC3E}">
        <p14:creationId xmlns:p14="http://schemas.microsoft.com/office/powerpoint/2010/main" val="62658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648700" cy="4525963"/>
          </a:xfrm>
        </p:spPr>
        <p:txBody>
          <a:bodyPr/>
          <a:lstStyle/>
          <a:p>
            <a:r>
              <a:rPr lang="en-US" dirty="0" smtClean="0"/>
              <a:t>Place your insertion point on line 94 and press ENTER to insert a new Line 95.</a:t>
            </a:r>
          </a:p>
          <a:p>
            <a:r>
              <a:rPr lang="en-US" dirty="0" smtClean="0">
                <a:cs typeface="Times New Roman" panose="02020603050405020304" pitchFamily="18" charset="0"/>
              </a:rPr>
              <a:t>Enter the code below which will hide the pictures in mobile viewports to allow more content.</a:t>
            </a:r>
          </a:p>
          <a:p>
            <a:endParaRPr lang="en-US" dirty="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t>Modify the .equip, </a:t>
            </a:r>
            <a:r>
              <a:rPr lang="en-US" dirty="0" err="1" smtClean="0"/>
              <a:t>ul</a:t>
            </a:r>
            <a:r>
              <a:rPr lang="en-US" dirty="0" smtClean="0"/>
              <a:t>, </a:t>
            </a:r>
            <a:r>
              <a:rPr lang="en-US" dirty="0" err="1" smtClean="0"/>
              <a:t>dt</a:t>
            </a:r>
            <a:r>
              <a:rPr lang="en-US" dirty="0" smtClean="0"/>
              <a:t> and </a:t>
            </a:r>
            <a:r>
              <a:rPr lang="en-US" dirty="0" err="1" smtClean="0"/>
              <a:t>dd</a:t>
            </a:r>
            <a:r>
              <a:rPr lang="en-US" dirty="0" smtClean="0"/>
              <a:t> Style Rules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23" y="3429000"/>
            <a:ext cx="8497233" cy="2309880"/>
          </a:xfrm>
          <a:prstGeom prst="rect">
            <a:avLst/>
          </a:prstGeom>
          <a:ln w="19050">
            <a:solidFill>
              <a:schemeClr val="tx1"/>
            </a:solidFill>
          </a:ln>
        </p:spPr>
      </p:pic>
      <p:sp>
        <p:nvSpPr>
          <p:cNvPr id="6" name="TextBox 5"/>
          <p:cNvSpPr txBox="1"/>
          <p:nvPr/>
        </p:nvSpPr>
        <p:spPr>
          <a:xfrm>
            <a:off x="4267200" y="4419600"/>
            <a:ext cx="2057400" cy="646331"/>
          </a:xfrm>
          <a:prstGeom prst="rect">
            <a:avLst/>
          </a:prstGeom>
          <a:noFill/>
          <a:ln w="19050">
            <a:solidFill>
              <a:srgbClr val="FF0000"/>
            </a:solidFill>
          </a:ln>
        </p:spPr>
        <p:txBody>
          <a:bodyPr wrap="square" rtlCol="0">
            <a:spAutoFit/>
          </a:bodyPr>
          <a:lstStyle/>
          <a:p>
            <a:pPr algn="ctr"/>
            <a:r>
              <a:rPr lang="en-US" dirty="0" err="1" smtClean="0">
                <a:solidFill>
                  <a:srgbClr val="FF0000"/>
                </a:solidFill>
                <a:latin typeface="+mj-lt"/>
              </a:rPr>
              <a:t>ul</a:t>
            </a:r>
            <a:r>
              <a:rPr lang="en-US" dirty="0" smtClean="0">
                <a:solidFill>
                  <a:srgbClr val="FF0000"/>
                </a:solidFill>
                <a:latin typeface="+mj-lt"/>
              </a:rPr>
              <a:t>, </a:t>
            </a:r>
            <a:r>
              <a:rPr lang="en-US" dirty="0" err="1" smtClean="0">
                <a:solidFill>
                  <a:srgbClr val="FF0000"/>
                </a:solidFill>
                <a:latin typeface="+mj-lt"/>
              </a:rPr>
              <a:t>dt</a:t>
            </a:r>
            <a:r>
              <a:rPr lang="en-US" dirty="0" smtClean="0">
                <a:solidFill>
                  <a:srgbClr val="FF0000"/>
                </a:solidFill>
                <a:latin typeface="+mj-lt"/>
              </a:rPr>
              <a:t>, and </a:t>
            </a:r>
            <a:r>
              <a:rPr lang="en-US" dirty="0" err="1" smtClean="0">
                <a:solidFill>
                  <a:srgbClr val="FF0000"/>
                </a:solidFill>
                <a:latin typeface="+mj-lt"/>
              </a:rPr>
              <a:t>dd</a:t>
            </a:r>
            <a:r>
              <a:rPr lang="en-US" dirty="0" smtClean="0">
                <a:solidFill>
                  <a:srgbClr val="FF0000"/>
                </a:solidFill>
                <a:latin typeface="+mj-lt"/>
              </a:rPr>
              <a:t> style rules are removed</a:t>
            </a:r>
            <a:endParaRPr lang="en-US" dirty="0">
              <a:solidFill>
                <a:srgbClr val="FF0000"/>
              </a:solidFill>
              <a:latin typeface="+mj-lt"/>
            </a:endParaRPr>
          </a:p>
        </p:txBody>
      </p:sp>
      <p:cxnSp>
        <p:nvCxnSpPr>
          <p:cNvPr id="8" name="Straight Arrow Connector 7"/>
          <p:cNvCxnSpPr/>
          <p:nvPr/>
        </p:nvCxnSpPr>
        <p:spPr>
          <a:xfrm flipH="1">
            <a:off x="2057400" y="4953000"/>
            <a:ext cx="2209800" cy="11293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9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971550" lvl="3" indent="-514350">
              <a:buFont typeface="+mj-lt"/>
              <a:buAutoNum type="arabicPeriod" startAt="3"/>
            </a:pPr>
            <a:r>
              <a:rPr lang="en-IN" sz="3200" b="1" dirty="0"/>
              <a:t>Flexible </a:t>
            </a:r>
            <a:r>
              <a:rPr lang="en-IN" sz="3200" b="1" dirty="0" smtClean="0"/>
              <a:t>images</a:t>
            </a:r>
          </a:p>
          <a:p>
            <a:pPr marL="1371600" lvl="4" indent="-457200">
              <a:buFont typeface="Calibri" panose="020F0502020204030204" pitchFamily="34" charset="0"/>
              <a:buChar char="–"/>
            </a:pPr>
            <a:r>
              <a:rPr lang="en-IN" sz="2800" dirty="0" smtClean="0"/>
              <a:t>They </a:t>
            </a:r>
            <a:r>
              <a:rPr lang="en-IN" sz="2800" dirty="0"/>
              <a:t>shrink and grow based on the size of the </a:t>
            </a:r>
            <a:r>
              <a:rPr lang="en-IN" sz="2800" dirty="0" smtClean="0"/>
              <a:t>viewport </a:t>
            </a:r>
            <a:endParaRPr lang="en-IN" sz="2800" dirty="0"/>
          </a:p>
          <a:p>
            <a:pPr marL="1371600" lvl="4" indent="-457200">
              <a:buFont typeface="Calibri" panose="020F0502020204030204" pitchFamily="34" charset="0"/>
              <a:buChar char="–"/>
            </a:pPr>
            <a:r>
              <a:rPr lang="en-IN" sz="2800" dirty="0" smtClean="0"/>
              <a:t>They </a:t>
            </a:r>
            <a:r>
              <a:rPr lang="en-IN" sz="2800" dirty="0"/>
              <a:t>do not have height and width attributes or values in the HTML </a:t>
            </a:r>
            <a:r>
              <a:rPr lang="en-IN" sz="2800" dirty="0" smtClean="0"/>
              <a:t>document</a:t>
            </a:r>
          </a:p>
          <a:p>
            <a:pPr marL="1371600" lvl="4" indent="-457200">
              <a:buFont typeface="Calibri" panose="020F0502020204030204" pitchFamily="34" charset="0"/>
              <a:buChar char="–"/>
            </a:pPr>
            <a:r>
              <a:rPr lang="en-IN" sz="2800" dirty="0" smtClean="0"/>
              <a:t>They </a:t>
            </a:r>
            <a:r>
              <a:rPr lang="en-IN" sz="2800" dirty="0"/>
              <a:t>use CSS rules to resize the image relative to the wireframe and viewport</a:t>
            </a:r>
            <a:endParaRPr lang="en-US" sz="2800" dirty="0"/>
          </a:p>
        </p:txBody>
      </p:sp>
      <p:sp>
        <p:nvSpPr>
          <p:cNvPr id="5" name="Title 4"/>
          <p:cNvSpPr>
            <a:spLocks noGrp="1"/>
          </p:cNvSpPr>
          <p:nvPr>
            <p:ph type="title"/>
          </p:nvPr>
        </p:nvSpPr>
        <p:spPr/>
        <p:txBody>
          <a:bodyPr>
            <a:noAutofit/>
          </a:bodyPr>
          <a:lstStyle/>
          <a:p>
            <a:r>
              <a:rPr lang="en-US" sz="4400" dirty="0"/>
              <a:t>Exploring Responsive </a:t>
            </a:r>
            <a:r>
              <a:rPr lang="en-US" sz="4400" dirty="0" smtClean="0"/>
              <a:t>Design</a:t>
            </a:r>
            <a:endParaRPr lang="en-US" sz="4400" dirty="0"/>
          </a:p>
        </p:txBody>
      </p:sp>
    </p:spTree>
    <p:extLst>
      <p:ext uri="{BB962C8B-B14F-4D97-AF65-F5344CB8AC3E}">
        <p14:creationId xmlns:p14="http://schemas.microsoft.com/office/powerpoint/2010/main" val="147690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b="1" dirty="0">
                <a:latin typeface="Courier New" panose="02070309020205020404" pitchFamily="49" charset="0"/>
                <a:cs typeface="Courier New" panose="02070309020205020404" pitchFamily="49" charset="0"/>
              </a:rPr>
              <a:t>span</a:t>
            </a:r>
            <a:r>
              <a:rPr lang="en-US" sz="4100" b="1" dirty="0"/>
              <a:t> </a:t>
            </a:r>
            <a:r>
              <a:rPr lang="en-US" sz="3500" dirty="0" smtClean="0"/>
              <a:t>element</a:t>
            </a:r>
          </a:p>
          <a:p>
            <a:pPr lvl="1"/>
            <a:r>
              <a:rPr lang="en-IN" sz="2600" dirty="0" smtClean="0"/>
              <a:t>Allows the use of CSS </a:t>
            </a:r>
            <a:r>
              <a:rPr lang="en-IN" sz="2600" dirty="0"/>
              <a:t>to format a span of text </a:t>
            </a:r>
            <a:r>
              <a:rPr lang="en-IN" sz="2600" dirty="0" smtClean="0"/>
              <a:t>separately </a:t>
            </a:r>
            <a:r>
              <a:rPr lang="en-US" sz="2600" dirty="0" smtClean="0"/>
              <a:t>from </a:t>
            </a:r>
            <a:r>
              <a:rPr lang="en-US" sz="2600" dirty="0"/>
              <a:t>its surrounding </a:t>
            </a:r>
            <a:r>
              <a:rPr lang="en-US" sz="2600" dirty="0" smtClean="0"/>
              <a:t>text</a:t>
            </a:r>
          </a:p>
          <a:p>
            <a:pPr lvl="1"/>
            <a:r>
              <a:rPr lang="en-IN" sz="2600" dirty="0" smtClean="0"/>
              <a:t>The &lt;span</a:t>
            </a:r>
            <a:r>
              <a:rPr lang="en-IN" sz="2600" dirty="0"/>
              <a:t>&gt; </a:t>
            </a:r>
            <a:r>
              <a:rPr lang="en-US" sz="2600" dirty="0" smtClean="0"/>
              <a:t>and </a:t>
            </a:r>
            <a:r>
              <a:rPr lang="en-US" sz="2600" dirty="0"/>
              <a:t>&lt;/span&gt; </a:t>
            </a:r>
            <a:r>
              <a:rPr lang="en-US" sz="2600" dirty="0" smtClean="0"/>
              <a:t>are the </a:t>
            </a:r>
            <a:r>
              <a:rPr lang="en-IN" sz="2600" dirty="0" smtClean="0"/>
              <a:t>start </a:t>
            </a:r>
            <a:r>
              <a:rPr lang="en-IN" sz="2600" dirty="0"/>
              <a:t>and the end </a:t>
            </a:r>
            <a:r>
              <a:rPr lang="en-IN" sz="2600" dirty="0" smtClean="0"/>
              <a:t>tags</a:t>
            </a:r>
            <a:endParaRPr lang="en-US" sz="2600" dirty="0"/>
          </a:p>
          <a:p>
            <a:pPr lvl="1"/>
            <a:r>
              <a:rPr lang="en-IN" sz="2600" dirty="0" smtClean="0"/>
              <a:t>As </a:t>
            </a:r>
            <a:r>
              <a:rPr lang="en-IN" sz="2600" dirty="0"/>
              <a:t>an inline element, it can be applied to text within a </a:t>
            </a:r>
            <a:r>
              <a:rPr lang="en-IN" sz="2600" dirty="0" smtClean="0"/>
              <a:t>block</a:t>
            </a:r>
          </a:p>
          <a:p>
            <a:pPr lvl="1"/>
            <a:r>
              <a:rPr lang="en-US" sz="2600" dirty="0" smtClean="0"/>
              <a:t>A </a:t>
            </a:r>
            <a:r>
              <a:rPr lang="en-US" sz="2600" dirty="0"/>
              <a:t>class </a:t>
            </a:r>
            <a:r>
              <a:rPr lang="en-US" sz="2600" dirty="0" smtClean="0"/>
              <a:t>can </a:t>
            </a:r>
            <a:r>
              <a:rPr lang="en-IN" sz="2600" dirty="0" smtClean="0"/>
              <a:t>be </a:t>
            </a:r>
            <a:r>
              <a:rPr lang="en-IN" sz="2600" dirty="0"/>
              <a:t>added to a </a:t>
            </a:r>
            <a:r>
              <a:rPr lang="en-US" sz="2200" dirty="0">
                <a:latin typeface="Courier New" panose="02070309020205020404" pitchFamily="49" charset="0"/>
                <a:cs typeface="Courier New" panose="02070309020205020404" pitchFamily="49" charset="0"/>
              </a:rPr>
              <a:t>span</a:t>
            </a:r>
            <a:r>
              <a:rPr lang="en-US" sz="2600" b="1" dirty="0"/>
              <a:t> </a:t>
            </a:r>
            <a:r>
              <a:rPr lang="en-IN" sz="2600" dirty="0" smtClean="0"/>
              <a:t>element </a:t>
            </a:r>
            <a:r>
              <a:rPr lang="en-IN" sz="2600" dirty="0"/>
              <a:t>to style its </a:t>
            </a:r>
            <a:r>
              <a:rPr lang="en-IN" sz="2600" dirty="0" smtClean="0"/>
              <a:t>text</a:t>
            </a:r>
          </a:p>
          <a:p>
            <a:pPr lvl="1"/>
            <a:r>
              <a:rPr lang="en-IN" sz="2600" dirty="0" smtClean="0"/>
              <a:t>For example, the following code shows a phone number wrapped in span element.</a:t>
            </a:r>
          </a:p>
          <a:p>
            <a:pPr marL="914400" lvl="2" indent="0">
              <a:buNone/>
            </a:pPr>
            <a:r>
              <a:rPr lang="en-IN" sz="1900" dirty="0" smtClean="0">
                <a:latin typeface="Courier New" panose="02070309020205020404" pitchFamily="49" charset="0"/>
                <a:cs typeface="Courier New" panose="02070309020205020404" pitchFamily="49" charset="0"/>
              </a:rPr>
              <a:t>&lt;span class="desktop"&gt;(814) 555-9608&lt;/span&gt;</a:t>
            </a:r>
            <a:endParaRPr lang="en-US" sz="1900" dirty="0" smtClean="0">
              <a:latin typeface="Courier New" panose="02070309020205020404" pitchFamily="49" charset="0"/>
              <a:cs typeface="Courier New" panose="02070309020205020404" pitchFamily="49" charset="0"/>
            </a:endParaRPr>
          </a:p>
          <a:p>
            <a:pPr lvl="1"/>
            <a:endParaRPr lang="en-IN" sz="3000" dirty="0" smtClean="0"/>
          </a:p>
        </p:txBody>
      </p:sp>
      <p:sp>
        <p:nvSpPr>
          <p:cNvPr id="5" name="Title 4"/>
          <p:cNvSpPr>
            <a:spLocks noGrp="1"/>
          </p:cNvSpPr>
          <p:nvPr>
            <p:ph type="title"/>
          </p:nvPr>
        </p:nvSpPr>
        <p:spPr/>
        <p:txBody>
          <a:bodyPr>
            <a:normAutofit/>
          </a:bodyPr>
          <a:lstStyle/>
          <a:p>
            <a:r>
              <a:rPr lang="en-US" sz="4400" dirty="0"/>
              <a:t>Using the Span Element</a:t>
            </a:r>
          </a:p>
        </p:txBody>
      </p:sp>
    </p:spTree>
    <p:extLst>
      <p:ext uri="{BB962C8B-B14F-4D97-AF65-F5344CB8AC3E}">
        <p14:creationId xmlns:p14="http://schemas.microsoft.com/office/powerpoint/2010/main" val="281251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Open “contact.html” in the text editor.</a:t>
            </a:r>
          </a:p>
          <a:p>
            <a:r>
              <a:rPr lang="en-US" dirty="0" smtClean="0"/>
              <a:t>Place the insertion point before the phone number on in the main section  and then type &lt;span class=“desktop”&gt;</a:t>
            </a:r>
          </a:p>
          <a:p>
            <a:r>
              <a:rPr lang="en-US" dirty="0" smtClean="0"/>
              <a:t>Place the insertion point after the phone number and then type &lt;/span&gt; to add an ending tag.</a:t>
            </a:r>
            <a:endParaRPr lang="en-US" dirty="0"/>
          </a:p>
        </p:txBody>
      </p:sp>
      <p:sp>
        <p:nvSpPr>
          <p:cNvPr id="3" name="Title 2"/>
          <p:cNvSpPr>
            <a:spLocks noGrp="1"/>
          </p:cNvSpPr>
          <p:nvPr>
            <p:ph type="title"/>
          </p:nvPr>
        </p:nvSpPr>
        <p:spPr/>
        <p:txBody>
          <a:bodyPr>
            <a:normAutofit fontScale="90000"/>
          </a:bodyPr>
          <a:lstStyle/>
          <a:p>
            <a:r>
              <a:rPr lang="en-US" dirty="0" smtClean="0"/>
              <a:t>Add a Span Element to the Contact Us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8" y="4276673"/>
            <a:ext cx="9000832" cy="1514527"/>
          </a:xfrm>
          <a:prstGeom prst="rect">
            <a:avLst/>
          </a:prstGeom>
          <a:ln w="19050">
            <a:solidFill>
              <a:schemeClr val="tx1"/>
            </a:solidFill>
          </a:ln>
        </p:spPr>
      </p:pic>
    </p:spTree>
    <p:extLst>
      <p:ext uri="{BB962C8B-B14F-4D97-AF65-F5344CB8AC3E}">
        <p14:creationId xmlns:p14="http://schemas.microsoft.com/office/powerpoint/2010/main" val="140964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For responsive sites, add the following </a:t>
            </a:r>
            <a:r>
              <a:rPr lang="en-IN" sz="2600" dirty="0">
                <a:latin typeface="Courier New" panose="02070309020205020404" pitchFamily="49" charset="0"/>
                <a:cs typeface="Courier New" panose="02070309020205020404" pitchFamily="49" charset="0"/>
              </a:rPr>
              <a:t>meta</a:t>
            </a:r>
            <a:r>
              <a:rPr lang="en-IN" b="1" dirty="0"/>
              <a:t> </a:t>
            </a:r>
            <a:r>
              <a:rPr lang="en-IN" dirty="0"/>
              <a:t>tag to the </a:t>
            </a:r>
            <a:r>
              <a:rPr lang="en-IN" sz="2600" dirty="0" smtClean="0">
                <a:latin typeface="Courier New" panose="02070309020205020404" pitchFamily="49" charset="0"/>
                <a:cs typeface="Courier New" panose="02070309020205020404" pitchFamily="49" charset="0"/>
              </a:rPr>
              <a:t>head</a:t>
            </a:r>
            <a:r>
              <a:rPr lang="en-IN" b="1" dirty="0" smtClean="0"/>
              <a:t> </a:t>
            </a:r>
            <a:r>
              <a:rPr lang="en-IN" dirty="0"/>
              <a:t>section of </a:t>
            </a:r>
            <a:r>
              <a:rPr lang="en-IN" dirty="0" smtClean="0"/>
              <a:t>each webpage.</a:t>
            </a:r>
          </a:p>
          <a:p>
            <a:pPr marL="457200" lvl="1" indent="0">
              <a:buNone/>
            </a:pPr>
            <a:r>
              <a:rPr lang="en-IN" sz="2600" dirty="0" smtClean="0">
                <a:latin typeface="Courier New" panose="02070309020205020404" pitchFamily="49" charset="0"/>
                <a:cs typeface="Courier New" panose="02070309020205020404" pitchFamily="49" charset="0"/>
              </a:rPr>
              <a:t>&lt;</a:t>
            </a:r>
            <a:r>
              <a:rPr lang="en-IN" sz="2600" dirty="0">
                <a:latin typeface="Courier New" panose="02070309020205020404" pitchFamily="49" charset="0"/>
                <a:cs typeface="Courier New" panose="02070309020205020404" pitchFamily="49" charset="0"/>
              </a:rPr>
              <a:t>meta name="viewport" content="width=device-width, initial-scale=1"&gt;</a:t>
            </a:r>
          </a:p>
          <a:p>
            <a:r>
              <a:rPr lang="en-IN" dirty="0" smtClean="0"/>
              <a:t>This </a:t>
            </a:r>
            <a:r>
              <a:rPr lang="en-IN" dirty="0"/>
              <a:t>code makes sure that the page </a:t>
            </a:r>
            <a:r>
              <a:rPr lang="en-IN" i="1" dirty="0"/>
              <a:t>initially loads </a:t>
            </a:r>
            <a:r>
              <a:rPr lang="en-IN" dirty="0"/>
              <a:t>in a layout width </a:t>
            </a:r>
            <a:r>
              <a:rPr lang="en-IN" dirty="0" smtClean="0"/>
              <a:t>that matches </a:t>
            </a:r>
            <a:r>
              <a:rPr lang="en-IN" dirty="0"/>
              <a:t>the viewport of the </a:t>
            </a:r>
            <a:r>
              <a:rPr lang="en-IN" dirty="0" smtClean="0"/>
              <a:t>device</a:t>
            </a:r>
          </a:p>
        </p:txBody>
      </p:sp>
      <p:sp>
        <p:nvSpPr>
          <p:cNvPr id="5" name="Title 4"/>
          <p:cNvSpPr>
            <a:spLocks noGrp="1"/>
          </p:cNvSpPr>
          <p:nvPr>
            <p:ph type="title"/>
          </p:nvPr>
        </p:nvSpPr>
        <p:spPr/>
        <p:txBody>
          <a:bodyPr>
            <a:normAutofit/>
          </a:bodyPr>
          <a:lstStyle/>
          <a:p>
            <a:r>
              <a:rPr lang="en-IN" sz="4400" dirty="0"/>
              <a:t>Adding Meta Tags</a:t>
            </a:r>
          </a:p>
        </p:txBody>
      </p:sp>
    </p:spTree>
    <p:extLst>
      <p:ext uri="{BB962C8B-B14F-4D97-AF65-F5344CB8AC3E}">
        <p14:creationId xmlns:p14="http://schemas.microsoft.com/office/powerpoint/2010/main" val="358837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990600"/>
            <a:ext cx="9067800" cy="4525963"/>
          </a:xfrm>
        </p:spPr>
        <p:txBody>
          <a:bodyPr/>
          <a:lstStyle/>
          <a:p>
            <a:r>
              <a:rPr lang="en-US" dirty="0" smtClean="0"/>
              <a:t>Open index.html and place the insertion point at the end of Line 7 and press ENTER to insert a new Line 8 just above the closing &lt;/head&gt; tag.</a:t>
            </a:r>
          </a:p>
          <a:p>
            <a:r>
              <a:rPr lang="en-US" dirty="0" smtClean="0"/>
              <a:t>Add the tag: &lt;meta name=“viewport” content=“width=device-width”, initial-scale=1”&gt;</a:t>
            </a:r>
          </a:p>
          <a:p>
            <a:r>
              <a:rPr lang="en-US" dirty="0" smtClean="0"/>
              <a:t>Copy the code and then add it to Line 8 in the other webpage files: “about.html”, “contact.html” and the “fitness.html” template file.</a:t>
            </a:r>
            <a:endParaRPr lang="en-US" dirty="0"/>
          </a:p>
        </p:txBody>
      </p:sp>
      <p:sp>
        <p:nvSpPr>
          <p:cNvPr id="3" name="Title 2"/>
          <p:cNvSpPr>
            <a:spLocks noGrp="1"/>
          </p:cNvSpPr>
          <p:nvPr>
            <p:ph type="title"/>
          </p:nvPr>
        </p:nvSpPr>
        <p:spPr>
          <a:xfrm>
            <a:off x="457200" y="-76200"/>
            <a:ext cx="8229600" cy="1143000"/>
          </a:xfrm>
        </p:spPr>
        <p:txBody>
          <a:bodyPr>
            <a:normAutofit fontScale="90000"/>
          </a:bodyPr>
          <a:lstStyle/>
          <a:p>
            <a:r>
              <a:rPr lang="en-US" dirty="0" smtClean="0"/>
              <a:t>Add the Meta Tag for Responsive Design</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495800"/>
            <a:ext cx="8153399" cy="1790918"/>
          </a:xfrm>
          <a:prstGeom prst="rect">
            <a:avLst/>
          </a:prstGeom>
          <a:ln w="12700">
            <a:solidFill>
              <a:schemeClr val="tx1"/>
            </a:solidFill>
          </a:ln>
        </p:spPr>
      </p:pic>
    </p:spTree>
    <p:extLst>
      <p:ext uri="{BB962C8B-B14F-4D97-AF65-F5344CB8AC3E}">
        <p14:creationId xmlns:p14="http://schemas.microsoft.com/office/powerpoint/2010/main" val="120908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lists few options for emulators to make the testing process faster and less expensive.&#10;It has 3 columns and 10 rows. In row 1, the header of column 1 reads “Emulator Name,” the header of column 2 reads “Website,” the header of column 3 reads “Description.”&#10;In row 2, column 1 reads “Mozilla Firefox Developer,” column 2 reads “https://www.mozilla.org/en-US/firefox/developer/,” column 3 reads “Set of authoring and debugging tools built into Firefox.”&#10;In row 3, column 1 reads “Chrome Developer’s Tools,” column 2 reads “https://developer.chrome.com/devtools,” column 3 reads “Set of authoring and debugging tools built into Chrome.”&#10;In row 4, column 1 reads “Viewport Emulator,” column 2 reads “http://www.viewportemulator.com/,” column 3 reads “Online tool to test responsive design website in multiple viewports.”&#10;In row 5, column 1 reads “iPadPeek,” column 2 reads “http://ipadpeek.com,” column 3 reads “Online iPad and iPhone simulator.”&#10;In row 6, column 1 reads “TestiPhone.com,” column 2 reads “http://www.testiphone.com/,” column 3 reads “Online iPhone simulator.”&#10;In row 7, column 1 reads “iOS Simulator,” column 2 reads “http://developer.apple.com/,” column 3 reads “Official Apple iOS simulator — downloadable software.”&#10;In row 8, column 1 reads “Android Emulator,” column 2 reads “https://developer.android.com/,” column 3 reads “Official Android simulator — downloadable software.”&#10;In row 9, column 1 reads “Windows Phone Emulator,” column 2 reads “http://msdn.microsoft.com/ (then search for Windows Phone Emulator),” column 3 reads “Windows Phone Emulator — downloadable software”.&#10; In row 10, column 1 reads “Opera Mini Emulator,” column 2 reads “https://dev.opera.com (then search for Opera Mini Emulator),” column 3 reads “Opera Mini Emulator — downloadable software.”&#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 y="1795191"/>
            <a:ext cx="8839200" cy="4018506"/>
          </a:xfrm>
        </p:spPr>
      </p:pic>
      <p:sp>
        <p:nvSpPr>
          <p:cNvPr id="5" name="Title 4"/>
          <p:cNvSpPr>
            <a:spLocks noGrp="1"/>
          </p:cNvSpPr>
          <p:nvPr>
            <p:ph type="title"/>
          </p:nvPr>
        </p:nvSpPr>
        <p:spPr/>
        <p:txBody>
          <a:bodyPr>
            <a:noAutofit/>
          </a:bodyPr>
          <a:lstStyle/>
          <a:p>
            <a:r>
              <a:rPr lang="en-US" sz="4400" dirty="0"/>
              <a:t>Testing Webpages in Viewports</a:t>
            </a:r>
            <a:br>
              <a:rPr lang="en-US" sz="4400" dirty="0"/>
            </a:br>
            <a:r>
              <a:rPr lang="en-US" sz="4400" dirty="0"/>
              <a:t>of Different Sizes</a:t>
            </a:r>
          </a:p>
        </p:txBody>
      </p:sp>
    </p:spTree>
    <p:extLst>
      <p:ext uri="{BB962C8B-B14F-4D97-AF65-F5344CB8AC3E}">
        <p14:creationId xmlns:p14="http://schemas.microsoft.com/office/powerpoint/2010/main" val="424215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End of Chapter 5</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43024"/>
            <a:ext cx="8839200" cy="4968875"/>
          </a:xfrm>
        </p:spPr>
        <p:txBody>
          <a:bodyPr>
            <a:normAutofit/>
          </a:bodyPr>
          <a:lstStyle/>
          <a:p>
            <a:r>
              <a:rPr lang="en-IN" dirty="0"/>
              <a:t>Media query</a:t>
            </a:r>
          </a:p>
          <a:p>
            <a:pPr lvl="1"/>
            <a:r>
              <a:rPr lang="en-IN" dirty="0" smtClean="0"/>
              <a:t>Detects </a:t>
            </a:r>
            <a:r>
              <a:rPr lang="en-IN" dirty="0"/>
              <a:t>the media type </a:t>
            </a:r>
            <a:r>
              <a:rPr lang="en-IN" dirty="0" smtClean="0"/>
              <a:t>and </a:t>
            </a:r>
            <a:r>
              <a:rPr lang="en-IN" dirty="0"/>
              <a:t>the capabilities of the device that the browser is running </a:t>
            </a:r>
            <a:r>
              <a:rPr lang="en-IN" dirty="0" smtClean="0"/>
              <a:t>on</a:t>
            </a:r>
          </a:p>
          <a:p>
            <a:pPr lvl="1"/>
            <a:r>
              <a:rPr lang="en-IN" dirty="0" smtClean="0"/>
              <a:t>It applies </a:t>
            </a:r>
            <a:r>
              <a:rPr lang="en-IN" dirty="0"/>
              <a:t>styles that work well for that </a:t>
            </a:r>
            <a:r>
              <a:rPr lang="en-IN" dirty="0" smtClean="0"/>
              <a:t>situation</a:t>
            </a:r>
            <a:r>
              <a:rPr lang="en-IN" dirty="0"/>
              <a:t>, </a:t>
            </a:r>
            <a:r>
              <a:rPr lang="en-IN" dirty="0" smtClean="0"/>
              <a:t>based </a:t>
            </a:r>
            <a:r>
              <a:rPr lang="en-IN" dirty="0"/>
              <a:t>on the </a:t>
            </a:r>
            <a:r>
              <a:rPr lang="en-IN" dirty="0" smtClean="0"/>
              <a:t>information provided</a:t>
            </a:r>
          </a:p>
          <a:p>
            <a:pPr lvl="1"/>
            <a:r>
              <a:rPr lang="en-IN" dirty="0" smtClean="0"/>
              <a:t>Applies </a:t>
            </a:r>
            <a:r>
              <a:rPr lang="en-IN" dirty="0"/>
              <a:t>styles to move, hide, or display content on the page, change text or </a:t>
            </a:r>
            <a:r>
              <a:rPr lang="en-IN" dirty="0" err="1"/>
              <a:t>colors</a:t>
            </a:r>
            <a:r>
              <a:rPr lang="en-IN" dirty="0"/>
              <a:t>, or add any other styles to make the page easier to read in a </a:t>
            </a:r>
            <a:r>
              <a:rPr lang="en-US" dirty="0"/>
              <a:t>particular </a:t>
            </a:r>
            <a:r>
              <a:rPr lang="en-US" dirty="0" smtClean="0"/>
              <a:t>situation</a:t>
            </a:r>
            <a:endParaRPr lang="en-US" dirty="0"/>
          </a:p>
        </p:txBody>
      </p:sp>
      <p:sp>
        <p:nvSpPr>
          <p:cNvPr id="5" name="Title 4"/>
          <p:cNvSpPr>
            <a:spLocks noGrp="1"/>
          </p:cNvSpPr>
          <p:nvPr>
            <p:ph type="title"/>
          </p:nvPr>
        </p:nvSpPr>
        <p:spPr/>
        <p:txBody>
          <a:bodyPr>
            <a:normAutofit/>
          </a:bodyPr>
          <a:lstStyle/>
          <a:p>
            <a:r>
              <a:rPr lang="en-US" sz="4400" dirty="0"/>
              <a:t>Using Media </a:t>
            </a:r>
            <a:r>
              <a:rPr lang="en-US" sz="4400" dirty="0" smtClean="0"/>
              <a:t>Queries</a:t>
            </a:r>
            <a:endParaRPr lang="en-US" sz="2800" dirty="0"/>
          </a:p>
        </p:txBody>
      </p:sp>
    </p:spTree>
    <p:extLst>
      <p:ext uri="{BB962C8B-B14F-4D97-AF65-F5344CB8AC3E}">
        <p14:creationId xmlns:p14="http://schemas.microsoft.com/office/powerpoint/2010/main" val="195195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2" indent="-256032">
              <a:spcBef>
                <a:spcPts val="400"/>
              </a:spcBef>
              <a:buClr>
                <a:schemeClr val="accent1"/>
              </a:buClr>
              <a:buSzPct val="68000"/>
              <a:buFont typeface="Wingdings 3"/>
              <a:buChar char=""/>
            </a:pPr>
            <a:r>
              <a:rPr lang="en-IN" sz="2700" dirty="0"/>
              <a:t>The following code provides a basic example of a media query inserted into the link tag of an HTML page</a:t>
            </a:r>
            <a:r>
              <a:rPr lang="en-IN" sz="2700" dirty="0" smtClean="0"/>
              <a:t>:</a:t>
            </a:r>
          </a:p>
          <a:p>
            <a:pPr marL="649224" lvl="3" indent="-256032">
              <a:spcBef>
                <a:spcPts val="400"/>
              </a:spcBef>
              <a:buClr>
                <a:schemeClr val="accent1"/>
              </a:buClr>
              <a:buSzPct val="68000"/>
              <a:buFont typeface="Wingdings 3"/>
              <a:buChar char=""/>
            </a:pPr>
            <a:r>
              <a:rPr lang="en-US" sz="1800" dirty="0" smtClean="0">
                <a:latin typeface="Courier New" panose="02070309020205020404" pitchFamily="49" charset="0"/>
                <a:cs typeface="Courier New" panose="02070309020205020404" pitchFamily="49" charset="0"/>
              </a:rPr>
              <a:t>&lt;link </a:t>
            </a:r>
            <a:r>
              <a:rPr lang="en-US" sz="1800" dirty="0" err="1" smtClean="0">
                <a:latin typeface="Courier New" panose="02070309020205020404" pitchFamily="49" charset="0"/>
                <a:cs typeface="Courier New" panose="02070309020205020404" pitchFamily="49" charset="0"/>
              </a:rPr>
              <a:t>rel</a:t>
            </a:r>
            <a:r>
              <a:rPr lang="en-US" sz="1800" dirty="0" smtClean="0">
                <a:latin typeface="Courier New" panose="02070309020205020404" pitchFamily="49" charset="0"/>
                <a:cs typeface="Courier New" panose="02070309020205020404" pitchFamily="49" charset="0"/>
              </a:rPr>
              <a:t>="stylesheet“ </a:t>
            </a:r>
            <a:r>
              <a:rPr lang="en-US" sz="1800" dirty="0" err="1" smtClean="0">
                <a:latin typeface="Courier New" panose="02070309020205020404" pitchFamily="49" charset="0"/>
                <a:cs typeface="Courier New" panose="02070309020205020404" pitchFamily="49" charset="0"/>
              </a:rPr>
              <a:t>href</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css</a:t>
            </a:r>
            <a:r>
              <a:rPr lang="en-US" sz="1800" dirty="0" smtClean="0">
                <a:latin typeface="Courier New" panose="02070309020205020404" pitchFamily="49" charset="0"/>
                <a:cs typeface="Courier New" panose="02070309020205020404" pitchFamily="49" charset="0"/>
              </a:rPr>
              <a:t>/styles.css“ media="screen"&gt;</a:t>
            </a:r>
          </a:p>
          <a:p>
            <a:pPr marL="649224" lvl="3" indent="-256032">
              <a:spcBef>
                <a:spcPts val="400"/>
              </a:spcBef>
              <a:buClr>
                <a:schemeClr val="accent1"/>
              </a:buClr>
              <a:buSzPct val="68000"/>
              <a:buFont typeface="Wingdings 3"/>
              <a:buChar char=""/>
            </a:pP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link </a:t>
            </a:r>
            <a:r>
              <a:rPr lang="en-US" sz="2000" dirty="0" err="1">
                <a:latin typeface="Courier New" panose="02070309020205020404" pitchFamily="49" charset="0"/>
                <a:cs typeface="Courier New" panose="02070309020205020404" pitchFamily="49" charset="0"/>
              </a:rPr>
              <a:t>rel</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stylesheet“ </a:t>
            </a:r>
            <a:r>
              <a:rPr lang="en-US" sz="2000" dirty="0" err="1" smtClean="0">
                <a:latin typeface="Courier New" panose="02070309020205020404" pitchFamily="49" charset="0"/>
                <a:cs typeface="Courier New" panose="02070309020205020404" pitchFamily="49" charset="0"/>
              </a:rPr>
              <a:t>href</a:t>
            </a:r>
            <a:r>
              <a:rPr lang="en-US" sz="2000" dirty="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css</a:t>
            </a:r>
            <a:r>
              <a:rPr lang="en-US" sz="2000" dirty="0" smtClean="0">
                <a:latin typeface="Courier New" panose="02070309020205020404" pitchFamily="49" charset="0"/>
                <a:cs typeface="Courier New" panose="02070309020205020404" pitchFamily="49" charset="0"/>
              </a:rPr>
              <a:t>/stylesprint.css“ media</a:t>
            </a:r>
            <a:r>
              <a:rPr lang="en-US" sz="2000" dirty="0">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"&gt;</a:t>
            </a:r>
          </a:p>
          <a:p>
            <a:pPr marL="365760" lvl="2" indent="-256032">
              <a:spcBef>
                <a:spcPts val="400"/>
              </a:spcBef>
              <a:buClr>
                <a:schemeClr val="accent1"/>
              </a:buClr>
              <a:buSzPct val="68000"/>
              <a:buFont typeface="Wingdings 3"/>
              <a:buChar char=""/>
            </a:pPr>
            <a:r>
              <a:rPr lang="en-US" sz="2200" dirty="0" smtClean="0">
                <a:latin typeface="Courier New" panose="02070309020205020404" pitchFamily="49" charset="0"/>
                <a:cs typeface="Courier New" panose="02070309020205020404" pitchFamily="49" charset="0"/>
              </a:rPr>
              <a:t>The 2</a:t>
            </a:r>
            <a:r>
              <a:rPr lang="en-US" sz="2200" baseline="30000" dirty="0" smtClean="0">
                <a:latin typeface="Courier New" panose="02070309020205020404" pitchFamily="49" charset="0"/>
                <a:cs typeface="Courier New" panose="02070309020205020404" pitchFamily="49" charset="0"/>
              </a:rPr>
              <a:t>nd</a:t>
            </a:r>
            <a:r>
              <a:rPr lang="en-US" sz="2200" dirty="0" smtClean="0">
                <a:latin typeface="Courier New" panose="02070309020205020404" pitchFamily="49" charset="0"/>
                <a:cs typeface="Courier New" panose="02070309020205020404" pitchFamily="49" charset="0"/>
              </a:rPr>
              <a:t> stylesheet would be applied if the page is printed, most likely styled with black text on a white background for ease </a:t>
            </a:r>
            <a:r>
              <a:rPr lang="en-US" sz="2200" smtClean="0">
                <a:latin typeface="Courier New" panose="02070309020205020404" pitchFamily="49" charset="0"/>
                <a:cs typeface="Courier New" panose="02070309020205020404" pitchFamily="49" charset="0"/>
              </a:rPr>
              <a:t>of printing.</a:t>
            </a:r>
            <a:endParaRPr lang="en-US" sz="2200" dirty="0">
              <a:latin typeface="Courier New" panose="02070309020205020404" pitchFamily="49" charset="0"/>
              <a:cs typeface="Courier New" panose="02070309020205020404" pitchFamily="49" charset="0"/>
            </a:endParaRPr>
          </a:p>
          <a:p>
            <a:pPr marL="857250" lvl="3" indent="0">
              <a:buNone/>
            </a:pPr>
            <a:endParaRPr lang="en-US" sz="2000" dirty="0" smtClean="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Autofit/>
          </a:bodyPr>
          <a:lstStyle/>
          <a:p>
            <a:r>
              <a:rPr lang="en-US" sz="4400" dirty="0"/>
              <a:t>Using Media </a:t>
            </a:r>
            <a:r>
              <a:rPr lang="en-US" sz="4400" dirty="0" smtClean="0"/>
              <a:t>Queries</a:t>
            </a:r>
            <a:endParaRPr lang="en-US" sz="4400" dirty="0"/>
          </a:p>
        </p:txBody>
      </p:sp>
    </p:spTree>
    <p:extLst>
      <p:ext uri="{BB962C8B-B14F-4D97-AF65-F5344CB8AC3E}">
        <p14:creationId xmlns:p14="http://schemas.microsoft.com/office/powerpoint/2010/main" val="355664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Breakpoint</a:t>
            </a:r>
          </a:p>
          <a:p>
            <a:pPr lvl="1"/>
            <a:r>
              <a:rPr lang="en-IN" dirty="0" smtClean="0"/>
              <a:t>It </a:t>
            </a:r>
            <a:r>
              <a:rPr lang="en-IN" dirty="0"/>
              <a:t>is set to understand the code and syntax of how a media query detects viewport </a:t>
            </a:r>
            <a:r>
              <a:rPr lang="en-IN" dirty="0" smtClean="0"/>
              <a:t>size </a:t>
            </a:r>
          </a:p>
          <a:p>
            <a:pPr lvl="1"/>
            <a:r>
              <a:rPr lang="en-IN" dirty="0" smtClean="0"/>
              <a:t>It is the point </a:t>
            </a:r>
            <a:r>
              <a:rPr lang="en-IN" dirty="0"/>
              <a:t>at </a:t>
            </a:r>
            <a:r>
              <a:rPr lang="en-IN" dirty="0" smtClean="0"/>
              <a:t>which a </a:t>
            </a:r>
            <a:r>
              <a:rPr lang="en-US" dirty="0" smtClean="0"/>
              <a:t>webpage is required to change</a:t>
            </a:r>
          </a:p>
          <a:p>
            <a:pPr lvl="1"/>
            <a:r>
              <a:rPr lang="en-IN" dirty="0" smtClean="0"/>
              <a:t>It is where different </a:t>
            </a:r>
            <a:r>
              <a:rPr lang="en-IN" dirty="0"/>
              <a:t>styles </a:t>
            </a:r>
            <a:r>
              <a:rPr lang="en-IN" dirty="0" smtClean="0"/>
              <a:t>are applied to </a:t>
            </a:r>
            <a:r>
              <a:rPr lang="en-IN" dirty="0"/>
              <a:t>the </a:t>
            </a:r>
            <a:r>
              <a:rPr lang="en-IN" dirty="0" smtClean="0"/>
              <a:t>webpage to </a:t>
            </a:r>
            <a:r>
              <a:rPr lang="en-IN" dirty="0"/>
              <a:t>cause it to change in a way that makes it easier to read and navigate for a </a:t>
            </a:r>
            <a:r>
              <a:rPr lang="en-IN" dirty="0" smtClean="0"/>
              <a:t>particular </a:t>
            </a:r>
            <a:r>
              <a:rPr lang="en-US" dirty="0" smtClean="0"/>
              <a:t>situation</a:t>
            </a:r>
            <a:endParaRPr lang="en-IN" dirty="0"/>
          </a:p>
        </p:txBody>
      </p:sp>
      <p:sp>
        <p:nvSpPr>
          <p:cNvPr id="5" name="Title 4"/>
          <p:cNvSpPr>
            <a:spLocks noGrp="1"/>
          </p:cNvSpPr>
          <p:nvPr>
            <p:ph type="title"/>
          </p:nvPr>
        </p:nvSpPr>
        <p:spPr/>
        <p:txBody>
          <a:bodyPr>
            <a:noAutofit/>
          </a:bodyPr>
          <a:lstStyle/>
          <a:p>
            <a:r>
              <a:rPr lang="en-IN" sz="4400" dirty="0" smtClean="0"/>
              <a:t>Using Media Queries</a:t>
            </a:r>
            <a:endParaRPr lang="en-US" sz="4400" dirty="0"/>
          </a:p>
        </p:txBody>
      </p:sp>
    </p:spTree>
    <p:extLst>
      <p:ext uri="{BB962C8B-B14F-4D97-AF65-F5344CB8AC3E}">
        <p14:creationId xmlns:p14="http://schemas.microsoft.com/office/powerpoint/2010/main" val="2909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900" dirty="0"/>
              <a:t>Using Media </a:t>
            </a:r>
            <a:r>
              <a:rPr lang="en-IN" sz="4900" dirty="0" smtClean="0"/>
              <a:t>Queries</a:t>
            </a:r>
            <a:endParaRPr lang="en-US" dirty="0"/>
          </a:p>
        </p:txBody>
      </p:sp>
      <p:sp>
        <p:nvSpPr>
          <p:cNvPr id="6" name="Content Placeholder 5"/>
          <p:cNvSpPr>
            <a:spLocks noGrp="1"/>
          </p:cNvSpPr>
          <p:nvPr>
            <p:ph idx="1"/>
          </p:nvPr>
        </p:nvSpPr>
        <p:spPr/>
        <p:txBody>
          <a:bodyPr/>
          <a:lstStyle/>
          <a:p>
            <a:r>
              <a:rPr lang="en-IN" dirty="0" smtClean="0"/>
              <a:t>The Table 6–1 lists the three common viewport sizes</a:t>
            </a:r>
            <a:endParaRPr lang="en-US" dirty="0"/>
          </a:p>
        </p:txBody>
      </p:sp>
      <p:pic>
        <p:nvPicPr>
          <p:cNvPr id="7" name="Picture 6" descr="This table provides data about the three common viewport sizes which the media queries must detect and apply styles based on them. It has 3 columns and 5 rows. The header of column 1 reads “Device”, the header of column 2 reads “Minimum Viewport Width”, and the header of column 3 reads “Maximum Viewport Width”.&#10;In row 2, column 1 reads “Small smartphones”, column 2 reads “320px”, and column 3 reads “480px”.&#10;In row 3, column 1 reads “Tablets and larger smartphones”, column 2 reads “481px”, and column 3 reads “768px”.&#10;In row 4, column 1 reads “Tablets in landscape orientation, laptops, and small desktop monitors”, column 2 reads “769px”, and column 3 reads “1279px”.&#10;In row 5, column 1 reads “Large desktop monitors”, column 2 reads “1280px”, and column 3 reads “N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388" y="2759489"/>
            <a:ext cx="8583223" cy="2353003"/>
          </a:xfrm>
          <a:prstGeom prst="rect">
            <a:avLst/>
          </a:prstGeom>
        </p:spPr>
      </p:pic>
    </p:spTree>
    <p:extLst>
      <p:ext uri="{BB962C8B-B14F-4D97-AF65-F5344CB8AC3E}">
        <p14:creationId xmlns:p14="http://schemas.microsoft.com/office/powerpoint/2010/main" val="152512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08535"/>
            <a:ext cx="8839200" cy="5000408"/>
          </a:xfrm>
        </p:spPr>
        <p:txBody>
          <a:bodyPr>
            <a:normAutofit fontScale="25000" lnSpcReduction="20000"/>
          </a:bodyPr>
          <a:lstStyle/>
          <a:p>
            <a:pPr marL="393700" lvl="2" indent="-393700">
              <a:lnSpc>
                <a:spcPct val="110000"/>
              </a:lnSpc>
            </a:pPr>
            <a:r>
              <a:rPr lang="en-US" sz="12800" b="1" dirty="0"/>
              <a:t>Mobile </a:t>
            </a:r>
            <a:r>
              <a:rPr lang="en-US" sz="12800" b="1" dirty="0" smtClean="0"/>
              <a:t>websites </a:t>
            </a:r>
          </a:p>
          <a:p>
            <a:pPr marL="914400" lvl="3" indent="-457200">
              <a:lnSpc>
                <a:spcPct val="110000"/>
              </a:lnSpc>
            </a:pPr>
            <a:r>
              <a:rPr lang="en-IN" sz="11200" dirty="0"/>
              <a:t>T</a:t>
            </a:r>
            <a:r>
              <a:rPr lang="en-IN" sz="11200" dirty="0" smtClean="0"/>
              <a:t>echniques </a:t>
            </a:r>
            <a:r>
              <a:rPr lang="en-IN" sz="11200" dirty="0"/>
              <a:t>emerged </a:t>
            </a:r>
            <a:r>
              <a:rPr lang="en-IN" sz="11200" dirty="0" smtClean="0"/>
              <a:t>to build </a:t>
            </a:r>
            <a:r>
              <a:rPr lang="en-IN" sz="11200" dirty="0"/>
              <a:t>a completely separate, parallel </a:t>
            </a:r>
            <a:r>
              <a:rPr lang="en-IN" sz="11200" dirty="0" smtClean="0"/>
              <a:t>website optimized </a:t>
            </a:r>
            <a:r>
              <a:rPr lang="en-IN" sz="11200" dirty="0"/>
              <a:t>for mobile users called a </a:t>
            </a:r>
            <a:r>
              <a:rPr lang="en-IN" sz="11200" b="1" dirty="0"/>
              <a:t>mobile </a:t>
            </a:r>
            <a:r>
              <a:rPr lang="en-IN" sz="11200" b="1" dirty="0" smtClean="0"/>
              <a:t>website </a:t>
            </a:r>
            <a:r>
              <a:rPr lang="en-IN" sz="11200" dirty="0" smtClean="0"/>
              <a:t>to address problems with viewports</a:t>
            </a:r>
            <a:endParaRPr lang="en-US" sz="11200" dirty="0"/>
          </a:p>
          <a:p>
            <a:pPr marL="914400" lvl="3" indent="-457200">
              <a:lnSpc>
                <a:spcPct val="110000"/>
              </a:lnSpc>
            </a:pPr>
            <a:r>
              <a:rPr lang="en-US" sz="11200" dirty="0" smtClean="0"/>
              <a:t>They </a:t>
            </a:r>
            <a:r>
              <a:rPr lang="en-US" sz="11200" dirty="0"/>
              <a:t>are </a:t>
            </a:r>
            <a:r>
              <a:rPr lang="en-IN" sz="11200" dirty="0"/>
              <a:t>identified with an m. or mo. prefix in the </a:t>
            </a:r>
            <a:r>
              <a:rPr lang="en-IN" sz="11200" dirty="0" smtClean="0"/>
              <a:t>URL</a:t>
            </a:r>
          </a:p>
          <a:p>
            <a:pPr marL="914400" lvl="3" indent="-457200">
              <a:lnSpc>
                <a:spcPct val="110000"/>
              </a:lnSpc>
            </a:pPr>
            <a:r>
              <a:rPr lang="en-US" sz="11200" dirty="0" smtClean="0"/>
              <a:t>In </a:t>
            </a:r>
            <a:r>
              <a:rPr lang="en-IN" sz="11200" dirty="0"/>
              <a:t>contrast, </a:t>
            </a:r>
            <a:r>
              <a:rPr lang="en-IN" sz="11200" u="sng" dirty="0"/>
              <a:t>responsive design optimizes the viewing experience for a wide range of devices using one </a:t>
            </a:r>
            <a:r>
              <a:rPr lang="en-IN" sz="11200" u="sng" dirty="0" smtClean="0"/>
              <a:t>website</a:t>
            </a:r>
            <a:endParaRPr lang="en-US" sz="11200" u="sng" dirty="0"/>
          </a:p>
        </p:txBody>
      </p:sp>
      <p:sp>
        <p:nvSpPr>
          <p:cNvPr id="5" name="Title 4"/>
          <p:cNvSpPr>
            <a:spLocks noGrp="1"/>
          </p:cNvSpPr>
          <p:nvPr>
            <p:ph type="title"/>
          </p:nvPr>
        </p:nvSpPr>
        <p:spPr/>
        <p:txBody>
          <a:bodyPr>
            <a:normAutofit/>
          </a:bodyPr>
          <a:lstStyle/>
          <a:p>
            <a:r>
              <a:rPr lang="en-US" sz="4400" dirty="0" smtClean="0"/>
              <a:t>Designing for Mobile Devices</a:t>
            </a:r>
            <a:endParaRPr lang="en-US" sz="4400" dirty="0"/>
          </a:p>
        </p:txBody>
      </p:sp>
    </p:spTree>
    <p:extLst>
      <p:ext uri="{BB962C8B-B14F-4D97-AF65-F5344CB8AC3E}">
        <p14:creationId xmlns:p14="http://schemas.microsoft.com/office/powerpoint/2010/main" val="412757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media query can use a logical expression to test whether a viewport </a:t>
            </a:r>
            <a:r>
              <a:rPr lang="en-IN" dirty="0" smtClean="0"/>
              <a:t>has </a:t>
            </a:r>
            <a:r>
              <a:rPr lang="en-US" dirty="0" smtClean="0"/>
              <a:t>reached </a:t>
            </a:r>
            <a:r>
              <a:rPr lang="en-US" dirty="0"/>
              <a:t>a particular </a:t>
            </a:r>
            <a:r>
              <a:rPr lang="en-US" dirty="0" smtClean="0"/>
              <a:t>breakpoint</a:t>
            </a:r>
          </a:p>
          <a:p>
            <a:r>
              <a:rPr lang="en-IN" dirty="0"/>
              <a:t>The logical expression includes the name of a </a:t>
            </a:r>
            <a:r>
              <a:rPr lang="en-IN" b="1" dirty="0" smtClean="0"/>
              <a:t>media </a:t>
            </a:r>
            <a:r>
              <a:rPr lang="en-US" b="1" dirty="0" smtClean="0"/>
              <a:t>query </a:t>
            </a:r>
            <a:r>
              <a:rPr lang="en-US" b="1" dirty="0"/>
              <a:t>feature</a:t>
            </a:r>
            <a:r>
              <a:rPr lang="en-US" dirty="0" smtClean="0"/>
              <a:t>, </a:t>
            </a:r>
            <a:r>
              <a:rPr lang="en-IN" dirty="0"/>
              <a:t>a characteristic of the environment, and a breakpoint value to </a:t>
            </a:r>
            <a:r>
              <a:rPr lang="en-IN" dirty="0" smtClean="0"/>
              <a:t>be </a:t>
            </a:r>
            <a:r>
              <a:rPr lang="en-US" dirty="0" smtClean="0"/>
              <a:t>tested</a:t>
            </a:r>
            <a:endParaRPr lang="en-US" dirty="0"/>
          </a:p>
          <a:p>
            <a:r>
              <a:rPr lang="en-IN" dirty="0"/>
              <a:t>If the logical expression evaluates to “true,” the media query applies the </a:t>
            </a:r>
            <a:r>
              <a:rPr lang="en-IN" dirty="0" smtClean="0"/>
              <a:t>styles </a:t>
            </a:r>
            <a:r>
              <a:rPr lang="en-US" dirty="0" smtClean="0"/>
              <a:t>that follow</a:t>
            </a:r>
            <a:endParaRPr lang="en-US" dirty="0"/>
          </a:p>
        </p:txBody>
      </p:sp>
      <p:sp>
        <p:nvSpPr>
          <p:cNvPr id="5" name="Title 4"/>
          <p:cNvSpPr>
            <a:spLocks noGrp="1"/>
          </p:cNvSpPr>
          <p:nvPr>
            <p:ph type="title"/>
          </p:nvPr>
        </p:nvSpPr>
        <p:spPr/>
        <p:txBody>
          <a:bodyPr>
            <a:normAutofit/>
          </a:bodyPr>
          <a:lstStyle/>
          <a:p>
            <a:r>
              <a:rPr lang="en-US" sz="4400" dirty="0"/>
              <a:t>Media Query Expressions</a:t>
            </a:r>
          </a:p>
        </p:txBody>
      </p:sp>
    </p:spTree>
    <p:extLst>
      <p:ext uri="{BB962C8B-B14F-4D97-AF65-F5344CB8AC3E}">
        <p14:creationId xmlns:p14="http://schemas.microsoft.com/office/powerpoint/2010/main" val="385366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t>A media query can also test for both minimum and maximum breakpoints</a:t>
            </a:r>
          </a:p>
          <a:p>
            <a:pPr lvl="1"/>
            <a:r>
              <a:rPr lang="en-IN" sz="2000" dirty="0" smtClean="0"/>
              <a:t>Example: </a:t>
            </a:r>
          </a:p>
          <a:p>
            <a:pPr marL="914400" lvl="2" indent="0">
              <a:buNone/>
            </a:pPr>
            <a:r>
              <a:rPr lang="en-US" sz="1800" dirty="0" smtClean="0">
                <a:latin typeface="Courier New" panose="02070309020205020404" pitchFamily="49" charset="0"/>
                <a:cs typeface="Courier New" panose="02070309020205020404" pitchFamily="49" charset="0"/>
              </a:rPr>
              <a:t>&lt;link </a:t>
            </a:r>
            <a:r>
              <a:rPr lang="en-US" sz="1800" dirty="0" err="1" smtClean="0">
                <a:latin typeface="Courier New" panose="02070309020205020404" pitchFamily="49" charset="0"/>
                <a:cs typeface="Courier New" panose="02070309020205020404" pitchFamily="49" charset="0"/>
              </a:rPr>
              <a:t>rel</a:t>
            </a:r>
            <a:r>
              <a:rPr lang="en-US" sz="1800" dirty="0" smtClean="0">
                <a:latin typeface="Courier New" panose="02070309020205020404" pitchFamily="49" charset="0"/>
                <a:cs typeface="Courier New" panose="02070309020205020404" pitchFamily="49" charset="0"/>
              </a:rPr>
              <a:t>="stylesheet" </a:t>
            </a:r>
            <a:r>
              <a:rPr lang="en-US" sz="1800" dirty="0" err="1" smtClean="0">
                <a:latin typeface="Courier New" panose="02070309020205020404" pitchFamily="49" charset="0"/>
                <a:cs typeface="Courier New" panose="02070309020205020404" pitchFamily="49" charset="0"/>
              </a:rPr>
              <a:t>href</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css</a:t>
            </a:r>
            <a:r>
              <a:rPr lang="en-US" sz="1800" dirty="0" smtClean="0">
                <a:latin typeface="Courier New" panose="02070309020205020404" pitchFamily="49" charset="0"/>
                <a:cs typeface="Courier New" panose="02070309020205020404" pitchFamily="49" charset="0"/>
              </a:rPr>
              <a:t>/styles-tablet.css“ </a:t>
            </a:r>
            <a:r>
              <a:rPr lang="en-IN" sz="1800" dirty="0" smtClean="0">
                <a:latin typeface="Courier New" panose="02070309020205020404" pitchFamily="49" charset="0"/>
                <a:cs typeface="Courier New" panose="02070309020205020404" pitchFamily="49" charset="0"/>
              </a:rPr>
              <a:t>media="screen and (min-width: 481px) and (max-width: 768px)"&gt;</a:t>
            </a:r>
          </a:p>
          <a:p>
            <a:pPr marL="365760" lvl="1" indent="-256032">
              <a:spcBef>
                <a:spcPts val="400"/>
              </a:spcBef>
              <a:buSzPct val="68000"/>
              <a:buFont typeface="Wingdings 3"/>
              <a:buChar char=""/>
            </a:pPr>
            <a:r>
              <a:rPr lang="en-IN" sz="2400" dirty="0" smtClean="0"/>
              <a:t>The code directs browsers to apply the styles-tablet.css </a:t>
            </a:r>
            <a:r>
              <a:rPr lang="en-IN" sz="2400" dirty="0" err="1" smtClean="0"/>
              <a:t>stylesheet</a:t>
            </a:r>
            <a:r>
              <a:rPr lang="en-IN" sz="2400" dirty="0" smtClean="0"/>
              <a:t> in the </a:t>
            </a:r>
            <a:r>
              <a:rPr lang="en-IN" sz="2400" dirty="0" err="1" smtClean="0"/>
              <a:t>css</a:t>
            </a:r>
            <a:r>
              <a:rPr lang="en-IN" sz="2400" dirty="0" smtClean="0"/>
              <a:t> folder when screens have a viewport width between 481px and 768px</a:t>
            </a:r>
          </a:p>
          <a:p>
            <a:pPr marL="365760" lvl="1" indent="-256032">
              <a:spcBef>
                <a:spcPts val="400"/>
              </a:spcBef>
              <a:buSzPct val="68000"/>
              <a:buFont typeface="Wingdings 3"/>
              <a:buChar char=""/>
            </a:pPr>
            <a:r>
              <a:rPr lang="en-IN" sz="2400" dirty="0" smtClean="0"/>
              <a:t>When testing for minimum and maximum widths, the word “and” separates each part of the media attribute value</a:t>
            </a:r>
          </a:p>
          <a:p>
            <a:pPr marL="914400" lvl="2" indent="0">
              <a:buNone/>
            </a:pPr>
            <a:endParaRPr lang="en-IN" sz="2000" dirty="0" smtClean="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Autofit/>
          </a:bodyPr>
          <a:lstStyle/>
          <a:p>
            <a:r>
              <a:rPr lang="en-US" sz="4400" dirty="0"/>
              <a:t>Media Query </a:t>
            </a:r>
            <a:r>
              <a:rPr lang="en-US" sz="4400" dirty="0" smtClean="0"/>
              <a:t>Expressions</a:t>
            </a:r>
            <a:endParaRPr lang="en-US" sz="4400" dirty="0"/>
          </a:p>
        </p:txBody>
      </p:sp>
    </p:spTree>
    <p:extLst>
      <p:ext uri="{BB962C8B-B14F-4D97-AF65-F5344CB8AC3E}">
        <p14:creationId xmlns:p14="http://schemas.microsoft.com/office/powerpoint/2010/main" val="42772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Another way to </a:t>
            </a:r>
            <a:r>
              <a:rPr lang="en-IN" dirty="0"/>
              <a:t>implement media queries is to code them directly into a </a:t>
            </a:r>
            <a:r>
              <a:rPr lang="en-IN" dirty="0" smtClean="0"/>
              <a:t>single CSS </a:t>
            </a:r>
            <a:r>
              <a:rPr lang="en-IN" dirty="0"/>
              <a:t>file using the </a:t>
            </a:r>
            <a:r>
              <a:rPr lang="en-IN" sz="2600" dirty="0">
                <a:latin typeface="Courier New" panose="02070309020205020404" pitchFamily="49" charset="0"/>
                <a:cs typeface="Courier New" panose="02070309020205020404" pitchFamily="49" charset="0"/>
              </a:rPr>
              <a:t>@media </a:t>
            </a:r>
            <a:r>
              <a:rPr lang="en-IN" dirty="0" smtClean="0"/>
              <a:t>rule</a:t>
            </a:r>
          </a:p>
          <a:p>
            <a:r>
              <a:rPr lang="en-US" dirty="0" smtClean="0"/>
              <a:t>The </a:t>
            </a:r>
            <a:r>
              <a:rPr lang="en-IN" dirty="0" smtClean="0"/>
              <a:t>three </a:t>
            </a:r>
            <a:r>
              <a:rPr lang="en-IN" dirty="0"/>
              <a:t>most common types of media are </a:t>
            </a:r>
            <a:r>
              <a:rPr lang="en-IN" sz="2600" dirty="0">
                <a:latin typeface="Courier New" panose="02070309020205020404" pitchFamily="49" charset="0"/>
                <a:cs typeface="Courier New" panose="02070309020205020404" pitchFamily="49" charset="0"/>
              </a:rPr>
              <a:t>screen, print,</a:t>
            </a:r>
            <a:r>
              <a:rPr lang="en-IN" sz="2600" b="1" dirty="0">
                <a:latin typeface="Courier New" panose="02070309020205020404" pitchFamily="49" charset="0"/>
                <a:cs typeface="Courier New" panose="02070309020205020404" pitchFamily="49" charset="0"/>
              </a:rPr>
              <a:t> </a:t>
            </a:r>
            <a:r>
              <a:rPr lang="en-IN" dirty="0"/>
              <a:t>and </a:t>
            </a:r>
            <a:r>
              <a:rPr lang="en-IN" sz="2600" dirty="0" smtClean="0">
                <a:latin typeface="Courier New" panose="02070309020205020404" pitchFamily="49" charset="0"/>
                <a:cs typeface="Courier New" panose="02070309020205020404" pitchFamily="49" charset="0"/>
              </a:rPr>
              <a:t>all</a:t>
            </a:r>
            <a:endParaRPr lang="en-US" sz="26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Autofit/>
          </a:bodyPr>
          <a:lstStyle/>
          <a:p>
            <a:r>
              <a:rPr lang="en-US" sz="4400" dirty="0"/>
              <a:t>Media Query </a:t>
            </a:r>
            <a:r>
              <a:rPr lang="en-US" sz="4400" dirty="0" smtClean="0"/>
              <a:t>Expressions</a:t>
            </a:r>
            <a:endParaRPr lang="en-US" sz="4400" dirty="0"/>
          </a:p>
        </p:txBody>
      </p:sp>
    </p:spTree>
    <p:extLst>
      <p:ext uri="{BB962C8B-B14F-4D97-AF65-F5344CB8AC3E}">
        <p14:creationId xmlns:p14="http://schemas.microsoft.com/office/powerpoint/2010/main" val="323952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Media Query </a:t>
            </a:r>
            <a:r>
              <a:rPr lang="en-US" sz="4400" dirty="0" smtClean="0"/>
              <a:t>Expressions</a:t>
            </a:r>
            <a:endParaRPr lang="en-US" sz="4400" dirty="0"/>
          </a:p>
        </p:txBody>
      </p:sp>
      <p:sp>
        <p:nvSpPr>
          <p:cNvPr id="2" name="Content Placeholder 1"/>
          <p:cNvSpPr>
            <a:spLocks noGrp="1"/>
          </p:cNvSpPr>
          <p:nvPr>
            <p:ph idx="1"/>
          </p:nvPr>
        </p:nvSpPr>
        <p:spPr/>
        <p:txBody>
          <a:bodyPr/>
          <a:lstStyle/>
          <a:p>
            <a:r>
              <a:rPr lang="en-US" dirty="0"/>
              <a:t>Table </a:t>
            </a:r>
            <a:r>
              <a:rPr lang="en-US" dirty="0" smtClean="0"/>
              <a:t>6–2 </a:t>
            </a:r>
            <a:r>
              <a:rPr lang="en-IN" dirty="0" smtClean="0"/>
              <a:t>lists </a:t>
            </a:r>
            <a:r>
              <a:rPr lang="en-IN" dirty="0"/>
              <a:t>common media query features that can be used in a logical </a:t>
            </a:r>
            <a:r>
              <a:rPr lang="en-IN" dirty="0" smtClean="0"/>
              <a:t>expression</a:t>
            </a:r>
          </a:p>
          <a:p>
            <a:endParaRPr lang="en-US" dirty="0"/>
          </a:p>
        </p:txBody>
      </p:sp>
      <p:pic>
        <p:nvPicPr>
          <p:cNvPr id="7" name="Picture 6" descr="This table provides data about the common media query features. It has 2 columns and 6 rows. The header of column 1 reads “Feature” and the header of column 2 reads “Description”.&#10;Within row 2, there are two points. Point 1 in column 1 reads “max-device-height”, point 2 in column 1 reads “min-device-width”, and column 2 reads “Height of the screen in pixels”.&#10;Within row 3, there are two points. Point 1 in column 1 reads “max-device-width”, point 2 in column 1 reads “min-device-width”, and column 2 reads “Width of the screen pixels”.&#10;Within row 4, there are two points. Point 1 in column 1 reads “max-height”, point 2 in column 1 reads “min-height&quot;, and column 2 reads “Height of the viewport in pixels”.&#10;Within row 5, there are two points. Point 1 in column 1 reads “max-width”, point 2 in column 1 reads “min-width”, and column 2 reads “Width of the viewport in pixels”.&#10;In row 6, column 1 reads “orientation” and column 2 reads “Orientation of the device (landscape or portrait)&qu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678" y="2514600"/>
            <a:ext cx="8554644" cy="3324689"/>
          </a:xfrm>
          <a:prstGeom prst="rect">
            <a:avLst/>
          </a:prstGeom>
        </p:spPr>
      </p:pic>
    </p:spTree>
    <p:extLst>
      <p:ext uri="{BB962C8B-B14F-4D97-AF65-F5344CB8AC3E}">
        <p14:creationId xmlns:p14="http://schemas.microsoft.com/office/powerpoint/2010/main" val="6742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In a mobile-first strategy, </a:t>
            </a:r>
            <a:r>
              <a:rPr lang="en-IN" dirty="0" smtClean="0"/>
              <a:t>the mobile styles are listed first as they are </a:t>
            </a:r>
            <a:r>
              <a:rPr lang="en-IN" dirty="0"/>
              <a:t>the default </a:t>
            </a:r>
            <a:r>
              <a:rPr lang="en-IN" dirty="0" smtClean="0"/>
              <a:t>styles</a:t>
            </a:r>
          </a:p>
          <a:p>
            <a:r>
              <a:rPr lang="en-IN" dirty="0" smtClean="0"/>
              <a:t>Next</a:t>
            </a:r>
            <a:r>
              <a:rPr lang="en-IN" dirty="0"/>
              <a:t>, </a:t>
            </a:r>
            <a:r>
              <a:rPr lang="en-IN" dirty="0" smtClean="0"/>
              <a:t>media queries are used to add </a:t>
            </a:r>
            <a:r>
              <a:rPr lang="en-IN" dirty="0"/>
              <a:t>styles </a:t>
            </a:r>
            <a:r>
              <a:rPr lang="en-IN" dirty="0" smtClean="0"/>
              <a:t>for larger </a:t>
            </a:r>
            <a:r>
              <a:rPr lang="en-IN" dirty="0"/>
              <a:t>viewports, progressing from tablet to </a:t>
            </a:r>
            <a:r>
              <a:rPr lang="en-IN" dirty="0" smtClean="0"/>
              <a:t>desktop. Styles created </a:t>
            </a:r>
            <a:r>
              <a:rPr lang="en-IN" dirty="0"/>
              <a:t>for the smaller viewports apply to larger viewports by </a:t>
            </a:r>
            <a:r>
              <a:rPr lang="en-IN" dirty="0" smtClean="0"/>
              <a:t>default</a:t>
            </a:r>
          </a:p>
          <a:p>
            <a:r>
              <a:rPr lang="en-IN" dirty="0" smtClean="0"/>
              <a:t>To </a:t>
            </a:r>
            <a:r>
              <a:rPr lang="en-IN" dirty="0"/>
              <a:t>modify </a:t>
            </a:r>
            <a:r>
              <a:rPr lang="en-IN" dirty="0" smtClean="0"/>
              <a:t>the appearance </a:t>
            </a:r>
            <a:r>
              <a:rPr lang="en-IN" dirty="0"/>
              <a:t>of an element for a larger viewport, </a:t>
            </a:r>
            <a:r>
              <a:rPr lang="en-IN" dirty="0" smtClean="0"/>
              <a:t>a </a:t>
            </a:r>
            <a:r>
              <a:rPr lang="en-IN" dirty="0"/>
              <a:t>media </a:t>
            </a:r>
            <a:r>
              <a:rPr lang="en-IN" dirty="0" smtClean="0"/>
              <a:t>query is created </a:t>
            </a:r>
            <a:r>
              <a:rPr lang="en-IN" dirty="0"/>
              <a:t>for the </a:t>
            </a:r>
            <a:r>
              <a:rPr lang="en-IN" dirty="0" smtClean="0"/>
              <a:t>larger viewport</a:t>
            </a:r>
            <a:r>
              <a:rPr lang="en-IN" dirty="0"/>
              <a:t>, and then </a:t>
            </a:r>
            <a:r>
              <a:rPr lang="en-IN" dirty="0" smtClean="0"/>
              <a:t>a </a:t>
            </a:r>
            <a:r>
              <a:rPr lang="en-IN" dirty="0"/>
              <a:t>new </a:t>
            </a:r>
            <a:r>
              <a:rPr lang="en-IN" dirty="0" smtClean="0"/>
              <a:t>style is created</a:t>
            </a:r>
            <a:endParaRPr lang="en-US" dirty="0"/>
          </a:p>
        </p:txBody>
      </p:sp>
      <p:sp>
        <p:nvSpPr>
          <p:cNvPr id="5" name="Title 4"/>
          <p:cNvSpPr>
            <a:spLocks noGrp="1"/>
          </p:cNvSpPr>
          <p:nvPr>
            <p:ph type="title"/>
          </p:nvPr>
        </p:nvSpPr>
        <p:spPr/>
        <p:txBody>
          <a:bodyPr>
            <a:noAutofit/>
          </a:bodyPr>
          <a:lstStyle/>
          <a:p>
            <a:r>
              <a:rPr lang="en-IN" sz="4400" dirty="0"/>
              <a:t>Adding Media Queries to an External Style </a:t>
            </a:r>
            <a:r>
              <a:rPr lang="en-IN" sz="4400" dirty="0" smtClean="0"/>
              <a:t>Sheet</a:t>
            </a:r>
            <a:endParaRPr lang="en-US" sz="4400" dirty="0"/>
          </a:p>
        </p:txBody>
      </p:sp>
    </p:spTree>
    <p:extLst>
      <p:ext uri="{BB962C8B-B14F-4D97-AF65-F5344CB8AC3E}">
        <p14:creationId xmlns:p14="http://schemas.microsoft.com/office/powerpoint/2010/main" val="37045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686800" cy="4525963"/>
          </a:xfrm>
        </p:spPr>
        <p:txBody>
          <a:bodyPr/>
          <a:lstStyle/>
          <a:p>
            <a:r>
              <a:rPr lang="en-US" dirty="0" smtClean="0"/>
              <a:t>Open the “styles.css” file and click at the end of Line 98. Press ENTER twice to insert new Lines 99 and 100.</a:t>
            </a:r>
          </a:p>
          <a:p>
            <a:r>
              <a:rPr lang="en-US" dirty="0" smtClean="0"/>
              <a:t>Enter the code shown below to prepare for tablet styles starting at a viewport size of 481px.</a:t>
            </a:r>
            <a:endParaRPr lang="en-US" dirty="0"/>
          </a:p>
        </p:txBody>
      </p:sp>
      <p:sp>
        <p:nvSpPr>
          <p:cNvPr id="3" name="Title 2"/>
          <p:cNvSpPr>
            <a:spLocks noGrp="1"/>
          </p:cNvSpPr>
          <p:nvPr>
            <p:ph type="title"/>
          </p:nvPr>
        </p:nvSpPr>
        <p:spPr/>
        <p:txBody>
          <a:bodyPr>
            <a:normAutofit fontScale="90000"/>
          </a:bodyPr>
          <a:lstStyle/>
          <a:p>
            <a:r>
              <a:rPr lang="en-US" dirty="0" smtClean="0"/>
              <a:t>To Create a Media Query for a Tablet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702" y="3428999"/>
            <a:ext cx="8135486" cy="1609801"/>
          </a:xfrm>
          <a:prstGeom prst="rect">
            <a:avLst/>
          </a:prstGeom>
          <a:ln w="19050">
            <a:solidFill>
              <a:schemeClr val="tx1"/>
            </a:solidFill>
          </a:ln>
        </p:spPr>
      </p:pic>
      <p:sp>
        <p:nvSpPr>
          <p:cNvPr id="5" name="TextBox 4"/>
          <p:cNvSpPr txBox="1"/>
          <p:nvPr/>
        </p:nvSpPr>
        <p:spPr>
          <a:xfrm>
            <a:off x="5715000" y="5181600"/>
            <a:ext cx="1906227" cy="584775"/>
          </a:xfrm>
          <a:prstGeom prst="rect">
            <a:avLst/>
          </a:prstGeom>
          <a:noFill/>
          <a:ln w="19050">
            <a:solidFill>
              <a:srgbClr val="FF0000"/>
            </a:solidFill>
          </a:ln>
        </p:spPr>
        <p:txBody>
          <a:bodyPr wrap="none" rtlCol="0">
            <a:spAutoFit/>
          </a:bodyPr>
          <a:lstStyle/>
          <a:p>
            <a:pPr algn="ctr"/>
            <a:r>
              <a:rPr lang="en-US" sz="1600" b="1" dirty="0" smtClean="0">
                <a:solidFill>
                  <a:srgbClr val="FF0000"/>
                </a:solidFill>
                <a:latin typeface="+mj-lt"/>
              </a:rPr>
              <a:t>Press ENTER twice</a:t>
            </a:r>
          </a:p>
          <a:p>
            <a:pPr algn="ctr"/>
            <a:r>
              <a:rPr lang="en-US" sz="1600" b="1" dirty="0" smtClean="0">
                <a:solidFill>
                  <a:srgbClr val="FF0000"/>
                </a:solidFill>
                <a:latin typeface="+mj-lt"/>
              </a:rPr>
              <a:t>after the curly brace</a:t>
            </a:r>
            <a:endParaRPr lang="en-US" sz="1600" b="1" dirty="0">
              <a:solidFill>
                <a:srgbClr val="FF0000"/>
              </a:solidFill>
              <a:latin typeface="+mj-lt"/>
            </a:endParaRPr>
          </a:p>
        </p:txBody>
      </p:sp>
      <p:cxnSp>
        <p:nvCxnSpPr>
          <p:cNvPr id="7" name="Straight Arrow Connector 6"/>
          <p:cNvCxnSpPr/>
          <p:nvPr/>
        </p:nvCxnSpPr>
        <p:spPr>
          <a:xfrm flipH="1" flipV="1">
            <a:off x="4876800" y="4343400"/>
            <a:ext cx="8382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With so many tablet sizes, it </a:t>
            </a:r>
            <a:r>
              <a:rPr lang="en-IN" dirty="0" smtClean="0"/>
              <a:t>is difficult to </a:t>
            </a:r>
            <a:r>
              <a:rPr lang="en-IN" dirty="0"/>
              <a:t>design a “one size fits all” layout for a tablet </a:t>
            </a:r>
            <a:r>
              <a:rPr lang="en-IN" dirty="0" smtClean="0"/>
              <a:t>device</a:t>
            </a:r>
          </a:p>
          <a:p>
            <a:r>
              <a:rPr lang="en-US" dirty="0" smtClean="0"/>
              <a:t>However, with the use of </a:t>
            </a:r>
            <a:r>
              <a:rPr lang="en-IN" dirty="0" smtClean="0"/>
              <a:t>responsive </a:t>
            </a:r>
            <a:r>
              <a:rPr lang="en-IN" dirty="0"/>
              <a:t>web design and media queries, </a:t>
            </a:r>
            <a:r>
              <a:rPr lang="en-IN" dirty="0" smtClean="0"/>
              <a:t>designing </a:t>
            </a:r>
            <a:r>
              <a:rPr lang="en-IN" dirty="0"/>
              <a:t>multiple </a:t>
            </a:r>
            <a:r>
              <a:rPr lang="en-IN" dirty="0" smtClean="0"/>
              <a:t>tablet layouts is not required</a:t>
            </a:r>
          </a:p>
          <a:p>
            <a:r>
              <a:rPr lang="en-IN" dirty="0" smtClean="0"/>
              <a:t>If </a:t>
            </a:r>
            <a:r>
              <a:rPr lang="en-IN" dirty="0"/>
              <a:t>a particular tablet device has a viewport smaller than the </a:t>
            </a:r>
            <a:r>
              <a:rPr lang="en-IN" dirty="0" smtClean="0"/>
              <a:t>minimum size </a:t>
            </a:r>
            <a:r>
              <a:rPr lang="en-IN" dirty="0"/>
              <a:t>specified in the media query, </a:t>
            </a:r>
            <a:r>
              <a:rPr lang="en-IN" dirty="0" smtClean="0"/>
              <a:t>then the </a:t>
            </a:r>
            <a:r>
              <a:rPr lang="en-IN" dirty="0"/>
              <a:t>layout will default to the mobile viewport </a:t>
            </a:r>
            <a:r>
              <a:rPr lang="en-IN" dirty="0" smtClean="0"/>
              <a:t>layout</a:t>
            </a:r>
            <a:endParaRPr lang="en-US" dirty="0"/>
          </a:p>
        </p:txBody>
      </p:sp>
      <p:sp>
        <p:nvSpPr>
          <p:cNvPr id="5" name="Title 4"/>
          <p:cNvSpPr>
            <a:spLocks noGrp="1"/>
          </p:cNvSpPr>
          <p:nvPr>
            <p:ph type="title"/>
          </p:nvPr>
        </p:nvSpPr>
        <p:spPr/>
        <p:txBody>
          <a:bodyPr>
            <a:noAutofit/>
          </a:bodyPr>
          <a:lstStyle/>
          <a:p>
            <a:r>
              <a:rPr lang="en-US" sz="4400" dirty="0"/>
              <a:t>Designing for Tablet </a:t>
            </a:r>
            <a:r>
              <a:rPr lang="en-US" sz="4400" dirty="0" smtClean="0"/>
              <a:t>Viewports</a:t>
            </a:r>
            <a:endParaRPr lang="en-US" sz="4400" dirty="0"/>
          </a:p>
        </p:txBody>
      </p:sp>
    </p:spTree>
    <p:extLst>
      <p:ext uri="{BB962C8B-B14F-4D97-AF65-F5344CB8AC3E}">
        <p14:creationId xmlns:p14="http://schemas.microsoft.com/office/powerpoint/2010/main" val="124244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Page Design for a Tablet </a:t>
            </a:r>
            <a:r>
              <a:rPr lang="en-US" b="1" dirty="0" smtClean="0"/>
              <a:t>Viewport</a:t>
            </a:r>
          </a:p>
          <a:p>
            <a:pPr lvl="1"/>
            <a:r>
              <a:rPr lang="en-IN" dirty="0" smtClean="0"/>
              <a:t>When </a:t>
            </a:r>
            <a:r>
              <a:rPr lang="en-IN" dirty="0"/>
              <a:t>designing for a tablet </a:t>
            </a:r>
            <a:r>
              <a:rPr lang="en-IN" dirty="0" smtClean="0"/>
              <a:t>viewport</a:t>
            </a:r>
          </a:p>
          <a:p>
            <a:pPr lvl="2">
              <a:buFont typeface="Courier New" panose="02070309020205020404" pitchFamily="49" charset="0"/>
              <a:buChar char="o"/>
            </a:pPr>
            <a:r>
              <a:rPr lang="en-IN" dirty="0" smtClean="0"/>
              <a:t>Maintain </a:t>
            </a:r>
            <a:r>
              <a:rPr lang="en-IN" dirty="0"/>
              <a:t>the same </a:t>
            </a:r>
            <a:r>
              <a:rPr lang="en-US" dirty="0" smtClean="0"/>
              <a:t>color</a:t>
            </a:r>
            <a:r>
              <a:rPr lang="en-IN" dirty="0" smtClean="0"/>
              <a:t> </a:t>
            </a:r>
            <a:r>
              <a:rPr lang="en-IN" dirty="0"/>
              <a:t>scheme</a:t>
            </a:r>
            <a:r>
              <a:rPr lang="en-IN" dirty="0" smtClean="0"/>
              <a:t>, typography</a:t>
            </a:r>
            <a:r>
              <a:rPr lang="en-IN" dirty="0"/>
              <a:t>, and general look of the </a:t>
            </a:r>
            <a:r>
              <a:rPr lang="en-IN" dirty="0" smtClean="0"/>
              <a:t>website</a:t>
            </a:r>
          </a:p>
          <a:p>
            <a:pPr lvl="2">
              <a:buFont typeface="Courier New" panose="02070309020205020404" pitchFamily="49" charset="0"/>
              <a:buChar char="o"/>
            </a:pPr>
            <a:r>
              <a:rPr lang="en-IN" dirty="0" smtClean="0"/>
              <a:t>The </a:t>
            </a:r>
            <a:r>
              <a:rPr lang="en-IN" dirty="0"/>
              <a:t>appearance of the website </a:t>
            </a:r>
            <a:r>
              <a:rPr lang="en-IN" dirty="0" smtClean="0"/>
              <a:t>should look </a:t>
            </a:r>
            <a:r>
              <a:rPr lang="en-IN" dirty="0"/>
              <a:t>the same from viewport to </a:t>
            </a:r>
            <a:r>
              <a:rPr lang="en-IN" dirty="0" smtClean="0"/>
              <a:t>viewport</a:t>
            </a:r>
          </a:p>
          <a:p>
            <a:pPr lvl="2">
              <a:buFont typeface="Courier New" panose="02070309020205020404" pitchFamily="49" charset="0"/>
              <a:buChar char="o"/>
            </a:pPr>
            <a:r>
              <a:rPr lang="en-IN" dirty="0" smtClean="0"/>
              <a:t>The </a:t>
            </a:r>
            <a:r>
              <a:rPr lang="en-IN" dirty="0"/>
              <a:t>only thing that should change is </a:t>
            </a:r>
            <a:r>
              <a:rPr lang="en-IN" dirty="0" smtClean="0"/>
              <a:t>layout </a:t>
            </a:r>
            <a:r>
              <a:rPr lang="en-US" dirty="0" smtClean="0"/>
              <a:t>and </a:t>
            </a:r>
            <a:r>
              <a:rPr lang="en-US" dirty="0"/>
              <a:t>placement of </a:t>
            </a:r>
            <a:r>
              <a:rPr lang="en-US" dirty="0" smtClean="0"/>
              <a:t>content</a:t>
            </a:r>
            <a:endParaRPr lang="en-US" dirty="0"/>
          </a:p>
        </p:txBody>
      </p:sp>
      <p:sp>
        <p:nvSpPr>
          <p:cNvPr id="5" name="Title 4"/>
          <p:cNvSpPr>
            <a:spLocks noGrp="1"/>
          </p:cNvSpPr>
          <p:nvPr>
            <p:ph type="title"/>
          </p:nvPr>
        </p:nvSpPr>
        <p:spPr/>
        <p:txBody>
          <a:bodyPr>
            <a:noAutofit/>
          </a:bodyPr>
          <a:lstStyle/>
          <a:p>
            <a:r>
              <a:rPr lang="en-US" sz="4400" dirty="0"/>
              <a:t>Designing for Tablet </a:t>
            </a:r>
            <a:r>
              <a:rPr lang="en-US" sz="4400" dirty="0" smtClean="0"/>
              <a:t>Viewports</a:t>
            </a:r>
            <a:endParaRPr lang="en-US" sz="4400" dirty="0"/>
          </a:p>
        </p:txBody>
      </p:sp>
    </p:spTree>
    <p:extLst>
      <p:ext uri="{BB962C8B-B14F-4D97-AF65-F5344CB8AC3E}">
        <p14:creationId xmlns:p14="http://schemas.microsoft.com/office/powerpoint/2010/main" val="374870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1"/>
            <a:r>
              <a:rPr lang="en-IN" dirty="0"/>
              <a:t>To determine the ideal layout for a website’s tablet </a:t>
            </a:r>
            <a:r>
              <a:rPr lang="en-IN" dirty="0" smtClean="0"/>
              <a:t>viewport, review the mobile site to confirm where the content </a:t>
            </a:r>
            <a:r>
              <a:rPr lang="en-IN" dirty="0"/>
              <a:t>should be added and </a:t>
            </a:r>
            <a:r>
              <a:rPr lang="en-IN" dirty="0" smtClean="0"/>
              <a:t>if any content </a:t>
            </a:r>
            <a:r>
              <a:rPr lang="en-US" dirty="0" smtClean="0"/>
              <a:t>should </a:t>
            </a:r>
            <a:r>
              <a:rPr lang="en-US" dirty="0"/>
              <a:t>be </a:t>
            </a:r>
            <a:r>
              <a:rPr lang="en-US" dirty="0" smtClean="0"/>
              <a:t>hidden</a:t>
            </a:r>
          </a:p>
        </p:txBody>
      </p:sp>
      <p:sp>
        <p:nvSpPr>
          <p:cNvPr id="5" name="Title 4"/>
          <p:cNvSpPr>
            <a:spLocks noGrp="1"/>
          </p:cNvSpPr>
          <p:nvPr>
            <p:ph type="title"/>
          </p:nvPr>
        </p:nvSpPr>
        <p:spPr/>
        <p:txBody>
          <a:bodyPr>
            <a:noAutofit/>
          </a:bodyPr>
          <a:lstStyle/>
          <a:p>
            <a:r>
              <a:rPr lang="en-US" sz="4400" dirty="0"/>
              <a:t>Designing for Tablet </a:t>
            </a:r>
            <a:r>
              <a:rPr lang="en-US" sz="4400" dirty="0" smtClean="0"/>
              <a:t>Viewports</a:t>
            </a:r>
            <a:endParaRPr lang="en-US" sz="4400" dirty="0"/>
          </a:p>
        </p:txBody>
      </p:sp>
    </p:spTree>
    <p:extLst>
      <p:ext uri="{BB962C8B-B14F-4D97-AF65-F5344CB8AC3E}">
        <p14:creationId xmlns:p14="http://schemas.microsoft.com/office/powerpoint/2010/main" val="286557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1" indent="-457200">
              <a:buFont typeface="Arial" panose="020B0604020202020204" pitchFamily="34" charset="0"/>
              <a:buChar char="•"/>
            </a:pPr>
            <a:r>
              <a:rPr lang="en-IN" sz="3200" b="1" dirty="0" smtClean="0"/>
              <a:t>Navigation Design for a Tablet Viewport</a:t>
            </a:r>
          </a:p>
          <a:p>
            <a:pPr marL="857250" lvl="2" indent="-457200">
              <a:buFont typeface="Calibri" panose="020F0502020204030204" pitchFamily="34" charset="0"/>
              <a:buChar char="–"/>
            </a:pPr>
            <a:r>
              <a:rPr lang="en-IN" sz="2800" dirty="0" smtClean="0"/>
              <a:t>It is not necessary to maintain a vertical list of navigation buttons as a tablet screen is larger than a smartphone screen</a:t>
            </a:r>
          </a:p>
          <a:p>
            <a:pPr marL="857250" lvl="2" indent="-457200">
              <a:buFont typeface="Calibri" panose="020F0502020204030204" pitchFamily="34" charset="0"/>
              <a:buChar char="–"/>
            </a:pPr>
            <a:r>
              <a:rPr lang="en-IN" sz="2800" dirty="0" smtClean="0"/>
              <a:t>Align </a:t>
            </a:r>
            <a:r>
              <a:rPr lang="en-IN" sz="2800" dirty="0"/>
              <a:t>the navigation buttons in </a:t>
            </a:r>
            <a:r>
              <a:rPr lang="en-IN" sz="2800" dirty="0" smtClean="0"/>
              <a:t>a horizontal line</a:t>
            </a:r>
          </a:p>
          <a:p>
            <a:pPr marL="857250" lvl="2" indent="-457200">
              <a:buFont typeface="Calibri" panose="020F0502020204030204" pitchFamily="34" charset="0"/>
              <a:buChar char="–"/>
            </a:pPr>
            <a:r>
              <a:rPr lang="en-IN" sz="2800" dirty="0" smtClean="0"/>
              <a:t>This </a:t>
            </a:r>
            <a:r>
              <a:rPr lang="en-IN" sz="2800" dirty="0"/>
              <a:t>frees space for the main content below the navigation area, improving its </a:t>
            </a:r>
            <a:r>
              <a:rPr lang="en-IN" sz="2800" dirty="0" smtClean="0"/>
              <a:t>visibility by </a:t>
            </a:r>
            <a:r>
              <a:rPr lang="en-IN" sz="2800" dirty="0"/>
              <a:t>displaying it in the middle of the </a:t>
            </a:r>
            <a:r>
              <a:rPr lang="en-IN" sz="2800" dirty="0" smtClean="0"/>
              <a:t>screen</a:t>
            </a:r>
          </a:p>
        </p:txBody>
      </p:sp>
      <p:sp>
        <p:nvSpPr>
          <p:cNvPr id="5" name="Title 4"/>
          <p:cNvSpPr>
            <a:spLocks noGrp="1"/>
          </p:cNvSpPr>
          <p:nvPr>
            <p:ph type="title"/>
          </p:nvPr>
        </p:nvSpPr>
        <p:spPr/>
        <p:txBody>
          <a:bodyPr>
            <a:noAutofit/>
          </a:bodyPr>
          <a:lstStyle/>
          <a:p>
            <a:r>
              <a:rPr lang="en-US" sz="4400" dirty="0"/>
              <a:t>Designing for Tablet </a:t>
            </a:r>
            <a:r>
              <a:rPr lang="en-US" sz="4400" dirty="0" smtClean="0"/>
              <a:t>Viewports</a:t>
            </a:r>
            <a:endParaRPr lang="en-US" sz="4400" dirty="0"/>
          </a:p>
        </p:txBody>
      </p:sp>
    </p:spTree>
    <p:extLst>
      <p:ext uri="{BB962C8B-B14F-4D97-AF65-F5344CB8AC3E}">
        <p14:creationId xmlns:p14="http://schemas.microsoft.com/office/powerpoint/2010/main" val="116438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1" indent="-457200">
              <a:lnSpc>
                <a:spcPct val="80000"/>
              </a:lnSpc>
              <a:buFont typeface="Arial" panose="020B0604020202020204" pitchFamily="34" charset="0"/>
              <a:buChar char="•"/>
            </a:pPr>
            <a:r>
              <a:rPr lang="en-IN" sz="3200" dirty="0"/>
              <a:t>Mobile-first </a:t>
            </a:r>
            <a:r>
              <a:rPr lang="en-IN" sz="3200" dirty="0" smtClean="0"/>
              <a:t>strategy </a:t>
            </a:r>
          </a:p>
          <a:p>
            <a:pPr lvl="1">
              <a:lnSpc>
                <a:spcPct val="80000"/>
              </a:lnSpc>
            </a:pPr>
            <a:r>
              <a:rPr lang="en-IN" dirty="0"/>
              <a:t>Employs responsive design </a:t>
            </a:r>
            <a:r>
              <a:rPr lang="en-IN" dirty="0" smtClean="0"/>
              <a:t>principles</a:t>
            </a:r>
          </a:p>
          <a:p>
            <a:pPr lvl="2">
              <a:lnSpc>
                <a:spcPct val="80000"/>
              </a:lnSpc>
              <a:buFont typeface="Courier New" panose="02070309020205020404" pitchFamily="49" charset="0"/>
              <a:buChar char="o"/>
            </a:pPr>
            <a:r>
              <a:rPr lang="en-IN" sz="2400" dirty="0" smtClean="0"/>
              <a:t>In </a:t>
            </a:r>
            <a:r>
              <a:rPr lang="en-IN" sz="2400" dirty="0"/>
              <a:t>this, a web developer designs the flexible wireframe and essential content for the smallest viewport </a:t>
            </a:r>
            <a:r>
              <a:rPr lang="en-IN" sz="2400" dirty="0" smtClean="0"/>
              <a:t>first, progressively </a:t>
            </a:r>
            <a:r>
              <a:rPr lang="en-IN" sz="2400" dirty="0"/>
              <a:t>adding more content as the viewport </a:t>
            </a:r>
            <a:r>
              <a:rPr lang="en-IN" sz="2400" dirty="0" smtClean="0"/>
              <a:t>grows</a:t>
            </a:r>
          </a:p>
          <a:p>
            <a:pPr lvl="2">
              <a:lnSpc>
                <a:spcPct val="80000"/>
              </a:lnSpc>
              <a:buFont typeface="Courier New" panose="02070309020205020404" pitchFamily="49" charset="0"/>
              <a:buChar char="o"/>
            </a:pPr>
            <a:r>
              <a:rPr lang="en-IN" dirty="0" smtClean="0"/>
              <a:t>Then, media </a:t>
            </a:r>
            <a:r>
              <a:rPr lang="en-IN" dirty="0"/>
              <a:t>queries </a:t>
            </a:r>
            <a:r>
              <a:rPr lang="en-IN" dirty="0" smtClean="0"/>
              <a:t>are used to </a:t>
            </a:r>
            <a:r>
              <a:rPr lang="en-IN" dirty="0"/>
              <a:t>add styles for progressively larger viewports, progressing from tablet to laptop and desktop</a:t>
            </a:r>
          </a:p>
          <a:p>
            <a:pPr lvl="1">
              <a:lnSpc>
                <a:spcPct val="80000"/>
              </a:lnSpc>
            </a:pPr>
            <a:r>
              <a:rPr lang="en-IN" dirty="0"/>
              <a:t>It is a more productive and effective way to build a website from </a:t>
            </a:r>
            <a:r>
              <a:rPr lang="en-IN" dirty="0" smtClean="0"/>
              <a:t>scratch</a:t>
            </a:r>
            <a:endParaRPr lang="en-IN" dirty="0"/>
          </a:p>
          <a:p>
            <a:pPr lvl="2"/>
            <a:endParaRPr lang="en-IN" sz="2200" dirty="0"/>
          </a:p>
          <a:p>
            <a:pPr lvl="2"/>
            <a:endParaRPr lang="en-US" dirty="0"/>
          </a:p>
        </p:txBody>
      </p:sp>
      <p:sp>
        <p:nvSpPr>
          <p:cNvPr id="5" name="Title 4"/>
          <p:cNvSpPr>
            <a:spLocks noGrp="1"/>
          </p:cNvSpPr>
          <p:nvPr>
            <p:ph type="title"/>
          </p:nvPr>
        </p:nvSpPr>
        <p:spPr/>
        <p:txBody>
          <a:bodyPr>
            <a:noAutofit/>
          </a:bodyPr>
          <a:lstStyle/>
          <a:p>
            <a:r>
              <a:rPr lang="en-US" sz="4400" dirty="0"/>
              <a:t>Designing for Mobile </a:t>
            </a:r>
            <a:r>
              <a:rPr lang="en-US" sz="4400" dirty="0" smtClean="0"/>
              <a:t>Devices</a:t>
            </a:r>
            <a:endParaRPr lang="en-US" sz="4400" dirty="0"/>
          </a:p>
        </p:txBody>
      </p:sp>
    </p:spTree>
    <p:extLst>
      <p:ext uri="{BB962C8B-B14F-4D97-AF65-F5344CB8AC3E}">
        <p14:creationId xmlns:p14="http://schemas.microsoft.com/office/powerpoint/2010/main" val="13168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00100" lvl="2" indent="-400050">
              <a:buFont typeface="Calibri" panose="020F0502020204030204" pitchFamily="34" charset="0"/>
              <a:buChar char="–"/>
            </a:pPr>
            <a:r>
              <a:rPr lang="en-IN" sz="2800" dirty="0"/>
              <a:t>To accomplish this design, create a style rule to display the navigation list items as a single horizontal line when displayed in a tablet </a:t>
            </a:r>
            <a:r>
              <a:rPr lang="en-IN" sz="2800" dirty="0" smtClean="0"/>
              <a:t>viewport</a:t>
            </a:r>
          </a:p>
          <a:p>
            <a:pPr marL="800100" lvl="2" indent="-400050">
              <a:buFont typeface="Calibri" panose="020F0502020204030204" pitchFamily="34" charset="0"/>
              <a:buChar char="–"/>
            </a:pPr>
            <a:r>
              <a:rPr lang="en-IN" sz="2800" dirty="0" smtClean="0"/>
              <a:t>Add </a:t>
            </a:r>
            <a:r>
              <a:rPr lang="en-IN" sz="2800" dirty="0"/>
              <a:t>other properties and values that override the defaults already set for the mobile </a:t>
            </a:r>
            <a:r>
              <a:rPr lang="en-IN" sz="2800" dirty="0" smtClean="0"/>
              <a:t>viewport</a:t>
            </a:r>
            <a:endParaRPr lang="en-US" sz="2800" dirty="0"/>
          </a:p>
        </p:txBody>
      </p:sp>
      <p:sp>
        <p:nvSpPr>
          <p:cNvPr id="5" name="Title 4"/>
          <p:cNvSpPr>
            <a:spLocks noGrp="1"/>
          </p:cNvSpPr>
          <p:nvPr>
            <p:ph type="title"/>
          </p:nvPr>
        </p:nvSpPr>
        <p:spPr/>
        <p:txBody>
          <a:bodyPr>
            <a:noAutofit/>
          </a:bodyPr>
          <a:lstStyle/>
          <a:p>
            <a:r>
              <a:rPr lang="en-US" sz="4400" dirty="0"/>
              <a:t>Designing for Tablet </a:t>
            </a:r>
            <a:r>
              <a:rPr lang="en-US" sz="4400" dirty="0" smtClean="0"/>
              <a:t>Viewports</a:t>
            </a:r>
            <a:endParaRPr lang="en-US" sz="4400" dirty="0"/>
          </a:p>
        </p:txBody>
      </p:sp>
    </p:spTree>
    <p:extLst>
      <p:ext uri="{BB962C8B-B14F-4D97-AF65-F5344CB8AC3E}">
        <p14:creationId xmlns:p14="http://schemas.microsoft.com/office/powerpoint/2010/main" val="73554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Place the insertion point at the end of Line 102 and press ENTER twice to insert new Lines 103 and 104.</a:t>
            </a:r>
          </a:p>
          <a:p>
            <a:r>
              <a:rPr lang="en-US" dirty="0" smtClean="0"/>
              <a:t>Enter the code shown to override the mobile viewport styles for when the screen size is at the tablet breakpoint.</a:t>
            </a:r>
            <a:endParaRPr lang="en-US" dirty="0"/>
          </a:p>
        </p:txBody>
      </p:sp>
      <p:sp>
        <p:nvSpPr>
          <p:cNvPr id="5" name="Title 4"/>
          <p:cNvSpPr>
            <a:spLocks noGrp="1"/>
          </p:cNvSpPr>
          <p:nvPr>
            <p:ph type="title"/>
          </p:nvPr>
        </p:nvSpPr>
        <p:spPr/>
        <p:txBody>
          <a:bodyPr>
            <a:noAutofit/>
          </a:bodyPr>
          <a:lstStyle/>
          <a:p>
            <a:r>
              <a:rPr lang="en-US" sz="4400" dirty="0" smtClean="0"/>
              <a:t>Style the Navigation Area for a Tablet Viewport</a:t>
            </a:r>
            <a:endParaRPr lang="en-US" sz="44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66" y="1524000"/>
            <a:ext cx="8297434" cy="4596008"/>
          </a:xfrm>
          <a:prstGeom prst="rect">
            <a:avLst/>
          </a:prstGeom>
          <a:ln w="19050">
            <a:solidFill>
              <a:schemeClr val="tx1"/>
            </a:solidFill>
          </a:ln>
        </p:spPr>
      </p:pic>
      <p:sp>
        <p:nvSpPr>
          <p:cNvPr id="4" name="TextBox 3"/>
          <p:cNvSpPr txBox="1"/>
          <p:nvPr/>
        </p:nvSpPr>
        <p:spPr>
          <a:xfrm>
            <a:off x="4614283" y="2971800"/>
            <a:ext cx="3027432" cy="584775"/>
          </a:xfrm>
          <a:prstGeom prst="rect">
            <a:avLst/>
          </a:prstGeom>
          <a:noFill/>
          <a:ln w="19050">
            <a:solidFill>
              <a:srgbClr val="FF0000"/>
            </a:solidFill>
          </a:ln>
        </p:spPr>
        <p:txBody>
          <a:bodyPr wrap="none" rtlCol="0">
            <a:spAutoFit/>
          </a:bodyPr>
          <a:lstStyle/>
          <a:p>
            <a:r>
              <a:rPr lang="en-US" sz="1600" b="1" dirty="0" smtClean="0">
                <a:solidFill>
                  <a:srgbClr val="FF0000"/>
                </a:solidFill>
                <a:latin typeface="+mj-lt"/>
              </a:rPr>
              <a:t>This will list the </a:t>
            </a:r>
            <a:r>
              <a:rPr lang="en-US" sz="1600" b="1" dirty="0" err="1" smtClean="0">
                <a:solidFill>
                  <a:srgbClr val="FF0000"/>
                </a:solidFill>
                <a:latin typeface="+mj-lt"/>
              </a:rPr>
              <a:t>nav</a:t>
            </a:r>
            <a:r>
              <a:rPr lang="en-US" sz="1600" b="1" dirty="0" smtClean="0">
                <a:solidFill>
                  <a:srgbClr val="FF0000"/>
                </a:solidFill>
                <a:latin typeface="+mj-lt"/>
              </a:rPr>
              <a:t> items</a:t>
            </a:r>
          </a:p>
          <a:p>
            <a:r>
              <a:rPr lang="en-US" sz="1600" b="1" dirty="0" smtClean="0">
                <a:solidFill>
                  <a:srgbClr val="FF0000"/>
                </a:solidFill>
                <a:latin typeface="+mj-lt"/>
              </a:rPr>
              <a:t>horizontally rather than vertically</a:t>
            </a:r>
            <a:endParaRPr lang="en-US" sz="1600" b="1" dirty="0">
              <a:solidFill>
                <a:srgbClr val="FF0000"/>
              </a:solidFill>
              <a:latin typeface="+mj-lt"/>
            </a:endParaRPr>
          </a:p>
        </p:txBody>
      </p:sp>
      <p:cxnSp>
        <p:nvCxnSpPr>
          <p:cNvPr id="8" name="Straight Arrow Connector 7"/>
          <p:cNvCxnSpPr>
            <a:stCxn id="4" idx="1"/>
          </p:cNvCxnSpPr>
          <p:nvPr/>
        </p:nvCxnSpPr>
        <p:spPr>
          <a:xfrm flipH="1">
            <a:off x="3124200" y="3264188"/>
            <a:ext cx="1490083" cy="164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14283" y="3657600"/>
            <a:ext cx="2743200" cy="584775"/>
          </a:xfrm>
          <a:prstGeom prst="rect">
            <a:avLst/>
          </a:prstGeom>
          <a:noFill/>
          <a:ln w="19050">
            <a:solidFill>
              <a:srgbClr val="FF0000"/>
            </a:solidFill>
          </a:ln>
        </p:spPr>
        <p:txBody>
          <a:bodyPr wrap="square" rtlCol="0">
            <a:spAutoFit/>
          </a:bodyPr>
          <a:lstStyle/>
          <a:p>
            <a:r>
              <a:rPr lang="en-US" sz="1600" b="1" dirty="0">
                <a:solidFill>
                  <a:srgbClr val="FF0000"/>
                </a:solidFill>
                <a:latin typeface="+mj-lt"/>
              </a:rPr>
              <a:t>For now, the </a:t>
            </a:r>
            <a:r>
              <a:rPr lang="en-US" sz="1600" b="1" dirty="0" err="1">
                <a:solidFill>
                  <a:srgbClr val="FF0000"/>
                </a:solidFill>
                <a:latin typeface="+mj-lt"/>
              </a:rPr>
              <a:t>nav</a:t>
            </a:r>
            <a:r>
              <a:rPr lang="en-US" sz="1600" b="1" dirty="0">
                <a:solidFill>
                  <a:srgbClr val="FF0000"/>
                </a:solidFill>
                <a:latin typeface="+mj-lt"/>
              </a:rPr>
              <a:t> links will appear in the main area</a:t>
            </a:r>
          </a:p>
        </p:txBody>
      </p:sp>
      <p:cxnSp>
        <p:nvCxnSpPr>
          <p:cNvPr id="11" name="Straight Arrow Connector 10"/>
          <p:cNvCxnSpPr/>
          <p:nvPr/>
        </p:nvCxnSpPr>
        <p:spPr>
          <a:xfrm flipH="1" flipV="1">
            <a:off x="2895600" y="3733800"/>
            <a:ext cx="1718683" cy="2161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29200" y="4419600"/>
            <a:ext cx="3048000" cy="1077218"/>
          </a:xfrm>
          <a:prstGeom prst="rect">
            <a:avLst/>
          </a:prstGeom>
          <a:noFill/>
          <a:ln w="19050">
            <a:solidFill>
              <a:srgbClr val="FF0000"/>
            </a:solidFill>
          </a:ln>
        </p:spPr>
        <p:txBody>
          <a:bodyPr wrap="square" rtlCol="0">
            <a:spAutoFit/>
          </a:bodyPr>
          <a:lstStyle/>
          <a:p>
            <a:r>
              <a:rPr lang="en-US" sz="1600" b="1" dirty="0" smtClean="0">
                <a:solidFill>
                  <a:srgbClr val="FF0000"/>
                </a:solidFill>
                <a:latin typeface="+mj-lt"/>
              </a:rPr>
              <a:t>This will increase the margins while in the tablet viewport, making the buttons look less cluttered</a:t>
            </a:r>
            <a:endParaRPr lang="en-US" sz="1600" b="1" dirty="0">
              <a:solidFill>
                <a:srgbClr val="FF0000"/>
              </a:solidFill>
              <a:latin typeface="+mj-lt"/>
            </a:endParaRPr>
          </a:p>
        </p:txBody>
      </p:sp>
      <p:cxnSp>
        <p:nvCxnSpPr>
          <p:cNvPr id="14" name="Straight Arrow Connector 13"/>
          <p:cNvCxnSpPr/>
          <p:nvPr/>
        </p:nvCxnSpPr>
        <p:spPr>
          <a:xfrm flipH="1" flipV="1">
            <a:off x="3200400" y="4114800"/>
            <a:ext cx="1828800" cy="8434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88623" y="5581399"/>
            <a:ext cx="4669915" cy="1077218"/>
          </a:xfrm>
          <a:prstGeom prst="rect">
            <a:avLst/>
          </a:prstGeom>
          <a:solidFill>
            <a:schemeClr val="bg1"/>
          </a:solidFill>
          <a:ln w="19050">
            <a:solidFill>
              <a:srgbClr val="FF0000"/>
            </a:solidFill>
          </a:ln>
        </p:spPr>
        <p:txBody>
          <a:bodyPr wrap="square" rtlCol="0">
            <a:spAutoFit/>
          </a:bodyPr>
          <a:lstStyle/>
          <a:p>
            <a:r>
              <a:rPr lang="en-US" sz="1600" b="1" dirty="0" smtClean="0">
                <a:solidFill>
                  <a:srgbClr val="FF0000"/>
                </a:solidFill>
                <a:latin typeface="+mj-lt"/>
              </a:rPr>
              <a:t>The </a:t>
            </a:r>
            <a:r>
              <a:rPr lang="en-US" sz="1600" b="1" dirty="0" err="1" smtClean="0">
                <a:solidFill>
                  <a:srgbClr val="FF0000"/>
                </a:solidFill>
                <a:latin typeface="+mj-lt"/>
              </a:rPr>
              <a:t>nav</a:t>
            </a:r>
            <a:r>
              <a:rPr lang="en-US" sz="1600" b="1" dirty="0" smtClean="0">
                <a:solidFill>
                  <a:srgbClr val="FF0000"/>
                </a:solidFill>
                <a:latin typeface="+mj-lt"/>
              </a:rPr>
              <a:t> area is set to 100% by the container element</a:t>
            </a:r>
            <a:br>
              <a:rPr lang="en-US" sz="1600" b="1" dirty="0" smtClean="0">
                <a:solidFill>
                  <a:srgbClr val="FF0000"/>
                </a:solidFill>
                <a:latin typeface="+mj-lt"/>
              </a:rPr>
            </a:br>
            <a:r>
              <a:rPr lang="en-US" sz="1600" b="1" dirty="0" smtClean="0">
                <a:solidFill>
                  <a:srgbClr val="FF0000"/>
                </a:solidFill>
                <a:latin typeface="+mj-lt"/>
              </a:rPr>
              <a:t>Divide 100 by the 5 links for navigation then subtract the left and right</a:t>
            </a:r>
            <a:br>
              <a:rPr lang="en-US" sz="1600" b="1" dirty="0" smtClean="0">
                <a:solidFill>
                  <a:srgbClr val="FF0000"/>
                </a:solidFill>
                <a:latin typeface="+mj-lt"/>
              </a:rPr>
            </a:br>
            <a:r>
              <a:rPr lang="en-US" sz="1600" b="1" dirty="0" smtClean="0">
                <a:solidFill>
                  <a:srgbClr val="FF0000"/>
                </a:solidFill>
                <a:latin typeface="+mj-lt"/>
              </a:rPr>
              <a:t>margins of 1% each, leaving us with an 18% width</a:t>
            </a:r>
            <a:endParaRPr lang="en-US" sz="1600" b="1" dirty="0">
              <a:solidFill>
                <a:srgbClr val="FF0000"/>
              </a:solidFill>
              <a:latin typeface="+mj-lt"/>
            </a:endParaRPr>
          </a:p>
        </p:txBody>
      </p:sp>
      <p:cxnSp>
        <p:nvCxnSpPr>
          <p:cNvPr id="17" name="Straight Arrow Connector 16"/>
          <p:cNvCxnSpPr/>
          <p:nvPr/>
        </p:nvCxnSpPr>
        <p:spPr>
          <a:xfrm flipV="1">
            <a:off x="2590800" y="5257800"/>
            <a:ext cx="0" cy="32359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6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7"/>
                                        </p:tgtEl>
                                      </p:cBhvr>
                                    </p:animEffect>
                                    <p:set>
                                      <p:cBhvr>
                                        <p:cTn id="68" dur="1" fill="hold">
                                          <p:stCondLst>
                                            <p:cond delay="499"/>
                                          </p:stCondLst>
                                        </p:cTn>
                                        <p:tgtEl>
                                          <p:spTgt spid="1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5"/>
                                        </p:tgtEl>
                                      </p:cBhvr>
                                    </p:animEffect>
                                    <p:set>
                                      <p:cBhvr>
                                        <p:cTn id="7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2" grpId="0" animBg="1"/>
      <p:bldP spid="12" grpId="1" animBg="1"/>
      <p:bldP spid="15" grpId="0" animBg="1"/>
      <p:bldP spid="15"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000" dirty="0"/>
              <a:t>Style the Navigation Area for a Tablet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600200"/>
            <a:ext cx="4616993" cy="4953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28600"/>
            <a:ext cx="3258614" cy="6324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0223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Place the insertion point at the end of Line 113 and press ENTER twice to insert new Lines 114 &amp; 115.</a:t>
            </a:r>
          </a:p>
          <a:p>
            <a:r>
              <a:rPr lang="en-US" dirty="0" smtClean="0"/>
              <a:t>Enter the code shown which will fix the </a:t>
            </a:r>
            <a:r>
              <a:rPr lang="en-US" dirty="0" err="1" smtClean="0"/>
              <a:t>nav</a:t>
            </a:r>
            <a:r>
              <a:rPr lang="en-US" dirty="0" smtClean="0"/>
              <a:t> links appearing in the main area and create more space between the navigation area and main area.</a:t>
            </a:r>
            <a:endParaRPr lang="en-US" dirty="0"/>
          </a:p>
        </p:txBody>
      </p:sp>
      <p:sp>
        <p:nvSpPr>
          <p:cNvPr id="3" name="Title 2"/>
          <p:cNvSpPr>
            <a:spLocks noGrp="1"/>
          </p:cNvSpPr>
          <p:nvPr>
            <p:ph type="title"/>
          </p:nvPr>
        </p:nvSpPr>
        <p:spPr/>
        <p:txBody>
          <a:bodyPr>
            <a:normAutofit fontScale="90000"/>
          </a:bodyPr>
          <a:lstStyle/>
          <a:p>
            <a:r>
              <a:rPr lang="en-US" sz="4400" dirty="0"/>
              <a:t>Style the Navigation Area for a Tablet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733800"/>
            <a:ext cx="7039958" cy="2557576"/>
          </a:xfrm>
          <a:prstGeom prst="rect">
            <a:avLst/>
          </a:prstGeom>
          <a:ln w="19050">
            <a:solidFill>
              <a:schemeClr val="tx1"/>
            </a:solidFill>
          </a:ln>
        </p:spPr>
      </p:pic>
    </p:spTree>
    <p:extLst>
      <p:ext uri="{BB962C8B-B14F-4D97-AF65-F5344CB8AC3E}">
        <p14:creationId xmlns:p14="http://schemas.microsoft.com/office/powerpoint/2010/main" val="1556183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Since the page is built with a mobile-first structure, the content within the &lt;main&gt; area is ideal for a mobile user.</a:t>
            </a:r>
          </a:p>
          <a:p>
            <a:r>
              <a:rPr lang="en-US" dirty="0" smtClean="0"/>
              <a:t>Because a tablet is larger than a mobile screen, it can display more content. The home page has this additional content displayed in a &lt;div&gt; element with the class “desktop”.</a:t>
            </a:r>
          </a:p>
          <a:p>
            <a:r>
              <a:rPr lang="en-US" dirty="0" smtClean="0"/>
              <a:t>The next code contains style rules to hide the mobile class and display the desktop class when in a tablet viewport.</a:t>
            </a:r>
            <a:endParaRPr lang="en-US" dirty="0"/>
          </a:p>
        </p:txBody>
      </p:sp>
      <p:sp>
        <p:nvSpPr>
          <p:cNvPr id="3" name="Title 2"/>
          <p:cNvSpPr>
            <a:spLocks noGrp="1"/>
          </p:cNvSpPr>
          <p:nvPr>
            <p:ph type="title"/>
          </p:nvPr>
        </p:nvSpPr>
        <p:spPr/>
        <p:txBody>
          <a:bodyPr>
            <a:normAutofit fontScale="90000"/>
          </a:bodyPr>
          <a:lstStyle/>
          <a:p>
            <a:r>
              <a:rPr lang="en-US" dirty="0" smtClean="0"/>
              <a:t>Show and Hide Content for a Tablet Viewport</a:t>
            </a:r>
            <a:endParaRPr lang="en-US" dirty="0"/>
          </a:p>
        </p:txBody>
      </p:sp>
    </p:spTree>
    <p:extLst>
      <p:ext uri="{BB962C8B-B14F-4D97-AF65-F5344CB8AC3E}">
        <p14:creationId xmlns:p14="http://schemas.microsoft.com/office/powerpoint/2010/main" val="403945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Place the insertion point at the end of Line 119 and press ENTER twice to insert new Lines 120 &amp; 121.</a:t>
            </a:r>
          </a:p>
          <a:p>
            <a:r>
              <a:rPr lang="en-US" dirty="0" smtClean="0"/>
              <a:t>Enter the code shown which will hide the mobile class while in a tablet viewport and display the desktop class.</a:t>
            </a:r>
            <a:endParaRPr lang="en-US" dirty="0"/>
          </a:p>
        </p:txBody>
      </p:sp>
      <p:sp>
        <p:nvSpPr>
          <p:cNvPr id="3" name="Title 2"/>
          <p:cNvSpPr>
            <a:spLocks noGrp="1"/>
          </p:cNvSpPr>
          <p:nvPr>
            <p:ph type="title"/>
          </p:nvPr>
        </p:nvSpPr>
        <p:spPr/>
        <p:txBody>
          <a:bodyPr>
            <a:normAutofit fontScale="90000"/>
          </a:bodyPr>
          <a:lstStyle/>
          <a:p>
            <a:r>
              <a:rPr lang="en-US" dirty="0" smtClean="0"/>
              <a:t>Show and Hide Content for a Tablet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42" y="3755065"/>
            <a:ext cx="7596629" cy="2209928"/>
          </a:xfrm>
          <a:prstGeom prst="rect">
            <a:avLst/>
          </a:prstGeom>
          <a:ln w="19050">
            <a:solidFill>
              <a:schemeClr val="tx1"/>
            </a:solidFill>
          </a:ln>
        </p:spPr>
      </p:pic>
    </p:spTree>
    <p:extLst>
      <p:ext uri="{BB962C8B-B14F-4D97-AF65-F5344CB8AC3E}">
        <p14:creationId xmlns:p14="http://schemas.microsoft.com/office/powerpoint/2010/main" val="36325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219200"/>
            <a:ext cx="8991600" cy="4525963"/>
          </a:xfrm>
        </p:spPr>
        <p:txBody>
          <a:bodyPr/>
          <a:lstStyle/>
          <a:p>
            <a:r>
              <a:rPr lang="en-US" dirty="0" smtClean="0"/>
              <a:t>The About Us page contains image elements which we assigned a class named .equip. We then added a style to NOT display the class while in mobile. Next we will allow that class to display while in a tablet viewport.</a:t>
            </a:r>
          </a:p>
          <a:p>
            <a:r>
              <a:rPr lang="en-US" dirty="0" smtClean="0"/>
              <a:t>Place the insertion point at the end of Line 129 and press ENTER twice to insert new Lines 130 &amp; 131.</a:t>
            </a:r>
          </a:p>
          <a:p>
            <a:r>
              <a:rPr lang="en-US" dirty="0" smtClean="0"/>
              <a:t>Enter the code shown to display the .equip class and to place the images to the left of its associated text with some white space.</a:t>
            </a:r>
            <a:endParaRPr lang="en-US" dirty="0"/>
          </a:p>
        </p:txBody>
      </p:sp>
      <p:sp>
        <p:nvSpPr>
          <p:cNvPr id="3" name="Title 2"/>
          <p:cNvSpPr>
            <a:spLocks noGrp="1"/>
          </p:cNvSpPr>
          <p:nvPr>
            <p:ph type="title"/>
          </p:nvPr>
        </p:nvSpPr>
        <p:spPr/>
        <p:txBody>
          <a:bodyPr/>
          <a:lstStyle/>
          <a:p>
            <a:r>
              <a:rPr lang="en-US" dirty="0" smtClean="0"/>
              <a:t>Display and Style the equip Class</a:t>
            </a:r>
            <a:endParaRPr lang="en-US" dirty="0"/>
          </a:p>
        </p:txBody>
      </p:sp>
    </p:spTree>
    <p:extLst>
      <p:ext uri="{BB962C8B-B14F-4D97-AF65-F5344CB8AC3E}">
        <p14:creationId xmlns:p14="http://schemas.microsoft.com/office/powerpoint/2010/main" val="306587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still some issues with the placement of headings, and for some browsers, the bullets may not display.</a:t>
            </a:r>
          </a:p>
          <a:p>
            <a:r>
              <a:rPr lang="en-US" dirty="0" smtClean="0"/>
              <a:t>To correct this, we will create a new class attribute for each unordered list element and then style it to format the items in a tablet viewport.</a:t>
            </a:r>
            <a:endParaRPr lang="en-US" dirty="0"/>
          </a:p>
        </p:txBody>
      </p:sp>
      <p:sp>
        <p:nvSpPr>
          <p:cNvPr id="3" name="Title 2"/>
          <p:cNvSpPr>
            <a:spLocks noGrp="1"/>
          </p:cNvSpPr>
          <p:nvPr>
            <p:ph type="title"/>
          </p:nvPr>
        </p:nvSpPr>
        <p:spPr/>
        <p:txBody>
          <a:bodyPr>
            <a:normAutofit fontScale="90000"/>
          </a:bodyPr>
          <a:lstStyle/>
          <a:p>
            <a:r>
              <a:rPr lang="en-US" dirty="0" smtClean="0"/>
              <a:t>Create and Style the items Class for a Tablet Viewport</a:t>
            </a:r>
            <a:endParaRPr lang="en-US" dirty="0"/>
          </a:p>
        </p:txBody>
      </p:sp>
    </p:spTree>
    <p:extLst>
      <p:ext uri="{BB962C8B-B14F-4D97-AF65-F5344CB8AC3E}">
        <p14:creationId xmlns:p14="http://schemas.microsoft.com/office/powerpoint/2010/main" val="422262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270" y="2609850"/>
            <a:ext cx="5744377" cy="3848736"/>
          </a:xfrm>
          <a:prstGeom prst="rect">
            <a:avLst/>
          </a:prstGeom>
          <a:ln w="19050">
            <a:solidFill>
              <a:schemeClr val="tx1"/>
            </a:solidFill>
          </a:ln>
        </p:spPr>
      </p:pic>
      <p:sp>
        <p:nvSpPr>
          <p:cNvPr id="2" name="Content Placeholder 1"/>
          <p:cNvSpPr>
            <a:spLocks noGrp="1"/>
          </p:cNvSpPr>
          <p:nvPr>
            <p:ph idx="1"/>
          </p:nvPr>
        </p:nvSpPr>
        <p:spPr>
          <a:xfrm>
            <a:off x="457200" y="1143000"/>
            <a:ext cx="8229600" cy="4525963"/>
          </a:xfrm>
        </p:spPr>
        <p:txBody>
          <a:bodyPr/>
          <a:lstStyle/>
          <a:p>
            <a:r>
              <a:rPr lang="en-US" dirty="0" smtClean="0"/>
              <a:t>Open “about.html” and insert a class=“items” within the unordered list elements.</a:t>
            </a:r>
          </a:p>
          <a:p>
            <a:r>
              <a:rPr lang="en-US" dirty="0" smtClean="0"/>
              <a:t>Save changes when finished.</a:t>
            </a:r>
            <a:endParaRPr lang="en-US" dirty="0"/>
          </a:p>
        </p:txBody>
      </p:sp>
      <p:sp>
        <p:nvSpPr>
          <p:cNvPr id="3" name="Title 2"/>
          <p:cNvSpPr>
            <a:spLocks noGrp="1"/>
          </p:cNvSpPr>
          <p:nvPr>
            <p:ph type="title"/>
          </p:nvPr>
        </p:nvSpPr>
        <p:spPr>
          <a:xfrm>
            <a:off x="457200" y="76200"/>
            <a:ext cx="8229600" cy="1143000"/>
          </a:xfrm>
        </p:spPr>
        <p:txBody>
          <a:bodyPr>
            <a:normAutofit fontScale="90000"/>
          </a:bodyPr>
          <a:lstStyle/>
          <a:p>
            <a:r>
              <a:rPr lang="en-US" dirty="0" smtClean="0"/>
              <a:t>Create and Style the items Class for a Tablet Viewport</a:t>
            </a:r>
            <a:endParaRPr lang="en-US" dirty="0"/>
          </a:p>
        </p:txBody>
      </p:sp>
      <p:sp>
        <p:nvSpPr>
          <p:cNvPr id="5" name="Rounded Rectangle 4"/>
          <p:cNvSpPr/>
          <p:nvPr/>
        </p:nvSpPr>
        <p:spPr>
          <a:xfrm>
            <a:off x="2590800" y="2609850"/>
            <a:ext cx="1676400" cy="2286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endCxn id="5" idx="3"/>
          </p:cNvCxnSpPr>
          <p:nvPr/>
        </p:nvCxnSpPr>
        <p:spPr>
          <a:xfrm flipH="1">
            <a:off x="4267200" y="1600200"/>
            <a:ext cx="3048000" cy="1123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62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65237"/>
            <a:ext cx="8763000" cy="4525963"/>
          </a:xfrm>
        </p:spPr>
        <p:txBody>
          <a:bodyPr/>
          <a:lstStyle/>
          <a:p>
            <a:r>
              <a:rPr lang="en-US" dirty="0" smtClean="0"/>
              <a:t>Return to “styles.css”, place the insertion point at the end of Line 136 and press ENTER twice to insert new Lines 137 and 138.</a:t>
            </a:r>
          </a:p>
          <a:p>
            <a:r>
              <a:rPr lang="en-US" dirty="0" smtClean="0"/>
              <a:t>Add the code shown which will style the list elements through the class we added to the HTML file.</a:t>
            </a:r>
            <a:endParaRPr lang="en-US" dirty="0"/>
          </a:p>
        </p:txBody>
      </p:sp>
      <p:sp>
        <p:nvSpPr>
          <p:cNvPr id="3" name="Title 2"/>
          <p:cNvSpPr>
            <a:spLocks noGrp="1"/>
          </p:cNvSpPr>
          <p:nvPr>
            <p:ph type="title"/>
          </p:nvPr>
        </p:nvSpPr>
        <p:spPr>
          <a:xfrm>
            <a:off x="457200" y="76200"/>
            <a:ext cx="8229600" cy="1143000"/>
          </a:xfrm>
        </p:spPr>
        <p:txBody>
          <a:bodyPr>
            <a:normAutofit fontScale="90000"/>
          </a:bodyPr>
          <a:lstStyle/>
          <a:p>
            <a:r>
              <a:rPr lang="en-US" dirty="0" smtClean="0"/>
              <a:t>Create and Style the items Class for a Tablet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94" y="3514620"/>
            <a:ext cx="8573697" cy="2733780"/>
          </a:xfrm>
          <a:prstGeom prst="rect">
            <a:avLst/>
          </a:prstGeom>
          <a:ln w="19050">
            <a:solidFill>
              <a:schemeClr val="tx1"/>
            </a:solidFill>
          </a:ln>
        </p:spPr>
      </p:pic>
    </p:spTree>
    <p:extLst>
      <p:ext uri="{BB962C8B-B14F-4D97-AF65-F5344CB8AC3E}">
        <p14:creationId xmlns:p14="http://schemas.microsoft.com/office/powerpoint/2010/main" val="300515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lnSpc>
                <a:spcPct val="80000"/>
              </a:lnSpc>
            </a:pPr>
            <a:r>
              <a:rPr lang="en-IN" dirty="0"/>
              <a:t>Implementation of the website development </a:t>
            </a:r>
            <a:r>
              <a:rPr lang="en-IN" dirty="0" smtClean="0"/>
              <a:t>approach depends </a:t>
            </a:r>
            <a:r>
              <a:rPr lang="en-IN" dirty="0"/>
              <a:t>on many </a:t>
            </a:r>
            <a:r>
              <a:rPr lang="en-IN" dirty="0" smtClean="0"/>
              <a:t>factors, </a:t>
            </a:r>
            <a:r>
              <a:rPr lang="en-IN" dirty="0"/>
              <a:t>such </a:t>
            </a:r>
            <a:r>
              <a:rPr lang="en-IN" dirty="0" smtClean="0"/>
              <a:t>as:</a:t>
            </a:r>
          </a:p>
          <a:p>
            <a:pPr lvl="2">
              <a:lnSpc>
                <a:spcPct val="80000"/>
              </a:lnSpc>
              <a:buFont typeface="Courier New" panose="02070309020205020404" pitchFamily="49" charset="0"/>
              <a:buChar char="o"/>
            </a:pPr>
            <a:r>
              <a:rPr lang="en-IN" dirty="0" smtClean="0"/>
              <a:t>the </a:t>
            </a:r>
            <a:r>
              <a:rPr lang="en-IN" dirty="0"/>
              <a:t>current </a:t>
            </a:r>
            <a:r>
              <a:rPr lang="en-IN" dirty="0" smtClean="0"/>
              <a:t>environment</a:t>
            </a:r>
          </a:p>
          <a:p>
            <a:pPr lvl="2">
              <a:lnSpc>
                <a:spcPct val="80000"/>
              </a:lnSpc>
              <a:buFont typeface="Courier New" panose="02070309020205020404" pitchFamily="49" charset="0"/>
              <a:buChar char="o"/>
            </a:pPr>
            <a:r>
              <a:rPr lang="en-IN" dirty="0" smtClean="0"/>
              <a:t>the </a:t>
            </a:r>
            <a:r>
              <a:rPr lang="en-IN" dirty="0"/>
              <a:t>target </a:t>
            </a:r>
            <a:r>
              <a:rPr lang="en-IN" dirty="0" smtClean="0"/>
              <a:t>audience</a:t>
            </a:r>
          </a:p>
          <a:p>
            <a:pPr lvl="2">
              <a:lnSpc>
                <a:spcPct val="80000"/>
              </a:lnSpc>
              <a:buFont typeface="Courier New" panose="02070309020205020404" pitchFamily="49" charset="0"/>
              <a:buChar char="o"/>
            </a:pPr>
            <a:r>
              <a:rPr lang="en-IN" dirty="0" smtClean="0"/>
              <a:t>available resources</a:t>
            </a:r>
          </a:p>
          <a:p>
            <a:pPr lvl="2">
              <a:lnSpc>
                <a:spcPct val="80000"/>
              </a:lnSpc>
              <a:buFont typeface="Courier New" panose="02070309020205020404" pitchFamily="49" charset="0"/>
              <a:buChar char="o"/>
            </a:pPr>
            <a:r>
              <a:rPr lang="en-IN" dirty="0" smtClean="0"/>
              <a:t>the </a:t>
            </a:r>
            <a:r>
              <a:rPr lang="en-IN" dirty="0"/>
              <a:t>time available to tackle the </a:t>
            </a:r>
            <a:r>
              <a:rPr lang="en-IN" dirty="0" smtClean="0"/>
              <a:t>project</a:t>
            </a:r>
            <a:endParaRPr lang="en-US" dirty="0"/>
          </a:p>
        </p:txBody>
      </p:sp>
      <p:sp>
        <p:nvSpPr>
          <p:cNvPr id="5" name="Title 4"/>
          <p:cNvSpPr>
            <a:spLocks noGrp="1"/>
          </p:cNvSpPr>
          <p:nvPr>
            <p:ph type="title"/>
          </p:nvPr>
        </p:nvSpPr>
        <p:spPr/>
        <p:txBody>
          <a:bodyPr>
            <a:noAutofit/>
          </a:bodyPr>
          <a:lstStyle/>
          <a:p>
            <a:r>
              <a:rPr lang="en-US" sz="4400" dirty="0"/>
              <a:t>Designing for Mobile </a:t>
            </a:r>
            <a:r>
              <a:rPr lang="en-US" sz="4400" dirty="0" smtClean="0"/>
              <a:t>Devices</a:t>
            </a:r>
            <a:endParaRPr lang="en-US" sz="4400" dirty="0"/>
          </a:p>
        </p:txBody>
      </p:sp>
    </p:spTree>
    <p:extLst>
      <p:ext uri="{BB962C8B-B14F-4D97-AF65-F5344CB8AC3E}">
        <p14:creationId xmlns:p14="http://schemas.microsoft.com/office/powerpoint/2010/main" val="383974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“about.html” document, there is a &lt;div&gt; element with a class=“tablet” attribute. This includes description of common exercises. </a:t>
            </a:r>
            <a:endParaRPr lang="en-US" dirty="0"/>
          </a:p>
          <a:p>
            <a:r>
              <a:rPr lang="en-US" dirty="0" smtClean="0"/>
              <a:t>The current mobile styles are hiding this content. We will fix this by creating a new style </a:t>
            </a:r>
            <a:r>
              <a:rPr lang="en-US" dirty="0"/>
              <a:t>r</a:t>
            </a:r>
            <a:r>
              <a:rPr lang="en-US" dirty="0" smtClean="0"/>
              <a:t>ule to display this class in the tablet viewport.</a:t>
            </a:r>
            <a:endParaRPr lang="en-US" dirty="0"/>
          </a:p>
        </p:txBody>
      </p:sp>
      <p:sp>
        <p:nvSpPr>
          <p:cNvPr id="3" name="Title 2"/>
          <p:cNvSpPr>
            <a:spLocks noGrp="1"/>
          </p:cNvSpPr>
          <p:nvPr>
            <p:ph type="title"/>
          </p:nvPr>
        </p:nvSpPr>
        <p:spPr/>
        <p:txBody>
          <a:bodyPr/>
          <a:lstStyle/>
          <a:p>
            <a:r>
              <a:rPr lang="en-US" dirty="0" smtClean="0"/>
              <a:t>To Display the tablet Class</a:t>
            </a:r>
            <a:endParaRPr lang="en-US" dirty="0"/>
          </a:p>
        </p:txBody>
      </p:sp>
    </p:spTree>
    <p:extLst>
      <p:ext uri="{BB962C8B-B14F-4D97-AF65-F5344CB8AC3E}">
        <p14:creationId xmlns:p14="http://schemas.microsoft.com/office/powerpoint/2010/main" val="10875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“about.html” document, there is a </a:t>
            </a:r>
            <a:r>
              <a:rPr lang="en-US" b="1" dirty="0" smtClean="0"/>
              <a:t>&lt;div&gt;</a:t>
            </a:r>
            <a:r>
              <a:rPr lang="en-US" dirty="0" smtClean="0"/>
              <a:t> element with a class=“tablet” attribute. This includes description of common exercises. </a:t>
            </a:r>
            <a:endParaRPr lang="en-US" dirty="0"/>
          </a:p>
          <a:p>
            <a:r>
              <a:rPr lang="en-US" dirty="0" smtClean="0"/>
              <a:t>The current mobile styles are hiding this content. We will fix this by creating a new style </a:t>
            </a:r>
            <a:r>
              <a:rPr lang="en-US" dirty="0"/>
              <a:t>r</a:t>
            </a:r>
            <a:r>
              <a:rPr lang="en-US" dirty="0" smtClean="0"/>
              <a:t>ule to display this class in the tablet viewport.</a:t>
            </a:r>
            <a:endParaRPr lang="en-US" dirty="0"/>
          </a:p>
        </p:txBody>
      </p:sp>
      <p:sp>
        <p:nvSpPr>
          <p:cNvPr id="3" name="Title 2"/>
          <p:cNvSpPr>
            <a:spLocks noGrp="1"/>
          </p:cNvSpPr>
          <p:nvPr>
            <p:ph type="title"/>
          </p:nvPr>
        </p:nvSpPr>
        <p:spPr/>
        <p:txBody>
          <a:bodyPr/>
          <a:lstStyle/>
          <a:p>
            <a:r>
              <a:rPr lang="en-US" dirty="0" smtClean="0"/>
              <a:t>To Display the tablet Class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28" y="4267200"/>
            <a:ext cx="7197473" cy="1552654"/>
          </a:xfrm>
          <a:prstGeom prst="rect">
            <a:avLst/>
          </a:prstGeom>
          <a:ln w="19050">
            <a:solidFill>
              <a:schemeClr val="tx1"/>
            </a:solidFill>
          </a:ln>
        </p:spPr>
      </p:pic>
    </p:spTree>
    <p:extLst>
      <p:ext uri="{BB962C8B-B14F-4D97-AF65-F5344CB8AC3E}">
        <p14:creationId xmlns:p14="http://schemas.microsoft.com/office/powerpoint/2010/main" val="350744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description list terms below the Common Exercises heading need to be formatted. We will create a new style rule for description list terms within a tablet viewport.</a:t>
            </a:r>
            <a:endParaRPr lang="en-US" dirty="0"/>
          </a:p>
        </p:txBody>
      </p:sp>
      <p:sp>
        <p:nvSpPr>
          <p:cNvPr id="3" name="Title 2"/>
          <p:cNvSpPr>
            <a:spLocks noGrp="1"/>
          </p:cNvSpPr>
          <p:nvPr>
            <p:ph type="title"/>
          </p:nvPr>
        </p:nvSpPr>
        <p:spPr/>
        <p:txBody>
          <a:bodyPr>
            <a:normAutofit/>
          </a:bodyPr>
          <a:lstStyle/>
          <a:p>
            <a:r>
              <a:rPr lang="en-US" dirty="0" smtClean="0"/>
              <a:t>To Style the Description List Terms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494567"/>
            <a:ext cx="8712737" cy="1990844"/>
          </a:xfrm>
          <a:prstGeom prst="rect">
            <a:avLst/>
          </a:prstGeom>
          <a:ln w="19050">
            <a:solidFill>
              <a:schemeClr val="tx1"/>
            </a:solidFill>
          </a:ln>
        </p:spPr>
      </p:pic>
    </p:spTree>
    <p:extLst>
      <p:ext uri="{BB962C8B-B14F-4D97-AF65-F5344CB8AC3E}">
        <p14:creationId xmlns:p14="http://schemas.microsoft.com/office/powerpoint/2010/main" val="395530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When designing for desktop viewports</a:t>
            </a:r>
          </a:p>
          <a:p>
            <a:pPr lvl="1"/>
            <a:r>
              <a:rPr lang="en-IN" dirty="0" smtClean="0"/>
              <a:t>Use </a:t>
            </a:r>
            <a:r>
              <a:rPr lang="en-IN" dirty="0"/>
              <a:t>simple</a:t>
            </a:r>
            <a:r>
              <a:rPr lang="en-IN" dirty="0" smtClean="0"/>
              <a:t>, intuitive </a:t>
            </a:r>
            <a:r>
              <a:rPr lang="en-IN" dirty="0"/>
              <a:t>navigation, clear images, and typography and apply the same color </a:t>
            </a:r>
            <a:r>
              <a:rPr lang="en-IN" dirty="0" smtClean="0"/>
              <a:t>scheme</a:t>
            </a:r>
          </a:p>
          <a:p>
            <a:pPr lvl="1"/>
            <a:r>
              <a:rPr lang="en-IN" dirty="0" smtClean="0"/>
              <a:t>Maintain </a:t>
            </a:r>
            <a:r>
              <a:rPr lang="en-IN" dirty="0"/>
              <a:t>the same look and feel of the site, but change some formatting to </a:t>
            </a:r>
            <a:r>
              <a:rPr lang="en-IN" dirty="0" smtClean="0"/>
              <a:t>best accommodate </a:t>
            </a:r>
            <a:r>
              <a:rPr lang="en-IN" dirty="0"/>
              <a:t>the desktop </a:t>
            </a:r>
            <a:r>
              <a:rPr lang="en-IN" dirty="0" smtClean="0"/>
              <a:t>viewport</a:t>
            </a:r>
          </a:p>
          <a:p>
            <a:pPr lvl="1"/>
            <a:r>
              <a:rPr lang="en-IN" dirty="0" smtClean="0"/>
              <a:t>It </a:t>
            </a:r>
            <a:r>
              <a:rPr lang="en-IN" dirty="0"/>
              <a:t>also provides an </a:t>
            </a:r>
            <a:r>
              <a:rPr lang="en-IN" dirty="0" smtClean="0"/>
              <a:t>opportunity for </a:t>
            </a:r>
            <a:r>
              <a:rPr lang="en-IN" dirty="0"/>
              <a:t>a multiple-column </a:t>
            </a:r>
            <a:r>
              <a:rPr lang="en-IN" dirty="0" smtClean="0"/>
              <a:t>layout</a:t>
            </a:r>
            <a:endParaRPr lang="en-US" dirty="0"/>
          </a:p>
        </p:txBody>
      </p:sp>
      <p:sp>
        <p:nvSpPr>
          <p:cNvPr id="5" name="Title 4"/>
          <p:cNvSpPr>
            <a:spLocks noGrp="1"/>
          </p:cNvSpPr>
          <p:nvPr>
            <p:ph type="title"/>
          </p:nvPr>
        </p:nvSpPr>
        <p:spPr/>
        <p:txBody>
          <a:bodyPr>
            <a:noAutofit/>
          </a:bodyPr>
          <a:lstStyle/>
          <a:p>
            <a:r>
              <a:rPr lang="en-US" sz="4400" dirty="0"/>
              <a:t>Designing for Desktop </a:t>
            </a:r>
            <a:r>
              <a:rPr lang="en-US" sz="4400" dirty="0" smtClean="0"/>
              <a:t>Viewports</a:t>
            </a:r>
            <a:endParaRPr lang="en-US" sz="4400" dirty="0"/>
          </a:p>
        </p:txBody>
      </p:sp>
    </p:spTree>
    <p:extLst>
      <p:ext uri="{BB962C8B-B14F-4D97-AF65-F5344CB8AC3E}">
        <p14:creationId xmlns:p14="http://schemas.microsoft.com/office/powerpoint/2010/main" val="349952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“styles.css”, click at the end of Line 156 and press the ENTER key twice to add new Lines 157 &amp; 158.</a:t>
            </a:r>
          </a:p>
          <a:p>
            <a:r>
              <a:rPr lang="en-US" dirty="0" smtClean="0"/>
              <a:t>Enter the comment and media query shown below that creates a breakpoint from tablet to </a:t>
            </a:r>
            <a:r>
              <a:rPr lang="en-US" smtClean="0"/>
              <a:t>desktop viewports.</a:t>
            </a:r>
            <a:endParaRPr lang="en-US"/>
          </a:p>
        </p:txBody>
      </p:sp>
      <p:sp>
        <p:nvSpPr>
          <p:cNvPr id="3" name="Title 2"/>
          <p:cNvSpPr>
            <a:spLocks noGrp="1"/>
          </p:cNvSpPr>
          <p:nvPr>
            <p:ph type="title"/>
          </p:nvPr>
        </p:nvSpPr>
        <p:spPr/>
        <p:txBody>
          <a:bodyPr>
            <a:normAutofit fontScale="90000"/>
          </a:bodyPr>
          <a:lstStyle/>
          <a:p>
            <a:r>
              <a:rPr lang="en-US" dirty="0" smtClean="0"/>
              <a:t>Create a Media Query for a Desktop Viewport</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94" y="4038600"/>
            <a:ext cx="7964012" cy="1519312"/>
          </a:xfrm>
          <a:prstGeom prst="rect">
            <a:avLst/>
          </a:prstGeom>
          <a:ln w="19050">
            <a:solidFill>
              <a:schemeClr val="tx1"/>
            </a:solidFill>
          </a:ln>
        </p:spPr>
      </p:pic>
    </p:spTree>
    <p:extLst>
      <p:ext uri="{BB962C8B-B14F-4D97-AF65-F5344CB8AC3E}">
        <p14:creationId xmlns:p14="http://schemas.microsoft.com/office/powerpoint/2010/main" val="155749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Place the insertion point at the </a:t>
            </a:r>
            <a:r>
              <a:rPr lang="en-US" u="sng" dirty="0" smtClean="0"/>
              <a:t>end</a:t>
            </a:r>
            <a:r>
              <a:rPr lang="en-US" dirty="0" smtClean="0"/>
              <a:t> of Line 160 and press ENTER twice to add new Lines 161 and 162.</a:t>
            </a:r>
          </a:p>
          <a:p>
            <a:r>
              <a:rPr lang="en-US" dirty="0" smtClean="0"/>
              <a:t>Enter the code shown which will allow a larger left and right margin for the container while in a desktop viewport (which is common).</a:t>
            </a:r>
            <a:endParaRPr lang="en-US" dirty="0"/>
          </a:p>
        </p:txBody>
      </p:sp>
      <p:sp>
        <p:nvSpPr>
          <p:cNvPr id="3" name="Title 2"/>
          <p:cNvSpPr>
            <a:spLocks noGrp="1"/>
          </p:cNvSpPr>
          <p:nvPr>
            <p:ph type="title"/>
          </p:nvPr>
        </p:nvSpPr>
        <p:spPr/>
        <p:txBody>
          <a:bodyPr>
            <a:normAutofit fontScale="90000"/>
          </a:bodyPr>
          <a:lstStyle/>
          <a:p>
            <a:r>
              <a:rPr lang="en-US" dirty="0" smtClean="0"/>
              <a:t>Create a Style Rule for #container in the Desktop Media Query</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5" y="3962400"/>
            <a:ext cx="7935433" cy="1867161"/>
          </a:xfrm>
          <a:prstGeom prst="rect">
            <a:avLst/>
          </a:prstGeom>
          <a:ln w="19050">
            <a:solidFill>
              <a:schemeClr val="tx1"/>
            </a:solidFill>
          </a:ln>
        </p:spPr>
      </p:pic>
    </p:spTree>
    <p:extLst>
      <p:ext uri="{BB962C8B-B14F-4D97-AF65-F5344CB8AC3E}">
        <p14:creationId xmlns:p14="http://schemas.microsoft.com/office/powerpoint/2010/main" val="243489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165 and press the ENTER key twice to insert new Lines 166 and 167.</a:t>
            </a:r>
          </a:p>
          <a:p>
            <a:r>
              <a:rPr lang="en-US" dirty="0" smtClean="0"/>
              <a:t>Type the code shown below to create a new style rule to remove the existing margin and adjust the padding.</a:t>
            </a:r>
            <a:endParaRPr lang="en-US" dirty="0"/>
          </a:p>
        </p:txBody>
      </p:sp>
      <p:sp>
        <p:nvSpPr>
          <p:cNvPr id="3" name="Title 2"/>
          <p:cNvSpPr>
            <a:spLocks noGrp="1"/>
          </p:cNvSpPr>
          <p:nvPr>
            <p:ph type="title"/>
          </p:nvPr>
        </p:nvSpPr>
        <p:spPr/>
        <p:txBody>
          <a:bodyPr>
            <a:normAutofit fontScale="90000"/>
          </a:bodyPr>
          <a:lstStyle/>
          <a:p>
            <a:r>
              <a:rPr lang="en-US" dirty="0" smtClean="0"/>
              <a:t>Style the Unordered List in the Navigation Area for a Desktop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73" y="3886200"/>
            <a:ext cx="7544854" cy="1962424"/>
          </a:xfrm>
          <a:prstGeom prst="rect">
            <a:avLst/>
          </a:prstGeom>
          <a:ln w="19050">
            <a:solidFill>
              <a:schemeClr val="tx1"/>
            </a:solidFill>
          </a:ln>
        </p:spPr>
      </p:pic>
    </p:spTree>
    <p:extLst>
      <p:ext uri="{BB962C8B-B14F-4D97-AF65-F5344CB8AC3E}">
        <p14:creationId xmlns:p14="http://schemas.microsoft.com/office/powerpoint/2010/main" val="307018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Place the insertion point at the end of Line 172 and press ENTER twice to insert new Lines 173 and 174.</a:t>
            </a:r>
          </a:p>
          <a:p>
            <a:r>
              <a:rPr lang="en-US" dirty="0" smtClean="0"/>
              <a:t>Enter the code shown which will re-style the list items in the navigation area for desktop viewports.</a:t>
            </a:r>
            <a:endParaRPr lang="en-US" dirty="0"/>
          </a:p>
        </p:txBody>
      </p:sp>
      <p:sp>
        <p:nvSpPr>
          <p:cNvPr id="3" name="Title 2"/>
          <p:cNvSpPr>
            <a:spLocks noGrp="1"/>
          </p:cNvSpPr>
          <p:nvPr>
            <p:ph type="title"/>
          </p:nvPr>
        </p:nvSpPr>
        <p:spPr/>
        <p:txBody>
          <a:bodyPr>
            <a:normAutofit fontScale="90000"/>
          </a:bodyPr>
          <a:lstStyle/>
          <a:p>
            <a:r>
              <a:rPr lang="en-US" dirty="0"/>
              <a:t>Style the </a:t>
            </a:r>
            <a:r>
              <a:rPr lang="en-US" dirty="0" smtClean="0"/>
              <a:t>List Items </a:t>
            </a:r>
            <a:r>
              <a:rPr lang="en-US" dirty="0"/>
              <a:t>in the Navigation Area for a Desktop Viewport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3352800"/>
            <a:ext cx="7848600" cy="2945714"/>
          </a:xfrm>
          <a:prstGeom prst="rect">
            <a:avLst/>
          </a:prstGeom>
          <a:ln w="19050">
            <a:solidFill>
              <a:schemeClr val="tx1"/>
            </a:solidFill>
          </a:ln>
        </p:spPr>
      </p:pic>
    </p:spTree>
    <p:extLst>
      <p:ext uri="{BB962C8B-B14F-4D97-AF65-F5344CB8AC3E}">
        <p14:creationId xmlns:p14="http://schemas.microsoft.com/office/powerpoint/2010/main" val="283813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Place the insertion point at the end of Line 183 and press ENTER twice to insert new Lines 184 and 185.</a:t>
            </a:r>
          </a:p>
          <a:p>
            <a:r>
              <a:rPr lang="en-US" dirty="0" smtClean="0"/>
              <a:t>Enter the code to change the list item links to block elements so that we can add padding between the links and borders.</a:t>
            </a:r>
            <a:endParaRPr lang="en-US" dirty="0"/>
          </a:p>
        </p:txBody>
      </p:sp>
      <p:sp>
        <p:nvSpPr>
          <p:cNvPr id="3" name="Title 2"/>
          <p:cNvSpPr>
            <a:spLocks noGrp="1"/>
          </p:cNvSpPr>
          <p:nvPr>
            <p:ph type="title"/>
          </p:nvPr>
        </p:nvSpPr>
        <p:spPr/>
        <p:txBody>
          <a:bodyPr>
            <a:normAutofit fontScale="90000"/>
          </a:bodyPr>
          <a:lstStyle/>
          <a:p>
            <a:r>
              <a:rPr lang="en-US" dirty="0"/>
              <a:t>Style the </a:t>
            </a:r>
            <a:r>
              <a:rPr lang="en-US" dirty="0" smtClean="0"/>
              <a:t>List Items Links </a:t>
            </a:r>
            <a:r>
              <a:rPr lang="en-US" dirty="0"/>
              <a:t>in the Navigation Area for a Desktop Viewport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97" y="3886200"/>
            <a:ext cx="7791007" cy="1805091"/>
          </a:xfrm>
          <a:prstGeom prst="rect">
            <a:avLst/>
          </a:prstGeom>
          <a:ln w="19050">
            <a:solidFill>
              <a:schemeClr val="tx1"/>
            </a:solidFill>
          </a:ln>
        </p:spPr>
      </p:pic>
    </p:spTree>
    <p:extLst>
      <p:ext uri="{BB962C8B-B14F-4D97-AF65-F5344CB8AC3E}">
        <p14:creationId xmlns:p14="http://schemas.microsoft.com/office/powerpoint/2010/main" val="142280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189 and press ENTER twice to add two new Lines 190 and 191.</a:t>
            </a:r>
          </a:p>
          <a:p>
            <a:r>
              <a:rPr lang="en-US" dirty="0" smtClean="0"/>
              <a:t>Enter the code shown to remove the main element’s border style and add a box-shadow effect as well as some margin adjustments.</a:t>
            </a:r>
            <a:endParaRPr lang="en-US" dirty="0"/>
          </a:p>
        </p:txBody>
      </p:sp>
      <p:sp>
        <p:nvSpPr>
          <p:cNvPr id="3" name="Title 2"/>
          <p:cNvSpPr>
            <a:spLocks noGrp="1"/>
          </p:cNvSpPr>
          <p:nvPr>
            <p:ph type="title"/>
          </p:nvPr>
        </p:nvSpPr>
        <p:spPr/>
        <p:txBody>
          <a:bodyPr>
            <a:normAutofit fontScale="90000"/>
          </a:bodyPr>
          <a:lstStyle/>
          <a:p>
            <a:r>
              <a:rPr lang="en-US" dirty="0" smtClean="0"/>
              <a:t>Style the Main Element for a Desktop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810000"/>
            <a:ext cx="7657367" cy="2048140"/>
          </a:xfrm>
          <a:prstGeom prst="rect">
            <a:avLst/>
          </a:prstGeom>
          <a:ln w="19050">
            <a:solidFill>
              <a:schemeClr val="tx1"/>
            </a:solidFill>
          </a:ln>
        </p:spPr>
      </p:pic>
    </p:spTree>
    <p:extLst>
      <p:ext uri="{BB962C8B-B14F-4D97-AF65-F5344CB8AC3E}">
        <p14:creationId xmlns:p14="http://schemas.microsoft.com/office/powerpoint/2010/main" val="109822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b="1" dirty="0" smtClean="0"/>
              <a:t>Fluid layout</a:t>
            </a:r>
          </a:p>
          <a:p>
            <a:pPr lvl="1"/>
            <a:r>
              <a:rPr lang="en-US" dirty="0" smtClean="0"/>
              <a:t>It is also known as a </a:t>
            </a:r>
            <a:r>
              <a:rPr lang="en-IN" dirty="0" smtClean="0"/>
              <a:t>webpage </a:t>
            </a:r>
            <a:r>
              <a:rPr lang="en-IN" dirty="0"/>
              <a:t>with a liquid </a:t>
            </a:r>
            <a:r>
              <a:rPr lang="en-IN" dirty="0" smtClean="0"/>
              <a:t>layout</a:t>
            </a:r>
          </a:p>
          <a:p>
            <a:pPr lvl="1"/>
            <a:r>
              <a:rPr lang="en-IN" dirty="0" smtClean="0"/>
              <a:t>It changes </a:t>
            </a:r>
            <a:r>
              <a:rPr lang="en-IN" dirty="0"/>
              <a:t>in width based on </a:t>
            </a:r>
            <a:r>
              <a:rPr lang="en-IN" dirty="0" smtClean="0"/>
              <a:t>the </a:t>
            </a:r>
            <a:r>
              <a:rPr lang="en-US" dirty="0" smtClean="0"/>
              <a:t>size </a:t>
            </a:r>
            <a:r>
              <a:rPr lang="en-US" dirty="0"/>
              <a:t>of the </a:t>
            </a:r>
            <a:r>
              <a:rPr lang="en-US" dirty="0" smtClean="0"/>
              <a:t>viewport</a:t>
            </a:r>
          </a:p>
          <a:p>
            <a:pPr lvl="1"/>
            <a:r>
              <a:rPr lang="en-IN" dirty="0" smtClean="0"/>
              <a:t>Responsive </a:t>
            </a:r>
            <a:r>
              <a:rPr lang="en-IN" dirty="0"/>
              <a:t>designs are based on fluid </a:t>
            </a:r>
            <a:r>
              <a:rPr lang="en-IN" dirty="0" smtClean="0"/>
              <a:t>layouts</a:t>
            </a:r>
          </a:p>
        </p:txBody>
      </p:sp>
      <p:sp>
        <p:nvSpPr>
          <p:cNvPr id="5" name="Title 4"/>
          <p:cNvSpPr>
            <a:spLocks noGrp="1"/>
          </p:cNvSpPr>
          <p:nvPr>
            <p:ph type="title"/>
          </p:nvPr>
        </p:nvSpPr>
        <p:spPr/>
        <p:txBody>
          <a:bodyPr>
            <a:normAutofit/>
          </a:bodyPr>
          <a:lstStyle/>
          <a:p>
            <a:r>
              <a:rPr lang="en-US" sz="4400" dirty="0"/>
              <a:t>Using Fluid Layouts</a:t>
            </a:r>
          </a:p>
        </p:txBody>
      </p:sp>
    </p:spTree>
    <p:extLst>
      <p:ext uri="{BB962C8B-B14F-4D97-AF65-F5344CB8AC3E}">
        <p14:creationId xmlns:p14="http://schemas.microsoft.com/office/powerpoint/2010/main" val="191063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197 and press ENTER twice to add two new Lines 198 and 199.</a:t>
            </a:r>
          </a:p>
          <a:p>
            <a:r>
              <a:rPr lang="en-US" dirty="0" smtClean="0"/>
              <a:t>Enter the code shown to adjust padding for the paragraphs within our main element.</a:t>
            </a:r>
            <a:endParaRPr lang="en-US" dirty="0"/>
          </a:p>
        </p:txBody>
      </p:sp>
      <p:sp>
        <p:nvSpPr>
          <p:cNvPr id="3" name="Title 2"/>
          <p:cNvSpPr>
            <a:spLocks noGrp="1"/>
          </p:cNvSpPr>
          <p:nvPr>
            <p:ph type="title"/>
          </p:nvPr>
        </p:nvSpPr>
        <p:spPr/>
        <p:txBody>
          <a:bodyPr>
            <a:normAutofit fontScale="90000"/>
          </a:bodyPr>
          <a:lstStyle/>
          <a:p>
            <a:r>
              <a:rPr lang="en-US" dirty="0" smtClean="0"/>
              <a:t>Style the Paragraph Elements Within the Main Element for a Desktop Viewport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99" y="3429000"/>
            <a:ext cx="8611802" cy="2305170"/>
          </a:xfrm>
          <a:prstGeom prst="rect">
            <a:avLst/>
          </a:prstGeom>
          <a:ln w="19050">
            <a:solidFill>
              <a:schemeClr val="tx1"/>
            </a:solidFill>
          </a:ln>
        </p:spPr>
      </p:pic>
    </p:spTree>
    <p:extLst>
      <p:ext uri="{BB962C8B-B14F-4D97-AF65-F5344CB8AC3E}">
        <p14:creationId xmlns:p14="http://schemas.microsoft.com/office/powerpoint/2010/main" val="42284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686800" cy="4525963"/>
          </a:xfrm>
        </p:spPr>
        <p:txBody>
          <a:bodyPr/>
          <a:lstStyle/>
          <a:p>
            <a:r>
              <a:rPr lang="en-US" dirty="0" smtClean="0"/>
              <a:t>We will now correct the placement of the headings on the “About Us” page by creating a new style rule.</a:t>
            </a:r>
          </a:p>
          <a:p>
            <a:r>
              <a:rPr lang="en-US" dirty="0" smtClean="0"/>
              <a:t>Click at the end of Line 203 and press ENTER twice to create new lines 204 &amp; 205. Enter the code shown.</a:t>
            </a:r>
            <a:endParaRPr lang="en-US" dirty="0"/>
          </a:p>
        </p:txBody>
      </p:sp>
      <p:sp>
        <p:nvSpPr>
          <p:cNvPr id="3" name="Title 2"/>
          <p:cNvSpPr>
            <a:spLocks noGrp="1"/>
          </p:cNvSpPr>
          <p:nvPr>
            <p:ph type="title"/>
          </p:nvPr>
        </p:nvSpPr>
        <p:spPr/>
        <p:txBody>
          <a:bodyPr>
            <a:normAutofit fontScale="90000"/>
          </a:bodyPr>
          <a:lstStyle/>
          <a:p>
            <a:r>
              <a:rPr lang="en-US" dirty="0" smtClean="0"/>
              <a:t>Style the items class for a Desktop Viewport</a:t>
            </a:r>
            <a:endParaRPr lang="en-US"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t="36971"/>
          <a:stretch/>
        </p:blipFill>
        <p:spPr>
          <a:xfrm>
            <a:off x="446567" y="3414562"/>
            <a:ext cx="8516539" cy="2452838"/>
          </a:xfrm>
          <a:prstGeom prst="rect">
            <a:avLst/>
          </a:prstGeom>
          <a:ln w="19050">
            <a:solidFill>
              <a:schemeClr val="tx1"/>
            </a:solidFill>
          </a:ln>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09600"/>
            <a:ext cx="8077200" cy="5814161"/>
          </a:xfrm>
          <a:prstGeom prst="rect">
            <a:avLst/>
          </a:prstGeom>
          <a:solidFill>
            <a:srgbClr val="FFFFFF">
              <a:shade val="85000"/>
            </a:srgbClr>
          </a:solidFill>
          <a:ln w="57150" cap="rnd">
            <a:solidFill>
              <a:schemeClr val="tx2">
                <a:lumMod val="75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6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Breakpoint</a:t>
            </a:r>
            <a:endParaRPr lang="en-IN" dirty="0"/>
          </a:p>
          <a:p>
            <a:pPr lvl="1"/>
            <a:r>
              <a:rPr lang="en-IN" dirty="0" smtClean="0"/>
              <a:t>It is </a:t>
            </a:r>
            <a:r>
              <a:rPr lang="en-IN" dirty="0"/>
              <a:t>the point </a:t>
            </a:r>
            <a:r>
              <a:rPr lang="en-IN" dirty="0" smtClean="0"/>
              <a:t>at which different styles are applied to a webpage depending </a:t>
            </a:r>
            <a:r>
              <a:rPr lang="en-IN" dirty="0"/>
              <a:t>on the </a:t>
            </a:r>
            <a:r>
              <a:rPr lang="en-IN" dirty="0" smtClean="0"/>
              <a:t>viewport</a:t>
            </a:r>
          </a:p>
          <a:p>
            <a:pPr lvl="1"/>
            <a:r>
              <a:rPr lang="en-IN" dirty="0" smtClean="0"/>
              <a:t>Set </a:t>
            </a:r>
            <a:r>
              <a:rPr lang="en-IN" dirty="0"/>
              <a:t>breakpoints as determined by </a:t>
            </a:r>
            <a:r>
              <a:rPr lang="en-IN" dirty="0" smtClean="0"/>
              <a:t>the </a:t>
            </a:r>
            <a:r>
              <a:rPr lang="en-US" dirty="0" smtClean="0"/>
              <a:t>content </a:t>
            </a:r>
            <a:r>
              <a:rPr lang="en-US" dirty="0"/>
              <a:t>on the </a:t>
            </a:r>
            <a:r>
              <a:rPr lang="en-US" dirty="0" smtClean="0"/>
              <a:t>page</a:t>
            </a:r>
          </a:p>
        </p:txBody>
      </p:sp>
      <p:sp>
        <p:nvSpPr>
          <p:cNvPr id="5" name="Title 4"/>
          <p:cNvSpPr>
            <a:spLocks noGrp="1"/>
          </p:cNvSpPr>
          <p:nvPr>
            <p:ph type="title"/>
          </p:nvPr>
        </p:nvSpPr>
        <p:spPr/>
        <p:txBody>
          <a:bodyPr>
            <a:normAutofit/>
          </a:bodyPr>
          <a:lstStyle/>
          <a:p>
            <a:r>
              <a:rPr lang="en-US" sz="4400" dirty="0"/>
              <a:t>Modifying Breakpoints</a:t>
            </a:r>
          </a:p>
        </p:txBody>
      </p:sp>
    </p:spTree>
    <p:extLst>
      <p:ext uri="{BB962C8B-B14F-4D97-AF65-F5344CB8AC3E}">
        <p14:creationId xmlns:p14="http://schemas.microsoft.com/office/powerpoint/2010/main" val="238373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Place the insertion point at the end of Line 112 and press ENTER to insert a new Line 113.</a:t>
            </a:r>
          </a:p>
          <a:p>
            <a:r>
              <a:rPr lang="en-US" dirty="0" smtClean="0"/>
              <a:t>On Line 113, type white-space: </a:t>
            </a:r>
            <a:r>
              <a:rPr lang="en-US" dirty="0" err="1" smtClean="0"/>
              <a:t>nowrap</a:t>
            </a:r>
            <a:r>
              <a:rPr lang="en-US" dirty="0" smtClean="0"/>
              <a:t>; to add a property and value.</a:t>
            </a:r>
          </a:p>
          <a:p>
            <a:r>
              <a:rPr lang="en-US" dirty="0" smtClean="0"/>
              <a:t>This will keep the navigation link text together on one line instead of wrapping the second word.</a:t>
            </a:r>
            <a:endParaRPr lang="en-US" dirty="0"/>
          </a:p>
        </p:txBody>
      </p:sp>
      <p:sp>
        <p:nvSpPr>
          <p:cNvPr id="3" name="Title 2"/>
          <p:cNvSpPr>
            <a:spLocks noGrp="1"/>
          </p:cNvSpPr>
          <p:nvPr>
            <p:ph type="title"/>
          </p:nvPr>
        </p:nvSpPr>
        <p:spPr/>
        <p:txBody>
          <a:bodyPr>
            <a:normAutofit fontScale="90000"/>
          </a:bodyPr>
          <a:lstStyle/>
          <a:p>
            <a:r>
              <a:rPr lang="en-US" dirty="0" smtClean="0"/>
              <a:t>Determine the Viewport Width for Tablet and Desktop Viewports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548" y="4191000"/>
            <a:ext cx="5934904" cy="1971950"/>
          </a:xfrm>
          <a:prstGeom prst="rect">
            <a:avLst/>
          </a:prstGeom>
          <a:ln w="19050">
            <a:solidFill>
              <a:schemeClr val="tx1"/>
            </a:solidFill>
          </a:ln>
        </p:spPr>
      </p:pic>
    </p:spTree>
    <p:extLst>
      <p:ext uri="{BB962C8B-B14F-4D97-AF65-F5344CB8AC3E}">
        <p14:creationId xmlns:p14="http://schemas.microsoft.com/office/powerpoint/2010/main" val="355194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lstStyle/>
          <a:p>
            <a:r>
              <a:rPr lang="en-US" dirty="0" smtClean="0"/>
              <a:t>With the new white-space property, the text will not wrap when the browser window is narrowed. However, at some sizes, the text will extend beyond its apparent boundary because of this.</a:t>
            </a:r>
            <a:endParaRPr lang="en-US" dirty="0"/>
          </a:p>
        </p:txBody>
      </p:sp>
      <p:sp>
        <p:nvSpPr>
          <p:cNvPr id="3" name="Title 2"/>
          <p:cNvSpPr>
            <a:spLocks noGrp="1"/>
          </p:cNvSpPr>
          <p:nvPr>
            <p:ph type="title"/>
          </p:nvPr>
        </p:nvSpPr>
        <p:spPr>
          <a:xfrm>
            <a:off x="457200" y="76200"/>
            <a:ext cx="8229600" cy="1143000"/>
          </a:xfrm>
        </p:spPr>
        <p:txBody>
          <a:bodyPr>
            <a:normAutofit fontScale="90000"/>
          </a:bodyPr>
          <a:lstStyle/>
          <a:p>
            <a:r>
              <a:rPr lang="en-US" dirty="0" smtClean="0"/>
              <a:t>Determine the Viewport Width for Tablet and Desktop Viewports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00400"/>
            <a:ext cx="7487696" cy="3143689"/>
          </a:xfrm>
          <a:prstGeom prst="rect">
            <a:avLst/>
          </a:prstGeom>
          <a:ln w="19050">
            <a:solidFill>
              <a:schemeClr val="tx1"/>
            </a:solidFill>
          </a:ln>
        </p:spPr>
      </p:pic>
      <p:sp>
        <p:nvSpPr>
          <p:cNvPr id="6" name="Rounded Rectangle 5"/>
          <p:cNvSpPr/>
          <p:nvPr/>
        </p:nvSpPr>
        <p:spPr>
          <a:xfrm>
            <a:off x="6096000" y="4371756"/>
            <a:ext cx="1143000" cy="428844"/>
          </a:xfrm>
          <a:prstGeom prst="roundRect">
            <a:avLst/>
          </a:prstGeom>
          <a:noFill/>
          <a:ln w="381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6400800" y="2971800"/>
            <a:ext cx="685800" cy="1295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78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 Line 102 of “styles.css”, modify the value from 481px to 660px to make the tablet viewport width slightly larger.</a:t>
            </a:r>
          </a:p>
          <a:p>
            <a:r>
              <a:rPr lang="en-US" dirty="0" smtClean="0"/>
              <a:t>On Line 100, modify the corresponding comment.</a:t>
            </a:r>
          </a:p>
          <a:p>
            <a:r>
              <a:rPr lang="en-US" dirty="0" smtClean="0"/>
              <a:t>On Line 161, modify the value from 769px to 830px to make the desktop viewport width slightly larger.</a:t>
            </a:r>
          </a:p>
          <a:p>
            <a:r>
              <a:rPr lang="en-US" dirty="0" smtClean="0"/>
              <a:t>On Line 159, modify the corresponding comment.</a:t>
            </a:r>
          </a:p>
          <a:p>
            <a:r>
              <a:rPr lang="en-US" dirty="0" smtClean="0"/>
              <a:t>Save the changes to “styles.css”.</a:t>
            </a:r>
            <a:endParaRPr lang="en-US" dirty="0"/>
          </a:p>
        </p:txBody>
      </p:sp>
      <p:sp>
        <p:nvSpPr>
          <p:cNvPr id="3" name="Title 2"/>
          <p:cNvSpPr>
            <a:spLocks noGrp="1"/>
          </p:cNvSpPr>
          <p:nvPr>
            <p:ph type="title"/>
          </p:nvPr>
        </p:nvSpPr>
        <p:spPr/>
        <p:txBody>
          <a:bodyPr>
            <a:normAutofit fontScale="90000"/>
          </a:bodyPr>
          <a:lstStyle/>
          <a:p>
            <a:r>
              <a:rPr lang="en-US" dirty="0" smtClean="0"/>
              <a:t>Set New Viewport Widths for the Tablet and Desktop Media Queries</a:t>
            </a:r>
            <a:endParaRPr lang="en-US" dirty="0"/>
          </a:p>
        </p:txBody>
      </p:sp>
    </p:spTree>
    <p:extLst>
      <p:ext uri="{BB962C8B-B14F-4D97-AF65-F5344CB8AC3E}">
        <p14:creationId xmlns:p14="http://schemas.microsoft.com/office/powerpoint/2010/main" val="371457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Pseudo-classes</a:t>
            </a:r>
          </a:p>
          <a:p>
            <a:pPr lvl="1"/>
            <a:r>
              <a:rPr lang="en-IN" dirty="0" smtClean="0"/>
              <a:t>They allow changes to the </a:t>
            </a:r>
            <a:r>
              <a:rPr lang="en-IN" dirty="0"/>
              <a:t>style of a link </a:t>
            </a:r>
            <a:r>
              <a:rPr lang="en-IN" dirty="0" smtClean="0"/>
              <a:t>based on </a:t>
            </a:r>
            <a:r>
              <a:rPr lang="en-IN" dirty="0"/>
              <a:t>four link states: link, visited, hover, and </a:t>
            </a:r>
            <a:r>
              <a:rPr lang="en-IN" dirty="0" smtClean="0"/>
              <a:t>active</a:t>
            </a:r>
          </a:p>
          <a:p>
            <a:pPr lvl="1"/>
            <a:r>
              <a:rPr lang="en-IN" dirty="0" smtClean="0"/>
              <a:t>They must </a:t>
            </a:r>
            <a:r>
              <a:rPr lang="en-IN" dirty="0"/>
              <a:t>be used in the following order: link, visited, hover, </a:t>
            </a:r>
            <a:r>
              <a:rPr lang="en-IN" dirty="0" smtClean="0"/>
              <a:t>active</a:t>
            </a:r>
            <a:endParaRPr lang="en-US" dirty="0"/>
          </a:p>
        </p:txBody>
      </p:sp>
      <p:sp>
        <p:nvSpPr>
          <p:cNvPr id="5" name="Title 4"/>
          <p:cNvSpPr>
            <a:spLocks noGrp="1"/>
          </p:cNvSpPr>
          <p:nvPr>
            <p:ph type="title"/>
          </p:nvPr>
        </p:nvSpPr>
        <p:spPr/>
        <p:txBody>
          <a:bodyPr>
            <a:normAutofit/>
          </a:bodyPr>
          <a:lstStyle/>
          <a:p>
            <a:r>
              <a:rPr lang="en-US" sz="4400" dirty="0"/>
              <a:t>Using Pseudo-Classes</a:t>
            </a:r>
          </a:p>
        </p:txBody>
      </p:sp>
      <p:pic>
        <p:nvPicPr>
          <p:cNvPr id="4" name="Picture 3" descr="This table shows the different pseudo-classes and describes each link state associated with them. It has 2 columns and 5 rows. The header of column 1 reads “Pseudo-class” and the header of column 2 reads “Used to Style”.&#10;In row 2, column 1 reads “:link” and column 2 reads “Unvisited link”.&#10;In row 3, column 1 reads “:visited” and  column 2 reads “Link that has been clicked”.&#10;In row 4, column 1 reads “:hover” and  column 2 reads “Link when the mouse is hovering over it”.&#10;In row 5, column 1 reads “:active” and column 2 reads “Link at the moment it is click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3704944"/>
            <a:ext cx="8535591" cy="2010056"/>
          </a:xfrm>
          <a:prstGeom prst="rect">
            <a:avLst/>
          </a:prstGeom>
          <a:ln w="19050">
            <a:solidFill>
              <a:schemeClr val="tx1"/>
            </a:solidFill>
          </a:ln>
        </p:spPr>
      </p:pic>
    </p:spTree>
    <p:extLst>
      <p:ext uri="{BB962C8B-B14F-4D97-AF65-F5344CB8AC3E}">
        <p14:creationId xmlns:p14="http://schemas.microsoft.com/office/powerpoint/2010/main" val="317039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00050" lvl="1" indent="-400050">
              <a:buFont typeface="Arial" panose="020B0604020202020204" pitchFamily="34" charset="0"/>
              <a:buChar char="•"/>
            </a:pPr>
            <a:r>
              <a:rPr lang="en-IN" sz="3200" dirty="0" smtClean="0"/>
              <a:t>A </a:t>
            </a:r>
            <a:r>
              <a:rPr lang="en-IN" sz="3200" dirty="0"/>
              <a:t>pseudo-class is attached to a selector with a colon to specify a state </a:t>
            </a:r>
            <a:r>
              <a:rPr lang="en-IN" sz="3200" dirty="0" smtClean="0"/>
              <a:t>or relation </a:t>
            </a:r>
            <a:r>
              <a:rPr lang="en-IN" sz="3200" dirty="0"/>
              <a:t>to the selector to give the web developer more control over that </a:t>
            </a:r>
            <a:r>
              <a:rPr lang="en-IN" sz="3200" dirty="0" smtClean="0"/>
              <a:t>selector</a:t>
            </a:r>
          </a:p>
          <a:p>
            <a:pPr marL="400050" lvl="1" indent="-400050">
              <a:buFont typeface="Arial" panose="020B0604020202020204" pitchFamily="34" charset="0"/>
              <a:buChar char="•"/>
            </a:pPr>
            <a:r>
              <a:rPr lang="en-IN" sz="3200" dirty="0" smtClean="0"/>
              <a:t>A </a:t>
            </a:r>
            <a:r>
              <a:rPr lang="en-IN" sz="3200" dirty="0"/>
              <a:t>unique style for normal, visited, hover, and active links </a:t>
            </a:r>
            <a:r>
              <a:rPr lang="en-IN" sz="3200" dirty="0" smtClean="0"/>
              <a:t>is defined by </a:t>
            </a:r>
            <a:r>
              <a:rPr lang="en-IN" sz="3200" dirty="0"/>
              <a:t>creating four separate style rules with </a:t>
            </a:r>
            <a:r>
              <a:rPr lang="en-IN" sz="3200" b="1" dirty="0"/>
              <a:t>a:link</a:t>
            </a:r>
            <a:r>
              <a:rPr lang="en-IN" sz="3200" dirty="0"/>
              <a:t>, </a:t>
            </a:r>
            <a:r>
              <a:rPr lang="en-IN" sz="3200" b="1" dirty="0"/>
              <a:t>a:visited</a:t>
            </a:r>
            <a:r>
              <a:rPr lang="en-IN" sz="3200" dirty="0"/>
              <a:t>, </a:t>
            </a:r>
            <a:r>
              <a:rPr lang="en-IN" sz="3200" b="1" dirty="0"/>
              <a:t>a:hover</a:t>
            </a:r>
            <a:r>
              <a:rPr lang="en-IN" sz="3200" dirty="0"/>
              <a:t>, and </a:t>
            </a:r>
            <a:r>
              <a:rPr lang="en-IN" sz="3200" b="1" dirty="0"/>
              <a:t>a:active </a:t>
            </a:r>
            <a:r>
              <a:rPr lang="en-IN" sz="3200" dirty="0"/>
              <a:t>as </a:t>
            </a:r>
            <a:r>
              <a:rPr lang="en-IN" sz="3200" dirty="0" smtClean="0"/>
              <a:t>the selectors</a:t>
            </a:r>
          </a:p>
        </p:txBody>
      </p:sp>
      <p:sp>
        <p:nvSpPr>
          <p:cNvPr id="5" name="Title 4"/>
          <p:cNvSpPr>
            <a:spLocks noGrp="1"/>
          </p:cNvSpPr>
          <p:nvPr>
            <p:ph type="title"/>
          </p:nvPr>
        </p:nvSpPr>
        <p:spPr/>
        <p:txBody>
          <a:bodyPr>
            <a:noAutofit/>
          </a:bodyPr>
          <a:lstStyle/>
          <a:p>
            <a:r>
              <a:rPr lang="en-US" sz="4400" dirty="0"/>
              <a:t>Using </a:t>
            </a:r>
            <a:r>
              <a:rPr lang="en-US" sz="4400" dirty="0" smtClean="0"/>
              <a:t>Pseudo-Classes</a:t>
            </a:r>
            <a:endParaRPr lang="en-US" sz="4400" dirty="0"/>
          </a:p>
        </p:txBody>
      </p:sp>
    </p:spTree>
    <p:extLst>
      <p:ext uri="{BB962C8B-B14F-4D97-AF65-F5344CB8AC3E}">
        <p14:creationId xmlns:p14="http://schemas.microsoft.com/office/powerpoint/2010/main" val="342589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00050" lvl="1" indent="-400050">
              <a:buFont typeface="Arial" panose="020B0604020202020204" pitchFamily="34" charset="0"/>
              <a:buChar char="•"/>
            </a:pPr>
            <a:r>
              <a:rPr lang="en-IN" sz="3200" dirty="0"/>
              <a:t>It is not necessary to use all of the pseudo-classes. However, if it is omitted from the design, it is important to maintain the same order of the pseudo-class styles in the CSS code</a:t>
            </a:r>
          </a:p>
          <a:p>
            <a:pPr marL="400050" lvl="1" indent="-400050">
              <a:buFont typeface="Arial" panose="020B0604020202020204" pitchFamily="34" charset="0"/>
              <a:buChar char="•"/>
            </a:pPr>
            <a:r>
              <a:rPr lang="en-IN" sz="3200" dirty="0" smtClean="0"/>
              <a:t>They </a:t>
            </a:r>
            <a:r>
              <a:rPr lang="en-IN" sz="3200" dirty="0"/>
              <a:t>are used in a desktop </a:t>
            </a:r>
            <a:r>
              <a:rPr lang="en-IN" sz="3200" dirty="0" smtClean="0"/>
              <a:t>viewport</a:t>
            </a:r>
          </a:p>
          <a:p>
            <a:pPr marL="400050" lvl="1" indent="-400050">
              <a:buFont typeface="Arial" panose="020B0604020202020204" pitchFamily="34" charset="0"/>
              <a:buChar char="•"/>
            </a:pPr>
            <a:r>
              <a:rPr lang="en-IN" sz="3200" dirty="0" smtClean="0"/>
              <a:t>They are not used in mobile and tablet devices as they do not have a hover or a click option</a:t>
            </a:r>
            <a:endParaRPr lang="en-US" sz="3200" dirty="0"/>
          </a:p>
        </p:txBody>
      </p:sp>
      <p:sp>
        <p:nvSpPr>
          <p:cNvPr id="5" name="Title 4"/>
          <p:cNvSpPr>
            <a:spLocks noGrp="1"/>
          </p:cNvSpPr>
          <p:nvPr>
            <p:ph type="title"/>
          </p:nvPr>
        </p:nvSpPr>
        <p:spPr/>
        <p:txBody>
          <a:bodyPr>
            <a:noAutofit/>
          </a:bodyPr>
          <a:lstStyle/>
          <a:p>
            <a:r>
              <a:rPr lang="en-US" sz="4400" dirty="0"/>
              <a:t>Using </a:t>
            </a:r>
            <a:r>
              <a:rPr lang="en-US" sz="4400" dirty="0" smtClean="0"/>
              <a:t>Pseudo-Classes</a:t>
            </a:r>
            <a:endParaRPr lang="en-US" sz="4400" dirty="0"/>
          </a:p>
        </p:txBody>
      </p:sp>
    </p:spTree>
    <p:extLst>
      <p:ext uri="{BB962C8B-B14F-4D97-AF65-F5344CB8AC3E}">
        <p14:creationId xmlns:p14="http://schemas.microsoft.com/office/powerpoint/2010/main" val="41408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Place the insertion point at the end of Line 190 and press ENTER twice to insert new Lines 191 &amp; 192.</a:t>
            </a:r>
          </a:p>
          <a:p>
            <a:r>
              <a:rPr lang="en-US" dirty="0" smtClean="0"/>
              <a:t>Enter the code shown to add the pseudo-classes for unvisited and visited navigation links.</a:t>
            </a:r>
            <a:endParaRPr lang="en-US" dirty="0"/>
          </a:p>
        </p:txBody>
      </p:sp>
      <p:sp>
        <p:nvSpPr>
          <p:cNvPr id="3" name="Title 2"/>
          <p:cNvSpPr>
            <a:spLocks noGrp="1"/>
          </p:cNvSpPr>
          <p:nvPr>
            <p:ph type="title"/>
          </p:nvPr>
        </p:nvSpPr>
        <p:spPr/>
        <p:txBody>
          <a:bodyPr>
            <a:normAutofit fontScale="90000"/>
          </a:bodyPr>
          <a:lstStyle/>
          <a:p>
            <a:r>
              <a:rPr lang="en-US" dirty="0" smtClean="0"/>
              <a:t>Add Pseudo-Classes to the Style Sheet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044" y="3505200"/>
            <a:ext cx="6675912" cy="2519480"/>
          </a:xfrm>
          <a:prstGeom prst="rect">
            <a:avLst/>
          </a:prstGeom>
          <a:ln w="19050">
            <a:solidFill>
              <a:schemeClr val="tx1"/>
            </a:solidFill>
          </a:ln>
        </p:spPr>
      </p:pic>
    </p:spTree>
    <p:extLst>
      <p:ext uri="{BB962C8B-B14F-4D97-AF65-F5344CB8AC3E}">
        <p14:creationId xmlns:p14="http://schemas.microsoft.com/office/powerpoint/2010/main" val="223946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6/23/20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3596</TotalTime>
  <Words>5406</Words>
  <Application>Microsoft Office PowerPoint</Application>
  <PresentationFormat>On-screen Show (4:3)</PresentationFormat>
  <Paragraphs>438</Paragraphs>
  <Slides>111</Slides>
  <Notes>7</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Concourse</vt:lpstr>
      <vt:lpstr>PowerPoint Presentation</vt:lpstr>
      <vt:lpstr>Exploring Responsive Design</vt:lpstr>
      <vt:lpstr>Exploring Responsive Design</vt:lpstr>
      <vt:lpstr>Exploring Responsive Design</vt:lpstr>
      <vt:lpstr>Exploring Responsive Design</vt:lpstr>
      <vt:lpstr>Designing for Mobile Devices</vt:lpstr>
      <vt:lpstr>Designing for Mobile Devices</vt:lpstr>
      <vt:lpstr>Designing for Mobile Devices</vt:lpstr>
      <vt:lpstr>Using Fluid Layouts</vt:lpstr>
      <vt:lpstr>Using Fluid Layouts</vt:lpstr>
      <vt:lpstr>Using Fluid Layouts</vt:lpstr>
      <vt:lpstr>Creating a Fluid Layout</vt:lpstr>
      <vt:lpstr>Creating a Fluid Layout</vt:lpstr>
      <vt:lpstr>Creating a Fluid Layout</vt:lpstr>
      <vt:lpstr>To Code the Navigation Links as an Unordered List</vt:lpstr>
      <vt:lpstr>To Code the Navigation Links as an Unordered List</vt:lpstr>
      <vt:lpstr>To Code the Navigation Links as an Unordered List</vt:lpstr>
      <vt:lpstr>Making Images Flexible</vt:lpstr>
      <vt:lpstr>Making Images Flexible</vt:lpstr>
      <vt:lpstr>Add Flexible Images To Our Pages</vt:lpstr>
      <vt:lpstr>Add Flexible Images To Our Pages</vt:lpstr>
      <vt:lpstr>Add Flexible Images To Our Pages</vt:lpstr>
      <vt:lpstr>Following a Mobile-First Strategy</vt:lpstr>
      <vt:lpstr>Following a Mobile-First Strategy</vt:lpstr>
      <vt:lpstr>Following a Mobile-First Strategy</vt:lpstr>
      <vt:lpstr>Following a Mobile-First Strategy</vt:lpstr>
      <vt:lpstr>Add a Comment For Mobile Styles</vt:lpstr>
      <vt:lpstr>Edit the #container Style for Mobile Viewports</vt:lpstr>
      <vt:lpstr>Edit the header Style for Mobile Viewports</vt:lpstr>
      <vt:lpstr>Edit the header Style for Mobile Viewports</vt:lpstr>
      <vt:lpstr>Edit the nav Style for Mobile Viewports</vt:lpstr>
      <vt:lpstr>Add a nav ul Style for Mobile Viewports</vt:lpstr>
      <vt:lpstr>Add a nav ul Style for Mobile Viewports</vt:lpstr>
      <vt:lpstr>Add a nav li Style for Mobile Viewports</vt:lpstr>
      <vt:lpstr>Add a nav li Style for Mobile Viewports</vt:lpstr>
      <vt:lpstr>Add a nav li Style for Mobile Viewports</vt:lpstr>
      <vt:lpstr>Add a nav li Style for Mobile Viewports</vt:lpstr>
      <vt:lpstr>To Modify the Home Page</vt:lpstr>
      <vt:lpstr>To Modify the Home Page</vt:lpstr>
      <vt:lpstr>To Modify the Home Page</vt:lpstr>
      <vt:lpstr>To Modify the Home Page</vt:lpstr>
      <vt:lpstr>To Add a Style Rule for the mobile Class</vt:lpstr>
      <vt:lpstr>To Add a Style Rule for the desktop Class</vt:lpstr>
      <vt:lpstr>To Modify the Style Rule for the main Element</vt:lpstr>
      <vt:lpstr>To Modify the Style Rule for the footer Element</vt:lpstr>
      <vt:lpstr>Modify the About Us Page</vt:lpstr>
      <vt:lpstr>Modify the About Us Page</vt:lpstr>
      <vt:lpstr>Add a Style Rule for the tablet Class</vt:lpstr>
      <vt:lpstr>Modify the .equip, ul, dt and dd Style Rules</vt:lpstr>
      <vt:lpstr>Using the Span Element</vt:lpstr>
      <vt:lpstr>Add a Span Element to the Contact Us Page</vt:lpstr>
      <vt:lpstr>Adding Meta Tags</vt:lpstr>
      <vt:lpstr>Add the Meta Tag for Responsive Design</vt:lpstr>
      <vt:lpstr>Testing Webpages in Viewports of Different Sizes</vt:lpstr>
      <vt:lpstr>End of Chapter 5</vt:lpstr>
      <vt:lpstr>Using Media Queries</vt:lpstr>
      <vt:lpstr>Using Media Queries</vt:lpstr>
      <vt:lpstr>Using Media Queries</vt:lpstr>
      <vt:lpstr>Using Media Queries</vt:lpstr>
      <vt:lpstr>Media Query Expressions</vt:lpstr>
      <vt:lpstr>Media Query Expressions</vt:lpstr>
      <vt:lpstr>Media Query Expressions</vt:lpstr>
      <vt:lpstr>Media Query Expressions</vt:lpstr>
      <vt:lpstr>Adding Media Queries to an External Style Sheet</vt:lpstr>
      <vt:lpstr>To Create a Media Query for a Tablet Viewport</vt:lpstr>
      <vt:lpstr>Designing for Tablet Viewports</vt:lpstr>
      <vt:lpstr>Designing for Tablet Viewports</vt:lpstr>
      <vt:lpstr>Designing for Tablet Viewports</vt:lpstr>
      <vt:lpstr>Designing for Tablet Viewports</vt:lpstr>
      <vt:lpstr>Designing for Tablet Viewports</vt:lpstr>
      <vt:lpstr>Style the Navigation Area for a Tablet Viewport</vt:lpstr>
      <vt:lpstr>Style the Navigation Area for a Tablet Viewport</vt:lpstr>
      <vt:lpstr>Style the Navigation Area for a Tablet Viewport</vt:lpstr>
      <vt:lpstr>Show and Hide Content for a Tablet Viewport</vt:lpstr>
      <vt:lpstr>Show and Hide Content for a Tablet Viewport</vt:lpstr>
      <vt:lpstr>Display and Style the equip Class</vt:lpstr>
      <vt:lpstr>Create and Style the items Class for a Tablet Viewport</vt:lpstr>
      <vt:lpstr>Create and Style the items Class for a Tablet Viewport</vt:lpstr>
      <vt:lpstr>Create and Style the items Class for a Tablet Viewport</vt:lpstr>
      <vt:lpstr>To Display the tablet Class</vt:lpstr>
      <vt:lpstr>To Display the tablet Class</vt:lpstr>
      <vt:lpstr>To Style the Description List Terms</vt:lpstr>
      <vt:lpstr>Designing for Desktop Viewports</vt:lpstr>
      <vt:lpstr>Create a Media Query for a Desktop Viewport</vt:lpstr>
      <vt:lpstr>Create a Style Rule for #container in the Desktop Media Query</vt:lpstr>
      <vt:lpstr>Style the Unordered List in the Navigation Area for a Desktop Viewport</vt:lpstr>
      <vt:lpstr>Style the List Items in the Navigation Area for a Desktop Viewport</vt:lpstr>
      <vt:lpstr>Style the List Items Links in the Navigation Area for a Desktop Viewport</vt:lpstr>
      <vt:lpstr>Style the Main Element for a Desktop Viewport</vt:lpstr>
      <vt:lpstr>Style the Paragraph Elements Within the Main Element for a Desktop Viewport</vt:lpstr>
      <vt:lpstr>Style the items class for a Desktop Viewport</vt:lpstr>
      <vt:lpstr>Modifying Breakpoints</vt:lpstr>
      <vt:lpstr>Determine the Viewport Width for Tablet and Desktop Viewports</vt:lpstr>
      <vt:lpstr>Determine the Viewport Width for Tablet and Desktop Viewports</vt:lpstr>
      <vt:lpstr>Set New Viewport Widths for the Tablet and Desktop Media Queries</vt:lpstr>
      <vt:lpstr>Using Pseudo-Classes</vt:lpstr>
      <vt:lpstr>Using Pseudo-Classes</vt:lpstr>
      <vt:lpstr>Using Pseudo-Classes</vt:lpstr>
      <vt:lpstr>Add Pseudo-Classes to the Style Sheet</vt:lpstr>
      <vt:lpstr>Add Pseudo-Classes to the Style Sheet</vt:lpstr>
      <vt:lpstr>Remove the Active Pseudo-Class</vt:lpstr>
      <vt:lpstr>Using Gradients</vt:lpstr>
      <vt:lpstr>Using Gradients</vt:lpstr>
      <vt:lpstr>Using Gradients</vt:lpstr>
      <vt:lpstr>Using Gradients</vt:lpstr>
      <vt:lpstr>Using Gradients</vt:lpstr>
      <vt:lpstr>Using Gradients</vt:lpstr>
      <vt:lpstr>Using Gradients</vt:lpstr>
      <vt:lpstr>Using Gradients</vt:lpstr>
      <vt:lpstr>Add a Linear Gradient</vt:lpstr>
      <vt:lpstr>End of Chapter 6</vt:lpstr>
    </vt:vector>
  </TitlesOfParts>
  <Company>F. Hoffmann-La Roche,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George McRedmond</cp:lastModifiedBy>
  <cp:revision>214</cp:revision>
  <dcterms:created xsi:type="dcterms:W3CDTF">2016-06-23T16:55:14Z</dcterms:created>
  <dcterms:modified xsi:type="dcterms:W3CDTF">2017-10-23T17:17:07Z</dcterms:modified>
</cp:coreProperties>
</file>