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257" r:id="rId2"/>
    <p:sldId id="261" r:id="rId3"/>
    <p:sldId id="262" r:id="rId4"/>
    <p:sldId id="263" r:id="rId5"/>
    <p:sldId id="265" r:id="rId6"/>
    <p:sldId id="266" r:id="rId7"/>
    <p:sldId id="267" r:id="rId8"/>
    <p:sldId id="268" r:id="rId9"/>
    <p:sldId id="269" r:id="rId10"/>
    <p:sldId id="270" r:id="rId11"/>
    <p:sldId id="271" r:id="rId12"/>
    <p:sldId id="272" r:id="rId13"/>
    <p:sldId id="273" r:id="rId14"/>
    <p:sldId id="274" r:id="rId15"/>
    <p:sldId id="275" r:id="rId16"/>
    <p:sldId id="276" r:id="rId17"/>
    <p:sldId id="301" r:id="rId18"/>
    <p:sldId id="277" r:id="rId19"/>
    <p:sldId id="278" r:id="rId20"/>
    <p:sldId id="279" r:id="rId21"/>
    <p:sldId id="280" r:id="rId22"/>
    <p:sldId id="302" r:id="rId23"/>
    <p:sldId id="303" r:id="rId24"/>
    <p:sldId id="304" r:id="rId25"/>
    <p:sldId id="305" r:id="rId26"/>
    <p:sldId id="306" r:id="rId27"/>
    <p:sldId id="307" r:id="rId28"/>
    <p:sldId id="308" r:id="rId29"/>
    <p:sldId id="281" r:id="rId30"/>
    <p:sldId id="309" r:id="rId31"/>
    <p:sldId id="311" r:id="rId32"/>
    <p:sldId id="310" r:id="rId33"/>
    <p:sldId id="312" r:id="rId34"/>
    <p:sldId id="313" r:id="rId35"/>
    <p:sldId id="314" r:id="rId36"/>
    <p:sldId id="316" r:id="rId37"/>
    <p:sldId id="317" r:id="rId38"/>
    <p:sldId id="318" r:id="rId39"/>
    <p:sldId id="315" r:id="rId40"/>
    <p:sldId id="319" r:id="rId41"/>
    <p:sldId id="320" r:id="rId42"/>
    <p:sldId id="321" r:id="rId43"/>
    <p:sldId id="282" r:id="rId44"/>
    <p:sldId id="322" r:id="rId45"/>
    <p:sldId id="323" r:id="rId46"/>
    <p:sldId id="324" r:id="rId47"/>
    <p:sldId id="283" r:id="rId48"/>
    <p:sldId id="325" r:id="rId49"/>
    <p:sldId id="326" r:id="rId50"/>
    <p:sldId id="327" r:id="rId51"/>
    <p:sldId id="284" r:id="rId52"/>
    <p:sldId id="328" r:id="rId53"/>
    <p:sldId id="329" r:id="rId54"/>
    <p:sldId id="330" r:id="rId55"/>
    <p:sldId id="331" r:id="rId56"/>
    <p:sldId id="285" r:id="rId57"/>
    <p:sldId id="332" r:id="rId58"/>
    <p:sldId id="333" r:id="rId59"/>
    <p:sldId id="334" r:id="rId60"/>
    <p:sldId id="335" r:id="rId61"/>
    <p:sldId id="336" r:id="rId62"/>
    <p:sldId id="337" r:id="rId63"/>
    <p:sldId id="338" r:id="rId64"/>
    <p:sldId id="339" r:id="rId65"/>
    <p:sldId id="340" r:id="rId66"/>
    <p:sldId id="341" r:id="rId67"/>
    <p:sldId id="342" r:id="rId68"/>
    <p:sldId id="286" r:id="rId69"/>
    <p:sldId id="292" r:id="rId70"/>
    <p:sldId id="293" r:id="rId71"/>
    <p:sldId id="343" r:id="rId72"/>
    <p:sldId id="294" r:id="rId73"/>
    <p:sldId id="295" r:id="rId74"/>
    <p:sldId id="344" r:id="rId75"/>
    <p:sldId id="345" r:id="rId76"/>
    <p:sldId id="296" r:id="rId77"/>
    <p:sldId id="346" r:id="rId78"/>
    <p:sldId id="300" r:id="rId79"/>
  </p:sldIdLst>
  <p:sldSz cx="9144000" cy="6858000" type="screen4x3"/>
  <p:notesSz cx="6858000" cy="9144000"/>
  <p:custDataLst>
    <p:tags r:id="rId8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918" y="-4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5F1CF6-25C3-4FB2-9F52-F12B7EB6663D}" type="datetimeFigureOut">
              <a:rPr lang="en-US" smtClean="0"/>
              <a:pPr/>
              <a:t>10/25/2017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317E71-C6E7-4F49-8BB9-56A211D773B9}" type="slidenum">
              <a:rPr lang="en-US" smtClean="0"/>
              <a:pPr/>
              <a:t>‹#›</a:t>
            </a:fld>
            <a:endParaRPr lang="en-US"/>
          </a:p>
        </p:txBody>
      </p:sp>
    </p:spTree>
    <p:extLst>
      <p:ext uri="{BB962C8B-B14F-4D97-AF65-F5344CB8AC3E}">
        <p14:creationId xmlns:p14="http://schemas.microsoft.com/office/powerpoint/2010/main" val="289995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2"/>
          <p:cNvSpPr>
            <a:spLocks noGrp="1" noChangeArrowheads="1"/>
          </p:cNvSpPr>
          <p:nvPr>
            <p:ph type="sldNum" sz="quarter"/>
          </p:nvPr>
        </p:nvSpPr>
        <p:spPr>
          <a:noFill/>
        </p:spPr>
        <p:txBody>
          <a:bodyPr/>
          <a:lstStyle/>
          <a:p>
            <a:fld id="{9A14B9B5-3987-493A-AD9B-C65984FB3FEF}" type="slidenum">
              <a:rPr lang="en-US" altLang="en-US">
                <a:solidFill>
                  <a:prstClr val="white"/>
                </a:solidFill>
              </a:rPr>
              <a:pPr/>
              <a:t>1</a:t>
            </a:fld>
            <a:endParaRPr lang="en-US" altLang="en-US">
              <a:solidFill>
                <a:prstClr val="white"/>
              </a:solidFill>
            </a:endParaRPr>
          </a:p>
        </p:txBody>
      </p:sp>
      <p:sp>
        <p:nvSpPr>
          <p:cNvPr id="368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defTabSz="457200" fontAlgn="base">
              <a:spcBef>
                <a:spcPct val="0"/>
              </a:spcBef>
              <a:spcAft>
                <a:spcPct val="0"/>
              </a:spcAft>
              <a:buClr>
                <a:srgbClr val="FFFFFF"/>
              </a:buClr>
              <a:buSzPct val="100000"/>
              <a:buFont typeface="Times New Roman" pitchFamily="18" charset="0"/>
              <a:buNone/>
            </a:pPr>
            <a:endParaRPr lang="en-US" altLang="en-US" sz="2400">
              <a:solidFill>
                <a:prstClr val="white"/>
              </a:solidFill>
              <a:latin typeface="Times New Roman" pitchFamily="18" charset="0"/>
              <a:ea typeface="ＭＳ Ｐゴシック" pitchFamily="34" charset="-128"/>
            </a:endParaRPr>
          </a:p>
        </p:txBody>
      </p:sp>
      <p:sp>
        <p:nvSpPr>
          <p:cNvPr id="36868" name="Rectangle 2"/>
          <p:cNvSpPr>
            <a:spLocks noGrp="1" noChangeArrowheads="1"/>
          </p:cNvSpPr>
          <p:nvPr>
            <p:ph type="body"/>
          </p:nvPr>
        </p:nvSpPr>
        <p:spPr>
          <a:xfrm>
            <a:off x="685800" y="4343400"/>
            <a:ext cx="5478463" cy="4106863"/>
          </a:xfrm>
          <a:noFill/>
          <a:ln/>
        </p:spPr>
        <p:txBody>
          <a:bodyPr wrap="none" anchor="ctr"/>
          <a:lstStyle/>
          <a:p>
            <a:endParaRPr lang="en-US" alt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defTabSz="457200" fontAlgn="base">
              <a:spcBef>
                <a:spcPct val="0"/>
              </a:spcBef>
              <a:spcAft>
                <a:spcPct val="0"/>
              </a:spcAft>
            </a:pPr>
            <a:endParaRPr lang="en-US" sz="240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endParaRPr lang="en-US" sz="2400">
              <a:latin typeface="Times New Roman" pitchFamily="18" charset="0"/>
              <a:ea typeface="ＭＳ Ｐゴシック" pitchFamily="34" charset="-128"/>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defTabSz="457200" eaLnBrk="0" fontAlgn="base" hangingPunct="0">
              <a:spcBef>
                <a:spcPct val="0"/>
              </a:spcBef>
              <a:spcAft>
                <a:spcPct val="0"/>
              </a:spcAft>
            </a:pPr>
            <a:endParaRPr lang="en-US" sz="2400">
              <a:solidFill>
                <a:srgbClr val="2DA2BF">
                  <a:tint val="20000"/>
                </a:srgbClr>
              </a:solidFill>
              <a:latin typeface="Times New Roman" pitchFamily="18" charset="0"/>
              <a:ea typeface="ＭＳ Ｐゴシック" pitchFamily="34" charset="-128"/>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fld id="{3C130B58-2D2D-4E38-AEB5-470A5E062F9D}" type="slidenum">
              <a:rPr lang="en-US" altLang="en-US" sz="2400" smtClean="0">
                <a:latin typeface="Times New Roman" pitchFamily="18" charset="0"/>
                <a:ea typeface="ＭＳ Ｐゴシック" pitchFamily="34" charset="-128"/>
              </a:rPr>
              <a:pPr defTabSz="457200" eaLnBrk="0" fontAlgn="base" hangingPunct="0">
                <a:spcBef>
                  <a:spcPct val="0"/>
                </a:spcBef>
                <a:spcAft>
                  <a:spcPct val="0"/>
                </a:spcAft>
                <a:defRPr/>
              </a:pPr>
              <a:t>‹#›</a:t>
            </a:fld>
            <a:endParaRPr lang="en-US" altLang="en-US" sz="2400" dirty="0">
              <a:latin typeface="Times New Roman" pitchFamily="18" charset="0"/>
              <a:ea typeface="ＭＳ Ｐゴシック" pitchFamily="34" charset="-128"/>
            </a:endParaRPr>
          </a:p>
        </p:txBody>
      </p:sp>
      <p:pic>
        <p:nvPicPr>
          <p:cNvPr id="13" name="Picture 12" descr="http://www.hunterbusinessschool.edu/hunterbusiness/wp-content/uploads/2013/03/logo.gif"/>
          <p:cNvPicPr/>
          <p:nvPr userDrawn="1"/>
        </p:nvPicPr>
        <p:blipFill>
          <a:blip r:embed="rId3" cstate="print"/>
          <a:srcRect/>
          <a:stretch>
            <a:fillRect/>
          </a:stretch>
        </p:blipFill>
        <p:spPr bwMode="auto">
          <a:xfrm>
            <a:off x="152400" y="152400"/>
            <a:ext cx="923925" cy="692944"/>
          </a:xfrm>
          <a:prstGeom prst="rect">
            <a:avLst/>
          </a:prstGeom>
          <a:noFill/>
          <a:ln w="9525">
            <a:noFill/>
            <a:miter lim="800000"/>
            <a:headEnd/>
            <a:tailEnd/>
          </a:ln>
        </p:spPr>
      </p:pic>
    </p:spTree>
    <p:extLst>
      <p:ext uri="{BB962C8B-B14F-4D97-AF65-F5344CB8AC3E}">
        <p14:creationId xmlns:p14="http://schemas.microsoft.com/office/powerpoint/2010/main" val="372734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pic>
        <p:nvPicPr>
          <p:cNvPr id="10" name="Picture 9" descr="Hunter.jpg"/>
          <p:cNvPicPr>
            <a:picLocks noChangeAspect="1"/>
          </p:cNvPicPr>
          <p:nvPr userDrawn="1"/>
        </p:nvPicPr>
        <p:blipFill>
          <a:blip r:embed="rId2" cstate="print"/>
          <a:stretch>
            <a:fillRect/>
          </a:stretch>
        </p:blipFill>
        <p:spPr>
          <a:xfrm>
            <a:off x="8077200" y="6382264"/>
            <a:ext cx="533400" cy="399536"/>
          </a:xfrm>
          <a:prstGeom prst="rect">
            <a:avLst/>
          </a:prstGeom>
        </p:spPr>
      </p:pic>
    </p:spTree>
    <p:extLst>
      <p:ext uri="{BB962C8B-B14F-4D97-AF65-F5344CB8AC3E}">
        <p14:creationId xmlns:p14="http://schemas.microsoft.com/office/powerpoint/2010/main" val="171465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unter.jpg"/>
          <p:cNvPicPr>
            <a:picLocks noChangeAspect="1"/>
          </p:cNvPicPr>
          <p:nvPr userDrawn="1"/>
        </p:nvPicPr>
        <p:blipFill>
          <a:blip r:embed="rId2" cstate="print"/>
          <a:stretch>
            <a:fillRect/>
          </a:stretch>
        </p:blipFill>
        <p:spPr>
          <a:xfrm>
            <a:off x="8077200" y="6382264"/>
            <a:ext cx="533400" cy="399536"/>
          </a:xfrm>
          <a:prstGeom prst="rect">
            <a:avLst/>
          </a:prstGeom>
        </p:spPr>
      </p:pic>
    </p:spTree>
    <p:extLst>
      <p:ext uri="{BB962C8B-B14F-4D97-AF65-F5344CB8AC3E}">
        <p14:creationId xmlns:p14="http://schemas.microsoft.com/office/powerpoint/2010/main" val="354203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9" name="Rectangle 8"/>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4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1524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a:xfrm>
            <a:off x="8382000" y="6324600"/>
            <a:ext cx="609600" cy="381000"/>
          </a:xfrm>
          <a:prstGeom prst="rect">
            <a:avLst/>
          </a:prstGeom>
          <a:solidFill>
            <a:schemeClr val="bg1"/>
          </a:solidFill>
        </p:spPr>
        <p:txBody>
          <a:bodyPr/>
          <a:lstStyle>
            <a:lvl1pPr algn="ctr">
              <a:defRPr sz="1200"/>
            </a:lvl1pPr>
          </a:lstStyle>
          <a:p>
            <a:pPr>
              <a:defRPr/>
            </a:pPr>
            <a:fld id="{5A51B173-483E-4092-B40E-7FE54412C73E}" type="slidenum">
              <a:rPr lang="en-US" smtClean="0"/>
              <a:pPr>
                <a:defRPr/>
              </a:pPr>
              <a:t>‹#›</a:t>
            </a:fld>
            <a:endParaRPr lang="en-US"/>
          </a:p>
        </p:txBody>
      </p:sp>
      <p:sp>
        <p:nvSpPr>
          <p:cNvPr id="6" name="Footer Placeholder 5"/>
          <p:cNvSpPr>
            <a:spLocks noGrp="1"/>
          </p:cNvSpPr>
          <p:nvPr>
            <p:ph type="ftr" sz="quarter" idx="11"/>
          </p:nvPr>
        </p:nvSpPr>
        <p:spPr>
          <a:xfrm>
            <a:off x="152400" y="6324600"/>
            <a:ext cx="8229600" cy="381000"/>
          </a:xfrm>
          <a:prstGeom prst="rect">
            <a:avLst/>
          </a:prstGeom>
          <a:solidFill>
            <a:schemeClr val="bg1"/>
          </a:solidFill>
        </p:spPr>
        <p:txBody>
          <a:bodyPr/>
          <a:lstStyle>
            <a:lvl1pPr>
              <a:defRPr sz="1200"/>
            </a:lvl1pPr>
          </a:lstStyle>
          <a:p>
            <a:endParaRPr lang="en-US" dirty="0"/>
          </a:p>
        </p:txBody>
      </p:sp>
      <p:cxnSp>
        <p:nvCxnSpPr>
          <p:cNvPr id="10" name="Straight Connector 9"/>
          <p:cNvCxnSpPr/>
          <p:nvPr/>
        </p:nvCxnSpPr>
        <p:spPr>
          <a:xfrm>
            <a:off x="152400" y="6324600"/>
            <a:ext cx="883920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44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4" name="Right Triangle 13"/>
          <p:cNvSpPr>
            <a:spLocks/>
          </p:cNvSpPr>
          <p:nvPr/>
        </p:nvSpPr>
        <p:spPr bwMode="auto">
          <a:xfrm>
            <a:off x="-6042" y="5791253"/>
            <a:ext cx="3402314" cy="1080868"/>
          </a:xfrm>
          <a:prstGeom prst="rtTriangle">
            <a:avLst/>
          </a:prstGeom>
          <a:blipFill>
            <a:blip r:embed="rId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pic>
        <p:nvPicPr>
          <p:cNvPr id="11" name="Picture 10" descr="Hunter.jpg"/>
          <p:cNvPicPr>
            <a:picLocks noChangeAspect="1"/>
          </p:cNvPicPr>
          <p:nvPr userDrawn="1"/>
        </p:nvPicPr>
        <p:blipFill>
          <a:blip r:embed="rId7" cstate="print"/>
          <a:stretch>
            <a:fillRect/>
          </a:stretch>
        </p:blipFill>
        <p:spPr>
          <a:xfrm>
            <a:off x="8077200" y="6382264"/>
            <a:ext cx="533400" cy="399536"/>
          </a:xfrm>
          <a:prstGeom prst="rect">
            <a:avLst/>
          </a:prstGeom>
        </p:spPr>
      </p:pic>
      <p:sp>
        <p:nvSpPr>
          <p:cNvPr id="16" name="TextBox 15"/>
          <p:cNvSpPr txBox="1"/>
          <p:nvPr userDrawn="1"/>
        </p:nvSpPr>
        <p:spPr>
          <a:xfrm>
            <a:off x="6248400" y="6350913"/>
            <a:ext cx="1828800" cy="415498"/>
          </a:xfrm>
          <a:prstGeom prst="rect">
            <a:avLst/>
          </a:prstGeom>
          <a:noFill/>
        </p:spPr>
        <p:txBody>
          <a:bodyPr wrap="square" rtlCol="0">
            <a:spAutoFit/>
          </a:bodyPr>
          <a:lstStyle/>
          <a:p>
            <a:pPr defTabSz="457200" eaLnBrk="0" fontAlgn="base" hangingPunct="0">
              <a:spcBef>
                <a:spcPct val="0"/>
              </a:spcBef>
              <a:spcAft>
                <a:spcPct val="0"/>
              </a:spcAft>
              <a:defRPr/>
            </a:pPr>
            <a:r>
              <a:rPr lang="en-US" altLang="en-US" sz="1050" dirty="0" smtClean="0">
                <a:solidFill>
                  <a:srgbClr val="114F96"/>
                </a:solidFill>
                <a:latin typeface="Arial" pitchFamily="34" charset="0"/>
                <a:ea typeface="ＭＳ Ｐゴシック" pitchFamily="34" charset="-128"/>
              </a:rPr>
              <a:t>Web Design with HTML5 &amp; CSS3 – Eighth</a:t>
            </a:r>
            <a:r>
              <a:rPr lang="en-US" altLang="en-US" sz="1050" baseline="0" dirty="0" smtClean="0">
                <a:solidFill>
                  <a:srgbClr val="114F96"/>
                </a:solidFill>
                <a:latin typeface="Arial" pitchFamily="34" charset="0"/>
                <a:ea typeface="ＭＳ Ｐゴシック" pitchFamily="34" charset="-128"/>
              </a:rPr>
              <a:t> Edition</a:t>
            </a:r>
            <a:endParaRPr lang="en-US" altLang="en-US" sz="1050" dirty="0">
              <a:solidFill>
                <a:srgbClr val="114F96"/>
              </a:solidFill>
              <a:latin typeface="Arial" pitchFamily="34" charset="0"/>
              <a:ea typeface="ＭＳ Ｐゴシック" pitchFamily="34" charset="-128"/>
            </a:endParaRPr>
          </a:p>
        </p:txBody>
      </p:sp>
    </p:spTree>
    <p:extLst>
      <p:ext uri="{BB962C8B-B14F-4D97-AF65-F5344CB8AC3E}">
        <p14:creationId xmlns:p14="http://schemas.microsoft.com/office/powerpoint/2010/main" val="2789523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5.tmp"/><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6.tmp"/><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7.tmp"/><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validator.w3.org/" TargetMode="External"/><Relationship Id="rId2" Type="http://schemas.openxmlformats.org/officeDocument/2006/relationships/hyperlink" Target="http://jigsaw.w3.org/css-validat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04800" y="2667000"/>
            <a:ext cx="8610600" cy="1323439"/>
          </a:xfrm>
          <a:prstGeom prst="rect">
            <a:avLst/>
          </a:prstGeom>
          <a:noFill/>
        </p:spPr>
        <p:txBody>
          <a:bodyPr>
            <a:spAutoFit/>
          </a:bodyPr>
          <a:lstStyle/>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smtClean="0">
                <a:solidFill>
                  <a:prstClr val="black"/>
                </a:solidFill>
                <a:latin typeface="Calibri"/>
                <a:ea typeface="ＭＳ Ｐゴシック" pitchFamily="34" charset="-128"/>
              </a:rPr>
              <a:t>Web Design with HTML and CSS</a:t>
            </a:r>
          </a:p>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smtClean="0">
                <a:solidFill>
                  <a:prstClr val="black"/>
                </a:solidFill>
                <a:latin typeface="Calibri"/>
                <a:ea typeface="ＭＳ Ｐゴシック" pitchFamily="34" charset="-128"/>
              </a:rPr>
              <a:t>Chapter 7</a:t>
            </a:r>
            <a:endParaRPr lang="en-US" sz="3600" b="1" dirty="0">
              <a:solidFill>
                <a:prstClr val="black"/>
              </a:solidFill>
              <a:latin typeface="Calibri"/>
              <a:ea typeface="ＭＳ Ｐゴシック" pitchFamily="34" charset="-128"/>
            </a:endParaRPr>
          </a:p>
        </p:txBody>
      </p:sp>
    </p:spTree>
    <p:extLst>
      <p:ext uri="{BB962C8B-B14F-4D97-AF65-F5344CB8AC3E}">
        <p14:creationId xmlns:p14="http://schemas.microsoft.com/office/powerpoint/2010/main" val="424281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a:t>
            </a:r>
            <a:r>
              <a:rPr lang="en-IN" b="1" dirty="0"/>
              <a:t>figure element </a:t>
            </a:r>
            <a:r>
              <a:rPr lang="en-IN" dirty="0"/>
              <a:t>is used to group content, such as illustrations, diagrams</a:t>
            </a:r>
            <a:r>
              <a:rPr lang="en-IN" dirty="0" smtClean="0"/>
              <a:t>, </a:t>
            </a:r>
            <a:r>
              <a:rPr lang="en-US" dirty="0" smtClean="0"/>
              <a:t>and photos</a:t>
            </a:r>
          </a:p>
          <a:p>
            <a:r>
              <a:rPr lang="en-IN" dirty="0"/>
              <a:t>According to the W3C, the figure element </a:t>
            </a:r>
            <a:r>
              <a:rPr lang="en-IN" dirty="0" smtClean="0"/>
              <a:t>represents some </a:t>
            </a:r>
            <a:r>
              <a:rPr lang="en-IN" dirty="0"/>
              <a:t>flow </a:t>
            </a:r>
            <a:r>
              <a:rPr lang="en-IN" dirty="0" smtClean="0"/>
              <a:t>content </a:t>
            </a:r>
            <a:r>
              <a:rPr lang="en-IN" dirty="0"/>
              <a:t>that is self-contained </a:t>
            </a:r>
            <a:r>
              <a:rPr lang="en-IN" dirty="0" smtClean="0"/>
              <a:t>and is </a:t>
            </a:r>
            <a:r>
              <a:rPr lang="en-IN" dirty="0"/>
              <a:t>typically referenced as a single unit from the main flow of the </a:t>
            </a:r>
            <a:r>
              <a:rPr lang="en-IN" dirty="0" smtClean="0"/>
              <a:t>document</a:t>
            </a:r>
          </a:p>
          <a:p>
            <a:r>
              <a:rPr lang="en-IN" dirty="0"/>
              <a:t>A </a:t>
            </a:r>
            <a:r>
              <a:rPr lang="en-IN" sz="2600" dirty="0" smtClean="0">
                <a:latin typeface="Courier New" panose="02070309020205020404" pitchFamily="49" charset="0"/>
                <a:cs typeface="Courier New" panose="02070309020205020404" pitchFamily="49" charset="0"/>
              </a:rPr>
              <a:t>figure</a:t>
            </a:r>
            <a:r>
              <a:rPr lang="en-IN" b="1" dirty="0" smtClean="0"/>
              <a:t> </a:t>
            </a:r>
            <a:r>
              <a:rPr lang="en-IN" dirty="0" smtClean="0"/>
              <a:t>element </a:t>
            </a:r>
            <a:r>
              <a:rPr lang="en-IN" dirty="0"/>
              <a:t>can contain one or more </a:t>
            </a:r>
            <a:r>
              <a:rPr lang="en-IN" sz="2600" dirty="0" err="1">
                <a:latin typeface="Courier New" panose="02070309020205020404" pitchFamily="49" charset="0"/>
                <a:cs typeface="Courier New" panose="02070309020205020404" pitchFamily="49" charset="0"/>
              </a:rPr>
              <a:t>img</a:t>
            </a:r>
            <a:r>
              <a:rPr lang="en-IN" b="1" dirty="0"/>
              <a:t> </a:t>
            </a:r>
            <a:r>
              <a:rPr lang="en-IN" dirty="0" smtClean="0"/>
              <a:t>elements</a:t>
            </a:r>
            <a:endParaRPr lang="en-US" dirty="0"/>
          </a:p>
        </p:txBody>
      </p:sp>
      <p:sp>
        <p:nvSpPr>
          <p:cNvPr id="5" name="Title 4"/>
          <p:cNvSpPr>
            <a:spLocks noGrp="1"/>
          </p:cNvSpPr>
          <p:nvPr>
            <p:ph type="title"/>
          </p:nvPr>
        </p:nvSpPr>
        <p:spPr>
          <a:xfrm>
            <a:off x="152399" y="76200"/>
            <a:ext cx="8381999" cy="1219200"/>
          </a:xfrm>
        </p:spPr>
        <p:txBody>
          <a:bodyPr>
            <a:noAutofit/>
          </a:bodyPr>
          <a:lstStyle/>
          <a:p>
            <a:r>
              <a:rPr lang="en-US" dirty="0"/>
              <a:t>Figure and Figure Caption Elements</a:t>
            </a:r>
          </a:p>
        </p:txBody>
      </p:sp>
    </p:spTree>
    <p:extLst>
      <p:ext uri="{BB962C8B-B14F-4D97-AF65-F5344CB8AC3E}">
        <p14:creationId xmlns:p14="http://schemas.microsoft.com/office/powerpoint/2010/main" val="280057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839199" cy="4865911"/>
          </a:xfrm>
        </p:spPr>
        <p:txBody>
          <a:bodyPr>
            <a:normAutofit/>
          </a:bodyPr>
          <a:lstStyle/>
          <a:p>
            <a:r>
              <a:rPr lang="en-IN" dirty="0"/>
              <a:t>The </a:t>
            </a:r>
            <a:r>
              <a:rPr lang="en-IN" sz="2600" dirty="0">
                <a:latin typeface="Courier New" panose="02070309020205020404" pitchFamily="49" charset="0"/>
                <a:cs typeface="Courier New" panose="02070309020205020404" pitchFamily="49" charset="0"/>
              </a:rPr>
              <a:t>figure</a:t>
            </a:r>
            <a:r>
              <a:rPr lang="en-IN" b="1" dirty="0"/>
              <a:t> </a:t>
            </a:r>
            <a:r>
              <a:rPr lang="en-IN" dirty="0"/>
              <a:t>element may contain an optional </a:t>
            </a:r>
            <a:r>
              <a:rPr lang="en-IN" b="1" dirty="0"/>
              <a:t>figure caption </a:t>
            </a:r>
            <a:r>
              <a:rPr lang="en-IN" dirty="0"/>
              <a:t>element, which </a:t>
            </a:r>
            <a:r>
              <a:rPr lang="en-IN" dirty="0" smtClean="0"/>
              <a:t>is used </a:t>
            </a:r>
            <a:r>
              <a:rPr lang="en-IN" dirty="0"/>
              <a:t>to provide a caption for the figure </a:t>
            </a:r>
            <a:r>
              <a:rPr lang="en-IN" dirty="0" smtClean="0"/>
              <a:t>element</a:t>
            </a:r>
          </a:p>
          <a:p>
            <a:r>
              <a:rPr lang="en-IN" dirty="0" smtClean="0"/>
              <a:t>The start and end tags of the </a:t>
            </a:r>
            <a:r>
              <a:rPr lang="en-IN" sz="2600" dirty="0">
                <a:latin typeface="Courier New" panose="02070309020205020404" pitchFamily="49" charset="0"/>
                <a:cs typeface="Courier New" panose="02070309020205020404" pitchFamily="49" charset="0"/>
              </a:rPr>
              <a:t>figure</a:t>
            </a:r>
            <a:r>
              <a:rPr lang="en-IN" dirty="0">
                <a:latin typeface="Courier New" panose="02070309020205020404" pitchFamily="49" charset="0"/>
                <a:cs typeface="Courier New" panose="02070309020205020404" pitchFamily="49" charset="0"/>
              </a:rPr>
              <a:t> </a:t>
            </a:r>
            <a:r>
              <a:rPr lang="en-IN" sz="2600" dirty="0" smtClean="0">
                <a:latin typeface="Courier New" panose="02070309020205020404" pitchFamily="49" charset="0"/>
                <a:cs typeface="Courier New" panose="02070309020205020404" pitchFamily="49" charset="0"/>
              </a:rPr>
              <a:t>caption</a:t>
            </a:r>
            <a:r>
              <a:rPr lang="en-IN" dirty="0" smtClean="0">
                <a:latin typeface="Courier New" panose="02070309020205020404" pitchFamily="49" charset="0"/>
                <a:cs typeface="Courier New" panose="02070309020205020404" pitchFamily="49" charset="0"/>
              </a:rPr>
              <a:t> </a:t>
            </a:r>
            <a:r>
              <a:rPr lang="en-IN" dirty="0" smtClean="0"/>
              <a:t>element are </a:t>
            </a:r>
            <a:r>
              <a:rPr lang="en-US" dirty="0"/>
              <a:t>&lt;</a:t>
            </a:r>
            <a:r>
              <a:rPr lang="en-US" dirty="0" err="1"/>
              <a:t>figcaption</a:t>
            </a:r>
            <a:r>
              <a:rPr lang="en-US" dirty="0" smtClean="0"/>
              <a:t>&gt; and &lt;/</a:t>
            </a:r>
            <a:r>
              <a:rPr lang="en-US" dirty="0" err="1" smtClean="0"/>
              <a:t>figcaption</a:t>
            </a:r>
            <a:r>
              <a:rPr lang="en-US" dirty="0" smtClean="0"/>
              <a:t>&gt;</a:t>
            </a:r>
          </a:p>
        </p:txBody>
      </p:sp>
      <p:sp>
        <p:nvSpPr>
          <p:cNvPr id="5" name="Title 4"/>
          <p:cNvSpPr>
            <a:spLocks noGrp="1"/>
          </p:cNvSpPr>
          <p:nvPr>
            <p:ph type="title"/>
          </p:nvPr>
        </p:nvSpPr>
        <p:spPr/>
        <p:txBody>
          <a:bodyPr>
            <a:noAutofit/>
          </a:bodyPr>
          <a:lstStyle/>
          <a:p>
            <a:r>
              <a:rPr lang="en-US" dirty="0"/>
              <a:t>Figure and Figure Caption </a:t>
            </a:r>
            <a:r>
              <a:rPr lang="en-US" dirty="0" smtClean="0"/>
              <a:t>Elements</a:t>
            </a:r>
            <a:endParaRPr lang="en-US" dirty="0"/>
          </a:p>
        </p:txBody>
      </p:sp>
    </p:spTree>
    <p:extLst>
      <p:ext uri="{BB962C8B-B14F-4D97-AF65-F5344CB8AC3E}">
        <p14:creationId xmlns:p14="http://schemas.microsoft.com/office/powerpoint/2010/main" val="180544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a:t>
            </a:r>
            <a:r>
              <a:rPr lang="en-US" dirty="0" smtClean="0"/>
              <a:t>following </a:t>
            </a:r>
            <a:r>
              <a:rPr lang="en-IN" dirty="0" smtClean="0"/>
              <a:t>is </a:t>
            </a:r>
            <a:r>
              <a:rPr lang="en-IN" dirty="0"/>
              <a:t>an example of the </a:t>
            </a:r>
            <a:r>
              <a:rPr lang="en-IN" sz="2600" dirty="0">
                <a:latin typeface="Courier New" panose="02070309020205020404" pitchFamily="49" charset="0"/>
                <a:cs typeface="Courier New" panose="02070309020205020404" pitchFamily="49" charset="0"/>
              </a:rPr>
              <a:t>figure </a:t>
            </a:r>
            <a:r>
              <a:rPr lang="en-IN" dirty="0"/>
              <a:t>element and the </a:t>
            </a:r>
            <a:r>
              <a:rPr lang="en-IN" sz="2600" dirty="0">
                <a:latin typeface="Courier New" panose="02070309020205020404" pitchFamily="49" charset="0"/>
                <a:cs typeface="Courier New" panose="02070309020205020404" pitchFamily="49" charset="0"/>
              </a:rPr>
              <a:t>figure caption </a:t>
            </a:r>
            <a:r>
              <a:rPr lang="en-IN" dirty="0" smtClean="0"/>
              <a:t>element</a:t>
            </a:r>
            <a:endParaRPr lang="en-IN" dirty="0"/>
          </a:p>
          <a:p>
            <a:pPr marL="457200" lvl="1" indent="0">
              <a:buNone/>
            </a:pPr>
            <a:r>
              <a:rPr lang="en-US" sz="1800" dirty="0">
                <a:latin typeface="Courier New" panose="02070309020205020404" pitchFamily="49" charset="0"/>
                <a:cs typeface="Courier New" panose="02070309020205020404" pitchFamily="49" charset="0"/>
              </a:rPr>
              <a:t>&lt;figure&gt;</a:t>
            </a:r>
          </a:p>
          <a:p>
            <a:pPr marL="914400" lvl="2" indent="0">
              <a:buNone/>
            </a:pPr>
            <a:r>
              <a:rPr lang="en-IN" sz="1800" dirty="0">
                <a:latin typeface="Courier New" panose="02070309020205020404" pitchFamily="49" charset="0"/>
                <a:cs typeface="Courier New" panose="02070309020205020404" pitchFamily="49" charset="0"/>
              </a:rPr>
              <a:t>&lt;</a:t>
            </a:r>
            <a:r>
              <a:rPr lang="en-IN" sz="1800" dirty="0" err="1">
                <a:latin typeface="Courier New" panose="02070309020205020404" pitchFamily="49" charset="0"/>
                <a:cs typeface="Courier New" panose="02070309020205020404" pitchFamily="49" charset="0"/>
              </a:rPr>
              <a:t>figcaption</a:t>
            </a:r>
            <a:r>
              <a:rPr lang="en-IN" sz="1800" dirty="0">
                <a:latin typeface="Courier New" panose="02070309020205020404" pitchFamily="49" charset="0"/>
                <a:cs typeface="Courier New" panose="02070309020205020404" pitchFamily="49" charset="0"/>
              </a:rPr>
              <a:t>&gt;New York City Highlights&lt;/</a:t>
            </a:r>
            <a:r>
              <a:rPr lang="en-IN" sz="1800" dirty="0" err="1">
                <a:latin typeface="Courier New" panose="02070309020205020404" pitchFamily="49" charset="0"/>
                <a:cs typeface="Courier New" panose="02070309020205020404" pitchFamily="49" charset="0"/>
              </a:rPr>
              <a:t>figcaption</a:t>
            </a:r>
            <a:r>
              <a:rPr lang="en-IN" sz="1800" dirty="0">
                <a:latin typeface="Courier New" panose="02070309020205020404" pitchFamily="49" charset="0"/>
                <a:cs typeface="Courier New" panose="02070309020205020404" pitchFamily="49" charset="0"/>
              </a:rPr>
              <a:t>&gt;</a:t>
            </a:r>
          </a:p>
          <a:p>
            <a:pPr marL="914400" lvl="2" indent="0">
              <a:buNone/>
            </a:pP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img</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src</a:t>
            </a:r>
            <a:r>
              <a:rPr lang="en-US" sz="1800" dirty="0">
                <a:latin typeface="Courier New" panose="02070309020205020404" pitchFamily="49" charset="0"/>
                <a:cs typeface="Courier New" panose="02070309020205020404" pitchFamily="49" charset="0"/>
              </a:rPr>
              <a:t>="ny1.jpg" alt="Statue of Liberty"&gt;</a:t>
            </a:r>
          </a:p>
          <a:p>
            <a:pPr marL="914400" lvl="2" indent="0">
              <a:buNone/>
            </a:pPr>
            <a:r>
              <a:rPr lang="da-DK" sz="1800" dirty="0">
                <a:latin typeface="Courier New" panose="02070309020205020404" pitchFamily="49" charset="0"/>
                <a:cs typeface="Courier New" panose="02070309020205020404" pitchFamily="49" charset="0"/>
              </a:rPr>
              <a:t>&lt;img src="ny2.jpg" alt="Central Park"&gt;</a:t>
            </a:r>
          </a:p>
          <a:p>
            <a:pPr marL="914400" lvl="2" indent="0">
              <a:buNone/>
            </a:pP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img</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src</a:t>
            </a:r>
            <a:r>
              <a:rPr lang="en-US" sz="1800" dirty="0">
                <a:latin typeface="Courier New" panose="02070309020205020404" pitchFamily="49" charset="0"/>
                <a:cs typeface="Courier New" panose="02070309020205020404" pitchFamily="49" charset="0"/>
              </a:rPr>
              <a:t>="ny3.jpg" alt="New York at Night"&gt;</a:t>
            </a:r>
          </a:p>
          <a:p>
            <a:pPr marL="457200" lvl="1" indent="0">
              <a:buNone/>
            </a:pPr>
            <a:r>
              <a:rPr lang="en-US" sz="1800" dirty="0">
                <a:latin typeface="Courier New" panose="02070309020205020404" pitchFamily="49" charset="0"/>
                <a:cs typeface="Courier New" panose="02070309020205020404" pitchFamily="49" charset="0"/>
              </a:rPr>
              <a:t>&lt;/figure&gt;</a:t>
            </a:r>
            <a:endParaRPr lang="en-US" sz="26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noAutofit/>
          </a:bodyPr>
          <a:lstStyle/>
          <a:p>
            <a:r>
              <a:rPr lang="en-US" dirty="0"/>
              <a:t>Figure and Figure Caption </a:t>
            </a:r>
            <a:r>
              <a:rPr lang="en-US" dirty="0" smtClean="0"/>
              <a:t>Elements</a:t>
            </a:r>
            <a:endParaRPr lang="en-US" dirty="0"/>
          </a:p>
        </p:txBody>
      </p:sp>
    </p:spTree>
    <p:extLst>
      <p:ext uri="{BB962C8B-B14F-4D97-AF65-F5344CB8AC3E}">
        <p14:creationId xmlns:p14="http://schemas.microsoft.com/office/powerpoint/2010/main" val="118058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Figure and Figure Caption </a:t>
            </a:r>
            <a:r>
              <a:rPr lang="en-US" dirty="0" smtClean="0"/>
              <a:t>Elements</a:t>
            </a:r>
            <a:endParaRPr lang="en-US" dirty="0"/>
          </a:p>
        </p:txBody>
      </p:sp>
      <p:pic>
        <p:nvPicPr>
          <p:cNvPr id="7" name="Content Placeholder 6" descr="This figure shows an example wireframe that uses the figure and figure caption. The figure consists of nine rectangular boxes. The first box is a vertical rectangular box divided into three sections.&#10;The first section consists of two rectangular boxes. The second rectangular box labeled “Header” is positioned on the left side of the first section. The third rectangular box, which is thrice the length of the second rectangular box, is positioned on the right side of the second rectangular box. This box is labeled “Navigation”.&#10;The second section is the fourth rectangular box labeled “Figure” consisting of four rectangular boxes. The fifth rectangular box labeled “Figure Caption” is positioned at the top, inside this box. The sixth rectangular box labeled “Image” is positioned vertically on the left side below the fifth rectangular box. The seventh rectangular box labeled “Image” is positioned vertically on the right side of the sixth rectangular box. The eighth rectangular box labeled “Image” is positioned vertically on the right side of the seventh rectangular box.&#10;The third section is the ninth rectangular box labeled “Footer”."/>
          <p:cNvPicPr>
            <a:picLocks noGrp="1" noChangeAspect="1"/>
          </p:cNvPicPr>
          <p:nvPr>
            <p:ph idx="1"/>
          </p:nvPr>
        </p:nvPicPr>
        <p:blipFill>
          <a:blip r:embed="rId2" cstate="print"/>
          <a:stretch>
            <a:fillRect/>
          </a:stretch>
        </p:blipFill>
        <p:spPr>
          <a:xfrm>
            <a:off x="2803649" y="1371600"/>
            <a:ext cx="3536701" cy="4865688"/>
          </a:xfrm>
          <a:prstGeom prst="rect">
            <a:avLst/>
          </a:prstGeom>
        </p:spPr>
      </p:pic>
    </p:spTree>
    <p:extLst>
      <p:ext uri="{BB962C8B-B14F-4D97-AF65-F5344CB8AC3E}">
        <p14:creationId xmlns:p14="http://schemas.microsoft.com/office/powerpoint/2010/main" val="19726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57087"/>
            <a:ext cx="8839200" cy="4659084"/>
          </a:xfrm>
        </p:spPr>
        <p:txBody>
          <a:bodyPr>
            <a:normAutofit fontScale="92500" lnSpcReduction="20000"/>
          </a:bodyPr>
          <a:lstStyle/>
          <a:p>
            <a:r>
              <a:rPr lang="en-IN" sz="3500" dirty="0" smtClean="0"/>
              <a:t>A </a:t>
            </a:r>
            <a:r>
              <a:rPr lang="en-IN" sz="3500" b="1" dirty="0" smtClean="0"/>
              <a:t>banner </a:t>
            </a:r>
            <a:r>
              <a:rPr lang="en-IN" sz="3500" dirty="0" smtClean="0"/>
              <a:t>is a graphic that spans the width of a webpage and usually brands a website, often by displaying its name or an </a:t>
            </a:r>
            <a:r>
              <a:rPr lang="en-US" sz="3500" dirty="0" smtClean="0"/>
              <a:t>identifying image</a:t>
            </a:r>
          </a:p>
          <a:p>
            <a:r>
              <a:rPr lang="en-IN" sz="3500" dirty="0" smtClean="0"/>
              <a:t>The CSS3 </a:t>
            </a:r>
            <a:r>
              <a:rPr lang="en-IN" sz="3500" b="1" dirty="0" smtClean="0"/>
              <a:t>opacity </a:t>
            </a:r>
            <a:r>
              <a:rPr lang="en-IN" sz="3500" dirty="0" smtClean="0"/>
              <a:t>property specifies the transparency of an element</a:t>
            </a:r>
          </a:p>
          <a:p>
            <a:r>
              <a:rPr lang="en-IN" sz="3500" dirty="0" smtClean="0"/>
              <a:t>The </a:t>
            </a:r>
            <a:r>
              <a:rPr lang="en-IN" sz="3500" b="1" dirty="0" smtClean="0"/>
              <a:t>text-shadow </a:t>
            </a:r>
            <a:r>
              <a:rPr lang="en-IN" sz="3500" dirty="0" smtClean="0"/>
              <a:t>property applies a shadow </a:t>
            </a:r>
            <a:r>
              <a:rPr lang="en-US" sz="3500" dirty="0" smtClean="0"/>
              <a:t>to text</a:t>
            </a:r>
          </a:p>
          <a:p>
            <a:pPr lvl="1"/>
            <a:r>
              <a:rPr lang="en-US" sz="3000" dirty="0" smtClean="0"/>
              <a:t>h-shadow value – </a:t>
            </a:r>
            <a:r>
              <a:rPr lang="en-IN" sz="3000" dirty="0" smtClean="0"/>
              <a:t>designates the horizontal position of the shadow</a:t>
            </a:r>
          </a:p>
          <a:p>
            <a:pPr lvl="1"/>
            <a:r>
              <a:rPr lang="en-IN" sz="3000" dirty="0" smtClean="0"/>
              <a:t>v-shadow value – designates </a:t>
            </a:r>
            <a:r>
              <a:rPr lang="en-IN" sz="3000" dirty="0"/>
              <a:t>the vertical position of the shadow</a:t>
            </a:r>
            <a:endParaRPr lang="en-US" sz="3000" dirty="0" smtClean="0"/>
          </a:p>
          <a:p>
            <a:endParaRPr lang="en-US" dirty="0"/>
          </a:p>
        </p:txBody>
      </p:sp>
      <p:sp>
        <p:nvSpPr>
          <p:cNvPr id="5" name="Title 4"/>
          <p:cNvSpPr>
            <a:spLocks noGrp="1"/>
          </p:cNvSpPr>
          <p:nvPr>
            <p:ph type="title"/>
          </p:nvPr>
        </p:nvSpPr>
        <p:spPr/>
        <p:txBody>
          <a:bodyPr/>
          <a:lstStyle/>
          <a:p>
            <a:r>
              <a:rPr lang="en-US" dirty="0"/>
              <a:t>Website Layout</a:t>
            </a:r>
          </a:p>
        </p:txBody>
      </p:sp>
    </p:spTree>
    <p:extLst>
      <p:ext uri="{BB962C8B-B14F-4D97-AF65-F5344CB8AC3E}">
        <p14:creationId xmlns:p14="http://schemas.microsoft.com/office/powerpoint/2010/main" val="170229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An </a:t>
            </a:r>
            <a:r>
              <a:rPr lang="en-IN" dirty="0"/>
              <a:t>example of a style rule that applies a text shadow to an </a:t>
            </a:r>
            <a:r>
              <a:rPr lang="en-IN" dirty="0" smtClean="0"/>
              <a:t>element is shown below</a:t>
            </a:r>
          </a:p>
          <a:p>
            <a:pPr marL="457200" lvl="1" indent="0">
              <a:buNone/>
            </a:pPr>
            <a:r>
              <a:rPr lang="en-US" sz="2600" dirty="0" smtClean="0">
                <a:latin typeface="Courier New" panose="02070309020205020404" pitchFamily="49" charset="0"/>
                <a:cs typeface="Courier New" panose="02070309020205020404" pitchFamily="49" charset="0"/>
              </a:rPr>
              <a:t>h1 </a:t>
            </a:r>
            <a:r>
              <a:rPr lang="en-US" sz="2600" dirty="0">
                <a:latin typeface="Courier New" panose="02070309020205020404" pitchFamily="49" charset="0"/>
                <a:cs typeface="Courier New" panose="02070309020205020404" pitchFamily="49" charset="0"/>
              </a:rPr>
              <a:t>{</a:t>
            </a:r>
          </a:p>
          <a:p>
            <a:pPr marL="914400" lvl="2" indent="0">
              <a:buNone/>
            </a:pPr>
            <a:r>
              <a:rPr lang="en-US" sz="2600" dirty="0">
                <a:latin typeface="Courier New" panose="02070309020205020404" pitchFamily="49" charset="0"/>
                <a:cs typeface="Courier New" panose="02070309020205020404" pitchFamily="49" charset="0"/>
              </a:rPr>
              <a:t>text-shadow: 0.2em 0.1em #292933;</a:t>
            </a:r>
          </a:p>
          <a:p>
            <a:pPr marL="457200" lvl="1" indent="0">
              <a:buNone/>
            </a:pPr>
            <a:r>
              <a:rPr lang="en-US" sz="2600" dirty="0" smtClean="0">
                <a:latin typeface="Courier New" panose="02070309020205020404" pitchFamily="49" charset="0"/>
                <a:cs typeface="Courier New" panose="02070309020205020404" pitchFamily="49" charset="0"/>
              </a:rPr>
              <a:t>}</a:t>
            </a:r>
          </a:p>
          <a:p>
            <a:pPr marL="406400" indent="0">
              <a:buNone/>
            </a:pPr>
            <a:r>
              <a:rPr lang="en-IN" dirty="0"/>
              <a:t>In this example, a text shadow with a horizontal position of 0.2em, a </a:t>
            </a:r>
            <a:r>
              <a:rPr lang="en-IN" dirty="0" smtClean="0"/>
              <a:t>vertical position </a:t>
            </a:r>
            <a:r>
              <a:rPr lang="en-IN" dirty="0"/>
              <a:t>of 0.1em, and a dark </a:t>
            </a:r>
            <a:r>
              <a:rPr lang="en-IN" dirty="0" err="1"/>
              <a:t>gray</a:t>
            </a:r>
            <a:r>
              <a:rPr lang="en-IN" dirty="0"/>
              <a:t> </a:t>
            </a:r>
            <a:r>
              <a:rPr lang="en-IN" dirty="0" err="1"/>
              <a:t>color</a:t>
            </a:r>
            <a:r>
              <a:rPr lang="en-IN" dirty="0"/>
              <a:t> is applied to an h1 element</a:t>
            </a:r>
            <a:endParaRPr lang="en-US" sz="8000" dirty="0" smtClean="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lstStyle/>
          <a:p>
            <a:r>
              <a:rPr lang="en-US" dirty="0"/>
              <a:t>Website </a:t>
            </a:r>
            <a:r>
              <a:rPr lang="en-US" dirty="0" smtClean="0"/>
              <a:t>Layout</a:t>
            </a:r>
            <a:endParaRPr lang="en-US" dirty="0"/>
          </a:p>
        </p:txBody>
      </p:sp>
    </p:spTree>
    <p:extLst>
      <p:ext uri="{BB962C8B-B14F-4D97-AF65-F5344CB8AC3E}">
        <p14:creationId xmlns:p14="http://schemas.microsoft.com/office/powerpoint/2010/main" val="222503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43000"/>
          </a:xfrm>
        </p:spPr>
        <p:txBody>
          <a:bodyPr/>
          <a:lstStyle/>
          <a:p>
            <a:r>
              <a:rPr lang="en-US" dirty="0"/>
              <a:t>Redesigning the Home Page</a:t>
            </a:r>
          </a:p>
        </p:txBody>
      </p:sp>
      <p:pic>
        <p:nvPicPr>
          <p:cNvPr id="8" name="Content Placeholder 7" descr="This figure shows a wireframe for a tablet viewport that integrates a div for a banner image and a figure element. The figure consists of ten rectangular boxes and three square boxes. The first box is a vertical rectangular box divided into two sections.&#10;The first section is the second rectangular box positioned vertically. The third rectangular box labeled “Header” is positioned at the top, inside the second rectangular box. The fourth rectangular box labeled “Navigation” is attached to the bottom of the third rectangular box. The fifth rectangular box labeled “Banner Div” is attached to the bottom of the fourth rectangular box. The sixth rectangular box labeled “Main” is attached to the bottom of the fifth rectangular box. This box is sub-divided into two sections. &#10;The first section of this box is the seventh rectangular box labeled “Div”. It is positioned at the top, inside the sixth rectangular box.&#10;The second section of the sixth rectangular box consists of the eighth rectangular box labeled “Div”. It is positioned below the seventh rectangular box. The ninth rectangular box is positioned inside this box. A label that reads “Figure” is positioned on the top-left side, inside the ninth rectangular box. The first square box labeled “Image” is positioned on the right side of the label, inside the ninth rectangular box. The second square box labeled “Image” is positioned on the right side of the first square box. The third square box labeled “Image” is positioned on the right side of the second square box.&#10;The third section is the tenth rectangular box labeled “Footer”."/>
          <p:cNvPicPr>
            <a:picLocks noGrp="1" noChangeAspect="1"/>
          </p:cNvPicPr>
          <p:nvPr>
            <p:ph sz="half" idx="1"/>
          </p:nvPr>
        </p:nvPicPr>
        <p:blipFill>
          <a:blip r:embed="rId2" cstate="print"/>
          <a:stretch>
            <a:fillRect/>
          </a:stretch>
        </p:blipFill>
        <p:spPr>
          <a:xfrm>
            <a:off x="691623" y="1407459"/>
            <a:ext cx="3341154" cy="4876800"/>
          </a:xfrm>
          <a:prstGeom prst="rect">
            <a:avLst/>
          </a:prstGeom>
        </p:spPr>
      </p:pic>
      <p:pic>
        <p:nvPicPr>
          <p:cNvPr id="10" name="Content Placeholder 9" descr="This figure shows a wireframe for a desktop viewport that integrates a div for a banner image and a figure element. The figure consists of ten rectangular boxes and three square boxes. The first box is a vertical rectangular box divided into two sections. &#10;The first section is the second rectangular box positioned vertically. The third rectangular box labeled “Header” is positioned at the top, inside the second rectangular box. The fourth rectangular box labeled “Navigation” is attached to the right of the third rectangular box. The fifth rectangular box labeled “Banner Div” is positioned below the third and fourth rectangular boxes.&#10;The sixth rectangular box labeled “Main” is positioned below the fifth rectangular box. This box is further divided into two sections.&#10;The first section is the seventh rectangular box labeled “Div”.&#10;The second section is the eighth rectangular box labeled “Div”. It is positioned below the seventh rectangular box. The ninth rectangular box is positioned inside the eighth rectangular box. A label that reads “Figure” is positioned on the top-left side, inside this box. The first square box labeled “Image” is positioned on the right side of the label. The second square box labeled “Image” is positioned on the right side of the first square box. The third square box labeled “Image” is positioned on the right side of the second rectangular box.&#10;The third section is the tenth rectangular box labeled “Footer”."/>
          <p:cNvPicPr>
            <a:picLocks noGrp="1" noChangeAspect="1"/>
          </p:cNvPicPr>
          <p:nvPr>
            <p:ph sz="half" idx="2"/>
          </p:nvPr>
        </p:nvPicPr>
        <p:blipFill>
          <a:blip r:embed="rId3" cstate="print"/>
          <a:stretch>
            <a:fillRect/>
          </a:stretch>
        </p:blipFill>
        <p:spPr>
          <a:xfrm>
            <a:off x="5106415" y="1407459"/>
            <a:ext cx="3350770" cy="4876800"/>
          </a:xfrm>
          <a:prstGeom prst="rect">
            <a:avLst/>
          </a:prstGeom>
        </p:spPr>
      </p:pic>
    </p:spTree>
    <p:extLst>
      <p:ext uri="{BB962C8B-B14F-4D97-AF65-F5344CB8AC3E}">
        <p14:creationId xmlns:p14="http://schemas.microsoft.com/office/powerpoint/2010/main" val="4668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481328"/>
            <a:ext cx="8458200" cy="4525963"/>
          </a:xfrm>
        </p:spPr>
        <p:txBody>
          <a:bodyPr/>
          <a:lstStyle/>
          <a:p>
            <a:r>
              <a:rPr lang="en-US" dirty="0" smtClean="0"/>
              <a:t>In the “</a:t>
            </a:r>
            <a:r>
              <a:rPr lang="en-US" b="1" dirty="0" smtClean="0"/>
              <a:t>WA100 Data Files</a:t>
            </a:r>
            <a:r>
              <a:rPr lang="en-US" dirty="0" smtClean="0"/>
              <a:t>” folder, click on the “</a:t>
            </a:r>
            <a:r>
              <a:rPr lang="en-US" b="1" dirty="0" smtClean="0"/>
              <a:t>chapter07</a:t>
            </a:r>
            <a:r>
              <a:rPr lang="en-US" dirty="0" smtClean="0"/>
              <a:t>” sub-folder.</a:t>
            </a:r>
          </a:p>
          <a:p>
            <a:r>
              <a:rPr lang="en-US" dirty="0" smtClean="0"/>
              <a:t>Click on the “</a:t>
            </a:r>
            <a:r>
              <a:rPr lang="en-US" b="1" dirty="0" smtClean="0"/>
              <a:t>fitness</a:t>
            </a:r>
            <a:r>
              <a:rPr lang="en-US" dirty="0" smtClean="0"/>
              <a:t>” folder to show a series of image files (and a text file). COPY these files.</a:t>
            </a:r>
          </a:p>
          <a:p>
            <a:r>
              <a:rPr lang="en-US" dirty="0" smtClean="0"/>
              <a:t>Navigate to the root directory “</a:t>
            </a:r>
            <a:r>
              <a:rPr lang="en-US" b="1" dirty="0" smtClean="0"/>
              <a:t>fitness</a:t>
            </a:r>
            <a:r>
              <a:rPr lang="en-US" dirty="0" smtClean="0"/>
              <a:t>” that was created for class. Then click onto the “</a:t>
            </a:r>
            <a:r>
              <a:rPr lang="en-US" b="1" dirty="0" smtClean="0"/>
              <a:t>images</a:t>
            </a:r>
            <a:r>
              <a:rPr lang="en-US" dirty="0" smtClean="0"/>
              <a:t>” folder.</a:t>
            </a:r>
          </a:p>
          <a:p>
            <a:r>
              <a:rPr lang="en-US" dirty="0" smtClean="0"/>
              <a:t>PASTE the copied files into this folder. If you are prompted to replace the existing “</a:t>
            </a:r>
            <a:r>
              <a:rPr lang="en-US" b="1" dirty="0" smtClean="0"/>
              <a:t>ffc_logo.png</a:t>
            </a:r>
            <a:r>
              <a:rPr lang="en-US" dirty="0" smtClean="0"/>
              <a:t>” file, select the option to replace the file.</a:t>
            </a:r>
            <a:endParaRPr lang="en-US" dirty="0"/>
          </a:p>
        </p:txBody>
      </p:sp>
      <p:sp>
        <p:nvSpPr>
          <p:cNvPr id="3" name="Title 2"/>
          <p:cNvSpPr>
            <a:spLocks noGrp="1"/>
          </p:cNvSpPr>
          <p:nvPr>
            <p:ph type="title"/>
          </p:nvPr>
        </p:nvSpPr>
        <p:spPr>
          <a:xfrm>
            <a:off x="152400" y="274638"/>
            <a:ext cx="8915400" cy="1143000"/>
          </a:xfrm>
        </p:spPr>
        <p:txBody>
          <a:bodyPr>
            <a:normAutofit/>
          </a:bodyPr>
          <a:lstStyle/>
          <a:p>
            <a:r>
              <a:rPr lang="en-US" dirty="0" smtClean="0"/>
              <a:t>Copy and Paste Data Files for Chapter 7</a:t>
            </a:r>
            <a:endParaRPr lang="en-US" dirty="0"/>
          </a:p>
        </p:txBody>
      </p:sp>
    </p:spTree>
    <p:extLst>
      <p:ext uri="{BB962C8B-B14F-4D97-AF65-F5344CB8AC3E}">
        <p14:creationId xmlns:p14="http://schemas.microsoft.com/office/powerpoint/2010/main" val="11534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274638"/>
            <a:ext cx="8915400" cy="1143000"/>
          </a:xfrm>
        </p:spPr>
        <p:txBody>
          <a:bodyPr>
            <a:noAutofit/>
          </a:bodyPr>
          <a:lstStyle/>
          <a:p>
            <a:r>
              <a:rPr lang="en-IN" dirty="0" smtClean="0"/>
              <a:t>Adding </a:t>
            </a:r>
            <a:r>
              <a:rPr lang="en-IN" dirty="0"/>
              <a:t>a New div Element to the Home Page</a:t>
            </a:r>
            <a:endParaRPr lang="en-US" dirty="0"/>
          </a:p>
        </p:txBody>
      </p:sp>
      <p:sp>
        <p:nvSpPr>
          <p:cNvPr id="2" name="Content Placeholder 1"/>
          <p:cNvSpPr>
            <a:spLocks noGrp="1"/>
          </p:cNvSpPr>
          <p:nvPr>
            <p:ph idx="1"/>
          </p:nvPr>
        </p:nvSpPr>
        <p:spPr>
          <a:xfrm>
            <a:off x="152400" y="1481328"/>
            <a:ext cx="8763000" cy="4525963"/>
          </a:xfrm>
        </p:spPr>
        <p:txBody>
          <a:bodyPr/>
          <a:lstStyle/>
          <a:p>
            <a:r>
              <a:rPr lang="en-US" dirty="0" smtClean="0"/>
              <a:t>Open the “index.html” file in Notepad++</a:t>
            </a:r>
          </a:p>
          <a:p>
            <a:r>
              <a:rPr lang="en-US" dirty="0" smtClean="0"/>
              <a:t>Click at the end of Line 28 and press ENTER twice to insert new Lines 29 and 30.</a:t>
            </a:r>
          </a:p>
          <a:p>
            <a:r>
              <a:rPr lang="en-US" dirty="0" smtClean="0"/>
              <a:t>Enter the code which will create a new div element to contain the banner image for the website.</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 y="3733800"/>
            <a:ext cx="8300980" cy="2286000"/>
          </a:xfrm>
          <a:prstGeom prst="rect">
            <a:avLst/>
          </a:prstGeom>
          <a:ln w="19050">
            <a:solidFill>
              <a:schemeClr val="tx1"/>
            </a:solidFill>
          </a:ln>
        </p:spPr>
      </p:pic>
    </p:spTree>
    <p:extLst>
      <p:ext uri="{BB962C8B-B14F-4D97-AF65-F5344CB8AC3E}">
        <p14:creationId xmlns:p14="http://schemas.microsoft.com/office/powerpoint/2010/main" val="66225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shows the desktop viewport of the code explained in the previous slide. The figure consists of three rectangular boxes.&#10;The first rectangular box consists of three sections. The first section consists of a logo, which is an image that reads “FITNESS CLUB”. The second rectangular box labeled “new logo” is positioned at the top of the first rectangular box. An arrow originating from this rectangular box points to the image in the first section.&#10;The second section reads “Home About Us Classes Nutrition Contact Us”.&#10;The third section consists of an image. The left side of this image reads “Train with Us Gain with Us”. The third rectangular box labeled “banner image” is positioned on the left side of the first rectangular box. An arrow originating from this box points to the third section."/>
          <p:cNvPicPr>
            <a:picLocks noGrp="1" noChangeAspect="1"/>
          </p:cNvPicPr>
          <p:nvPr>
            <p:ph idx="1"/>
          </p:nvPr>
        </p:nvPicPr>
        <p:blipFill>
          <a:blip r:embed="rId2" cstate="print"/>
          <a:stretch>
            <a:fillRect/>
          </a:stretch>
        </p:blipFill>
        <p:spPr>
          <a:xfrm>
            <a:off x="980146" y="1371600"/>
            <a:ext cx="7183707" cy="4865688"/>
          </a:xfrm>
          <a:prstGeom prst="rect">
            <a:avLst/>
          </a:prstGeom>
        </p:spPr>
      </p:pic>
      <p:sp>
        <p:nvSpPr>
          <p:cNvPr id="5" name="Title 4"/>
          <p:cNvSpPr>
            <a:spLocks noGrp="1"/>
          </p:cNvSpPr>
          <p:nvPr>
            <p:ph type="title"/>
          </p:nvPr>
        </p:nvSpPr>
        <p:spPr/>
        <p:txBody>
          <a:bodyPr>
            <a:noAutofit/>
          </a:bodyPr>
          <a:lstStyle/>
          <a:p>
            <a:r>
              <a:rPr lang="en-IN" dirty="0" smtClean="0"/>
              <a:t>Adding a New div Element to the Home Page</a:t>
            </a:r>
            <a:endParaRPr lang="en-US" dirty="0"/>
          </a:p>
        </p:txBody>
      </p:sp>
    </p:spTree>
    <p:extLst>
      <p:ext uri="{BB962C8B-B14F-4D97-AF65-F5344CB8AC3E}">
        <p14:creationId xmlns:p14="http://schemas.microsoft.com/office/powerpoint/2010/main" val="334868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about the HTML5 semantic elements. It has 2 columns and 9 rows. The header of column 1 reads “Element” and the header of column 2 reads “Description”.&#10;In row 2, column 1 reads “&lt;article&gt; … &lt;/article&gt;” and column 2 reads “Indicates the start and end of an article area of a webpage. Contains content such as forum or blog posts.”&#10;In row 3, column 1 reads “&lt;aside&gt; … &lt;/aside&gt;” and column 2 reads “Indicates the start and end of an aside area of a webpage. Contains information about nearby content and is typically displayed as a sidebar.”&#10;In row 4, column 1 reads “&lt;details&gt; … &lt;/details&gt;” and column 2 reads “Indicates the start and end of a details area of a webpage. Contains additional information that the user can display or hide. Note that this element is not supported by all major browsers at the time of this publication.”&#10;In row 5, column 1 reads “&lt;figure&gt; … &lt;/figure&gt;” and column 2 reads “Indicates the start and end of a figure area of a webpage. Contains pictures and images.”&#10;In row 6, column 1 reads “&lt;figcaption&gt; … &lt;/figcaption&gt;” and column 2 reads “Indicates the start and end of a figure caption area of a webpage. Defines a caption for a figure element.”&#10;In row 7, column 1 reads “&lt;section&gt; … &lt;/section&gt;” and column 2 reads “Indicates the start and end of a section area of a webpage. Contains a specific grouping of content on a webpage.”&#10;In row 8, column 1 reads “&lt;summary&gt; … &lt;/summary&gt;” and column 2 reads “Indicates the start and end of a summary area of a webpage. Contains a visible heading for the details element on a webpage. Note that this element is not supported by all major browsers at the time of this publication.”&#10;In row 9, column 1 reads “&lt;time&gt; … &lt;/time&gt;” and column 2 reads “Indicates the start and end of a time area of a webpage. Contains a date/time on a webpage.”"/>
          <p:cNvPicPr>
            <a:picLocks noGrp="1" noChangeAspect="1"/>
          </p:cNvPicPr>
          <p:nvPr>
            <p:ph idx="1"/>
          </p:nvPr>
        </p:nvPicPr>
        <p:blipFill>
          <a:blip r:embed="rId2" cstate="print"/>
          <a:stretch>
            <a:fillRect/>
          </a:stretch>
        </p:blipFill>
        <p:spPr>
          <a:xfrm>
            <a:off x="1363573" y="1371600"/>
            <a:ext cx="6416854" cy="4865688"/>
          </a:xfrm>
          <a:prstGeom prst="rect">
            <a:avLst/>
          </a:prstGeom>
        </p:spPr>
      </p:pic>
      <p:sp>
        <p:nvSpPr>
          <p:cNvPr id="5" name="Title 4"/>
          <p:cNvSpPr>
            <a:spLocks noGrp="1"/>
          </p:cNvSpPr>
          <p:nvPr>
            <p:ph type="title"/>
          </p:nvPr>
        </p:nvSpPr>
        <p:spPr/>
        <p:txBody>
          <a:bodyPr/>
          <a:lstStyle/>
          <a:p>
            <a:r>
              <a:rPr lang="en-US" dirty="0"/>
              <a:t>Using HTML5 Semantic Elements</a:t>
            </a:r>
          </a:p>
        </p:txBody>
      </p:sp>
    </p:spTree>
    <p:extLst>
      <p:ext uri="{BB962C8B-B14F-4D97-AF65-F5344CB8AC3E}">
        <p14:creationId xmlns:p14="http://schemas.microsoft.com/office/powerpoint/2010/main" val="223685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Adding </a:t>
            </a:r>
            <a:r>
              <a:rPr lang="en-IN" dirty="0"/>
              <a:t>a figure </a:t>
            </a:r>
            <a:r>
              <a:rPr lang="en-IN" dirty="0" smtClean="0"/>
              <a:t>Element </a:t>
            </a:r>
            <a:r>
              <a:rPr lang="en-US" dirty="0" smtClean="0"/>
              <a:t>to </a:t>
            </a:r>
            <a:r>
              <a:rPr lang="en-US" dirty="0"/>
              <a:t>the Home Page</a:t>
            </a:r>
          </a:p>
        </p:txBody>
      </p:sp>
      <p:sp>
        <p:nvSpPr>
          <p:cNvPr id="2" name="Content Placeholder 1"/>
          <p:cNvSpPr>
            <a:spLocks noGrp="1"/>
          </p:cNvSpPr>
          <p:nvPr>
            <p:ph idx="1"/>
          </p:nvPr>
        </p:nvSpPr>
        <p:spPr/>
        <p:txBody>
          <a:bodyPr/>
          <a:lstStyle/>
          <a:p>
            <a:r>
              <a:rPr lang="en-US" dirty="0" smtClean="0"/>
              <a:t>Click at the end of Line 57 and press ENTER twice to insert new Lines 58 and 59.</a:t>
            </a:r>
          </a:p>
          <a:p>
            <a:r>
              <a:rPr lang="en-US" dirty="0" smtClean="0"/>
              <a:t>Enter the code which will insert a figure element. This will contain 3 new images and links using the figure element to group them together.</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9" y="3733800"/>
            <a:ext cx="9002382" cy="2643333"/>
          </a:xfrm>
          <a:prstGeom prst="rect">
            <a:avLst/>
          </a:prstGeom>
          <a:ln w="19050">
            <a:solidFill>
              <a:schemeClr val="tx1"/>
            </a:solidFill>
          </a:ln>
        </p:spPr>
      </p:pic>
    </p:spTree>
    <p:extLst>
      <p:ext uri="{BB962C8B-B14F-4D97-AF65-F5344CB8AC3E}">
        <p14:creationId xmlns:p14="http://schemas.microsoft.com/office/powerpoint/2010/main" val="28791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shows the html page for the code in the previous slide. The figure consists of four rectangular boxes.&#10;The first rectangular box consists of three images. A text that reads “Start Today!” is positioned at the top-left corner of this box. Two images are positioned side-by-side below the text and the third image is positioned below the first image on the left side. The second rectangular box labeled “images” is positioned on the right side of the third image. Three arrows originating from this box point to all the three images inside the first rectangular box. The third rectangular box labeled “heading element” is positioned to the left of the first rectangular box. An arrow originating from this box points to the text inside the first rectangular box. The fourth rectangular box labeled “figure element” is positioned below the third rectangular box. An arrow originating from this box points to all the images inside the first rectangular box."/>
          <p:cNvPicPr>
            <a:picLocks noGrp="1" noChangeAspect="1"/>
          </p:cNvPicPr>
          <p:nvPr>
            <p:ph idx="1"/>
          </p:nvPr>
        </p:nvPicPr>
        <p:blipFill>
          <a:blip r:embed="rId2" cstate="print"/>
          <a:stretch>
            <a:fillRect/>
          </a:stretch>
        </p:blipFill>
        <p:spPr>
          <a:xfrm>
            <a:off x="518732" y="1447800"/>
            <a:ext cx="8106536" cy="4865688"/>
          </a:xfrm>
          <a:prstGeom prst="rect">
            <a:avLst/>
          </a:prstGeom>
        </p:spPr>
      </p:pic>
      <p:sp>
        <p:nvSpPr>
          <p:cNvPr id="5" name="Title 4"/>
          <p:cNvSpPr>
            <a:spLocks noGrp="1"/>
          </p:cNvSpPr>
          <p:nvPr>
            <p:ph type="title"/>
          </p:nvPr>
        </p:nvSpPr>
        <p:spPr/>
        <p:txBody>
          <a:bodyPr>
            <a:noAutofit/>
          </a:bodyPr>
          <a:lstStyle/>
          <a:p>
            <a:r>
              <a:rPr lang="en-IN" dirty="0" smtClean="0"/>
              <a:t>Adding </a:t>
            </a:r>
            <a:r>
              <a:rPr lang="en-IN" dirty="0"/>
              <a:t>a figure </a:t>
            </a:r>
            <a:r>
              <a:rPr lang="en-IN" dirty="0" smtClean="0"/>
              <a:t>Element </a:t>
            </a:r>
            <a:r>
              <a:rPr lang="en-US" dirty="0" smtClean="0"/>
              <a:t>to </a:t>
            </a:r>
            <a:r>
              <a:rPr lang="en-US" dirty="0"/>
              <a:t>the Home </a:t>
            </a:r>
            <a:r>
              <a:rPr lang="en-US" dirty="0" smtClean="0"/>
              <a:t>Page</a:t>
            </a:r>
            <a:endParaRPr lang="en-US" dirty="0"/>
          </a:p>
        </p:txBody>
      </p:sp>
    </p:spTree>
    <p:extLst>
      <p:ext uri="{BB962C8B-B14F-4D97-AF65-F5344CB8AC3E}">
        <p14:creationId xmlns:p14="http://schemas.microsoft.com/office/powerpoint/2010/main" val="175548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81328"/>
            <a:ext cx="8534400" cy="4525963"/>
          </a:xfrm>
        </p:spPr>
        <p:txBody>
          <a:bodyPr/>
          <a:lstStyle/>
          <a:p>
            <a:r>
              <a:rPr lang="en-US" dirty="0" smtClean="0"/>
              <a:t>Open the “styles.css” file in Notepad++</a:t>
            </a:r>
          </a:p>
          <a:p>
            <a:r>
              <a:rPr lang="en-US" dirty="0" smtClean="0"/>
              <a:t>On Line 5, replace the background-color value with 1D1D1C to modify it to dark gray.</a:t>
            </a:r>
          </a:p>
          <a:p>
            <a:r>
              <a:rPr lang="en-US" dirty="0" smtClean="0"/>
              <a:t>Remove Lines 24 through 26, then press DELETE so that the text-align property and value are on Line 24.</a:t>
            </a:r>
            <a:endParaRPr lang="en-US" dirty="0"/>
          </a:p>
        </p:txBody>
      </p:sp>
      <p:sp>
        <p:nvSpPr>
          <p:cNvPr id="3" name="Title 2"/>
          <p:cNvSpPr>
            <a:spLocks noGrp="1"/>
          </p:cNvSpPr>
          <p:nvPr>
            <p:ph type="title"/>
          </p:nvPr>
        </p:nvSpPr>
        <p:spPr/>
        <p:txBody>
          <a:bodyPr>
            <a:normAutofit fontScale="90000"/>
          </a:bodyPr>
          <a:lstStyle/>
          <a:p>
            <a:r>
              <a:rPr lang="en-US" dirty="0" smtClean="0"/>
              <a:t>Update the Style Sheet for the New Design in a Mobile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835" y="3895689"/>
            <a:ext cx="7354327" cy="1962222"/>
          </a:xfrm>
          <a:prstGeom prst="rect">
            <a:avLst/>
          </a:prstGeom>
          <a:ln w="19050">
            <a:solidFill>
              <a:schemeClr val="tx1"/>
            </a:solidFill>
          </a:ln>
        </p:spPr>
      </p:pic>
    </p:spTree>
    <p:extLst>
      <p:ext uri="{BB962C8B-B14F-4D97-AF65-F5344CB8AC3E}">
        <p14:creationId xmlns:p14="http://schemas.microsoft.com/office/powerpoint/2010/main" val="423659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81328"/>
            <a:ext cx="8534400" cy="4525963"/>
          </a:xfrm>
        </p:spPr>
        <p:txBody>
          <a:bodyPr/>
          <a:lstStyle/>
          <a:p>
            <a:r>
              <a:rPr lang="en-US" dirty="0" smtClean="0"/>
              <a:t>Click at the end of Line 32 and press ENTER to insert a new Line 33.</a:t>
            </a:r>
          </a:p>
          <a:p>
            <a:r>
              <a:rPr lang="en-US" dirty="0" smtClean="0"/>
              <a:t>On Line 33, type ” </a:t>
            </a:r>
            <a:r>
              <a:rPr lang="en-US" b="1" dirty="0" smtClean="0"/>
              <a:t>margin-top: -1.5em</a:t>
            </a:r>
            <a:r>
              <a:rPr lang="en-US" dirty="0" smtClean="0"/>
              <a:t> “ this negative value will place the top margin of the </a:t>
            </a:r>
            <a:r>
              <a:rPr lang="en-US" dirty="0" err="1" smtClean="0"/>
              <a:t>nav</a:t>
            </a:r>
            <a:r>
              <a:rPr lang="en-US" dirty="0" smtClean="0"/>
              <a:t> element within the area of the header element.</a:t>
            </a:r>
          </a:p>
          <a:p>
            <a:r>
              <a:rPr lang="en-US" dirty="0" smtClean="0"/>
              <a:t>On Line 45, replace the background-color value with 9D9D93 to modify it to light gray.</a:t>
            </a:r>
            <a:endParaRPr lang="en-US" dirty="0"/>
          </a:p>
        </p:txBody>
      </p:sp>
      <p:sp>
        <p:nvSpPr>
          <p:cNvPr id="3" name="Title 2"/>
          <p:cNvSpPr>
            <a:spLocks noGrp="1"/>
          </p:cNvSpPr>
          <p:nvPr>
            <p:ph type="title"/>
          </p:nvPr>
        </p:nvSpPr>
        <p:spPr/>
        <p:txBody>
          <a:bodyPr>
            <a:normAutofit fontScale="90000"/>
          </a:bodyPr>
          <a:lstStyle/>
          <a:p>
            <a:r>
              <a:rPr lang="en-US" dirty="0" smtClean="0"/>
              <a:t>Update the Style Sheet for the New Design in a Mobile Viewport</a:t>
            </a:r>
            <a:endParaRPr lang="en-US" dirty="0"/>
          </a:p>
        </p:txBody>
      </p:sp>
    </p:spTree>
    <p:extLst>
      <p:ext uri="{BB962C8B-B14F-4D97-AF65-F5344CB8AC3E}">
        <p14:creationId xmlns:p14="http://schemas.microsoft.com/office/powerpoint/2010/main" val="372418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534400" cy="4525963"/>
          </a:xfrm>
        </p:spPr>
        <p:txBody>
          <a:bodyPr/>
          <a:lstStyle/>
          <a:p>
            <a:r>
              <a:rPr lang="en-US" dirty="0" smtClean="0"/>
              <a:t>On Line 75, replace the border-radius value with </a:t>
            </a:r>
            <a:br>
              <a:rPr lang="en-US" dirty="0" smtClean="0"/>
            </a:br>
            <a:r>
              <a:rPr lang="en-US" b="1" dirty="0" smtClean="0"/>
              <a:t>2em 0 2em 0 </a:t>
            </a:r>
            <a:r>
              <a:rPr lang="en-US" dirty="0" smtClean="0"/>
              <a:t>to modify it (</a:t>
            </a:r>
            <a:r>
              <a:rPr lang="en-US" sz="2400" i="1" dirty="0" smtClean="0"/>
              <a:t>This will round the top-left and bottom-right corners and square the others</a:t>
            </a:r>
            <a:r>
              <a:rPr lang="en-US" dirty="0" smtClean="0"/>
              <a:t>).</a:t>
            </a:r>
          </a:p>
          <a:p>
            <a:r>
              <a:rPr lang="en-US" dirty="0" smtClean="0"/>
              <a:t>Remove Lines 77 &amp; 78 to delete those values.</a:t>
            </a:r>
          </a:p>
          <a:p>
            <a:r>
              <a:rPr lang="en-US" dirty="0" smtClean="0"/>
              <a:t>On Line 77, type </a:t>
            </a:r>
            <a:r>
              <a:rPr lang="en-US" b="1" dirty="0" smtClean="0"/>
              <a:t>opacity: 0.85</a:t>
            </a:r>
            <a:r>
              <a:rPr lang="en-US" dirty="0" smtClean="0"/>
              <a:t>; to make the main element 85% transparent.</a:t>
            </a:r>
            <a:endParaRPr lang="en-US" dirty="0"/>
          </a:p>
        </p:txBody>
      </p:sp>
      <p:sp>
        <p:nvSpPr>
          <p:cNvPr id="3" name="Title 2"/>
          <p:cNvSpPr>
            <a:spLocks noGrp="1"/>
          </p:cNvSpPr>
          <p:nvPr>
            <p:ph type="title"/>
          </p:nvPr>
        </p:nvSpPr>
        <p:spPr>
          <a:xfrm>
            <a:off x="457200" y="76200"/>
            <a:ext cx="8229600" cy="1143000"/>
          </a:xfrm>
        </p:spPr>
        <p:txBody>
          <a:bodyPr>
            <a:normAutofit fontScale="90000"/>
          </a:bodyPr>
          <a:lstStyle/>
          <a:p>
            <a:r>
              <a:rPr lang="en-US" dirty="0" smtClean="0"/>
              <a:t>Update the Style Sheet for the New Design in a Mobile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4000356"/>
            <a:ext cx="6377346" cy="2248044"/>
          </a:xfrm>
          <a:prstGeom prst="rect">
            <a:avLst/>
          </a:prstGeom>
          <a:ln w="19050">
            <a:solidFill>
              <a:schemeClr val="tx1"/>
            </a:solidFill>
          </a:ln>
        </p:spPr>
      </p:pic>
    </p:spTree>
    <p:extLst>
      <p:ext uri="{BB962C8B-B14F-4D97-AF65-F5344CB8AC3E}">
        <p14:creationId xmlns:p14="http://schemas.microsoft.com/office/powerpoint/2010/main" val="283489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1"/>
            <a:ext cx="8534400" cy="2667000"/>
          </a:xfrm>
        </p:spPr>
        <p:txBody>
          <a:bodyPr/>
          <a:lstStyle/>
          <a:p>
            <a:r>
              <a:rPr lang="en-US" dirty="0" smtClean="0"/>
              <a:t>Click at the end of Line 84 and press ENTER to insert a new Line 85.</a:t>
            </a:r>
          </a:p>
          <a:p>
            <a:r>
              <a:rPr lang="en-US" dirty="0" smtClean="0"/>
              <a:t>On Line 85, type </a:t>
            </a:r>
            <a:r>
              <a:rPr lang="en-US" b="1" dirty="0" smtClean="0"/>
              <a:t>color: #FFFFFF</a:t>
            </a:r>
            <a:r>
              <a:rPr lang="en-US" dirty="0" smtClean="0"/>
              <a:t>; to insert a color property and value of white. (</a:t>
            </a:r>
            <a:r>
              <a:rPr lang="en-US" sz="2400" i="1" dirty="0" smtClean="0"/>
              <a:t>This will change the footer text color to something more visible while in tablet and mobile viewports where the background is now a dark color.</a:t>
            </a:r>
            <a:r>
              <a:rPr lang="en-US" dirty="0" smtClean="0"/>
              <a:t>)</a:t>
            </a:r>
            <a:endParaRPr lang="en-US" dirty="0"/>
          </a:p>
        </p:txBody>
      </p:sp>
      <p:sp>
        <p:nvSpPr>
          <p:cNvPr id="3" name="Title 2"/>
          <p:cNvSpPr>
            <a:spLocks noGrp="1"/>
          </p:cNvSpPr>
          <p:nvPr>
            <p:ph type="title"/>
          </p:nvPr>
        </p:nvSpPr>
        <p:spPr>
          <a:xfrm>
            <a:off x="457200" y="76200"/>
            <a:ext cx="8229600" cy="1143000"/>
          </a:xfrm>
        </p:spPr>
        <p:txBody>
          <a:bodyPr>
            <a:normAutofit fontScale="90000"/>
          </a:bodyPr>
          <a:lstStyle/>
          <a:p>
            <a:r>
              <a:rPr lang="en-US" dirty="0" smtClean="0"/>
              <a:t>Update the Style Sheet for the New Design in a Mobile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060" y="4114800"/>
            <a:ext cx="8051880" cy="1638401"/>
          </a:xfrm>
          <a:prstGeom prst="rect">
            <a:avLst/>
          </a:prstGeom>
          <a:ln w="19050">
            <a:solidFill>
              <a:schemeClr val="tx1"/>
            </a:solidFill>
          </a:ln>
        </p:spPr>
      </p:pic>
    </p:spTree>
    <p:extLst>
      <p:ext uri="{BB962C8B-B14F-4D97-AF65-F5344CB8AC3E}">
        <p14:creationId xmlns:p14="http://schemas.microsoft.com/office/powerpoint/2010/main" val="133051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at the end of Line 78 and press ENTER twice to insert new Lines 79 and 80.</a:t>
            </a:r>
          </a:p>
          <a:p>
            <a:r>
              <a:rPr lang="en-US" dirty="0" smtClean="0"/>
              <a:t>Enter the code shown to update the style of the anchor element to be consistent with the new look of the website.</a:t>
            </a:r>
            <a:endParaRPr lang="en-US" dirty="0"/>
          </a:p>
        </p:txBody>
      </p:sp>
      <p:sp>
        <p:nvSpPr>
          <p:cNvPr id="3" name="Title 2"/>
          <p:cNvSpPr>
            <a:spLocks noGrp="1"/>
          </p:cNvSpPr>
          <p:nvPr>
            <p:ph type="title"/>
          </p:nvPr>
        </p:nvSpPr>
        <p:spPr/>
        <p:txBody>
          <a:bodyPr>
            <a:normAutofit fontScale="90000"/>
          </a:bodyPr>
          <a:lstStyle/>
          <a:p>
            <a:r>
              <a:rPr lang="en-US" dirty="0" smtClean="0"/>
              <a:t>Add New Style Rules for Anchor Elements in a Mobile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633" y="3733800"/>
            <a:ext cx="6710735" cy="2308685"/>
          </a:xfrm>
          <a:prstGeom prst="rect">
            <a:avLst/>
          </a:prstGeom>
          <a:ln w="19050">
            <a:solidFill>
              <a:schemeClr val="tx1"/>
            </a:solidFill>
          </a:ln>
        </p:spPr>
      </p:pic>
    </p:spTree>
    <p:extLst>
      <p:ext uri="{BB962C8B-B14F-4D97-AF65-F5344CB8AC3E}">
        <p14:creationId xmlns:p14="http://schemas.microsoft.com/office/powerpoint/2010/main" val="21788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at the end of Line 96 and press ENTER twice to insert new Lines 97 and 98.</a:t>
            </a:r>
          </a:p>
          <a:p>
            <a:r>
              <a:rPr lang="en-US" dirty="0" smtClean="0"/>
              <a:t>Enter the code shown to update the style of the footer element.</a:t>
            </a:r>
            <a:endParaRPr lang="en-US" dirty="0"/>
          </a:p>
        </p:txBody>
      </p:sp>
      <p:sp>
        <p:nvSpPr>
          <p:cNvPr id="3" name="Title 2"/>
          <p:cNvSpPr>
            <a:spLocks noGrp="1"/>
          </p:cNvSpPr>
          <p:nvPr>
            <p:ph type="title"/>
          </p:nvPr>
        </p:nvSpPr>
        <p:spPr/>
        <p:txBody>
          <a:bodyPr>
            <a:normAutofit fontScale="90000"/>
          </a:bodyPr>
          <a:lstStyle/>
          <a:p>
            <a:r>
              <a:rPr lang="en-US" dirty="0" smtClean="0"/>
              <a:t>Add New Style Rules for Anchor Elements in a Mobile Viewport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76" y="3774079"/>
            <a:ext cx="8303649" cy="1638369"/>
          </a:xfrm>
          <a:prstGeom prst="rect">
            <a:avLst/>
          </a:prstGeom>
          <a:ln w="19050">
            <a:solidFill>
              <a:schemeClr val="tx1"/>
            </a:solidFill>
          </a:ln>
        </p:spPr>
      </p:pic>
    </p:spTree>
    <p:extLst>
      <p:ext uri="{BB962C8B-B14F-4D97-AF65-F5344CB8AC3E}">
        <p14:creationId xmlns:p14="http://schemas.microsoft.com/office/powerpoint/2010/main" val="134165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1719072"/>
          </a:xfrm>
        </p:spPr>
        <p:txBody>
          <a:bodyPr>
            <a:normAutofit lnSpcReduction="10000"/>
          </a:bodyPr>
          <a:lstStyle/>
          <a:p>
            <a:r>
              <a:rPr lang="en-US" dirty="0" smtClean="0"/>
              <a:t>Click at the end of Line 127 and press ENTER to insert a new Line 128.</a:t>
            </a:r>
          </a:p>
          <a:p>
            <a:r>
              <a:rPr lang="en-US" dirty="0" smtClean="0"/>
              <a:t>Enter the code below to refine the styles in the </a:t>
            </a:r>
            <a:r>
              <a:rPr lang="en-US" dirty="0" err="1" smtClean="0"/>
              <a:t>nav</a:t>
            </a:r>
            <a:r>
              <a:rPr lang="en-US" dirty="0" smtClean="0"/>
              <a:t> and main elements for the tablet viewport.</a:t>
            </a:r>
            <a:endParaRPr lang="en-US" dirty="0"/>
          </a:p>
        </p:txBody>
      </p:sp>
      <p:sp>
        <p:nvSpPr>
          <p:cNvPr id="3" name="Title 2"/>
          <p:cNvSpPr>
            <a:spLocks noGrp="1"/>
          </p:cNvSpPr>
          <p:nvPr>
            <p:ph type="title"/>
          </p:nvPr>
        </p:nvSpPr>
        <p:spPr>
          <a:xfrm>
            <a:off x="457200" y="76200"/>
            <a:ext cx="8229600" cy="1143000"/>
          </a:xfrm>
        </p:spPr>
        <p:txBody>
          <a:bodyPr>
            <a:normAutofit fontScale="90000"/>
          </a:bodyPr>
          <a:lstStyle/>
          <a:p>
            <a:r>
              <a:rPr lang="en-US" dirty="0" smtClean="0"/>
              <a:t>Update the Style Sheet for the New Design in a Tablet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895600"/>
            <a:ext cx="6992326" cy="3419953"/>
          </a:xfrm>
          <a:prstGeom prst="rect">
            <a:avLst/>
          </a:prstGeom>
          <a:ln w="19050">
            <a:solidFill>
              <a:schemeClr val="tx1"/>
            </a:solidFill>
          </a:ln>
        </p:spPr>
      </p:pic>
    </p:spTree>
    <p:extLst>
      <p:ext uri="{BB962C8B-B14F-4D97-AF65-F5344CB8AC3E}">
        <p14:creationId xmlns:p14="http://schemas.microsoft.com/office/powerpoint/2010/main" val="277288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Adding </a:t>
            </a:r>
            <a:r>
              <a:rPr lang="en-IN" dirty="0"/>
              <a:t>New Style </a:t>
            </a:r>
            <a:r>
              <a:rPr lang="en-IN" dirty="0" smtClean="0"/>
              <a:t>Rules </a:t>
            </a:r>
            <a:r>
              <a:rPr lang="en-US" dirty="0" smtClean="0"/>
              <a:t>to </a:t>
            </a:r>
            <a:r>
              <a:rPr lang="en-US" dirty="0"/>
              <a:t>the Tablet Viewport</a:t>
            </a:r>
          </a:p>
        </p:txBody>
      </p:sp>
      <p:sp>
        <p:nvSpPr>
          <p:cNvPr id="2" name="Content Placeholder 1"/>
          <p:cNvSpPr>
            <a:spLocks noGrp="1"/>
          </p:cNvSpPr>
          <p:nvPr>
            <p:ph idx="1"/>
          </p:nvPr>
        </p:nvSpPr>
        <p:spPr>
          <a:xfrm>
            <a:off x="457200" y="1481329"/>
            <a:ext cx="8229600" cy="1871472"/>
          </a:xfrm>
        </p:spPr>
        <p:txBody>
          <a:bodyPr/>
          <a:lstStyle/>
          <a:p>
            <a:r>
              <a:rPr lang="en-US" dirty="0" smtClean="0"/>
              <a:t>Click at the end of Line 172 and press ENTER twice to add new Lines 173 &amp; 174.</a:t>
            </a:r>
            <a:endParaRPr lang="en-US" dirty="0"/>
          </a:p>
          <a:p>
            <a:r>
              <a:rPr lang="en-US" dirty="0" smtClean="0"/>
              <a:t>Enter the comment and code below which will center-align the H1 element in a tablet viewport.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856" y="3505200"/>
            <a:ext cx="6088289" cy="2124170"/>
          </a:xfrm>
          <a:prstGeom prst="rect">
            <a:avLst/>
          </a:prstGeom>
          <a:ln w="19050">
            <a:solidFill>
              <a:schemeClr val="tx1"/>
            </a:solidFill>
          </a:ln>
        </p:spPr>
      </p:pic>
    </p:spTree>
    <p:extLst>
      <p:ext uri="{BB962C8B-B14F-4D97-AF65-F5344CB8AC3E}">
        <p14:creationId xmlns:p14="http://schemas.microsoft.com/office/powerpoint/2010/main" val="93173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a:t>
            </a:r>
            <a:r>
              <a:rPr lang="en-US" b="1" dirty="0"/>
              <a:t>a</a:t>
            </a:r>
            <a:r>
              <a:rPr lang="en-US" b="1" dirty="0" smtClean="0"/>
              <a:t>rticle element</a:t>
            </a:r>
            <a:r>
              <a:rPr lang="en-US" dirty="0" smtClean="0"/>
              <a:t>,</a:t>
            </a:r>
            <a:r>
              <a:rPr lang="en-IN" dirty="0"/>
              <a:t> as described by the W3C</a:t>
            </a:r>
            <a:r>
              <a:rPr lang="en-IN" dirty="0" smtClean="0"/>
              <a:t>, is</a:t>
            </a:r>
          </a:p>
          <a:p>
            <a:pPr lvl="1"/>
            <a:r>
              <a:rPr lang="en-US" dirty="0" smtClean="0"/>
              <a:t>a complete, self-contained </a:t>
            </a:r>
            <a:r>
              <a:rPr lang="fr-FR" dirty="0" smtClean="0"/>
              <a:t>composition in a document, page, application, or site</a:t>
            </a:r>
          </a:p>
          <a:p>
            <a:pPr lvl="1"/>
            <a:r>
              <a:rPr lang="en-IN" dirty="0" smtClean="0"/>
              <a:t>independently </a:t>
            </a:r>
            <a:r>
              <a:rPr lang="en-IN" dirty="0"/>
              <a:t>distributable or reusable, e.g. in </a:t>
            </a:r>
            <a:r>
              <a:rPr lang="en-IN" dirty="0" smtClean="0"/>
              <a:t>syndication</a:t>
            </a:r>
          </a:p>
          <a:p>
            <a:r>
              <a:rPr lang="en-IN" dirty="0" smtClean="0"/>
              <a:t>The start and end tags of article elements are </a:t>
            </a:r>
            <a:r>
              <a:rPr lang="en-US" dirty="0"/>
              <a:t>&lt;article</a:t>
            </a:r>
            <a:r>
              <a:rPr lang="en-US" dirty="0" smtClean="0"/>
              <a:t>&gt; and &lt;/article&gt;</a:t>
            </a:r>
          </a:p>
          <a:p>
            <a:r>
              <a:rPr lang="en-US" dirty="0"/>
              <a:t>Content </a:t>
            </a:r>
            <a:r>
              <a:rPr lang="en-US" dirty="0" smtClean="0"/>
              <a:t>placed </a:t>
            </a:r>
            <a:r>
              <a:rPr lang="en-IN" dirty="0" smtClean="0"/>
              <a:t>between these </a:t>
            </a:r>
            <a:r>
              <a:rPr lang="en-IN" dirty="0"/>
              <a:t>tags will appear on a webpage as part of the </a:t>
            </a:r>
            <a:r>
              <a:rPr lang="en-IN" sz="2600" dirty="0">
                <a:latin typeface="Courier New" panose="02070309020205020404" pitchFamily="49" charset="0"/>
                <a:cs typeface="Courier New" panose="02070309020205020404" pitchFamily="49" charset="0"/>
              </a:rPr>
              <a:t>article</a:t>
            </a:r>
            <a:r>
              <a:rPr lang="en-IN" b="1" dirty="0"/>
              <a:t> </a:t>
            </a:r>
            <a:r>
              <a:rPr lang="en-IN" dirty="0"/>
              <a:t>element</a:t>
            </a:r>
            <a:endParaRPr lang="en-US" dirty="0"/>
          </a:p>
        </p:txBody>
      </p:sp>
      <p:sp>
        <p:nvSpPr>
          <p:cNvPr id="5" name="Title 4"/>
          <p:cNvSpPr>
            <a:spLocks noGrp="1"/>
          </p:cNvSpPr>
          <p:nvPr>
            <p:ph type="title"/>
          </p:nvPr>
        </p:nvSpPr>
        <p:spPr/>
        <p:txBody>
          <a:bodyPr/>
          <a:lstStyle/>
          <a:p>
            <a:r>
              <a:rPr lang="en-US" dirty="0"/>
              <a:t>Article Element</a:t>
            </a:r>
          </a:p>
        </p:txBody>
      </p:sp>
    </p:spTree>
    <p:extLst>
      <p:ext uri="{BB962C8B-B14F-4D97-AF65-F5344CB8AC3E}">
        <p14:creationId xmlns:p14="http://schemas.microsoft.com/office/powerpoint/2010/main" val="118325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Adding </a:t>
            </a:r>
            <a:r>
              <a:rPr lang="en-IN" dirty="0"/>
              <a:t>New Style </a:t>
            </a:r>
            <a:r>
              <a:rPr lang="en-IN" dirty="0" smtClean="0"/>
              <a:t>Rules </a:t>
            </a:r>
            <a:r>
              <a:rPr lang="en-US" dirty="0" smtClean="0"/>
              <a:t>to </a:t>
            </a:r>
            <a:r>
              <a:rPr lang="en-US" dirty="0"/>
              <a:t>the Tablet Viewport</a:t>
            </a:r>
          </a:p>
        </p:txBody>
      </p:sp>
      <p:sp>
        <p:nvSpPr>
          <p:cNvPr id="2" name="Content Placeholder 1"/>
          <p:cNvSpPr>
            <a:spLocks noGrp="1"/>
          </p:cNvSpPr>
          <p:nvPr>
            <p:ph idx="1"/>
          </p:nvPr>
        </p:nvSpPr>
        <p:spPr>
          <a:xfrm>
            <a:off x="457200" y="1481329"/>
            <a:ext cx="8229600" cy="1871472"/>
          </a:xfrm>
        </p:spPr>
        <p:txBody>
          <a:bodyPr/>
          <a:lstStyle/>
          <a:p>
            <a:r>
              <a:rPr lang="en-US" dirty="0" smtClean="0"/>
              <a:t>Press the ENTER key twice to insert new Lines 178 &amp; 179.</a:t>
            </a:r>
          </a:p>
          <a:p>
            <a:r>
              <a:rPr lang="en-US" dirty="0" smtClean="0"/>
              <a:t>Enter the comment &amp; code below to create a new style rule for the images within the figure element.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180" y="3418367"/>
            <a:ext cx="6153640" cy="2633807"/>
          </a:xfrm>
          <a:prstGeom prst="rect">
            <a:avLst/>
          </a:prstGeom>
          <a:ln w="19050">
            <a:solidFill>
              <a:schemeClr val="tx1"/>
            </a:solidFill>
          </a:ln>
        </p:spPr>
      </p:pic>
    </p:spTree>
    <p:extLst>
      <p:ext uri="{BB962C8B-B14F-4D97-AF65-F5344CB8AC3E}">
        <p14:creationId xmlns:p14="http://schemas.microsoft.com/office/powerpoint/2010/main" val="177162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Adding </a:t>
            </a:r>
            <a:r>
              <a:rPr lang="en-IN" dirty="0"/>
              <a:t>New Style </a:t>
            </a:r>
            <a:r>
              <a:rPr lang="en-IN" dirty="0" smtClean="0"/>
              <a:t>Rules </a:t>
            </a:r>
            <a:r>
              <a:rPr lang="en-US" dirty="0" smtClean="0"/>
              <a:t>to </a:t>
            </a:r>
            <a:r>
              <a:rPr lang="en-US" dirty="0"/>
              <a:t>the Tablet Viewport</a:t>
            </a:r>
          </a:p>
        </p:txBody>
      </p:sp>
      <p:sp>
        <p:nvSpPr>
          <p:cNvPr id="2" name="Content Placeholder 1"/>
          <p:cNvSpPr>
            <a:spLocks noGrp="1"/>
          </p:cNvSpPr>
          <p:nvPr>
            <p:ph idx="1"/>
          </p:nvPr>
        </p:nvSpPr>
        <p:spPr>
          <a:xfrm>
            <a:off x="457200" y="1481329"/>
            <a:ext cx="8229600" cy="1871472"/>
          </a:xfrm>
        </p:spPr>
        <p:txBody>
          <a:bodyPr>
            <a:normAutofit fontScale="92500"/>
          </a:bodyPr>
          <a:lstStyle/>
          <a:p>
            <a:r>
              <a:rPr lang="en-US" dirty="0" smtClean="0"/>
              <a:t>Press the ENTER key twice to insert new Lines 188 &amp; 189.</a:t>
            </a:r>
          </a:p>
          <a:p>
            <a:r>
              <a:rPr lang="en-US" dirty="0" smtClean="0"/>
              <a:t>Enter the comment &amp; code below to create a new style rule for the anchor elements within the figure element.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75" y="3505200"/>
            <a:ext cx="7624450" cy="2176575"/>
          </a:xfrm>
          <a:prstGeom prst="rect">
            <a:avLst/>
          </a:prstGeom>
          <a:ln w="19050">
            <a:solidFill>
              <a:schemeClr val="tx1"/>
            </a:solidFill>
          </a:ln>
        </p:spPr>
      </p:pic>
    </p:spTree>
    <p:extLst>
      <p:ext uri="{BB962C8B-B14F-4D97-AF65-F5344CB8AC3E}">
        <p14:creationId xmlns:p14="http://schemas.microsoft.com/office/powerpoint/2010/main" val="239707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0"/>
            <a:ext cx="8686800" cy="4525963"/>
          </a:xfrm>
        </p:spPr>
        <p:txBody>
          <a:bodyPr/>
          <a:lstStyle/>
          <a:p>
            <a:r>
              <a:rPr lang="en-US" dirty="0" smtClean="0"/>
              <a:t>On Line 204 of “styles.css”, remove the width property and value and then type </a:t>
            </a:r>
            <a:r>
              <a:rPr lang="en-US" b="1" dirty="0" smtClean="0"/>
              <a:t>background-color: #1D1D1C</a:t>
            </a:r>
          </a:p>
          <a:p>
            <a:r>
              <a:rPr lang="en-US" dirty="0" smtClean="0"/>
              <a:t>Delete Lines 216 through 218.</a:t>
            </a:r>
          </a:p>
          <a:p>
            <a:r>
              <a:rPr lang="en-US" dirty="0" smtClean="0"/>
              <a:t>If necessary, move the margin-left property and value up to Line 216.</a:t>
            </a:r>
            <a:endParaRPr lang="en-US" dirty="0"/>
          </a:p>
        </p:txBody>
      </p:sp>
      <p:sp>
        <p:nvSpPr>
          <p:cNvPr id="3" name="Title 2"/>
          <p:cNvSpPr>
            <a:spLocks noGrp="1"/>
          </p:cNvSpPr>
          <p:nvPr>
            <p:ph type="title"/>
          </p:nvPr>
        </p:nvSpPr>
        <p:spPr/>
        <p:txBody>
          <a:bodyPr>
            <a:normAutofit fontScale="90000"/>
          </a:bodyPr>
          <a:lstStyle/>
          <a:p>
            <a:r>
              <a:rPr lang="en-US" dirty="0" smtClean="0"/>
              <a:t>Update the Style Sheet for the New Design in a Desktop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371600"/>
            <a:ext cx="5531861" cy="4629669"/>
          </a:xfrm>
          <a:prstGeom prst="rect">
            <a:avLst/>
          </a:prstGeom>
          <a:ln w="19050">
            <a:solidFill>
              <a:schemeClr val="tx1"/>
            </a:solidFill>
          </a:ln>
        </p:spPr>
      </p:pic>
    </p:spTree>
    <p:extLst>
      <p:ext uri="{BB962C8B-B14F-4D97-AF65-F5344CB8AC3E}">
        <p14:creationId xmlns:p14="http://schemas.microsoft.com/office/powerpoint/2010/main" val="36637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524000"/>
            <a:ext cx="8991600" cy="4525963"/>
          </a:xfrm>
        </p:spPr>
        <p:txBody>
          <a:bodyPr/>
          <a:lstStyle/>
          <a:p>
            <a:r>
              <a:rPr lang="en-US" dirty="0" smtClean="0"/>
              <a:t>Click at the end of Line 225 then press ENTER to insert a new Line 226.</a:t>
            </a:r>
          </a:p>
          <a:p>
            <a:r>
              <a:rPr lang="en-US" dirty="0" smtClean="0"/>
              <a:t>On Line 226, type </a:t>
            </a:r>
            <a:r>
              <a:rPr lang="en-US" b="1" dirty="0" smtClean="0"/>
              <a:t>text-shadow: 0.2em 0.1em #3D3D35</a:t>
            </a:r>
          </a:p>
          <a:p>
            <a:r>
              <a:rPr lang="en-US" dirty="0" smtClean="0"/>
              <a:t>(</a:t>
            </a:r>
            <a:r>
              <a:rPr lang="en-US" sz="2400" i="1" dirty="0" smtClean="0"/>
              <a:t>This is the position of the horizontal and vertical shadow and then the dark gray color for the shadow</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smtClean="0"/>
              <a:t>Update the Style Sheet for the New Design in a Desktop Viewport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45" y="3962400"/>
            <a:ext cx="8388510" cy="1524000"/>
          </a:xfrm>
          <a:prstGeom prst="rect">
            <a:avLst/>
          </a:prstGeom>
          <a:ln w="19050">
            <a:solidFill>
              <a:schemeClr val="tx1"/>
            </a:solidFill>
          </a:ln>
        </p:spPr>
      </p:pic>
    </p:spTree>
    <p:extLst>
      <p:ext uri="{BB962C8B-B14F-4D97-AF65-F5344CB8AC3E}">
        <p14:creationId xmlns:p14="http://schemas.microsoft.com/office/powerpoint/2010/main" val="42890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524000"/>
            <a:ext cx="8991600" cy="4525963"/>
          </a:xfrm>
        </p:spPr>
        <p:txBody>
          <a:bodyPr/>
          <a:lstStyle/>
          <a:p>
            <a:r>
              <a:rPr lang="en-US" dirty="0" smtClean="0"/>
              <a:t>On Line 235, replace the current color value with the value </a:t>
            </a:r>
            <a:r>
              <a:rPr lang="en-US" b="1" dirty="0" smtClean="0"/>
              <a:t>#CCCCFF;</a:t>
            </a:r>
            <a:r>
              <a:rPr lang="en-US" dirty="0" smtClean="0"/>
              <a:t> (</a:t>
            </a:r>
            <a:r>
              <a:rPr lang="en-US" i="1" dirty="0" smtClean="0"/>
              <a:t>very light blue</a:t>
            </a:r>
            <a:r>
              <a:rPr lang="en-US" dirty="0" smtClean="0"/>
              <a:t>).</a:t>
            </a:r>
          </a:p>
          <a:p>
            <a:r>
              <a:rPr lang="en-US" dirty="0" smtClean="0"/>
              <a:t>On Line 239, replace the current color value with the value </a:t>
            </a:r>
            <a:r>
              <a:rPr lang="en-US" b="1" dirty="0" smtClean="0"/>
              <a:t>#9D9D93;</a:t>
            </a:r>
            <a:r>
              <a:rPr lang="en-US" dirty="0" smtClean="0"/>
              <a:t> (</a:t>
            </a:r>
            <a:r>
              <a:rPr lang="en-US" i="1" dirty="0" smtClean="0"/>
              <a:t>light gray</a:t>
            </a:r>
            <a:r>
              <a:rPr lang="en-US" dirty="0" smtClean="0"/>
              <a:t>).</a:t>
            </a:r>
          </a:p>
          <a:p>
            <a:r>
              <a:rPr lang="en-US" dirty="0" smtClean="0"/>
              <a:t>Delete Lines 245 through 248.</a:t>
            </a:r>
          </a:p>
          <a:p>
            <a:r>
              <a:rPr lang="en-US" dirty="0" smtClean="0"/>
              <a:t>On Line 245, type background-color: </a:t>
            </a:r>
            <a:r>
              <a:rPr lang="en-US" b="1" dirty="0" smtClean="0"/>
              <a:t>#1D1D1C;</a:t>
            </a:r>
            <a:endParaRPr lang="en-US" b="1" dirty="0"/>
          </a:p>
        </p:txBody>
      </p:sp>
      <p:sp>
        <p:nvSpPr>
          <p:cNvPr id="3" name="Title 2"/>
          <p:cNvSpPr>
            <a:spLocks noGrp="1"/>
          </p:cNvSpPr>
          <p:nvPr>
            <p:ph type="title"/>
          </p:nvPr>
        </p:nvSpPr>
        <p:spPr/>
        <p:txBody>
          <a:bodyPr>
            <a:normAutofit fontScale="90000"/>
          </a:bodyPr>
          <a:lstStyle/>
          <a:p>
            <a:r>
              <a:rPr lang="en-US" dirty="0" smtClean="0"/>
              <a:t>Update the Style Sheet for the New Design in a Desktop Viewport</a:t>
            </a:r>
            <a:endParaRPr lang="en-US" dirty="0"/>
          </a:p>
        </p:txBody>
      </p:sp>
    </p:spTree>
    <p:extLst>
      <p:ext uri="{BB962C8B-B14F-4D97-AF65-F5344CB8AC3E}">
        <p14:creationId xmlns:p14="http://schemas.microsoft.com/office/powerpoint/2010/main" val="24408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524001"/>
            <a:ext cx="8991600" cy="2362200"/>
          </a:xfrm>
        </p:spPr>
        <p:txBody>
          <a:bodyPr/>
          <a:lstStyle/>
          <a:p>
            <a:r>
              <a:rPr lang="en-US" dirty="0" smtClean="0"/>
              <a:t>DELETE lines 250 through 251.</a:t>
            </a:r>
          </a:p>
          <a:p>
            <a:r>
              <a:rPr lang="en-US" dirty="0" smtClean="0"/>
              <a:t>On Line 250, type</a:t>
            </a:r>
            <a:r>
              <a:rPr lang="en-US" b="1" dirty="0" smtClean="0"/>
              <a:t> color: #FFFFFF </a:t>
            </a:r>
            <a:r>
              <a:rPr lang="en-US" dirty="0" smtClean="0"/>
              <a:t>as the new property and value.</a:t>
            </a:r>
          </a:p>
          <a:p>
            <a:r>
              <a:rPr lang="en-US" dirty="0" smtClean="0"/>
              <a:t>Press ENTER to insert a new Line 251 and enter the code shown</a:t>
            </a:r>
            <a:endParaRPr lang="en-US" dirty="0"/>
          </a:p>
        </p:txBody>
      </p:sp>
      <p:sp>
        <p:nvSpPr>
          <p:cNvPr id="3" name="Title 2"/>
          <p:cNvSpPr>
            <a:spLocks noGrp="1"/>
          </p:cNvSpPr>
          <p:nvPr>
            <p:ph type="title"/>
          </p:nvPr>
        </p:nvSpPr>
        <p:spPr/>
        <p:txBody>
          <a:bodyPr>
            <a:normAutofit fontScale="90000"/>
          </a:bodyPr>
          <a:lstStyle/>
          <a:p>
            <a:r>
              <a:rPr lang="en-US" dirty="0" smtClean="0"/>
              <a:t>Update the Style Sheet for the New Design in a Desktop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05" y="4033741"/>
            <a:ext cx="8072190" cy="1757459"/>
          </a:xfrm>
          <a:prstGeom prst="rect">
            <a:avLst/>
          </a:prstGeom>
          <a:ln w="19050">
            <a:solidFill>
              <a:schemeClr val="tx1"/>
            </a:solidFill>
          </a:ln>
        </p:spPr>
      </p:pic>
    </p:spTree>
    <p:extLst>
      <p:ext uri="{BB962C8B-B14F-4D97-AF65-F5344CB8AC3E}">
        <p14:creationId xmlns:p14="http://schemas.microsoft.com/office/powerpoint/2010/main" val="389899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9"/>
            <a:ext cx="8839200" cy="2176272"/>
          </a:xfrm>
        </p:spPr>
        <p:txBody>
          <a:bodyPr>
            <a:normAutofit lnSpcReduction="10000"/>
          </a:bodyPr>
          <a:lstStyle/>
          <a:p>
            <a:r>
              <a:rPr lang="en-US" dirty="0" smtClean="0"/>
              <a:t>In “styles.css” click at the end of Line 205 and press ENTER twice to insert Lines 206 and 207.</a:t>
            </a:r>
          </a:p>
          <a:p>
            <a:r>
              <a:rPr lang="en-US" dirty="0" smtClean="0"/>
              <a:t>Enter the comment and code below which will be used to format the header and </a:t>
            </a:r>
            <a:r>
              <a:rPr lang="en-US" dirty="0" err="1" smtClean="0"/>
              <a:t>nav</a:t>
            </a:r>
            <a:r>
              <a:rPr lang="en-US" dirty="0" smtClean="0"/>
              <a:t> elements so that they appear side-by-side in desktop viewports.</a:t>
            </a:r>
            <a:endParaRPr lang="en-US" dirty="0"/>
          </a:p>
        </p:txBody>
      </p:sp>
      <p:sp>
        <p:nvSpPr>
          <p:cNvPr id="3" name="Title 2"/>
          <p:cNvSpPr>
            <a:spLocks noGrp="1"/>
          </p:cNvSpPr>
          <p:nvPr>
            <p:ph type="title"/>
          </p:nvPr>
        </p:nvSpPr>
        <p:spPr/>
        <p:txBody>
          <a:bodyPr>
            <a:normAutofit fontScale="90000"/>
          </a:bodyPr>
          <a:lstStyle/>
          <a:p>
            <a:r>
              <a:rPr lang="en-US" dirty="0" smtClean="0"/>
              <a:t>Add New Style Rules to the Desktop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443" y="3786092"/>
            <a:ext cx="6661114" cy="1890785"/>
          </a:xfrm>
          <a:prstGeom prst="rect">
            <a:avLst/>
          </a:prstGeom>
          <a:ln w="19050">
            <a:solidFill>
              <a:schemeClr val="tx1"/>
            </a:solidFill>
          </a:ln>
        </p:spPr>
      </p:pic>
    </p:spTree>
    <p:extLst>
      <p:ext uri="{BB962C8B-B14F-4D97-AF65-F5344CB8AC3E}">
        <p14:creationId xmlns:p14="http://schemas.microsoft.com/office/powerpoint/2010/main" val="326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9"/>
            <a:ext cx="8839200" cy="2176272"/>
          </a:xfrm>
        </p:spPr>
        <p:txBody>
          <a:bodyPr>
            <a:normAutofit/>
          </a:bodyPr>
          <a:lstStyle/>
          <a:p>
            <a:r>
              <a:rPr lang="en-US" dirty="0" smtClean="0"/>
              <a:t>Press ENTER twice to insert new Lines 211 &amp; 212.</a:t>
            </a:r>
          </a:p>
          <a:p>
            <a:r>
              <a:rPr lang="en-US" dirty="0" smtClean="0"/>
              <a:t>Enter the comment and code to push the navigation element up to be centered with the logo in the header.</a:t>
            </a:r>
            <a:endParaRPr lang="en-US" dirty="0"/>
          </a:p>
        </p:txBody>
      </p:sp>
      <p:sp>
        <p:nvSpPr>
          <p:cNvPr id="3" name="Title 2"/>
          <p:cNvSpPr>
            <a:spLocks noGrp="1"/>
          </p:cNvSpPr>
          <p:nvPr>
            <p:ph type="title"/>
          </p:nvPr>
        </p:nvSpPr>
        <p:spPr/>
        <p:txBody>
          <a:bodyPr>
            <a:normAutofit fontScale="90000"/>
          </a:bodyPr>
          <a:lstStyle/>
          <a:p>
            <a:r>
              <a:rPr lang="en-US" dirty="0" smtClean="0"/>
              <a:t>Add New Style Rules to the Desktop Viewport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66" y="3429000"/>
            <a:ext cx="7899269" cy="2086075"/>
          </a:xfrm>
          <a:prstGeom prst="rect">
            <a:avLst/>
          </a:prstGeom>
          <a:ln w="19050">
            <a:solidFill>
              <a:schemeClr val="tx1"/>
            </a:solidFill>
          </a:ln>
        </p:spPr>
      </p:pic>
    </p:spTree>
    <p:extLst>
      <p:ext uri="{BB962C8B-B14F-4D97-AF65-F5344CB8AC3E}">
        <p14:creationId xmlns:p14="http://schemas.microsoft.com/office/powerpoint/2010/main" val="242667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9"/>
            <a:ext cx="8839200" cy="2176272"/>
          </a:xfrm>
        </p:spPr>
        <p:txBody>
          <a:bodyPr>
            <a:normAutofit/>
          </a:bodyPr>
          <a:lstStyle/>
          <a:p>
            <a:r>
              <a:rPr lang="en-US" dirty="0" smtClean="0"/>
              <a:t>Click at the end of Line 268 and press ENTER twice to insert new Lines 269 and 270.</a:t>
            </a:r>
          </a:p>
          <a:p>
            <a:r>
              <a:rPr lang="en-US" dirty="0" smtClean="0"/>
              <a:t>Enter the comment and code shown: (</a:t>
            </a:r>
            <a:r>
              <a:rPr lang="en-US" sz="2000" i="1" dirty="0" smtClean="0"/>
              <a:t>This will make the images in the figure element appear more transparent.)</a:t>
            </a:r>
            <a:endParaRPr lang="en-US" i="1" dirty="0"/>
          </a:p>
        </p:txBody>
      </p:sp>
      <p:sp>
        <p:nvSpPr>
          <p:cNvPr id="3" name="Title 2"/>
          <p:cNvSpPr>
            <a:spLocks noGrp="1"/>
          </p:cNvSpPr>
          <p:nvPr>
            <p:ph type="title"/>
          </p:nvPr>
        </p:nvSpPr>
        <p:spPr/>
        <p:txBody>
          <a:bodyPr>
            <a:normAutofit fontScale="90000"/>
          </a:bodyPr>
          <a:lstStyle/>
          <a:p>
            <a:r>
              <a:rPr lang="en-US" dirty="0" smtClean="0"/>
              <a:t>Add New Style Rules to the Desktop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88" y="3505200"/>
            <a:ext cx="8296824" cy="1986028"/>
          </a:xfrm>
          <a:prstGeom prst="rect">
            <a:avLst/>
          </a:prstGeom>
          <a:ln w="19050">
            <a:solidFill>
              <a:schemeClr val="tx1"/>
            </a:solidFill>
          </a:ln>
        </p:spPr>
      </p:pic>
    </p:spTree>
    <p:extLst>
      <p:ext uri="{BB962C8B-B14F-4D97-AF65-F5344CB8AC3E}">
        <p14:creationId xmlns:p14="http://schemas.microsoft.com/office/powerpoint/2010/main" val="2029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676400"/>
            <a:ext cx="9067800" cy="2362200"/>
          </a:xfrm>
        </p:spPr>
        <p:txBody>
          <a:bodyPr>
            <a:normAutofit fontScale="92500" lnSpcReduction="10000"/>
          </a:bodyPr>
          <a:lstStyle/>
          <a:p>
            <a:r>
              <a:rPr lang="en-US" dirty="0" smtClean="0"/>
              <a:t>DELETE lines 263 through 267.</a:t>
            </a:r>
          </a:p>
          <a:p>
            <a:r>
              <a:rPr lang="en-US" dirty="0" smtClean="0"/>
              <a:t>On Line 263, type </a:t>
            </a:r>
            <a:r>
              <a:rPr lang="en-US" b="1" dirty="0" smtClean="0"/>
              <a:t>background-color: #FFFFFF;</a:t>
            </a:r>
          </a:p>
          <a:p>
            <a:r>
              <a:rPr lang="en-US" dirty="0" smtClean="0"/>
              <a:t>Save changes, then refresh index.html in your browser</a:t>
            </a:r>
            <a:br>
              <a:rPr lang="en-US" dirty="0" smtClean="0"/>
            </a:br>
            <a:r>
              <a:rPr lang="en-US" dirty="0" smtClean="0"/>
              <a:t>(</a:t>
            </a:r>
            <a:r>
              <a:rPr lang="en-US" sz="2400" i="1" dirty="0" smtClean="0"/>
              <a:t>If needed, be sure to adjust the window to a desktop viewport size</a:t>
            </a:r>
            <a:r>
              <a:rPr lang="en-US" dirty="0" smtClean="0"/>
              <a:t>)</a:t>
            </a:r>
          </a:p>
          <a:p>
            <a:r>
              <a:rPr lang="en-US" dirty="0" smtClean="0"/>
              <a:t>At the end of Line 268, press ENTER twice and enter the comment and code shown starting on Line 270.</a:t>
            </a:r>
            <a:endParaRPr lang="en-US" dirty="0"/>
          </a:p>
        </p:txBody>
      </p:sp>
      <p:sp>
        <p:nvSpPr>
          <p:cNvPr id="3" name="Title 2"/>
          <p:cNvSpPr>
            <a:spLocks noGrp="1"/>
          </p:cNvSpPr>
          <p:nvPr>
            <p:ph type="title"/>
          </p:nvPr>
        </p:nvSpPr>
        <p:spPr/>
        <p:txBody>
          <a:bodyPr>
            <a:normAutofit fontScale="90000"/>
          </a:bodyPr>
          <a:lstStyle/>
          <a:p>
            <a:r>
              <a:rPr lang="en-US" dirty="0" smtClean="0"/>
              <a:t>Update the Style Sheet for the New Design in a Desktop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4187411"/>
            <a:ext cx="8610600" cy="1527589"/>
          </a:xfrm>
          <a:prstGeom prst="rect">
            <a:avLst/>
          </a:prstGeom>
          <a:ln w="19050">
            <a:solidFill>
              <a:schemeClr val="tx1"/>
            </a:solidFill>
          </a:ln>
        </p:spPr>
      </p:pic>
    </p:spTree>
    <p:extLst>
      <p:ext uri="{BB962C8B-B14F-4D97-AF65-F5344CB8AC3E}">
        <p14:creationId xmlns:p14="http://schemas.microsoft.com/office/powerpoint/2010/main" val="286596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343400" cy="4525963"/>
          </a:xfrm>
        </p:spPr>
        <p:txBody>
          <a:bodyPr>
            <a:normAutofit/>
          </a:bodyPr>
          <a:lstStyle/>
          <a:p>
            <a:r>
              <a:rPr lang="en-IN" dirty="0"/>
              <a:t>Articles may be nested within other HTML elements, such as the </a:t>
            </a:r>
            <a:r>
              <a:rPr lang="en-IN" sz="2600" dirty="0">
                <a:latin typeface="Courier New" panose="02070309020205020404" pitchFamily="49" charset="0"/>
                <a:cs typeface="Courier New" panose="02070309020205020404" pitchFamily="49" charset="0"/>
              </a:rPr>
              <a:t>main</a:t>
            </a:r>
            <a:r>
              <a:rPr lang="en-IN" b="1" dirty="0"/>
              <a:t> </a:t>
            </a:r>
            <a:r>
              <a:rPr lang="en-IN" dirty="0"/>
              <a:t>element</a:t>
            </a:r>
            <a:r>
              <a:rPr lang="en-IN" dirty="0" smtClean="0"/>
              <a:t>, the </a:t>
            </a:r>
            <a:r>
              <a:rPr lang="en-IN" sz="2600" dirty="0">
                <a:latin typeface="Courier New" panose="02070309020205020404" pitchFamily="49" charset="0"/>
                <a:cs typeface="Courier New" panose="02070309020205020404" pitchFamily="49" charset="0"/>
              </a:rPr>
              <a:t>section</a:t>
            </a:r>
            <a:r>
              <a:rPr lang="en-IN" b="1" dirty="0"/>
              <a:t> </a:t>
            </a:r>
            <a:r>
              <a:rPr lang="en-IN" dirty="0"/>
              <a:t>element</a:t>
            </a:r>
            <a:r>
              <a:rPr lang="en-IN" dirty="0" smtClean="0"/>
              <a:t>, </a:t>
            </a:r>
            <a:r>
              <a:rPr lang="en-IN" dirty="0"/>
              <a:t>or other </a:t>
            </a:r>
            <a:r>
              <a:rPr lang="en-IN" sz="2600" dirty="0">
                <a:latin typeface="Courier New" panose="02070309020205020404" pitchFamily="49" charset="0"/>
                <a:cs typeface="Courier New" panose="02070309020205020404" pitchFamily="49" charset="0"/>
              </a:rPr>
              <a:t>article</a:t>
            </a:r>
            <a:r>
              <a:rPr lang="en-IN" b="1" dirty="0"/>
              <a:t> </a:t>
            </a:r>
            <a:r>
              <a:rPr lang="en-IN" dirty="0" smtClean="0"/>
              <a:t>elements</a:t>
            </a:r>
          </a:p>
          <a:p>
            <a:r>
              <a:rPr lang="en-US" dirty="0"/>
              <a:t>Articles are commonly </a:t>
            </a:r>
            <a:r>
              <a:rPr lang="en-US" dirty="0" smtClean="0"/>
              <a:t>used </a:t>
            </a:r>
            <a:r>
              <a:rPr lang="en-IN" dirty="0" smtClean="0"/>
              <a:t>to </a:t>
            </a:r>
            <a:r>
              <a:rPr lang="en-IN" dirty="0"/>
              <a:t>contain news articles, blog and forum posts, or comments</a:t>
            </a:r>
            <a:endParaRPr lang="en-US" dirty="0"/>
          </a:p>
        </p:txBody>
      </p:sp>
      <p:sp>
        <p:nvSpPr>
          <p:cNvPr id="5" name="Title 4"/>
          <p:cNvSpPr>
            <a:spLocks noGrp="1"/>
          </p:cNvSpPr>
          <p:nvPr>
            <p:ph type="title"/>
          </p:nvPr>
        </p:nvSpPr>
        <p:spPr/>
        <p:txBody>
          <a:bodyPr/>
          <a:lstStyle/>
          <a:p>
            <a:r>
              <a:rPr lang="en-US" dirty="0"/>
              <a:t>Article </a:t>
            </a:r>
            <a:r>
              <a:rPr lang="en-US" dirty="0" smtClean="0"/>
              <a:t>Element</a:t>
            </a:r>
            <a:endParaRPr lang="en-US" dirty="0"/>
          </a:p>
        </p:txBody>
      </p:sp>
      <p:pic>
        <p:nvPicPr>
          <p:cNvPr id="4" name="Content Placeholder 7" descr="This figure shows an example wireframe that uses the article element. The figure consists of eight rectangular boxes. The first box is a vertical rectangular box divided into three sections.&#10;The first section consists of two rectangular boxes. The second rectangular box labeled “Header” is positioned on the left side of the first section. The third rectangular box, which is thrice the length of the second rectangular box, is positioned on the right side of the second rectangular box.&#10;The second section is the fourth rectangular box labeled “Main” consisting of three rectangular boxes positioned one below the other. The fifth rectangular box labeled “Article” is positioned at the top, inside the fourth rectangular box, the sixth rectangular box is labeled “Article”, and the seventh rectangular box is labeled “Article”.&#10;The third section is the eighth rectangular box labeled “Footer”."/>
          <p:cNvPicPr>
            <a:picLocks noChangeAspect="1"/>
          </p:cNvPicPr>
          <p:nvPr/>
        </p:nvPicPr>
        <p:blipFill>
          <a:blip r:embed="rId2" cstate="print"/>
          <a:stretch>
            <a:fillRect/>
          </a:stretch>
        </p:blipFill>
        <p:spPr>
          <a:xfrm>
            <a:off x="5248248" y="1524000"/>
            <a:ext cx="3362351" cy="4495800"/>
          </a:xfrm>
          <a:prstGeom prst="rect">
            <a:avLst/>
          </a:prstGeom>
        </p:spPr>
      </p:pic>
    </p:spTree>
    <p:extLst>
      <p:ext uri="{BB962C8B-B14F-4D97-AF65-F5344CB8AC3E}">
        <p14:creationId xmlns:p14="http://schemas.microsoft.com/office/powerpoint/2010/main" val="333605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9296400" cy="3505200"/>
          </a:xfrm>
        </p:spPr>
        <p:txBody>
          <a:bodyPr>
            <a:normAutofit/>
          </a:bodyPr>
          <a:lstStyle/>
          <a:p>
            <a:r>
              <a:rPr lang="en-US" dirty="0" smtClean="0"/>
              <a:t>Press the ENTER key TWICE to insert new Lines  275 &amp; 276</a:t>
            </a:r>
          </a:p>
          <a:p>
            <a:r>
              <a:rPr lang="en-US" dirty="0" smtClean="0"/>
              <a:t>Enter the comment and code shown below: (</a:t>
            </a:r>
            <a:r>
              <a:rPr lang="en-US" sz="2400" i="1" dirty="0" smtClean="0"/>
              <a:t>This will remove the opacity when the mouse hovers over an image in the figure element.)</a:t>
            </a:r>
            <a:endParaRPr lang="en-US" i="1" dirty="0"/>
          </a:p>
        </p:txBody>
      </p:sp>
      <p:sp>
        <p:nvSpPr>
          <p:cNvPr id="3" name="Title 2"/>
          <p:cNvSpPr>
            <a:spLocks noGrp="1"/>
          </p:cNvSpPr>
          <p:nvPr>
            <p:ph type="title"/>
          </p:nvPr>
        </p:nvSpPr>
        <p:spPr/>
        <p:txBody>
          <a:bodyPr>
            <a:normAutofit fontScale="90000"/>
          </a:bodyPr>
          <a:lstStyle/>
          <a:p>
            <a:r>
              <a:rPr lang="en-US" dirty="0" smtClean="0"/>
              <a:t>Update the Style Sheet for the New Design in a Desktop Viewport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733800"/>
            <a:ext cx="7691817" cy="1652659"/>
          </a:xfrm>
          <a:prstGeom prst="rect">
            <a:avLst/>
          </a:prstGeom>
          <a:ln w="19050">
            <a:solidFill>
              <a:schemeClr val="tx1"/>
            </a:solidFill>
          </a:ln>
        </p:spPr>
      </p:pic>
    </p:spTree>
    <p:extLst>
      <p:ext uri="{BB962C8B-B14F-4D97-AF65-F5344CB8AC3E}">
        <p14:creationId xmlns:p14="http://schemas.microsoft.com/office/powerpoint/2010/main" val="280123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9296400" cy="3505200"/>
          </a:xfrm>
        </p:spPr>
        <p:txBody>
          <a:bodyPr>
            <a:normAutofit/>
          </a:bodyPr>
          <a:lstStyle/>
          <a:p>
            <a:r>
              <a:rPr lang="en-US" dirty="0" smtClean="0"/>
              <a:t>Click at the end of Line 268 and press ENTER twice to insert new Lines 269 and 270.</a:t>
            </a:r>
          </a:p>
          <a:p>
            <a:r>
              <a:rPr lang="en-US" dirty="0" smtClean="0"/>
              <a:t>Enter the comment &amp; code shown: </a:t>
            </a:r>
            <a:r>
              <a:rPr lang="en-US" i="1" dirty="0" smtClean="0"/>
              <a:t>(This will change the color for the “Start Today” heading to a white color).</a:t>
            </a:r>
            <a:endParaRPr lang="en-US" i="1" dirty="0"/>
          </a:p>
        </p:txBody>
      </p:sp>
      <p:sp>
        <p:nvSpPr>
          <p:cNvPr id="3" name="Title 2"/>
          <p:cNvSpPr>
            <a:spLocks noGrp="1"/>
          </p:cNvSpPr>
          <p:nvPr>
            <p:ph type="title"/>
          </p:nvPr>
        </p:nvSpPr>
        <p:spPr/>
        <p:txBody>
          <a:bodyPr>
            <a:normAutofit fontScale="90000"/>
          </a:bodyPr>
          <a:lstStyle/>
          <a:p>
            <a:r>
              <a:rPr lang="en-US" dirty="0" smtClean="0"/>
              <a:t>Update the Style Sheet for the New Design in a Desktop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79" y="3581400"/>
            <a:ext cx="8873243" cy="2109859"/>
          </a:xfrm>
          <a:prstGeom prst="rect">
            <a:avLst/>
          </a:prstGeom>
          <a:ln w="19050">
            <a:solidFill>
              <a:schemeClr val="tx1"/>
            </a:solidFill>
          </a:ln>
        </p:spPr>
      </p:pic>
    </p:spTree>
    <p:extLst>
      <p:ext uri="{BB962C8B-B14F-4D97-AF65-F5344CB8AC3E}">
        <p14:creationId xmlns:p14="http://schemas.microsoft.com/office/powerpoint/2010/main" val="25965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9296400" cy="2362200"/>
          </a:xfrm>
        </p:spPr>
        <p:txBody>
          <a:bodyPr>
            <a:normAutofit/>
          </a:bodyPr>
          <a:lstStyle/>
          <a:p>
            <a:r>
              <a:rPr lang="en-US" dirty="0" smtClean="0"/>
              <a:t>Click at the end of Line 294 and press ENTER twice to insert new Lines 295 &amp; 296.</a:t>
            </a:r>
          </a:p>
          <a:p>
            <a:r>
              <a:rPr lang="en-US" dirty="0" smtClean="0"/>
              <a:t>Enter the comment &amp; code shown: </a:t>
            </a:r>
            <a:r>
              <a:rPr lang="en-US" i="1" dirty="0" smtClean="0"/>
              <a:t>(This will modify the properties and values for the desktop viewport’s footer element.)</a:t>
            </a:r>
            <a:endParaRPr lang="en-US" i="1" dirty="0"/>
          </a:p>
        </p:txBody>
      </p:sp>
      <p:sp>
        <p:nvSpPr>
          <p:cNvPr id="3" name="Title 2"/>
          <p:cNvSpPr>
            <a:spLocks noGrp="1"/>
          </p:cNvSpPr>
          <p:nvPr>
            <p:ph type="title"/>
          </p:nvPr>
        </p:nvSpPr>
        <p:spPr/>
        <p:txBody>
          <a:bodyPr>
            <a:normAutofit fontScale="90000"/>
          </a:bodyPr>
          <a:lstStyle/>
          <a:p>
            <a:r>
              <a:rPr lang="en-US" dirty="0" smtClean="0"/>
              <a:t>Update the Style Sheet for the New Design in a Desktop Viewport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72" y="4114800"/>
            <a:ext cx="8226057" cy="1714612"/>
          </a:xfrm>
          <a:prstGeom prst="rect">
            <a:avLst/>
          </a:prstGeom>
          <a:ln w="19050">
            <a:solidFill>
              <a:schemeClr val="tx1"/>
            </a:solidFill>
          </a:ln>
        </p:spPr>
      </p:pic>
    </p:spTree>
    <p:extLst>
      <p:ext uri="{BB962C8B-B14F-4D97-AF65-F5344CB8AC3E}">
        <p14:creationId xmlns:p14="http://schemas.microsoft.com/office/powerpoint/2010/main" val="234729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smtClean="0"/>
              <a:t>Adding </a:t>
            </a:r>
            <a:r>
              <a:rPr lang="en-US" dirty="0"/>
              <a:t>Section </a:t>
            </a:r>
            <a:r>
              <a:rPr lang="en-US" dirty="0" smtClean="0"/>
              <a:t>Elements </a:t>
            </a:r>
            <a:r>
              <a:rPr lang="en-IN" dirty="0" smtClean="0"/>
              <a:t>to </a:t>
            </a:r>
            <a:r>
              <a:rPr lang="en-IN" dirty="0"/>
              <a:t>the About Us Page</a:t>
            </a:r>
            <a:endParaRPr lang="en-US" dirty="0"/>
          </a:p>
        </p:txBody>
      </p:sp>
      <p:sp>
        <p:nvSpPr>
          <p:cNvPr id="2" name="Content Placeholder 1"/>
          <p:cNvSpPr>
            <a:spLocks noGrp="1"/>
          </p:cNvSpPr>
          <p:nvPr>
            <p:ph idx="1"/>
          </p:nvPr>
        </p:nvSpPr>
        <p:spPr>
          <a:xfrm>
            <a:off x="152400" y="1481328"/>
            <a:ext cx="8839200" cy="4525963"/>
          </a:xfrm>
        </p:spPr>
        <p:txBody>
          <a:bodyPr/>
          <a:lstStyle/>
          <a:p>
            <a:r>
              <a:rPr lang="en-US" dirty="0" smtClean="0"/>
              <a:t>Open “about.html” in Notepad ++</a:t>
            </a:r>
          </a:p>
          <a:p>
            <a:r>
              <a:rPr lang="en-US" smtClean="0"/>
              <a:t>Click </a:t>
            </a:r>
            <a:r>
              <a:rPr lang="en-US" smtClean="0"/>
              <a:t>after the </a:t>
            </a:r>
            <a:r>
              <a:rPr lang="en-US" dirty="0" smtClean="0"/>
              <a:t>&lt;main&gt; starting tag, and press ENTER to insert a new blank line.</a:t>
            </a:r>
          </a:p>
          <a:p>
            <a:r>
              <a:rPr lang="en-US" dirty="0" smtClean="0"/>
              <a:t>Be sure to press TAB to increase the indent before adding the &lt;section&gt; element code shown: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25" y="3810000"/>
            <a:ext cx="8049749" cy="2362200"/>
          </a:xfrm>
          <a:prstGeom prst="rect">
            <a:avLst/>
          </a:prstGeom>
          <a:ln w="19050">
            <a:solidFill>
              <a:schemeClr val="tx1"/>
            </a:solidFill>
          </a:ln>
        </p:spPr>
      </p:pic>
    </p:spTree>
    <p:extLst>
      <p:ext uri="{BB962C8B-B14F-4D97-AF65-F5344CB8AC3E}">
        <p14:creationId xmlns:p14="http://schemas.microsoft.com/office/powerpoint/2010/main" val="27877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smtClean="0"/>
              <a:t>Adding </a:t>
            </a:r>
            <a:r>
              <a:rPr lang="en-US" dirty="0"/>
              <a:t>Section </a:t>
            </a:r>
            <a:r>
              <a:rPr lang="en-US" dirty="0" smtClean="0"/>
              <a:t>Elements </a:t>
            </a:r>
            <a:r>
              <a:rPr lang="en-IN" dirty="0" smtClean="0"/>
              <a:t>to </a:t>
            </a:r>
            <a:r>
              <a:rPr lang="en-IN" dirty="0"/>
              <a:t>the About Us Page</a:t>
            </a:r>
            <a:endParaRPr lang="en-US" dirty="0"/>
          </a:p>
        </p:txBody>
      </p:sp>
      <p:sp>
        <p:nvSpPr>
          <p:cNvPr id="2" name="Content Placeholder 1"/>
          <p:cNvSpPr>
            <a:spLocks noGrp="1"/>
          </p:cNvSpPr>
          <p:nvPr>
            <p:ph idx="1"/>
          </p:nvPr>
        </p:nvSpPr>
        <p:spPr>
          <a:xfrm>
            <a:off x="152400" y="1481328"/>
            <a:ext cx="8839200" cy="4525963"/>
          </a:xfrm>
        </p:spPr>
        <p:txBody>
          <a:bodyPr/>
          <a:lstStyle/>
          <a:p>
            <a:r>
              <a:rPr lang="en-US" dirty="0" smtClean="0"/>
              <a:t>Click the blank line before the &lt;h1&gt;Cardio&lt;/h1&gt; elements.</a:t>
            </a:r>
          </a:p>
          <a:p>
            <a:r>
              <a:rPr lang="en-US" dirty="0" smtClean="0"/>
              <a:t>Press ENTER to insert a new line.</a:t>
            </a:r>
          </a:p>
          <a:p>
            <a:r>
              <a:rPr lang="en-US" dirty="0" smtClean="0"/>
              <a:t>Enter the code shown to add the &lt;section&gt;element to this group of code.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810000"/>
            <a:ext cx="7611538" cy="2324425"/>
          </a:xfrm>
          <a:prstGeom prst="rect">
            <a:avLst/>
          </a:prstGeom>
          <a:ln w="19050">
            <a:solidFill>
              <a:schemeClr val="tx1"/>
            </a:solidFill>
          </a:ln>
        </p:spPr>
      </p:pic>
    </p:spTree>
    <p:extLst>
      <p:ext uri="{BB962C8B-B14F-4D97-AF65-F5344CB8AC3E}">
        <p14:creationId xmlns:p14="http://schemas.microsoft.com/office/powerpoint/2010/main" val="249476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143000"/>
          </a:xfrm>
        </p:spPr>
        <p:txBody>
          <a:bodyPr>
            <a:noAutofit/>
          </a:bodyPr>
          <a:lstStyle/>
          <a:p>
            <a:r>
              <a:rPr lang="en-US" dirty="0" smtClean="0"/>
              <a:t>Adding </a:t>
            </a:r>
            <a:r>
              <a:rPr lang="en-US" dirty="0"/>
              <a:t>Section </a:t>
            </a:r>
            <a:r>
              <a:rPr lang="en-US" dirty="0" smtClean="0"/>
              <a:t>Elements </a:t>
            </a:r>
            <a:r>
              <a:rPr lang="en-IN" dirty="0" smtClean="0"/>
              <a:t>to </a:t>
            </a:r>
            <a:r>
              <a:rPr lang="en-IN" dirty="0"/>
              <a:t>the About Us Page</a:t>
            </a:r>
            <a:endParaRPr lang="en-US" dirty="0"/>
          </a:p>
        </p:txBody>
      </p:sp>
      <p:sp>
        <p:nvSpPr>
          <p:cNvPr id="2" name="Content Placeholder 1"/>
          <p:cNvSpPr>
            <a:spLocks noGrp="1"/>
          </p:cNvSpPr>
          <p:nvPr>
            <p:ph idx="1"/>
          </p:nvPr>
        </p:nvSpPr>
        <p:spPr>
          <a:xfrm>
            <a:off x="152400" y="1447800"/>
            <a:ext cx="8839200" cy="4525963"/>
          </a:xfrm>
        </p:spPr>
        <p:txBody>
          <a:bodyPr/>
          <a:lstStyle/>
          <a:p>
            <a:r>
              <a:rPr lang="en-US" dirty="0" smtClean="0"/>
              <a:t>Click the blank line before the &lt;h1&gt;Personal Training&lt;/h1&gt; elements.</a:t>
            </a:r>
          </a:p>
          <a:p>
            <a:r>
              <a:rPr lang="en-US" dirty="0" smtClean="0"/>
              <a:t>Press ENTER to insert a new line.</a:t>
            </a:r>
          </a:p>
          <a:p>
            <a:r>
              <a:rPr lang="en-US" dirty="0" smtClean="0"/>
              <a:t>Enter the code shown to add the &lt;section&gt;element to this group of code.</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09" y="3742922"/>
            <a:ext cx="8097381" cy="2886478"/>
          </a:xfrm>
          <a:prstGeom prst="rect">
            <a:avLst/>
          </a:prstGeom>
          <a:ln w="19050">
            <a:solidFill>
              <a:schemeClr val="tx1"/>
            </a:solidFill>
          </a:ln>
        </p:spPr>
      </p:pic>
    </p:spTree>
    <p:extLst>
      <p:ext uri="{BB962C8B-B14F-4D97-AF65-F5344CB8AC3E}">
        <p14:creationId xmlns:p14="http://schemas.microsoft.com/office/powerpoint/2010/main" val="152321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143000"/>
          </a:xfrm>
        </p:spPr>
        <p:txBody>
          <a:bodyPr>
            <a:noAutofit/>
          </a:bodyPr>
          <a:lstStyle/>
          <a:p>
            <a:r>
              <a:rPr lang="en-US" dirty="0" smtClean="0"/>
              <a:t>Adding </a:t>
            </a:r>
            <a:r>
              <a:rPr lang="en-US" dirty="0"/>
              <a:t>Section </a:t>
            </a:r>
            <a:r>
              <a:rPr lang="en-US" dirty="0" smtClean="0"/>
              <a:t>Elements </a:t>
            </a:r>
            <a:r>
              <a:rPr lang="en-IN" dirty="0" smtClean="0"/>
              <a:t>to </a:t>
            </a:r>
            <a:r>
              <a:rPr lang="en-IN" dirty="0"/>
              <a:t>the About Us Page</a:t>
            </a:r>
            <a:endParaRPr lang="en-US" dirty="0"/>
          </a:p>
        </p:txBody>
      </p:sp>
      <p:sp>
        <p:nvSpPr>
          <p:cNvPr id="2" name="Content Placeholder 1"/>
          <p:cNvSpPr>
            <a:spLocks noGrp="1"/>
          </p:cNvSpPr>
          <p:nvPr>
            <p:ph idx="1"/>
          </p:nvPr>
        </p:nvSpPr>
        <p:spPr>
          <a:xfrm>
            <a:off x="152400" y="1447800"/>
            <a:ext cx="8839200" cy="4525963"/>
          </a:xfrm>
        </p:spPr>
        <p:txBody>
          <a:bodyPr/>
          <a:lstStyle/>
          <a:p>
            <a:r>
              <a:rPr lang="en-US" dirty="0" smtClean="0"/>
              <a:t>On Line 66, replace the word “div” with “section” to modify the tag.</a:t>
            </a:r>
          </a:p>
          <a:p>
            <a:r>
              <a:rPr lang="en-US" dirty="0" smtClean="0"/>
              <a:t>On Line 86, modify the ending tag by replacing “div” with “section” as well.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66435"/>
            <a:ext cx="7315200" cy="247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75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Styling </a:t>
            </a:r>
            <a:r>
              <a:rPr lang="en-IN" dirty="0"/>
              <a:t>the About Us </a:t>
            </a:r>
            <a:r>
              <a:rPr lang="en-IN" dirty="0" smtClean="0"/>
              <a:t>Page </a:t>
            </a:r>
            <a:r>
              <a:rPr lang="en-US" dirty="0" smtClean="0"/>
              <a:t>for </a:t>
            </a:r>
            <a:r>
              <a:rPr lang="en-US" dirty="0"/>
              <a:t>a Tablet Viewport</a:t>
            </a:r>
          </a:p>
        </p:txBody>
      </p:sp>
      <p:sp>
        <p:nvSpPr>
          <p:cNvPr id="2" name="Content Placeholder 1"/>
          <p:cNvSpPr>
            <a:spLocks noGrp="1"/>
          </p:cNvSpPr>
          <p:nvPr>
            <p:ph idx="1"/>
          </p:nvPr>
        </p:nvSpPr>
        <p:spPr/>
        <p:txBody>
          <a:bodyPr/>
          <a:lstStyle/>
          <a:p>
            <a:r>
              <a:rPr lang="en-US" dirty="0" smtClean="0"/>
              <a:t>If needed, reopen “styles.css” files in Notepad ++</a:t>
            </a:r>
          </a:p>
          <a:p>
            <a:r>
              <a:rPr lang="en-US" dirty="0" smtClean="0"/>
              <a:t>On Line 160, DELETE the “margin-bottom” property and move the closing brace to Line 160. (This will create additional space for the next few changes.)</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8" y="3581400"/>
            <a:ext cx="9001845" cy="1843164"/>
          </a:xfrm>
          <a:prstGeom prst="rect">
            <a:avLst/>
          </a:prstGeom>
          <a:ln w="19050">
            <a:solidFill>
              <a:schemeClr val="tx1"/>
            </a:solidFill>
          </a:ln>
        </p:spPr>
      </p:pic>
    </p:spTree>
    <p:extLst>
      <p:ext uri="{BB962C8B-B14F-4D97-AF65-F5344CB8AC3E}">
        <p14:creationId xmlns:p14="http://schemas.microsoft.com/office/powerpoint/2010/main" val="135770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Styling </a:t>
            </a:r>
            <a:r>
              <a:rPr lang="en-IN" dirty="0"/>
              <a:t>the About Us </a:t>
            </a:r>
            <a:r>
              <a:rPr lang="en-IN" dirty="0" smtClean="0"/>
              <a:t>Page </a:t>
            </a:r>
            <a:r>
              <a:rPr lang="en-US" dirty="0" smtClean="0"/>
              <a:t>for </a:t>
            </a:r>
            <a:r>
              <a:rPr lang="en-US" dirty="0"/>
              <a:t>a Tablet Viewport</a:t>
            </a:r>
          </a:p>
        </p:txBody>
      </p:sp>
      <p:sp>
        <p:nvSpPr>
          <p:cNvPr id="2" name="Content Placeholder 1"/>
          <p:cNvSpPr>
            <a:spLocks noGrp="1"/>
          </p:cNvSpPr>
          <p:nvPr>
            <p:ph idx="1"/>
          </p:nvPr>
        </p:nvSpPr>
        <p:spPr/>
        <p:txBody>
          <a:bodyPr/>
          <a:lstStyle/>
          <a:p>
            <a:r>
              <a:rPr lang="en-US" dirty="0" smtClean="0"/>
              <a:t>Click at the end of Line 164 and press ENTER to insert a new Line 165.</a:t>
            </a:r>
          </a:p>
          <a:p>
            <a:r>
              <a:rPr lang="en-US" dirty="0" smtClean="0"/>
              <a:t>Enter the code shown below to add new margin properties and values.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339" y="3505200"/>
            <a:ext cx="7213322" cy="1990822"/>
          </a:xfrm>
          <a:prstGeom prst="rect">
            <a:avLst/>
          </a:prstGeom>
          <a:ln w="19050">
            <a:solidFill>
              <a:schemeClr val="tx1"/>
            </a:solidFill>
          </a:ln>
        </p:spPr>
      </p:pic>
    </p:spTree>
    <p:extLst>
      <p:ext uri="{BB962C8B-B14F-4D97-AF65-F5344CB8AC3E}">
        <p14:creationId xmlns:p14="http://schemas.microsoft.com/office/powerpoint/2010/main" val="402774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Styling </a:t>
            </a:r>
            <a:r>
              <a:rPr lang="en-IN" dirty="0"/>
              <a:t>the About Us </a:t>
            </a:r>
            <a:r>
              <a:rPr lang="en-IN" dirty="0" smtClean="0"/>
              <a:t>Page </a:t>
            </a:r>
            <a:r>
              <a:rPr lang="en-US" dirty="0" smtClean="0"/>
              <a:t>for </a:t>
            </a:r>
            <a:r>
              <a:rPr lang="en-US" dirty="0"/>
              <a:t>a Tablet Viewport</a:t>
            </a:r>
          </a:p>
        </p:txBody>
      </p:sp>
      <p:sp>
        <p:nvSpPr>
          <p:cNvPr id="2" name="Content Placeholder 1"/>
          <p:cNvSpPr>
            <a:spLocks noGrp="1"/>
          </p:cNvSpPr>
          <p:nvPr>
            <p:ph idx="1"/>
          </p:nvPr>
        </p:nvSpPr>
        <p:spPr/>
        <p:txBody>
          <a:bodyPr/>
          <a:lstStyle/>
          <a:p>
            <a:r>
              <a:rPr lang="en-US" dirty="0" smtClean="0"/>
              <a:t>Click at the end of Line 195 and press ENTER twice to insert new Lines 196 and 197.</a:t>
            </a:r>
          </a:p>
          <a:p>
            <a:r>
              <a:rPr lang="en-US" dirty="0" smtClean="0"/>
              <a:t>Enter the comment and code shown below:</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89" y="3429000"/>
            <a:ext cx="7828223" cy="1890817"/>
          </a:xfrm>
          <a:prstGeom prst="rect">
            <a:avLst/>
          </a:prstGeom>
          <a:ln w="19050">
            <a:solidFill>
              <a:schemeClr val="tx1"/>
            </a:solidFill>
          </a:ln>
        </p:spPr>
      </p:pic>
    </p:spTree>
    <p:extLst>
      <p:ext uri="{BB962C8B-B14F-4D97-AF65-F5344CB8AC3E}">
        <p14:creationId xmlns:p14="http://schemas.microsoft.com/office/powerpoint/2010/main" val="409392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The </a:t>
            </a:r>
            <a:r>
              <a:rPr lang="en-IN" sz="2600" dirty="0">
                <a:latin typeface="Courier New" panose="02070309020205020404" pitchFamily="49" charset="0"/>
                <a:cs typeface="Courier New" panose="02070309020205020404" pitchFamily="49" charset="0"/>
              </a:rPr>
              <a:t>aside</a:t>
            </a:r>
            <a:r>
              <a:rPr lang="en-IN" b="1" dirty="0"/>
              <a:t> </a:t>
            </a:r>
            <a:r>
              <a:rPr lang="en-IN" dirty="0"/>
              <a:t>element is used as a sidebar </a:t>
            </a:r>
            <a:r>
              <a:rPr lang="en-IN" dirty="0" smtClean="0"/>
              <a:t>that contains </a:t>
            </a:r>
            <a:r>
              <a:rPr lang="en-IN" dirty="0"/>
              <a:t>additional information about </a:t>
            </a:r>
            <a:r>
              <a:rPr lang="en-IN" dirty="0" smtClean="0"/>
              <a:t>a particular </a:t>
            </a:r>
            <a:r>
              <a:rPr lang="en-IN" dirty="0"/>
              <a:t>item mentioned within another </a:t>
            </a:r>
            <a:r>
              <a:rPr lang="en-IN" dirty="0" smtClean="0"/>
              <a:t>element</a:t>
            </a:r>
          </a:p>
          <a:p>
            <a:r>
              <a:rPr lang="en-IN" dirty="0"/>
              <a:t>For example, if an article on a webpage contains a recipe and a list </a:t>
            </a:r>
            <a:r>
              <a:rPr lang="en-IN" dirty="0" smtClean="0"/>
              <a:t>of ingredients</a:t>
            </a:r>
            <a:r>
              <a:rPr lang="en-IN" dirty="0"/>
              <a:t>, </a:t>
            </a:r>
            <a:r>
              <a:rPr lang="en-IN" dirty="0" smtClean="0"/>
              <a:t>one could </a:t>
            </a:r>
            <a:r>
              <a:rPr lang="en-IN" dirty="0"/>
              <a:t>include an </a:t>
            </a:r>
            <a:r>
              <a:rPr lang="en-IN" sz="2600" dirty="0">
                <a:latin typeface="Courier New" panose="02070309020205020404" pitchFamily="49" charset="0"/>
                <a:cs typeface="Courier New" panose="02070309020205020404" pitchFamily="49" charset="0"/>
              </a:rPr>
              <a:t>aside</a:t>
            </a:r>
            <a:r>
              <a:rPr lang="en-IN" b="1" dirty="0"/>
              <a:t> </a:t>
            </a:r>
            <a:r>
              <a:rPr lang="en-IN" dirty="0"/>
              <a:t>element with more information about </a:t>
            </a:r>
            <a:r>
              <a:rPr lang="en-IN" dirty="0" smtClean="0"/>
              <a:t>one of </a:t>
            </a:r>
            <a:r>
              <a:rPr lang="en-IN" dirty="0"/>
              <a:t>the key ingredients, such as its origin or where to purchase it</a:t>
            </a:r>
            <a:endParaRPr lang="en-IN" dirty="0" smtClean="0"/>
          </a:p>
          <a:p>
            <a:r>
              <a:rPr lang="en-US" dirty="0" smtClean="0"/>
              <a:t>It can be </a:t>
            </a:r>
            <a:r>
              <a:rPr lang="en-IN" dirty="0" smtClean="0"/>
              <a:t>nested </a:t>
            </a:r>
            <a:r>
              <a:rPr lang="en-IN" dirty="0"/>
              <a:t>within </a:t>
            </a:r>
            <a:r>
              <a:rPr lang="en-IN" sz="2600" dirty="0">
                <a:latin typeface="Courier New" panose="02070309020205020404" pitchFamily="49" charset="0"/>
                <a:cs typeface="Courier New" panose="02070309020205020404" pitchFamily="49" charset="0"/>
              </a:rPr>
              <a:t>article</a:t>
            </a:r>
            <a:r>
              <a:rPr lang="en-IN" b="1" dirty="0"/>
              <a:t> </a:t>
            </a:r>
            <a:r>
              <a:rPr lang="en-IN" dirty="0"/>
              <a:t>elements or within </a:t>
            </a:r>
            <a:r>
              <a:rPr lang="en-IN" sz="2600" dirty="0">
                <a:latin typeface="Courier New" panose="02070309020205020404" pitchFamily="49" charset="0"/>
                <a:cs typeface="Courier New" panose="02070309020205020404" pitchFamily="49" charset="0"/>
              </a:rPr>
              <a:t>main</a:t>
            </a:r>
            <a:r>
              <a:rPr lang="en-IN" b="1" dirty="0"/>
              <a:t> </a:t>
            </a:r>
            <a:r>
              <a:rPr lang="en-IN" dirty="0"/>
              <a:t>or </a:t>
            </a:r>
            <a:r>
              <a:rPr lang="en-IN" sz="2600" dirty="0">
                <a:latin typeface="Courier New" panose="02070309020205020404" pitchFamily="49" charset="0"/>
                <a:cs typeface="Courier New" panose="02070309020205020404" pitchFamily="49" charset="0"/>
              </a:rPr>
              <a:t>section</a:t>
            </a:r>
            <a:r>
              <a:rPr lang="en-IN" b="1" dirty="0"/>
              <a:t> </a:t>
            </a:r>
            <a:r>
              <a:rPr lang="en-IN" dirty="0"/>
              <a:t>elements</a:t>
            </a:r>
            <a:endParaRPr lang="en-US" dirty="0"/>
          </a:p>
        </p:txBody>
      </p:sp>
      <p:sp>
        <p:nvSpPr>
          <p:cNvPr id="5" name="Title 4"/>
          <p:cNvSpPr>
            <a:spLocks noGrp="1"/>
          </p:cNvSpPr>
          <p:nvPr>
            <p:ph type="title"/>
          </p:nvPr>
        </p:nvSpPr>
        <p:spPr/>
        <p:txBody>
          <a:bodyPr/>
          <a:lstStyle/>
          <a:p>
            <a:r>
              <a:rPr lang="en-US" dirty="0"/>
              <a:t>Aside Element</a:t>
            </a:r>
          </a:p>
        </p:txBody>
      </p:sp>
    </p:spTree>
    <p:extLst>
      <p:ext uri="{BB962C8B-B14F-4D97-AF65-F5344CB8AC3E}">
        <p14:creationId xmlns:p14="http://schemas.microsoft.com/office/powerpoint/2010/main" val="191235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Styling </a:t>
            </a:r>
            <a:r>
              <a:rPr lang="en-IN" dirty="0"/>
              <a:t>the About Us </a:t>
            </a:r>
            <a:r>
              <a:rPr lang="en-IN" dirty="0" smtClean="0"/>
              <a:t>Page </a:t>
            </a:r>
            <a:r>
              <a:rPr lang="en-US" dirty="0" smtClean="0"/>
              <a:t>for </a:t>
            </a:r>
            <a:r>
              <a:rPr lang="en-US" dirty="0"/>
              <a:t>a Tablet Viewport</a:t>
            </a:r>
          </a:p>
        </p:txBody>
      </p:sp>
      <p:sp>
        <p:nvSpPr>
          <p:cNvPr id="2" name="Content Placeholder 1"/>
          <p:cNvSpPr>
            <a:spLocks noGrp="1"/>
          </p:cNvSpPr>
          <p:nvPr>
            <p:ph idx="1"/>
          </p:nvPr>
        </p:nvSpPr>
        <p:spPr/>
        <p:txBody>
          <a:bodyPr/>
          <a:lstStyle/>
          <a:p>
            <a:r>
              <a:rPr lang="en-US" dirty="0" smtClean="0"/>
              <a:t>Press ENTER twice to insert new Lines 201 &amp; 202.</a:t>
            </a:r>
          </a:p>
          <a:p>
            <a:r>
              <a:rPr lang="en-US" dirty="0" smtClean="0"/>
              <a:t>Add the comments and code shown:</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16" y="2590800"/>
            <a:ext cx="7842968" cy="3753236"/>
          </a:xfrm>
          <a:prstGeom prst="rect">
            <a:avLst/>
          </a:prstGeom>
          <a:ln w="19050">
            <a:solidFill>
              <a:schemeClr val="tx1"/>
            </a:solidFill>
          </a:ln>
        </p:spPr>
      </p:pic>
    </p:spTree>
    <p:extLst>
      <p:ext uri="{BB962C8B-B14F-4D97-AF65-F5344CB8AC3E}">
        <p14:creationId xmlns:p14="http://schemas.microsoft.com/office/powerpoint/2010/main" val="185498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Styling </a:t>
            </a:r>
            <a:r>
              <a:rPr lang="en-IN" dirty="0"/>
              <a:t>the About Us </a:t>
            </a:r>
            <a:r>
              <a:rPr lang="en-IN" dirty="0" smtClean="0"/>
              <a:t>Page </a:t>
            </a:r>
            <a:r>
              <a:rPr lang="en-US" dirty="0" smtClean="0"/>
              <a:t>for </a:t>
            </a:r>
            <a:r>
              <a:rPr lang="en-US" dirty="0"/>
              <a:t>a </a:t>
            </a:r>
            <a:r>
              <a:rPr lang="en-US" dirty="0" smtClean="0"/>
              <a:t>Desktop Viewport</a:t>
            </a:r>
            <a:endParaRPr lang="en-US" dirty="0"/>
          </a:p>
        </p:txBody>
      </p:sp>
      <p:sp>
        <p:nvSpPr>
          <p:cNvPr id="2" name="Content Placeholder 1"/>
          <p:cNvSpPr>
            <a:spLocks noGrp="1"/>
          </p:cNvSpPr>
          <p:nvPr>
            <p:ph idx="1"/>
          </p:nvPr>
        </p:nvSpPr>
        <p:spPr>
          <a:xfrm>
            <a:off x="76200" y="1481328"/>
            <a:ext cx="8991600" cy="4525963"/>
          </a:xfrm>
        </p:spPr>
        <p:txBody>
          <a:bodyPr/>
          <a:lstStyle/>
          <a:p>
            <a:r>
              <a:rPr lang="en-US" dirty="0" smtClean="0"/>
              <a:t>DELETE Lines 306 through 309 to remove the style rule for .items. (If needed, move the comment for the body element up to Line 306).</a:t>
            </a:r>
          </a:p>
          <a:p>
            <a:r>
              <a:rPr lang="en-US" dirty="0" smtClean="0"/>
              <a:t>Click at the end of Line 316 and press ENTER twice to insert new Lines 317 &amp; 318. Enter the comment and code shown:</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19" y="4114800"/>
            <a:ext cx="8171162" cy="1676400"/>
          </a:xfrm>
          <a:prstGeom prst="rect">
            <a:avLst/>
          </a:prstGeom>
          <a:ln w="19050">
            <a:solidFill>
              <a:schemeClr val="tx1"/>
            </a:solidFill>
          </a:ln>
        </p:spPr>
      </p:pic>
    </p:spTree>
    <p:extLst>
      <p:ext uri="{BB962C8B-B14F-4D97-AF65-F5344CB8AC3E}">
        <p14:creationId xmlns:p14="http://schemas.microsoft.com/office/powerpoint/2010/main" val="325275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Styling </a:t>
            </a:r>
            <a:r>
              <a:rPr lang="en-IN" dirty="0"/>
              <a:t>the About Us </a:t>
            </a:r>
            <a:r>
              <a:rPr lang="en-IN" dirty="0" smtClean="0"/>
              <a:t>Page </a:t>
            </a:r>
            <a:r>
              <a:rPr lang="en-US" dirty="0" smtClean="0"/>
              <a:t>for </a:t>
            </a:r>
            <a:r>
              <a:rPr lang="en-US" dirty="0"/>
              <a:t>a </a:t>
            </a:r>
            <a:r>
              <a:rPr lang="en-US" dirty="0" smtClean="0"/>
              <a:t>Desktop Viewport</a:t>
            </a:r>
            <a:endParaRPr lang="en-US" dirty="0"/>
          </a:p>
        </p:txBody>
      </p:sp>
      <p:sp>
        <p:nvSpPr>
          <p:cNvPr id="2" name="Content Placeholder 1"/>
          <p:cNvSpPr>
            <a:spLocks noGrp="1"/>
          </p:cNvSpPr>
          <p:nvPr>
            <p:ph idx="1"/>
          </p:nvPr>
        </p:nvSpPr>
        <p:spPr>
          <a:xfrm>
            <a:off x="76200" y="1481328"/>
            <a:ext cx="8991600" cy="4525963"/>
          </a:xfrm>
        </p:spPr>
        <p:txBody>
          <a:bodyPr/>
          <a:lstStyle/>
          <a:p>
            <a:r>
              <a:rPr lang="en-US" dirty="0" smtClean="0"/>
              <a:t>Press the ENTER key twice to insert new Lines 324 &amp; 325.</a:t>
            </a:r>
          </a:p>
          <a:p>
            <a:r>
              <a:rPr lang="en-US" dirty="0" smtClean="0"/>
              <a:t>Add the comments and code shown:</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99" y="3276600"/>
            <a:ext cx="7026403" cy="2729060"/>
          </a:xfrm>
          <a:prstGeom prst="rect">
            <a:avLst/>
          </a:prstGeom>
          <a:ln w="19050">
            <a:solidFill>
              <a:schemeClr val="tx1"/>
            </a:solidFill>
          </a:ln>
        </p:spPr>
      </p:pic>
    </p:spTree>
    <p:extLst>
      <p:ext uri="{BB962C8B-B14F-4D97-AF65-F5344CB8AC3E}">
        <p14:creationId xmlns:p14="http://schemas.microsoft.com/office/powerpoint/2010/main" val="325161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991600" cy="5029200"/>
          </a:xfrm>
        </p:spPr>
        <p:txBody>
          <a:bodyPr>
            <a:normAutofit fontScale="92500"/>
          </a:bodyPr>
          <a:lstStyle/>
          <a:p>
            <a:r>
              <a:rPr lang="en-US" dirty="0" smtClean="0"/>
              <a:t>Open “contact.html” in Notepad ++</a:t>
            </a:r>
          </a:p>
          <a:p>
            <a:r>
              <a:rPr lang="en-US" dirty="0" smtClean="0"/>
              <a:t>Click at the end of Line 38  (</a:t>
            </a:r>
            <a:r>
              <a:rPr lang="en-US" sz="2400" i="1" dirty="0" smtClean="0"/>
              <a:t>after “Phone Number</a:t>
            </a:r>
            <a:r>
              <a:rPr lang="en-US" dirty="0" smtClean="0"/>
              <a:t>) and replace the line break tag with a &lt;/p&gt; to insert and ending paragraph tag.</a:t>
            </a:r>
          </a:p>
          <a:p>
            <a:r>
              <a:rPr lang="en-US" dirty="0" smtClean="0"/>
              <a:t>Click at the beginning of Line 39 and insert a starting paragraph tag &lt;p&gt;</a:t>
            </a:r>
          </a:p>
          <a:p>
            <a:r>
              <a:rPr lang="en-US" dirty="0" smtClean="0"/>
              <a:t>Click at the end of Line 42 and replace the line break tag with an ending paragraph tag &lt;/p&gt;.</a:t>
            </a:r>
          </a:p>
          <a:p>
            <a:r>
              <a:rPr lang="en-US" dirty="0" smtClean="0"/>
              <a:t>Click at the beginning of Line 43 and insert a paragraph tag &lt;p&gt;.</a:t>
            </a:r>
          </a:p>
          <a:p>
            <a:r>
              <a:rPr lang="en-US" dirty="0" smtClean="0"/>
              <a:t>On Line 43, insert </a:t>
            </a:r>
            <a:r>
              <a:rPr lang="en-US" b="1" dirty="0" smtClean="0"/>
              <a:t>class=“contact” </a:t>
            </a:r>
            <a:r>
              <a:rPr lang="en-US" dirty="0" smtClean="0"/>
              <a:t>after the mailto address.</a:t>
            </a:r>
          </a:p>
          <a:p>
            <a:r>
              <a:rPr lang="en-US" dirty="0" smtClean="0"/>
              <a:t>Delete the two line breaks on Line 44 &lt;</a:t>
            </a:r>
            <a:r>
              <a:rPr lang="en-US" dirty="0" err="1" smtClean="0"/>
              <a:t>br</a:t>
            </a:r>
            <a:r>
              <a:rPr lang="en-US" dirty="0" smtClean="0"/>
              <a:t>&gt;&lt;</a:t>
            </a:r>
            <a:r>
              <a:rPr lang="en-US" dirty="0" err="1" smtClean="0"/>
              <a:t>br</a:t>
            </a:r>
            <a:r>
              <a:rPr lang="en-US" dirty="0" smtClean="0"/>
              <a:t>&gt;.</a:t>
            </a:r>
            <a:endParaRPr lang="en-US" dirty="0"/>
          </a:p>
        </p:txBody>
      </p:sp>
      <p:sp>
        <p:nvSpPr>
          <p:cNvPr id="3" name="Title 2"/>
          <p:cNvSpPr>
            <a:spLocks noGrp="1"/>
          </p:cNvSpPr>
          <p:nvPr>
            <p:ph type="title"/>
          </p:nvPr>
        </p:nvSpPr>
        <p:spPr/>
        <p:txBody>
          <a:bodyPr/>
          <a:lstStyle/>
          <a:p>
            <a:r>
              <a:rPr lang="en-US" dirty="0" smtClean="0"/>
              <a:t>Updating the Contact Us Page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0" y="2286000"/>
            <a:ext cx="9059540" cy="2600688"/>
          </a:xfrm>
          <a:prstGeom prst="rect">
            <a:avLst/>
          </a:prstGeom>
          <a:ln w="19050">
            <a:solidFill>
              <a:schemeClr val="tx1"/>
            </a:solidFill>
          </a:ln>
        </p:spPr>
      </p:pic>
    </p:spTree>
    <p:extLst>
      <p:ext uri="{BB962C8B-B14F-4D97-AF65-F5344CB8AC3E}">
        <p14:creationId xmlns:p14="http://schemas.microsoft.com/office/powerpoint/2010/main" val="192529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991600" cy="5029200"/>
          </a:xfrm>
        </p:spPr>
        <p:txBody>
          <a:bodyPr>
            <a:normAutofit/>
          </a:bodyPr>
          <a:lstStyle/>
          <a:p>
            <a:r>
              <a:rPr lang="en-US" dirty="0" smtClean="0"/>
              <a:t>If needed, reopen “styles.css”</a:t>
            </a:r>
          </a:p>
          <a:p>
            <a:r>
              <a:rPr lang="en-US" dirty="0" smtClean="0"/>
              <a:t>Click at the end of Line 214 and press ENTER twice to insert new Lines 215 &amp; 216.</a:t>
            </a:r>
          </a:p>
          <a:p>
            <a:r>
              <a:rPr lang="en-US" dirty="0" smtClean="0"/>
              <a:t>Enter the comment and code shown:</a:t>
            </a:r>
          </a:p>
        </p:txBody>
      </p:sp>
      <p:sp>
        <p:nvSpPr>
          <p:cNvPr id="3" name="Title 2"/>
          <p:cNvSpPr>
            <a:spLocks noGrp="1"/>
          </p:cNvSpPr>
          <p:nvPr>
            <p:ph type="title"/>
          </p:nvPr>
        </p:nvSpPr>
        <p:spPr/>
        <p:txBody>
          <a:bodyPr/>
          <a:lstStyle/>
          <a:p>
            <a:r>
              <a:rPr lang="en-US" dirty="0" smtClean="0"/>
              <a:t>Styling the Contact Us Page</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10" y="3203944"/>
            <a:ext cx="7783780" cy="2690912"/>
          </a:xfrm>
          <a:prstGeom prst="rect">
            <a:avLst/>
          </a:prstGeom>
          <a:ln w="19050">
            <a:solidFill>
              <a:schemeClr val="tx1"/>
            </a:solidFill>
          </a:ln>
        </p:spPr>
      </p:pic>
    </p:spTree>
    <p:extLst>
      <p:ext uri="{BB962C8B-B14F-4D97-AF65-F5344CB8AC3E}">
        <p14:creationId xmlns:p14="http://schemas.microsoft.com/office/powerpoint/2010/main" val="319300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991600" cy="5029200"/>
          </a:xfrm>
        </p:spPr>
        <p:txBody>
          <a:bodyPr>
            <a:normAutofit/>
          </a:bodyPr>
          <a:lstStyle/>
          <a:p>
            <a:r>
              <a:rPr lang="en-US" dirty="0" smtClean="0"/>
              <a:t>Click at the end of Line 341 and press ENTER twice to add new Lines 342 &amp; 343.</a:t>
            </a:r>
          </a:p>
          <a:p>
            <a:r>
              <a:rPr lang="en-US" dirty="0" smtClean="0"/>
              <a:t>Enter the comments and code shown:</a:t>
            </a:r>
          </a:p>
        </p:txBody>
      </p:sp>
      <p:sp>
        <p:nvSpPr>
          <p:cNvPr id="3" name="Title 2"/>
          <p:cNvSpPr>
            <a:spLocks noGrp="1"/>
          </p:cNvSpPr>
          <p:nvPr>
            <p:ph type="title"/>
          </p:nvPr>
        </p:nvSpPr>
        <p:spPr/>
        <p:txBody>
          <a:bodyPr/>
          <a:lstStyle/>
          <a:p>
            <a:r>
              <a:rPr lang="en-US" dirty="0" smtClean="0"/>
              <a:t>Styling the Contact Us Page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019" y="2743200"/>
            <a:ext cx="6999963" cy="3310059"/>
          </a:xfrm>
          <a:prstGeom prst="rect">
            <a:avLst/>
          </a:prstGeom>
          <a:ln w="19050">
            <a:solidFill>
              <a:schemeClr val="tx1"/>
            </a:solidFill>
          </a:ln>
        </p:spPr>
      </p:pic>
    </p:spTree>
    <p:extLst>
      <p:ext uri="{BB962C8B-B14F-4D97-AF65-F5344CB8AC3E}">
        <p14:creationId xmlns:p14="http://schemas.microsoft.com/office/powerpoint/2010/main" val="303696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143000"/>
          </a:xfrm>
        </p:spPr>
        <p:txBody>
          <a:bodyPr/>
          <a:lstStyle/>
          <a:p>
            <a:r>
              <a:rPr lang="en-US" dirty="0"/>
              <a:t>Creating the Nutrition Page</a:t>
            </a:r>
          </a:p>
        </p:txBody>
      </p:sp>
      <p:pic>
        <p:nvPicPr>
          <p:cNvPr id="9" name="Content Placeholder 8" descr="This figure shows the wireframe for the tablet viewport of a webpage. The figure consists of sixteen rectangular boxes.&#10;The first rectangular box is vertically positioned. A text that reads “Nutrition page wireframe for tablet viewport” is positioned at the top of the first rectangular box.&#10;The second box is vertically positioned at the top, inside the first rectangular box. The third rectangular box labeled “Header” is positioned at the top, inside this box. The fourth rectangular box labeled “Navigation” is attached below the third rectangular box. The fifth rectangular box labeled “Banner Div” is attached below the fourth rectangular box. The sixth rectangular box labeled “Main” is attached below the fifth rectangular box. The seventh rectangular box labeled “Article” is positioned vertically inside the sixth rectangular box. The eighth rectangular box labeled “Image” is positioned at the top, inside the seventh rectangular box. The ninth rectangular box labeled “Aside” is positioned below the eighth rectangular box, inside the seventh rectangular box.&#10;The tenth rectangular box labeled “Article” is positioned vertically on the right side of the seventh rectangular box. The eleventh rectangular box labeled “Image” is positioned at the top, inside the tenth rectangular box. The twelfth rectangular box labeled “Aside” is positioned below the eleventh rectangular box, inside the tenth rectangular box.&#10;The thirteenth rectangular box labeled “Article” is positioned vertically on the right side of the tenth rectangular box. The fourteenth rectangular box labeled “Image” is positioned at the top, inside the thirteenth rectangular box. The fifteenth rectangular box labeled “Aside” is positioned below the fourteenth rectangular box, inside the thirteenth rectangular box.&#10;The sixteenth rectangular box labeled “Footer” is positioned below the first rectangular box."/>
          <p:cNvPicPr>
            <a:picLocks noGrp="1" noChangeAspect="1"/>
          </p:cNvPicPr>
          <p:nvPr>
            <p:ph sz="half" idx="1"/>
          </p:nvPr>
        </p:nvPicPr>
        <p:blipFill>
          <a:blip r:embed="rId2" cstate="print"/>
          <a:stretch>
            <a:fillRect/>
          </a:stretch>
        </p:blipFill>
        <p:spPr>
          <a:xfrm>
            <a:off x="832988" y="1295400"/>
            <a:ext cx="3129412" cy="4876800"/>
          </a:xfrm>
          <a:prstGeom prst="rect">
            <a:avLst/>
          </a:prstGeom>
        </p:spPr>
      </p:pic>
      <p:pic>
        <p:nvPicPr>
          <p:cNvPr id="10" name="Content Placeholder 9" descr="This figure shows the wireframe for the desktop viewport of a webpage. The figure consists of sixteen rectangular boxes.&#10;The first rectangular box is vertically positioned. A text that reads “Nutrition page wireframe for desktop viewport” is positioned at the top of the first rectangular box.&#10;The second box is vertically positioned at the top, inside the first rectangular box. The third rectangular box labeled “Header” is positioned at the top-left corner, inside this box. The fourth rectangular box labeled “Navigation” is attached to the right of the third rectangular box. The fifth rectangular box labeled “Banner Div” is attached below the third and fourth rectangular boxes. The sixth rectangular box labeled “Main” is attached below the fifth rectangular box. The seventh rectangular box labeled “Article” is positioned vertically inside the sixth rectangular box. The eighth rectangular box labeled “Image” is positioned at the top, inside the seventh rectangular box. The ninth rectangular box labeled “Aside” is positioned below the eighth rectangular box, inside the seventh rectangular box.&#10;The tenth rectangular box labeled “Article” is positioned vertically on the right side of the seventh rectangular box. The eleventh rectangular box labeled “Image” is positioned at the top, inside the tenth rectangular box. The twelfth rectangular box labeled “Aside” is positioned below the eleventh rectangular box, inside the tenth rectangular box.&#10;The thirteenth rectangular box labeled “Article” is positioned vertically on the right side of the tenth rectangular box. The fourteenth rectangular box labeled “Image” is positioned at the top, inside the thirteenth rectangular box. The fifteenth rectangular box labeled “Aside” is positioned below the fourteenth rectangular box, inside the thirteenth rectangular box.&#10;The sixteenth rectangular box labeled “Footer” is positioned below the first rectangular box."/>
          <p:cNvPicPr>
            <a:picLocks noGrp="1" noChangeAspect="1"/>
          </p:cNvPicPr>
          <p:nvPr>
            <p:ph sz="half" idx="2"/>
          </p:nvPr>
        </p:nvPicPr>
        <p:blipFill>
          <a:blip r:embed="rId3" cstate="print"/>
          <a:stretch>
            <a:fillRect/>
          </a:stretch>
        </p:blipFill>
        <p:spPr>
          <a:xfrm>
            <a:off x="5147844" y="1295400"/>
            <a:ext cx="3081756" cy="4876800"/>
          </a:xfrm>
          <a:prstGeom prst="rect">
            <a:avLst/>
          </a:prstGeom>
        </p:spPr>
      </p:pic>
    </p:spTree>
    <p:extLst>
      <p:ext uri="{BB962C8B-B14F-4D97-AF65-F5344CB8AC3E}">
        <p14:creationId xmlns:p14="http://schemas.microsoft.com/office/powerpoint/2010/main" val="75327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Open the template file we created “</a:t>
            </a:r>
            <a:r>
              <a:rPr lang="en-US" b="1" dirty="0" smtClean="0"/>
              <a:t>fitness.html</a:t>
            </a:r>
            <a:r>
              <a:rPr lang="en-US" dirty="0" smtClean="0"/>
              <a:t>” from the “Template” folder.</a:t>
            </a:r>
          </a:p>
          <a:p>
            <a:r>
              <a:rPr lang="en-US" dirty="0" smtClean="0"/>
              <a:t>Click “</a:t>
            </a:r>
            <a:r>
              <a:rPr lang="en-US" b="1" dirty="0" smtClean="0"/>
              <a:t>FILE</a:t>
            </a:r>
            <a:r>
              <a:rPr lang="en-US" dirty="0" smtClean="0"/>
              <a:t>”, then “</a:t>
            </a:r>
            <a:r>
              <a:rPr lang="en-US" b="1" dirty="0" smtClean="0"/>
              <a:t>SAVE AS</a:t>
            </a:r>
            <a:r>
              <a:rPr lang="en-US" dirty="0" smtClean="0"/>
              <a:t>”, be sure to go </a:t>
            </a:r>
            <a:r>
              <a:rPr lang="en-US" b="1" dirty="0" smtClean="0"/>
              <a:t>UP</a:t>
            </a:r>
            <a:r>
              <a:rPr lang="en-US" dirty="0" smtClean="0"/>
              <a:t> one folder level so this new file can be saved in the main “Fitness” folder (don’t save in the “Template” folder.</a:t>
            </a:r>
          </a:p>
          <a:p>
            <a:r>
              <a:rPr lang="en-US" dirty="0" smtClean="0"/>
              <a:t>Name this file “</a:t>
            </a:r>
            <a:r>
              <a:rPr lang="en-US" b="1" dirty="0" smtClean="0"/>
              <a:t>nutrition.html</a:t>
            </a:r>
            <a:r>
              <a:rPr lang="en-US" dirty="0" smtClean="0"/>
              <a:t>”.</a:t>
            </a:r>
            <a:endParaRPr lang="en-US" dirty="0"/>
          </a:p>
        </p:txBody>
      </p:sp>
      <p:sp>
        <p:nvSpPr>
          <p:cNvPr id="3" name="Title 2"/>
          <p:cNvSpPr>
            <a:spLocks noGrp="1"/>
          </p:cNvSpPr>
          <p:nvPr>
            <p:ph type="title"/>
          </p:nvPr>
        </p:nvSpPr>
        <p:spPr/>
        <p:txBody>
          <a:bodyPr/>
          <a:lstStyle/>
          <a:p>
            <a:r>
              <a:rPr lang="en-US" dirty="0" smtClean="0"/>
              <a:t>Creating the Nutrition Page</a:t>
            </a:r>
            <a:endParaRPr lang="en-US" dirty="0"/>
          </a:p>
        </p:txBody>
      </p:sp>
    </p:spTree>
    <p:extLst>
      <p:ext uri="{BB962C8B-B14F-4D97-AF65-F5344CB8AC3E}">
        <p14:creationId xmlns:p14="http://schemas.microsoft.com/office/powerpoint/2010/main" val="13947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Line 28 and press ENTER twice to insert new Lines 29 and 30.</a:t>
            </a:r>
          </a:p>
          <a:p>
            <a:r>
              <a:rPr lang="en-US" dirty="0" smtClean="0"/>
              <a:t>Insert the comment and code below to add a banner image to this new page.</a:t>
            </a:r>
            <a:endParaRPr lang="en-US" dirty="0"/>
          </a:p>
        </p:txBody>
      </p:sp>
      <p:sp>
        <p:nvSpPr>
          <p:cNvPr id="3" name="Title 2"/>
          <p:cNvSpPr>
            <a:spLocks noGrp="1"/>
          </p:cNvSpPr>
          <p:nvPr>
            <p:ph type="title"/>
          </p:nvPr>
        </p:nvSpPr>
        <p:spPr/>
        <p:txBody>
          <a:bodyPr/>
          <a:lstStyle/>
          <a:p>
            <a:r>
              <a:rPr lang="en-US" dirty="0" smtClean="0"/>
              <a:t>Creating the Nutrition Page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934" y="3657600"/>
            <a:ext cx="7956133" cy="1828800"/>
          </a:xfrm>
          <a:prstGeom prst="rect">
            <a:avLst/>
          </a:prstGeom>
          <a:ln w="19050">
            <a:solidFill>
              <a:schemeClr val="tx1"/>
            </a:solidFill>
          </a:ln>
        </p:spPr>
      </p:pic>
    </p:spTree>
    <p:extLst>
      <p:ext uri="{BB962C8B-B14F-4D97-AF65-F5344CB8AC3E}">
        <p14:creationId xmlns:p14="http://schemas.microsoft.com/office/powerpoint/2010/main" val="406184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at the end of Line 36 and press ENTER twice to insert new Lines 37 &amp; 38.</a:t>
            </a:r>
          </a:p>
          <a:p>
            <a:r>
              <a:rPr lang="en-US" dirty="0" smtClean="0"/>
              <a:t>Insert an </a:t>
            </a:r>
            <a:r>
              <a:rPr lang="en-US" b="1" dirty="0" smtClean="0"/>
              <a:t>&lt;article&gt; </a:t>
            </a:r>
            <a:r>
              <a:rPr lang="en-US" dirty="0" smtClean="0"/>
              <a:t>tag on Line 38.</a:t>
            </a:r>
          </a:p>
          <a:p>
            <a:r>
              <a:rPr lang="en-US" dirty="0" smtClean="0"/>
              <a:t>Enter the code shown to insert a new heading element and image element.</a:t>
            </a:r>
            <a:endParaRPr lang="en-US" dirty="0"/>
          </a:p>
        </p:txBody>
      </p:sp>
      <p:sp>
        <p:nvSpPr>
          <p:cNvPr id="3" name="Title 2"/>
          <p:cNvSpPr>
            <a:spLocks noGrp="1"/>
          </p:cNvSpPr>
          <p:nvPr>
            <p:ph type="title"/>
          </p:nvPr>
        </p:nvSpPr>
        <p:spPr/>
        <p:txBody>
          <a:bodyPr/>
          <a:lstStyle/>
          <a:p>
            <a:r>
              <a:rPr lang="en-US" dirty="0" smtClean="0"/>
              <a:t>Creating the Nutrition Page</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62" y="3962400"/>
            <a:ext cx="8240276" cy="1871765"/>
          </a:xfrm>
          <a:prstGeom prst="rect">
            <a:avLst/>
          </a:prstGeom>
          <a:ln w="19050">
            <a:solidFill>
              <a:schemeClr val="tx1"/>
            </a:solidFill>
          </a:ln>
        </p:spPr>
      </p:pic>
    </p:spTree>
    <p:extLst>
      <p:ext uri="{BB962C8B-B14F-4D97-AF65-F5344CB8AC3E}">
        <p14:creationId xmlns:p14="http://schemas.microsoft.com/office/powerpoint/2010/main" val="373098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Aside </a:t>
            </a:r>
            <a:r>
              <a:rPr lang="en-US" dirty="0" smtClean="0"/>
              <a:t>Element</a:t>
            </a:r>
            <a:endParaRPr lang="en-US" dirty="0"/>
          </a:p>
        </p:txBody>
      </p:sp>
      <p:pic>
        <p:nvPicPr>
          <p:cNvPr id="7" name="Content Placeholder 6" descr="This figure shows an example of a wireframe that uses the aside element. The figure consists of seven rectangular boxes and two square boxes. The first box is a vertical rectangular box divided into three sections.&#10;The first section consists of two rectangular boxes. The second rectangular box labeled “Header” is positioned on the left side of the first section. The third rectangular box, which is thrice the length of the second rectangular box, is positioned on the right side of the second rectangular box. This box is labeled “Navigation”.&#10;The second section is the fourth rectangular box labeled “Main” consisting of two rectangular boxes positioned one below the other. The fifth rectangular box labeled “Article” is positioned at the top, inside the fourth rectangular box. The first square box labeled “Aside” is positioned to the right, inside the fifth rectangular box. The sixth rectangular box is labeled “Article”. The second square box labeled “Aside” is positioned to the right, inside the sixth rectangular box.&#10;The third section is the seventh rectangular box labeled “Footer”."/>
          <p:cNvPicPr>
            <a:picLocks noGrp="1" noChangeAspect="1"/>
          </p:cNvPicPr>
          <p:nvPr>
            <p:ph idx="1"/>
          </p:nvPr>
        </p:nvPicPr>
        <p:blipFill>
          <a:blip r:embed="rId2" cstate="print"/>
          <a:stretch>
            <a:fillRect/>
          </a:stretch>
        </p:blipFill>
        <p:spPr>
          <a:xfrm>
            <a:off x="2786397" y="1371600"/>
            <a:ext cx="3571206" cy="4865688"/>
          </a:xfrm>
          <a:prstGeom prst="rect">
            <a:avLst/>
          </a:prstGeom>
        </p:spPr>
      </p:pic>
    </p:spTree>
    <p:extLst>
      <p:ext uri="{BB962C8B-B14F-4D97-AF65-F5344CB8AC3E}">
        <p14:creationId xmlns:p14="http://schemas.microsoft.com/office/powerpoint/2010/main" val="180016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Notepad ++, click OPEN, go into your “WA110_data_files” folder,  then the “Chapter 7” folder.</a:t>
            </a:r>
          </a:p>
          <a:p>
            <a:r>
              <a:rPr lang="en-US" dirty="0" smtClean="0"/>
              <a:t>In the “fitness” folder, open the file named “nutritionText.txt”.</a:t>
            </a:r>
          </a:p>
          <a:p>
            <a:r>
              <a:rPr lang="en-US" dirty="0" smtClean="0"/>
              <a:t>Select lines 2 through 5 and COPY the text.</a:t>
            </a:r>
          </a:p>
          <a:p>
            <a:r>
              <a:rPr lang="en-US" dirty="0" smtClean="0"/>
              <a:t>Click back on the “nutrition.html” tab in Notepad++.</a:t>
            </a:r>
          </a:p>
          <a:p>
            <a:r>
              <a:rPr lang="en-US" dirty="0" smtClean="0"/>
              <a:t>Press ENTER to insert new Line 41, the PASTE</a:t>
            </a:r>
          </a:p>
          <a:p>
            <a:r>
              <a:rPr lang="en-US" dirty="0" smtClean="0"/>
              <a:t>Clean up the indents on the pasted lines.</a:t>
            </a:r>
            <a:endParaRPr lang="en-US" dirty="0"/>
          </a:p>
        </p:txBody>
      </p:sp>
      <p:sp>
        <p:nvSpPr>
          <p:cNvPr id="3" name="Title 2"/>
          <p:cNvSpPr>
            <a:spLocks noGrp="1"/>
          </p:cNvSpPr>
          <p:nvPr>
            <p:ph type="title"/>
          </p:nvPr>
        </p:nvSpPr>
        <p:spPr/>
        <p:txBody>
          <a:bodyPr/>
          <a:lstStyle/>
          <a:p>
            <a:r>
              <a:rPr lang="en-US" dirty="0" smtClean="0"/>
              <a:t>Creating the Nutrition Page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10" y="1371600"/>
            <a:ext cx="8097381" cy="3857823"/>
          </a:xfrm>
          <a:prstGeom prst="rect">
            <a:avLst/>
          </a:prstGeom>
          <a:ln w="19050">
            <a:solidFill>
              <a:schemeClr val="tx1"/>
            </a:solidFill>
          </a:ln>
        </p:spPr>
      </p:pic>
    </p:spTree>
    <p:extLst>
      <p:ext uri="{BB962C8B-B14F-4D97-AF65-F5344CB8AC3E}">
        <p14:creationId xmlns:p14="http://schemas.microsoft.com/office/powerpoint/2010/main" val="69956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at the end of Line 44 and press ENTER to insert a new Line 45.</a:t>
            </a:r>
          </a:p>
          <a:p>
            <a:r>
              <a:rPr lang="en-US" dirty="0" smtClean="0"/>
              <a:t>Insert an </a:t>
            </a:r>
            <a:r>
              <a:rPr lang="en-US" b="1" dirty="0" smtClean="0"/>
              <a:t>&lt;aside&gt;</a:t>
            </a:r>
            <a:r>
              <a:rPr lang="en-US" dirty="0" smtClean="0"/>
              <a:t> element and add the text shown, then add the closing </a:t>
            </a:r>
            <a:r>
              <a:rPr lang="en-US" b="1" dirty="0" smtClean="0"/>
              <a:t>&lt;/article&gt; </a:t>
            </a:r>
            <a:r>
              <a:rPr lang="en-US" dirty="0" smtClean="0"/>
              <a:t>tag on Line 46.</a:t>
            </a:r>
            <a:endParaRPr lang="en-US" dirty="0"/>
          </a:p>
        </p:txBody>
      </p:sp>
      <p:sp>
        <p:nvSpPr>
          <p:cNvPr id="3" name="Title 2"/>
          <p:cNvSpPr>
            <a:spLocks noGrp="1"/>
          </p:cNvSpPr>
          <p:nvPr>
            <p:ph type="title"/>
          </p:nvPr>
        </p:nvSpPr>
        <p:spPr/>
        <p:txBody>
          <a:bodyPr/>
          <a:lstStyle/>
          <a:p>
            <a:r>
              <a:rPr lang="en-US" dirty="0" smtClean="0"/>
              <a:t>Creating the Nutrition Page</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78" y="3505200"/>
            <a:ext cx="8554645" cy="2267012"/>
          </a:xfrm>
          <a:prstGeom prst="rect">
            <a:avLst/>
          </a:prstGeom>
          <a:ln w="19050">
            <a:solidFill>
              <a:schemeClr val="tx1"/>
            </a:solidFill>
          </a:ln>
        </p:spPr>
      </p:pic>
    </p:spTree>
    <p:extLst>
      <p:ext uri="{BB962C8B-B14F-4D97-AF65-F5344CB8AC3E}">
        <p14:creationId xmlns:p14="http://schemas.microsoft.com/office/powerpoint/2010/main" val="54238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189037"/>
            <a:ext cx="8991600" cy="4525963"/>
          </a:xfrm>
        </p:spPr>
        <p:txBody>
          <a:bodyPr/>
          <a:lstStyle/>
          <a:p>
            <a:r>
              <a:rPr lang="en-US" dirty="0" smtClean="0"/>
              <a:t>At the end of Line 46 and press ENTER to insert a new Line 47 &amp; 48.</a:t>
            </a:r>
          </a:p>
          <a:p>
            <a:r>
              <a:rPr lang="en-US" dirty="0" smtClean="0"/>
              <a:t>Insert another </a:t>
            </a:r>
            <a:r>
              <a:rPr lang="en-US" b="1" dirty="0" smtClean="0"/>
              <a:t>&lt;article&gt; </a:t>
            </a:r>
            <a:r>
              <a:rPr lang="en-US" dirty="0" smtClean="0"/>
              <a:t>element.</a:t>
            </a:r>
          </a:p>
          <a:p>
            <a:r>
              <a:rPr lang="en-US" dirty="0" smtClean="0"/>
              <a:t>Press ENTER and then TAB to increase the indent. Add the </a:t>
            </a:r>
            <a:r>
              <a:rPr lang="en-US" b="1" dirty="0" smtClean="0"/>
              <a:t>&lt;h2&gt; </a:t>
            </a:r>
            <a:r>
              <a:rPr lang="en-US" dirty="0" smtClean="0"/>
              <a:t>element shown and then press ENTER to insert the </a:t>
            </a:r>
            <a:r>
              <a:rPr lang="en-US" b="1" dirty="0" smtClean="0"/>
              <a:t>&lt;</a:t>
            </a:r>
            <a:r>
              <a:rPr lang="en-US" b="1" dirty="0" err="1" smtClean="0"/>
              <a:t>img</a:t>
            </a:r>
            <a:r>
              <a:rPr lang="en-US" b="1" dirty="0" smtClean="0"/>
              <a:t>&gt; </a:t>
            </a:r>
            <a:r>
              <a:rPr lang="en-US" dirty="0" smtClean="0"/>
              <a:t>element shown on Line 50.</a:t>
            </a:r>
            <a:endParaRPr lang="en-US" dirty="0"/>
          </a:p>
        </p:txBody>
      </p:sp>
      <p:sp>
        <p:nvSpPr>
          <p:cNvPr id="3" name="Title 2"/>
          <p:cNvSpPr>
            <a:spLocks noGrp="1"/>
          </p:cNvSpPr>
          <p:nvPr>
            <p:ph type="title"/>
          </p:nvPr>
        </p:nvSpPr>
        <p:spPr/>
        <p:txBody>
          <a:bodyPr/>
          <a:lstStyle/>
          <a:p>
            <a:r>
              <a:rPr lang="en-US" dirty="0" smtClean="0"/>
              <a:t>Creating the Nutrition Page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36" y="3990883"/>
            <a:ext cx="7897328" cy="1876517"/>
          </a:xfrm>
          <a:prstGeom prst="rect">
            <a:avLst/>
          </a:prstGeom>
          <a:ln w="19050">
            <a:solidFill>
              <a:schemeClr val="tx1"/>
            </a:solidFill>
          </a:ln>
        </p:spPr>
      </p:pic>
    </p:spTree>
    <p:extLst>
      <p:ext uri="{BB962C8B-B14F-4D97-AF65-F5344CB8AC3E}">
        <p14:creationId xmlns:p14="http://schemas.microsoft.com/office/powerpoint/2010/main" val="198445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the tab containing the “nutritionText.txt” file.</a:t>
            </a:r>
          </a:p>
          <a:p>
            <a:r>
              <a:rPr lang="en-US" dirty="0" smtClean="0"/>
              <a:t>Select lines 8 through 17 and COPY the text.</a:t>
            </a:r>
          </a:p>
          <a:p>
            <a:r>
              <a:rPr lang="en-US" dirty="0" smtClean="0"/>
              <a:t>Click back on the “nutrition.html” tab in Notepad++.</a:t>
            </a:r>
          </a:p>
          <a:p>
            <a:r>
              <a:rPr lang="en-US" dirty="0" smtClean="0"/>
              <a:t>Press ENTER to insert new Line 51, the PASTE</a:t>
            </a:r>
          </a:p>
          <a:p>
            <a:r>
              <a:rPr lang="en-US" dirty="0" smtClean="0"/>
              <a:t>Clean up the indents on the pasted lines as shown.</a:t>
            </a:r>
            <a:endParaRPr lang="en-US" dirty="0"/>
          </a:p>
        </p:txBody>
      </p:sp>
      <p:sp>
        <p:nvSpPr>
          <p:cNvPr id="3" name="Title 2"/>
          <p:cNvSpPr>
            <a:spLocks noGrp="1"/>
          </p:cNvSpPr>
          <p:nvPr>
            <p:ph type="title"/>
          </p:nvPr>
        </p:nvSpPr>
        <p:spPr/>
        <p:txBody>
          <a:bodyPr/>
          <a:lstStyle/>
          <a:p>
            <a:r>
              <a:rPr lang="en-US" dirty="0" smtClean="0"/>
              <a:t>Creating the Nutrition Page</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94" y="1371600"/>
            <a:ext cx="8543213" cy="4495800"/>
          </a:xfrm>
          <a:prstGeom prst="rect">
            <a:avLst/>
          </a:prstGeom>
          <a:ln w="19050">
            <a:solidFill>
              <a:schemeClr val="tx1"/>
            </a:solidFill>
          </a:ln>
        </p:spPr>
      </p:pic>
    </p:spTree>
    <p:extLst>
      <p:ext uri="{BB962C8B-B14F-4D97-AF65-F5344CB8AC3E}">
        <p14:creationId xmlns:p14="http://schemas.microsoft.com/office/powerpoint/2010/main" val="347974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at the end of Line 60 and press ENTER to insert a new Line 61.</a:t>
            </a:r>
          </a:p>
          <a:p>
            <a:r>
              <a:rPr lang="en-US" dirty="0" smtClean="0"/>
              <a:t>Insert an </a:t>
            </a:r>
            <a:r>
              <a:rPr lang="en-US" b="1" dirty="0" smtClean="0"/>
              <a:t>&lt;aside&gt;</a:t>
            </a:r>
            <a:r>
              <a:rPr lang="en-US" dirty="0" smtClean="0"/>
              <a:t> element and add the text shown, then add the closing </a:t>
            </a:r>
            <a:r>
              <a:rPr lang="en-US" b="1" dirty="0" smtClean="0"/>
              <a:t>&lt;/article&gt; </a:t>
            </a:r>
            <a:r>
              <a:rPr lang="en-US" dirty="0" smtClean="0"/>
              <a:t>tag on Line 62.</a:t>
            </a:r>
            <a:endParaRPr lang="en-US" dirty="0"/>
          </a:p>
        </p:txBody>
      </p:sp>
      <p:sp>
        <p:nvSpPr>
          <p:cNvPr id="3" name="Title 2"/>
          <p:cNvSpPr>
            <a:spLocks noGrp="1"/>
          </p:cNvSpPr>
          <p:nvPr>
            <p:ph type="title"/>
          </p:nvPr>
        </p:nvSpPr>
        <p:spPr/>
        <p:txBody>
          <a:bodyPr/>
          <a:lstStyle/>
          <a:p>
            <a:r>
              <a:rPr lang="en-US" dirty="0" smtClean="0"/>
              <a:t>Creating the Nutrition Page</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15" y="3962400"/>
            <a:ext cx="8383171" cy="1485948"/>
          </a:xfrm>
          <a:prstGeom prst="rect">
            <a:avLst/>
          </a:prstGeom>
          <a:ln w="19050">
            <a:solidFill>
              <a:schemeClr val="tx1"/>
            </a:solidFill>
          </a:ln>
        </p:spPr>
      </p:pic>
    </p:spTree>
    <p:extLst>
      <p:ext uri="{BB962C8B-B14F-4D97-AF65-F5344CB8AC3E}">
        <p14:creationId xmlns:p14="http://schemas.microsoft.com/office/powerpoint/2010/main" val="1373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Press ENTER twice to insert Lines 63 &amp; 64.</a:t>
            </a:r>
          </a:p>
          <a:p>
            <a:r>
              <a:rPr lang="en-US" dirty="0" smtClean="0"/>
              <a:t>In the “nutrition.txt” file, copy Lines 20 through 31.</a:t>
            </a:r>
          </a:p>
          <a:p>
            <a:r>
              <a:rPr lang="en-US" dirty="0" smtClean="0"/>
              <a:t>Following what we did for the previous two articles, add the code shown for the remaining article starting on Line 64. (</a:t>
            </a:r>
            <a:r>
              <a:rPr lang="en-US" sz="2400" i="1" dirty="0" smtClean="0"/>
              <a:t>Be sure to adjust indents as shown</a:t>
            </a:r>
            <a:r>
              <a:rPr lang="en-US" dirty="0" smtClean="0"/>
              <a:t>)</a:t>
            </a:r>
            <a:endParaRPr lang="en-US" dirty="0"/>
          </a:p>
        </p:txBody>
      </p:sp>
      <p:sp>
        <p:nvSpPr>
          <p:cNvPr id="3" name="Title 2"/>
          <p:cNvSpPr>
            <a:spLocks noGrp="1"/>
          </p:cNvSpPr>
          <p:nvPr>
            <p:ph type="title"/>
          </p:nvPr>
        </p:nvSpPr>
        <p:spPr/>
        <p:txBody>
          <a:bodyPr/>
          <a:lstStyle/>
          <a:p>
            <a:r>
              <a:rPr lang="en-US" dirty="0" smtClean="0"/>
              <a:t>Creating the Nutrition Page</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46" y="1219201"/>
            <a:ext cx="8780909" cy="4953000"/>
          </a:xfrm>
          <a:prstGeom prst="rect">
            <a:avLst/>
          </a:prstGeom>
          <a:ln w="19050">
            <a:solidFill>
              <a:schemeClr val="tx1"/>
            </a:solidFill>
          </a:ln>
        </p:spPr>
      </p:pic>
    </p:spTree>
    <p:extLst>
      <p:ext uri="{BB962C8B-B14F-4D97-AF65-F5344CB8AC3E}">
        <p14:creationId xmlns:p14="http://schemas.microsoft.com/office/powerpoint/2010/main" val="3097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Switch to the “styles.css” tab in Notepad ++</a:t>
            </a:r>
          </a:p>
          <a:p>
            <a:r>
              <a:rPr lang="en-US" dirty="0" smtClean="0"/>
              <a:t>Click at the end of Line 112 and press ENTER twice to add new Lines 113 &amp; 114.</a:t>
            </a:r>
          </a:p>
          <a:p>
            <a:r>
              <a:rPr lang="en-US" dirty="0" smtClean="0"/>
              <a:t>Enter the comment and code shown to style the &lt;aside&gt; element.</a:t>
            </a:r>
            <a:endParaRPr lang="en-US" dirty="0"/>
          </a:p>
        </p:txBody>
      </p:sp>
      <p:sp>
        <p:nvSpPr>
          <p:cNvPr id="3" name="Title 2"/>
          <p:cNvSpPr>
            <a:spLocks noGrp="1"/>
          </p:cNvSpPr>
          <p:nvPr>
            <p:ph type="title"/>
          </p:nvPr>
        </p:nvSpPr>
        <p:spPr/>
        <p:txBody>
          <a:bodyPr>
            <a:normAutofit fontScale="90000"/>
          </a:bodyPr>
          <a:lstStyle/>
          <a:p>
            <a:r>
              <a:rPr lang="en-US" dirty="0" smtClean="0"/>
              <a:t>Style the Nutrition Page for a Mobile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366" y="3733800"/>
            <a:ext cx="7029269" cy="2595670"/>
          </a:xfrm>
          <a:prstGeom prst="rect">
            <a:avLst/>
          </a:prstGeom>
          <a:ln w="19050">
            <a:solidFill>
              <a:schemeClr val="tx1"/>
            </a:solidFill>
          </a:ln>
        </p:spPr>
      </p:pic>
    </p:spTree>
    <p:extLst>
      <p:ext uri="{BB962C8B-B14F-4D97-AF65-F5344CB8AC3E}">
        <p14:creationId xmlns:p14="http://schemas.microsoft.com/office/powerpoint/2010/main" val="139943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at the end of Line 227 and press ENTER twice to insert new Lines 228 &amp; 229.</a:t>
            </a:r>
          </a:p>
          <a:p>
            <a:r>
              <a:rPr lang="en-US" dirty="0" smtClean="0"/>
              <a:t>Enter the comment and code shown to style the &lt;article&gt; elements into a 3-column format.</a:t>
            </a:r>
            <a:endParaRPr lang="en-US" dirty="0"/>
          </a:p>
        </p:txBody>
      </p:sp>
      <p:sp>
        <p:nvSpPr>
          <p:cNvPr id="3" name="Title 2"/>
          <p:cNvSpPr>
            <a:spLocks noGrp="1"/>
          </p:cNvSpPr>
          <p:nvPr>
            <p:ph type="title"/>
          </p:nvPr>
        </p:nvSpPr>
        <p:spPr/>
        <p:txBody>
          <a:bodyPr>
            <a:normAutofit fontScale="90000"/>
          </a:bodyPr>
          <a:lstStyle/>
          <a:p>
            <a:r>
              <a:rPr lang="en-US" dirty="0" smtClean="0"/>
              <a:t>Create a 3-Column Layout for the Tablet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276600"/>
            <a:ext cx="7111209" cy="2990981"/>
          </a:xfrm>
          <a:prstGeom prst="rect">
            <a:avLst/>
          </a:prstGeom>
          <a:ln w="19050">
            <a:solidFill>
              <a:schemeClr val="tx1"/>
            </a:solidFill>
          </a:ln>
        </p:spPr>
      </p:pic>
    </p:spTree>
    <p:extLst>
      <p:ext uri="{BB962C8B-B14F-4D97-AF65-F5344CB8AC3E}">
        <p14:creationId xmlns:p14="http://schemas.microsoft.com/office/powerpoint/2010/main" val="317735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Overflow property</a:t>
            </a:r>
            <a:r>
              <a:rPr lang="en-US" dirty="0" smtClean="0"/>
              <a:t> – It is used to </a:t>
            </a:r>
            <a:r>
              <a:rPr lang="en-US" dirty="0"/>
              <a:t>specify how </a:t>
            </a:r>
            <a:r>
              <a:rPr lang="en-US" dirty="0" smtClean="0"/>
              <a:t>to </a:t>
            </a:r>
            <a:r>
              <a:rPr lang="en-IN" dirty="0" smtClean="0"/>
              <a:t>manage </a:t>
            </a:r>
            <a:r>
              <a:rPr lang="en-IN" dirty="0"/>
              <a:t>content when it “spills over” into another element</a:t>
            </a:r>
            <a:endParaRPr lang="en-US" dirty="0"/>
          </a:p>
        </p:txBody>
      </p:sp>
      <p:sp>
        <p:nvSpPr>
          <p:cNvPr id="5" name="Title 4"/>
          <p:cNvSpPr>
            <a:spLocks noGrp="1"/>
          </p:cNvSpPr>
          <p:nvPr>
            <p:ph type="title"/>
          </p:nvPr>
        </p:nvSpPr>
        <p:spPr/>
        <p:txBody>
          <a:bodyPr>
            <a:noAutofit/>
          </a:bodyPr>
          <a:lstStyle/>
          <a:p>
            <a:r>
              <a:rPr lang="en-US" dirty="0"/>
              <a:t>Creating the Nutrition </a:t>
            </a:r>
            <a:r>
              <a:rPr lang="en-US" dirty="0" smtClean="0"/>
              <a:t>Page</a:t>
            </a:r>
            <a:endParaRPr lang="en-US" dirty="0"/>
          </a:p>
        </p:txBody>
      </p:sp>
      <p:pic>
        <p:nvPicPr>
          <p:cNvPr id="4" name="Content Placeholder 5" descr="This figure explains a code to create a webpage and insert a banner image. The figure consists of five rectangular boxes and a few lines of code.&#10;The first line of the code reads “30 &lt;! - - Nutrition Page Banner - - &gt;”. The first rectangular box labeled “comment added” is positioned at the top of the code. An arrow originating from this code points to “&lt;! - - Nutrition Page Banner - - &gt;” in the first line of the code. The second rectangular box labeled “nutrition.html file” is positioned on the right side of the first rectangular box. An arrow originating from this box points to the code. The third rectangular box labeled “Line 30” is positioned on the left side of the first line of the code. An arrow originating from this box points to “30” in the first line of the code.&#10;The second line of the code reads “31 &lt;div id=“banner” class=“desktop”&gt;”. The third line reads “32 &lt;img src=“images/nutritionBanner.jpg” alt=“nutrition banner image”&gt;”. The fourth rectangular box labeled “img element” is positioned on the right side of the code. An arrow originating from this box points to the third line of the code.&#10;The fourth line of the code reads “33 &lt;/div&gt;”. The fifth rectangular box labeled “div element” is positioned below the third rectangular box. An arrow originating from this box points to the second line to fourth line of the code."/>
          <p:cNvPicPr>
            <a:picLocks noChangeAspect="1"/>
          </p:cNvPicPr>
          <p:nvPr/>
        </p:nvPicPr>
        <p:blipFill>
          <a:blip r:embed="rId2" cstate="print"/>
          <a:stretch>
            <a:fillRect/>
          </a:stretch>
        </p:blipFill>
        <p:spPr>
          <a:xfrm>
            <a:off x="685800" y="3124200"/>
            <a:ext cx="7986712" cy="2417599"/>
          </a:xfrm>
          <a:prstGeom prst="rect">
            <a:avLst/>
          </a:prstGeom>
        </p:spPr>
      </p:pic>
    </p:spTree>
    <p:extLst>
      <p:ext uri="{BB962C8B-B14F-4D97-AF65-F5344CB8AC3E}">
        <p14:creationId xmlns:p14="http://schemas.microsoft.com/office/powerpoint/2010/main" val="392913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shows the browser view for the code in slide 34. The figure consists of four rectangular boxes.&#10;The first rectangular box is vertically positioned at the center of the figure. This box is divided into three sections. The first section consists of a logo that reads “FITNESS CLUB”. Text that reads “Home About Us Classes Nutrition Contact Us” is positioned below the logo. The second rectangular box labeled “nutrition.html displayed in a browser, tablet viewport” is positioned on the left side of the first rectangular box. An arrow originating from this box points to the first rectangular box.&#10;The second section consists of an image. The third rectangular box labeled “main element appears within the banner image” is positioned below the second rectangular box. An arrow originating from this box points to the second section of the first rectangular box.&#10;The third section consists of three images positioned side-by-side. The top portion of the images overlaps with the bottom portion of the second section. The fourth rectangular box labeled “article elements are styled as three columns” is positioned below the third rectangular box. An arrow originating from this box points to the third section."/>
          <p:cNvPicPr>
            <a:picLocks noGrp="1" noChangeAspect="1"/>
          </p:cNvPicPr>
          <p:nvPr>
            <p:ph idx="1"/>
          </p:nvPr>
        </p:nvPicPr>
        <p:blipFill>
          <a:blip r:embed="rId2" cstate="print"/>
          <a:stretch>
            <a:fillRect/>
          </a:stretch>
        </p:blipFill>
        <p:spPr>
          <a:xfrm>
            <a:off x="1066800" y="2438400"/>
            <a:ext cx="7042196" cy="4038600"/>
          </a:xfrm>
          <a:prstGeom prst="rect">
            <a:avLst/>
          </a:prstGeom>
          <a:ln w="19050">
            <a:solidFill>
              <a:schemeClr val="tx1"/>
            </a:solidFill>
          </a:ln>
        </p:spPr>
      </p:pic>
      <p:sp>
        <p:nvSpPr>
          <p:cNvPr id="5" name="Title 4"/>
          <p:cNvSpPr>
            <a:spLocks noGrp="1"/>
          </p:cNvSpPr>
          <p:nvPr>
            <p:ph type="title"/>
          </p:nvPr>
        </p:nvSpPr>
        <p:spPr>
          <a:xfrm>
            <a:off x="152399" y="-304800"/>
            <a:ext cx="8686801" cy="1981200"/>
          </a:xfrm>
        </p:spPr>
        <p:txBody>
          <a:bodyPr>
            <a:noAutofit/>
          </a:bodyPr>
          <a:lstStyle/>
          <a:p>
            <a:r>
              <a:rPr lang="en-IN" dirty="0" smtClean="0"/>
              <a:t>Creating </a:t>
            </a:r>
            <a:r>
              <a:rPr lang="en-IN" dirty="0"/>
              <a:t>a Three-Column Layout </a:t>
            </a:r>
            <a:r>
              <a:rPr lang="en-IN" dirty="0" smtClean="0"/>
              <a:t>for the Nutrition </a:t>
            </a:r>
            <a:r>
              <a:rPr lang="en-IN" dirty="0"/>
              <a:t>Page in a Tablet </a:t>
            </a:r>
            <a:r>
              <a:rPr lang="en-IN" dirty="0" smtClean="0"/>
              <a:t>Viewport</a:t>
            </a:r>
            <a:endParaRPr lang="en-US" dirty="0"/>
          </a:p>
        </p:txBody>
      </p:sp>
      <p:sp>
        <p:nvSpPr>
          <p:cNvPr id="2" name="TextBox 1"/>
          <p:cNvSpPr txBox="1"/>
          <p:nvPr/>
        </p:nvSpPr>
        <p:spPr>
          <a:xfrm>
            <a:off x="152400" y="1359694"/>
            <a:ext cx="8915400" cy="1231106"/>
          </a:xfrm>
          <a:prstGeom prst="rect">
            <a:avLst/>
          </a:prstGeom>
          <a:noFill/>
        </p:spPr>
        <p:txBody>
          <a:bodyPr wrap="square" rtlCol="0">
            <a:spAutoFit/>
          </a:bodyPr>
          <a:lstStyle/>
          <a:p>
            <a:r>
              <a:rPr lang="en-US" sz="2800" b="1" u="sng" dirty="0"/>
              <a:t>Overflow property</a:t>
            </a:r>
            <a:r>
              <a:rPr lang="en-US" sz="2800" u="sng" dirty="0"/>
              <a:t> </a:t>
            </a:r>
            <a:r>
              <a:rPr lang="en-US" sz="2800" dirty="0"/>
              <a:t>– It is used to specify how to </a:t>
            </a:r>
            <a:r>
              <a:rPr lang="en-IN" sz="2800" dirty="0"/>
              <a:t>manage content when it “spills over” into another element</a:t>
            </a:r>
            <a:endParaRPr lang="en-US" sz="2800" dirty="0"/>
          </a:p>
          <a:p>
            <a:endParaRPr lang="en-US" dirty="0"/>
          </a:p>
        </p:txBody>
      </p:sp>
    </p:spTree>
    <p:extLst>
      <p:ext uri="{BB962C8B-B14F-4D97-AF65-F5344CB8AC3E}">
        <p14:creationId xmlns:p14="http://schemas.microsoft.com/office/powerpoint/2010/main" val="245557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The </a:t>
            </a:r>
            <a:r>
              <a:rPr lang="en-IN" b="1" dirty="0"/>
              <a:t>section element</a:t>
            </a:r>
            <a:r>
              <a:rPr lang="en-IN" dirty="0"/>
              <a:t>, as described by the W3C, is an element </a:t>
            </a:r>
            <a:r>
              <a:rPr lang="en-IN" dirty="0" smtClean="0"/>
              <a:t>that</a:t>
            </a:r>
          </a:p>
          <a:p>
            <a:pPr lvl="1"/>
            <a:r>
              <a:rPr lang="en-IN" dirty="0" smtClean="0"/>
              <a:t>represents a </a:t>
            </a:r>
            <a:r>
              <a:rPr lang="en-IN" dirty="0"/>
              <a:t>generic section of a document or application. </a:t>
            </a:r>
            <a:r>
              <a:rPr lang="en-IN" dirty="0" smtClean="0"/>
              <a:t>Here, a section is </a:t>
            </a:r>
            <a:r>
              <a:rPr lang="en-IN" dirty="0"/>
              <a:t>a </a:t>
            </a:r>
            <a:r>
              <a:rPr lang="en-IN" dirty="0" smtClean="0"/>
              <a:t>thematic grouping </a:t>
            </a:r>
            <a:r>
              <a:rPr lang="en-IN" dirty="0"/>
              <a:t>of content. The theme of each section should be </a:t>
            </a:r>
            <a:r>
              <a:rPr lang="en-IN" dirty="0" smtClean="0"/>
              <a:t>identified as </a:t>
            </a:r>
            <a:r>
              <a:rPr lang="en-IN" dirty="0"/>
              <a:t>a child of the section </a:t>
            </a:r>
            <a:r>
              <a:rPr lang="en-IN" dirty="0" smtClean="0"/>
              <a:t>element</a:t>
            </a:r>
          </a:p>
          <a:p>
            <a:pPr lvl="1"/>
            <a:r>
              <a:rPr lang="en-IN" dirty="0" smtClean="0"/>
              <a:t>is not a generic container element</a:t>
            </a:r>
            <a:r>
              <a:rPr lang="en-IN" dirty="0"/>
              <a:t>. A general rule is that the section element is appropriate only if the element’s </a:t>
            </a:r>
            <a:r>
              <a:rPr lang="en-IN" dirty="0" smtClean="0"/>
              <a:t>contents would </a:t>
            </a:r>
            <a:r>
              <a:rPr lang="en-IN" dirty="0"/>
              <a:t>be listed explicitly in the document’s </a:t>
            </a:r>
            <a:r>
              <a:rPr lang="en-IN" dirty="0" smtClean="0"/>
              <a:t>outline</a:t>
            </a:r>
          </a:p>
          <a:p>
            <a:pPr lvl="1"/>
            <a:endParaRPr lang="en-US" dirty="0" smtClean="0"/>
          </a:p>
        </p:txBody>
      </p:sp>
      <p:sp>
        <p:nvSpPr>
          <p:cNvPr id="5" name="Title 4"/>
          <p:cNvSpPr>
            <a:spLocks noGrp="1"/>
          </p:cNvSpPr>
          <p:nvPr>
            <p:ph type="title"/>
          </p:nvPr>
        </p:nvSpPr>
        <p:spPr/>
        <p:txBody>
          <a:bodyPr/>
          <a:lstStyle/>
          <a:p>
            <a:r>
              <a:rPr lang="en-US" dirty="0"/>
              <a:t>Section Element</a:t>
            </a:r>
          </a:p>
        </p:txBody>
      </p:sp>
    </p:spTree>
    <p:extLst>
      <p:ext uri="{BB962C8B-B14F-4D97-AF65-F5344CB8AC3E}">
        <p14:creationId xmlns:p14="http://schemas.microsoft.com/office/powerpoint/2010/main" val="417765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The </a:t>
            </a:r>
            <a:r>
              <a:rPr lang="en-IN" b="1" dirty="0" smtClean="0"/>
              <a:t>main </a:t>
            </a:r>
            <a:r>
              <a:rPr lang="en-IN" dirty="0" smtClean="0"/>
              <a:t>element is not in the correct area in </a:t>
            </a:r>
            <a:r>
              <a:rPr lang="en-US" dirty="0" smtClean="0"/>
              <a:t>the previous screenshot.</a:t>
            </a:r>
          </a:p>
          <a:p>
            <a:r>
              <a:rPr lang="en-US" dirty="0"/>
              <a:t>The </a:t>
            </a:r>
            <a:r>
              <a:rPr lang="en-US" sz="2600" b="1" dirty="0">
                <a:latin typeface="Courier New" panose="02070309020205020404" pitchFamily="49" charset="0"/>
                <a:cs typeface="Courier New" panose="02070309020205020404" pitchFamily="49" charset="0"/>
              </a:rPr>
              <a:t>float</a:t>
            </a:r>
            <a:r>
              <a:rPr lang="en-US" b="1" dirty="0"/>
              <a:t> </a:t>
            </a:r>
            <a:r>
              <a:rPr lang="en-US" dirty="0"/>
              <a:t>property </a:t>
            </a:r>
            <a:r>
              <a:rPr lang="en-US" dirty="0" smtClean="0"/>
              <a:t>used </a:t>
            </a:r>
            <a:r>
              <a:rPr lang="en-IN" dirty="0" smtClean="0"/>
              <a:t>within </a:t>
            </a:r>
            <a:r>
              <a:rPr lang="en-IN" dirty="0"/>
              <a:t>the article style rule displaces the </a:t>
            </a:r>
            <a:r>
              <a:rPr lang="en-IN" sz="2600" b="1" dirty="0">
                <a:latin typeface="Courier New" panose="02070309020205020404" pitchFamily="49" charset="0"/>
                <a:cs typeface="Courier New" panose="02070309020205020404" pitchFamily="49" charset="0"/>
              </a:rPr>
              <a:t>main</a:t>
            </a:r>
            <a:r>
              <a:rPr lang="en-IN" b="1" dirty="0"/>
              <a:t> </a:t>
            </a:r>
            <a:r>
              <a:rPr lang="en-IN" dirty="0"/>
              <a:t>element to the banner image </a:t>
            </a:r>
            <a:r>
              <a:rPr lang="en-IN" dirty="0" smtClean="0"/>
              <a:t>area.</a:t>
            </a:r>
          </a:p>
          <a:p>
            <a:r>
              <a:rPr lang="en-IN" dirty="0"/>
              <a:t>To correct this issue, </a:t>
            </a:r>
            <a:r>
              <a:rPr lang="en-IN" dirty="0" smtClean="0"/>
              <a:t>let’s apply </a:t>
            </a:r>
            <a:r>
              <a:rPr lang="en-US" dirty="0" smtClean="0"/>
              <a:t>an </a:t>
            </a:r>
            <a:r>
              <a:rPr lang="en-US" sz="2600" b="1" dirty="0" smtClean="0">
                <a:latin typeface="Courier New" panose="02070309020205020404" pitchFamily="49" charset="0"/>
                <a:cs typeface="Courier New" panose="02070309020205020404" pitchFamily="49" charset="0"/>
              </a:rPr>
              <a:t>overflow</a:t>
            </a:r>
            <a:r>
              <a:rPr lang="en-US" b="1" dirty="0" smtClean="0"/>
              <a:t> </a:t>
            </a:r>
            <a:r>
              <a:rPr lang="en-IN" dirty="0" smtClean="0"/>
              <a:t>property </a:t>
            </a:r>
            <a:r>
              <a:rPr lang="en-IN" dirty="0"/>
              <a:t>with a value of </a:t>
            </a:r>
            <a:r>
              <a:rPr lang="en-IN" sz="2600" b="1" dirty="0">
                <a:latin typeface="Courier New" panose="02070309020205020404" pitchFamily="49" charset="0"/>
                <a:cs typeface="Courier New" panose="02070309020205020404" pitchFamily="49" charset="0"/>
              </a:rPr>
              <a:t>auto</a:t>
            </a:r>
            <a:r>
              <a:rPr lang="en-IN" b="1" dirty="0"/>
              <a:t> </a:t>
            </a:r>
            <a:r>
              <a:rPr lang="en-IN" dirty="0"/>
              <a:t>to the </a:t>
            </a:r>
            <a:r>
              <a:rPr lang="en-IN" sz="2600" dirty="0">
                <a:latin typeface="Courier New" panose="02070309020205020404" pitchFamily="49" charset="0"/>
                <a:cs typeface="Courier New" panose="02070309020205020404" pitchFamily="49" charset="0"/>
              </a:rPr>
              <a:t>main</a:t>
            </a:r>
            <a:r>
              <a:rPr lang="en-IN" b="1" dirty="0"/>
              <a:t> </a:t>
            </a:r>
            <a:r>
              <a:rPr lang="en-IN" dirty="0"/>
              <a:t>style rule contained within the tablet </a:t>
            </a:r>
            <a:r>
              <a:rPr lang="en-IN" dirty="0" smtClean="0"/>
              <a:t>media </a:t>
            </a:r>
            <a:r>
              <a:rPr lang="en-US" dirty="0" smtClean="0"/>
              <a:t>query.</a:t>
            </a:r>
          </a:p>
        </p:txBody>
      </p:sp>
      <p:sp>
        <p:nvSpPr>
          <p:cNvPr id="5" name="Title 4"/>
          <p:cNvSpPr>
            <a:spLocks noGrp="1"/>
          </p:cNvSpPr>
          <p:nvPr>
            <p:ph type="title"/>
          </p:nvPr>
        </p:nvSpPr>
        <p:spPr>
          <a:xfrm>
            <a:off x="152400" y="76200"/>
            <a:ext cx="8534400" cy="1219200"/>
          </a:xfrm>
        </p:spPr>
        <p:txBody>
          <a:bodyPr>
            <a:noAutofit/>
          </a:bodyPr>
          <a:lstStyle/>
          <a:p>
            <a:r>
              <a:rPr lang="en-IN" dirty="0" smtClean="0"/>
              <a:t>Applying </a:t>
            </a:r>
            <a:r>
              <a:rPr lang="en-IN" dirty="0"/>
              <a:t>the Overflow Property</a:t>
            </a:r>
            <a:br>
              <a:rPr lang="en-IN" dirty="0"/>
            </a:br>
            <a:r>
              <a:rPr lang="en-IN" dirty="0"/>
              <a:t>to the main Element Style Rule</a:t>
            </a:r>
            <a:endParaRPr lang="en-US" dirty="0"/>
          </a:p>
        </p:txBody>
      </p:sp>
    </p:spTree>
    <p:extLst>
      <p:ext uri="{BB962C8B-B14F-4D97-AF65-F5344CB8AC3E}">
        <p14:creationId xmlns:p14="http://schemas.microsoft.com/office/powerpoint/2010/main" val="131483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81328"/>
            <a:ext cx="8991600" cy="4843272"/>
          </a:xfrm>
        </p:spPr>
        <p:txBody>
          <a:bodyPr>
            <a:normAutofit/>
          </a:bodyPr>
          <a:lstStyle/>
          <a:p>
            <a:r>
              <a:rPr lang="en-US" dirty="0" smtClean="0"/>
              <a:t>Click at the end of Line 141 and press ENTER to insert a new Line 142.</a:t>
            </a:r>
          </a:p>
          <a:p>
            <a:r>
              <a:rPr lang="en-US" dirty="0" smtClean="0"/>
              <a:t>On Line 142 type the code for the overflow property as shown.</a:t>
            </a:r>
          </a:p>
          <a:p>
            <a:r>
              <a:rPr lang="en-US" dirty="0" smtClean="0"/>
              <a:t>Refresh changes in your browser to see how the main element should now appear below the banner image.</a:t>
            </a:r>
          </a:p>
        </p:txBody>
      </p:sp>
      <p:sp>
        <p:nvSpPr>
          <p:cNvPr id="5" name="Title 4"/>
          <p:cNvSpPr>
            <a:spLocks noGrp="1"/>
          </p:cNvSpPr>
          <p:nvPr>
            <p:ph type="title"/>
          </p:nvPr>
        </p:nvSpPr>
        <p:spPr>
          <a:xfrm>
            <a:off x="152400" y="76200"/>
            <a:ext cx="8534400" cy="1219200"/>
          </a:xfrm>
        </p:spPr>
        <p:txBody>
          <a:bodyPr>
            <a:noAutofit/>
          </a:bodyPr>
          <a:lstStyle/>
          <a:p>
            <a:r>
              <a:rPr lang="en-IN" dirty="0" smtClean="0"/>
              <a:t>Applying </a:t>
            </a:r>
            <a:r>
              <a:rPr lang="en-IN" dirty="0"/>
              <a:t>the Overflow Property</a:t>
            </a:r>
            <a:br>
              <a:rPr lang="en-IN" dirty="0"/>
            </a:br>
            <a:r>
              <a:rPr lang="en-IN" dirty="0"/>
              <a:t>to the main Element Style Rule</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389" y="4190999"/>
            <a:ext cx="6557222" cy="2028917"/>
          </a:xfrm>
          <a:prstGeom prst="rect">
            <a:avLst/>
          </a:prstGeom>
          <a:ln w="19050">
            <a:solidFill>
              <a:schemeClr val="tx1"/>
            </a:solidFill>
          </a:ln>
        </p:spPr>
      </p:pic>
    </p:spTree>
    <p:extLst>
      <p:ext uri="{BB962C8B-B14F-4D97-AF65-F5344CB8AC3E}">
        <p14:creationId xmlns:p14="http://schemas.microsoft.com/office/powerpoint/2010/main" val="265984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shows the browser view of the webpage in slide 35 after applying the overflow property. The figure consists of two rectangular boxes and four images.&#10;The first rectangular box consists of half an image, which is the banner image, at the top of the box. Three images are positioned side-by-side below the first image. These three images fit correctly within a border in the first rectangular box. The second rectangular box labeled “main element appears below banner image” is positioned on the left side of the first rectangular box. An arrow originating from this box points to the second image below the first image."/>
          <p:cNvPicPr>
            <a:picLocks noGrp="1" noChangeAspect="1"/>
          </p:cNvPicPr>
          <p:nvPr>
            <p:ph idx="1"/>
          </p:nvPr>
        </p:nvPicPr>
        <p:blipFill>
          <a:blip r:embed="rId2" cstate="print"/>
          <a:stretch>
            <a:fillRect/>
          </a:stretch>
        </p:blipFill>
        <p:spPr>
          <a:xfrm>
            <a:off x="190500" y="1870869"/>
            <a:ext cx="8763000" cy="3867150"/>
          </a:xfrm>
          <a:prstGeom prst="rect">
            <a:avLst/>
          </a:prstGeom>
        </p:spPr>
      </p:pic>
      <p:sp>
        <p:nvSpPr>
          <p:cNvPr id="5" name="Title 4"/>
          <p:cNvSpPr>
            <a:spLocks noGrp="1"/>
          </p:cNvSpPr>
          <p:nvPr>
            <p:ph type="title"/>
          </p:nvPr>
        </p:nvSpPr>
        <p:spPr>
          <a:xfrm>
            <a:off x="112059" y="76200"/>
            <a:ext cx="8991600" cy="1219200"/>
          </a:xfrm>
        </p:spPr>
        <p:txBody>
          <a:bodyPr>
            <a:noAutofit/>
          </a:bodyPr>
          <a:lstStyle/>
          <a:p>
            <a:r>
              <a:rPr lang="en-IN" dirty="0" smtClean="0"/>
              <a:t>Applying</a:t>
            </a:r>
            <a:r>
              <a:rPr lang="en-IN" sz="2800" dirty="0" smtClean="0"/>
              <a:t> </a:t>
            </a:r>
            <a:r>
              <a:rPr lang="en-IN" dirty="0"/>
              <a:t>the</a:t>
            </a:r>
            <a:r>
              <a:rPr lang="en-IN" sz="2800" dirty="0"/>
              <a:t> </a:t>
            </a:r>
            <a:r>
              <a:rPr lang="en-IN" dirty="0"/>
              <a:t>Overflow</a:t>
            </a:r>
            <a:r>
              <a:rPr lang="en-IN" sz="2800" dirty="0"/>
              <a:t> </a:t>
            </a:r>
            <a:r>
              <a:rPr lang="en-IN" dirty="0" smtClean="0"/>
              <a:t>Property</a:t>
            </a:r>
            <a:r>
              <a:rPr lang="en-IN" sz="2800" dirty="0" smtClean="0"/>
              <a:t> </a:t>
            </a:r>
            <a:r>
              <a:rPr lang="en-IN" dirty="0" smtClean="0"/>
              <a:t>to</a:t>
            </a:r>
            <a:r>
              <a:rPr lang="en-IN" sz="2800" dirty="0" smtClean="0"/>
              <a:t> </a:t>
            </a:r>
            <a:r>
              <a:rPr lang="en-IN" dirty="0" smtClean="0"/>
              <a:t>the </a:t>
            </a:r>
            <a:r>
              <a:rPr lang="en-IN" dirty="0"/>
              <a:t>main</a:t>
            </a:r>
            <a:r>
              <a:rPr lang="en-IN" sz="2800" dirty="0"/>
              <a:t> </a:t>
            </a:r>
            <a:r>
              <a:rPr lang="en-IN" dirty="0"/>
              <a:t>Element</a:t>
            </a:r>
            <a:r>
              <a:rPr lang="en-IN" sz="2800" dirty="0"/>
              <a:t> </a:t>
            </a:r>
            <a:r>
              <a:rPr lang="en-IN" dirty="0"/>
              <a:t>Style</a:t>
            </a:r>
            <a:r>
              <a:rPr lang="en-IN" sz="2800" dirty="0"/>
              <a:t> </a:t>
            </a:r>
            <a:r>
              <a:rPr lang="en-IN" dirty="0" smtClean="0"/>
              <a:t>Rule</a:t>
            </a:r>
            <a:endParaRPr lang="en-US" dirty="0"/>
          </a:p>
        </p:txBody>
      </p:sp>
    </p:spTree>
    <p:extLst>
      <p:ext uri="{BB962C8B-B14F-4D97-AF65-F5344CB8AC3E}">
        <p14:creationId xmlns:p14="http://schemas.microsoft.com/office/powerpoint/2010/main" val="197599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Styling </a:t>
            </a:r>
            <a:r>
              <a:rPr lang="en-IN" dirty="0"/>
              <a:t>the article </a:t>
            </a:r>
            <a:r>
              <a:rPr lang="en-IN" dirty="0" smtClean="0"/>
              <a:t>Element </a:t>
            </a:r>
            <a:r>
              <a:rPr lang="en-US" dirty="0" smtClean="0"/>
              <a:t>for </a:t>
            </a:r>
            <a:r>
              <a:rPr lang="en-US" dirty="0"/>
              <a:t>the Nutrition Page</a:t>
            </a:r>
          </a:p>
        </p:txBody>
      </p:sp>
      <p:sp>
        <p:nvSpPr>
          <p:cNvPr id="2" name="Content Placeholder 1"/>
          <p:cNvSpPr>
            <a:spLocks noGrp="1"/>
          </p:cNvSpPr>
          <p:nvPr>
            <p:ph idx="1"/>
          </p:nvPr>
        </p:nvSpPr>
        <p:spPr/>
        <p:txBody>
          <a:bodyPr/>
          <a:lstStyle/>
          <a:p>
            <a:r>
              <a:rPr lang="en-US" dirty="0" smtClean="0"/>
              <a:t>Click at the end of Line 238 and press ENTER twice to insert new Lines 239 &amp; 240.</a:t>
            </a:r>
          </a:p>
          <a:p>
            <a:r>
              <a:rPr lang="en-US" dirty="0" smtClean="0"/>
              <a:t>Enter the comment and code shown which will center the article elements and add a border.</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30" y="3581400"/>
            <a:ext cx="8952541" cy="2057400"/>
          </a:xfrm>
          <a:prstGeom prst="rect">
            <a:avLst/>
          </a:prstGeom>
          <a:ln w="19050">
            <a:solidFill>
              <a:schemeClr val="tx1"/>
            </a:solidFill>
          </a:ln>
        </p:spPr>
      </p:pic>
    </p:spTree>
    <p:extLst>
      <p:ext uri="{BB962C8B-B14F-4D97-AF65-F5344CB8AC3E}">
        <p14:creationId xmlns:p14="http://schemas.microsoft.com/office/powerpoint/2010/main" val="211139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Styling </a:t>
            </a:r>
            <a:r>
              <a:rPr lang="en-IN" dirty="0"/>
              <a:t>the article </a:t>
            </a:r>
            <a:r>
              <a:rPr lang="en-IN" dirty="0" smtClean="0"/>
              <a:t>Element </a:t>
            </a:r>
            <a:r>
              <a:rPr lang="en-US" dirty="0" smtClean="0"/>
              <a:t>for </a:t>
            </a:r>
            <a:r>
              <a:rPr lang="en-US" dirty="0"/>
              <a:t>the Nutrition Page</a:t>
            </a:r>
          </a:p>
        </p:txBody>
      </p:sp>
      <p:sp>
        <p:nvSpPr>
          <p:cNvPr id="2" name="Content Placeholder 1"/>
          <p:cNvSpPr>
            <a:spLocks noGrp="1"/>
          </p:cNvSpPr>
          <p:nvPr>
            <p:ph idx="1"/>
          </p:nvPr>
        </p:nvSpPr>
        <p:spPr/>
        <p:txBody>
          <a:bodyPr/>
          <a:lstStyle/>
          <a:p>
            <a:r>
              <a:rPr lang="en-US" dirty="0" smtClean="0"/>
              <a:t>Press ENTER twice to insert new Lines 246 &amp; 247.</a:t>
            </a:r>
          </a:p>
          <a:p>
            <a:r>
              <a:rPr lang="en-US" dirty="0" smtClean="0"/>
              <a:t>On Line 247, add the comment and code shown for the paragraph elements within the article element.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13" y="3429000"/>
            <a:ext cx="8793574" cy="2209800"/>
          </a:xfrm>
          <a:prstGeom prst="rect">
            <a:avLst/>
          </a:prstGeom>
          <a:ln w="19050">
            <a:solidFill>
              <a:schemeClr val="tx1"/>
            </a:solidFill>
          </a:ln>
        </p:spPr>
      </p:pic>
    </p:spTree>
    <p:extLst>
      <p:ext uri="{BB962C8B-B14F-4D97-AF65-F5344CB8AC3E}">
        <p14:creationId xmlns:p14="http://schemas.microsoft.com/office/powerpoint/2010/main" val="109416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Styling </a:t>
            </a:r>
            <a:r>
              <a:rPr lang="en-IN" dirty="0"/>
              <a:t>the article </a:t>
            </a:r>
            <a:r>
              <a:rPr lang="en-IN" dirty="0" smtClean="0"/>
              <a:t>Element </a:t>
            </a:r>
            <a:r>
              <a:rPr lang="en-US" dirty="0" smtClean="0"/>
              <a:t>for </a:t>
            </a:r>
            <a:r>
              <a:rPr lang="en-US" dirty="0"/>
              <a:t>the Nutrition Page</a:t>
            </a:r>
          </a:p>
        </p:txBody>
      </p:sp>
      <p:sp>
        <p:nvSpPr>
          <p:cNvPr id="2" name="Content Placeholder 1"/>
          <p:cNvSpPr>
            <a:spLocks noGrp="1"/>
          </p:cNvSpPr>
          <p:nvPr>
            <p:ph idx="1"/>
          </p:nvPr>
        </p:nvSpPr>
        <p:spPr/>
        <p:txBody>
          <a:bodyPr/>
          <a:lstStyle/>
          <a:p>
            <a:r>
              <a:rPr lang="en-US" dirty="0" smtClean="0"/>
              <a:t>Press ENTER twice to insert new Lines 254 &amp; 255.</a:t>
            </a:r>
          </a:p>
          <a:p>
            <a:r>
              <a:rPr lang="en-US" dirty="0" smtClean="0"/>
              <a:t>On Line 255, add the comment and code shown for the unordered lists within the article element.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94" y="3319404"/>
            <a:ext cx="8507013" cy="2014596"/>
          </a:xfrm>
          <a:prstGeom prst="rect">
            <a:avLst/>
          </a:prstGeom>
          <a:ln w="19050">
            <a:solidFill>
              <a:schemeClr val="tx1"/>
            </a:solidFill>
          </a:ln>
        </p:spPr>
      </p:pic>
    </p:spTree>
    <p:extLst>
      <p:ext uri="{BB962C8B-B14F-4D97-AF65-F5344CB8AC3E}">
        <p14:creationId xmlns:p14="http://schemas.microsoft.com/office/powerpoint/2010/main" val="387674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smtClean="0"/>
              <a:t>Styling </a:t>
            </a:r>
            <a:r>
              <a:rPr lang="en-IN" dirty="0"/>
              <a:t>the aside </a:t>
            </a:r>
            <a:r>
              <a:rPr lang="en-IN" dirty="0" smtClean="0"/>
              <a:t>Element </a:t>
            </a:r>
            <a:r>
              <a:rPr lang="en-US" dirty="0" smtClean="0"/>
              <a:t>for </a:t>
            </a:r>
            <a:r>
              <a:rPr lang="en-US" dirty="0"/>
              <a:t>the Nutrition </a:t>
            </a:r>
            <a:r>
              <a:rPr lang="en-US" dirty="0" smtClean="0"/>
              <a:t>Page</a:t>
            </a:r>
            <a:endParaRPr lang="en-US" dirty="0"/>
          </a:p>
        </p:txBody>
      </p:sp>
      <p:sp>
        <p:nvSpPr>
          <p:cNvPr id="2" name="Content Placeholder 1"/>
          <p:cNvSpPr>
            <a:spLocks noGrp="1"/>
          </p:cNvSpPr>
          <p:nvPr>
            <p:ph idx="1"/>
          </p:nvPr>
        </p:nvSpPr>
        <p:spPr/>
        <p:txBody>
          <a:bodyPr/>
          <a:lstStyle/>
          <a:p>
            <a:r>
              <a:rPr lang="en-US" dirty="0" smtClean="0"/>
              <a:t>At the end of Line 258, press ENTER twice to insert new Lines 259 &amp; 260.</a:t>
            </a:r>
          </a:p>
          <a:p>
            <a:r>
              <a:rPr lang="en-US" dirty="0" smtClean="0"/>
              <a:t>Enter the comment and code shown to style the &lt;aside&gt; element.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987" y="3352800"/>
            <a:ext cx="6140027" cy="2567101"/>
          </a:xfrm>
          <a:prstGeom prst="rect">
            <a:avLst/>
          </a:prstGeom>
          <a:ln w="19050">
            <a:solidFill>
              <a:schemeClr val="tx1"/>
            </a:solidFill>
          </a:ln>
        </p:spPr>
      </p:pic>
    </p:spTree>
    <p:extLst>
      <p:ext uri="{BB962C8B-B14F-4D97-AF65-F5344CB8AC3E}">
        <p14:creationId xmlns:p14="http://schemas.microsoft.com/office/powerpoint/2010/main" val="88259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at the end of Line 396 and press ENTER twice to insert new Lines 397 &amp; 398.</a:t>
            </a:r>
          </a:p>
          <a:p>
            <a:r>
              <a:rPr lang="en-US" dirty="0" smtClean="0"/>
              <a:t>Enter the comment and code to change the color for the &lt;h2&gt; element while in a Desktop Viewport.</a:t>
            </a:r>
            <a:endParaRPr lang="en-US" dirty="0"/>
          </a:p>
        </p:txBody>
      </p:sp>
      <p:sp>
        <p:nvSpPr>
          <p:cNvPr id="3" name="Title 2"/>
          <p:cNvSpPr>
            <a:spLocks noGrp="1"/>
          </p:cNvSpPr>
          <p:nvPr>
            <p:ph type="title"/>
          </p:nvPr>
        </p:nvSpPr>
        <p:spPr/>
        <p:txBody>
          <a:bodyPr>
            <a:normAutofit fontScale="90000"/>
          </a:bodyPr>
          <a:lstStyle/>
          <a:p>
            <a:r>
              <a:rPr lang="en-US" dirty="0" smtClean="0"/>
              <a:t>Style the article H2 for the Nutrition Page in a Desktop Viewport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184" y="3657600"/>
            <a:ext cx="8115632" cy="1825203"/>
          </a:xfrm>
          <a:prstGeom prst="rect">
            <a:avLst/>
          </a:prstGeom>
          <a:ln w="19050">
            <a:solidFill>
              <a:schemeClr val="tx1"/>
            </a:solidFill>
          </a:ln>
        </p:spPr>
      </p:pic>
    </p:spTree>
    <p:extLst>
      <p:ext uri="{BB962C8B-B14F-4D97-AF65-F5344CB8AC3E}">
        <p14:creationId xmlns:p14="http://schemas.microsoft.com/office/powerpoint/2010/main" val="208177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For the Style Sheet:</a:t>
            </a:r>
          </a:p>
          <a:p>
            <a:pPr lvl="1"/>
            <a:r>
              <a:rPr lang="en-US" dirty="0" smtClean="0"/>
              <a:t>Go to </a:t>
            </a:r>
            <a:r>
              <a:rPr lang="en-US" dirty="0" smtClean="0">
                <a:hlinkClick r:id="rId2"/>
              </a:rPr>
              <a:t>http://jigsaw.w3.org/css-validator</a:t>
            </a:r>
            <a:endParaRPr lang="en-US" dirty="0" smtClean="0"/>
          </a:p>
          <a:p>
            <a:pPr lvl="1"/>
            <a:r>
              <a:rPr lang="en-US" dirty="0" smtClean="0"/>
              <a:t>Upload your “style.css” file.</a:t>
            </a:r>
          </a:p>
          <a:p>
            <a:r>
              <a:rPr lang="en-US" dirty="0" smtClean="0"/>
              <a:t>For the HTML Files:</a:t>
            </a:r>
          </a:p>
          <a:p>
            <a:pPr lvl="1"/>
            <a:r>
              <a:rPr lang="en-US" dirty="0" smtClean="0"/>
              <a:t>Go to </a:t>
            </a:r>
            <a:r>
              <a:rPr lang="en-US" dirty="0" smtClean="0">
                <a:hlinkClick r:id="rId3"/>
              </a:rPr>
              <a:t>http://validator.w3.org</a:t>
            </a:r>
            <a:endParaRPr lang="en-US" dirty="0" smtClean="0"/>
          </a:p>
          <a:p>
            <a:pPr lvl="1"/>
            <a:r>
              <a:rPr lang="en-US" dirty="0" smtClean="0"/>
              <a:t>Upload the HTML files </a:t>
            </a:r>
            <a:r>
              <a:rPr lang="en-US" smtClean="0"/>
              <a:t>you wish.</a:t>
            </a:r>
            <a:endParaRPr lang="en-US" dirty="0"/>
          </a:p>
        </p:txBody>
      </p:sp>
      <p:sp>
        <p:nvSpPr>
          <p:cNvPr id="3" name="Title 2"/>
          <p:cNvSpPr>
            <a:spLocks noGrp="1"/>
          </p:cNvSpPr>
          <p:nvPr>
            <p:ph type="title"/>
          </p:nvPr>
        </p:nvSpPr>
        <p:spPr/>
        <p:txBody>
          <a:bodyPr/>
          <a:lstStyle/>
          <a:p>
            <a:r>
              <a:rPr lang="en-US" dirty="0" smtClean="0"/>
              <a:t>To Validate Your Code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IN" sz="12800" dirty="0"/>
              <a:t>The following is an example of </a:t>
            </a:r>
            <a:r>
              <a:rPr lang="en-IN" sz="12800" dirty="0" smtClean="0"/>
              <a:t>a several </a:t>
            </a:r>
            <a:r>
              <a:rPr lang="en-IN" sz="12800" b="1" dirty="0"/>
              <a:t>section </a:t>
            </a:r>
            <a:r>
              <a:rPr lang="en-IN" sz="12800" dirty="0"/>
              <a:t>elements nested within an article element</a:t>
            </a:r>
            <a:endParaRPr lang="en-US" sz="12800" dirty="0" smtClean="0">
              <a:cs typeface="Courier New" panose="02070309020205020404" pitchFamily="49" charset="0"/>
            </a:endParaRPr>
          </a:p>
          <a:p>
            <a:pPr marL="457200" lvl="1" indent="0">
              <a:buNone/>
            </a:pPr>
            <a:r>
              <a:rPr lang="en-US" sz="7200" dirty="0" smtClean="0">
                <a:latin typeface="Courier New" panose="02070309020205020404" pitchFamily="49" charset="0"/>
                <a:cs typeface="Courier New" panose="02070309020205020404" pitchFamily="49" charset="0"/>
              </a:rPr>
              <a:t>&lt;</a:t>
            </a:r>
            <a:r>
              <a:rPr lang="en-US" sz="7200" dirty="0">
                <a:latin typeface="Courier New" panose="02070309020205020404" pitchFamily="49" charset="0"/>
                <a:cs typeface="Courier New" panose="02070309020205020404" pitchFamily="49" charset="0"/>
              </a:rPr>
              <a:t>article</a:t>
            </a:r>
            <a:r>
              <a:rPr lang="en-US" sz="7200" dirty="0" smtClean="0">
                <a:latin typeface="Courier New" panose="02070309020205020404" pitchFamily="49" charset="0"/>
                <a:cs typeface="Courier New" panose="02070309020205020404" pitchFamily="49" charset="0"/>
              </a:rPr>
              <a:t>&gt;</a:t>
            </a:r>
          </a:p>
          <a:p>
            <a:pPr marL="457200" lvl="1" indent="0">
              <a:buNone/>
            </a:pPr>
            <a:r>
              <a:rPr lang="en-US" sz="7200" dirty="0" smtClean="0">
                <a:latin typeface="Courier New" panose="02070309020205020404" pitchFamily="49" charset="0"/>
                <a:cs typeface="Courier New" panose="02070309020205020404" pitchFamily="49" charset="0"/>
              </a:rPr>
              <a:t>	&lt;</a:t>
            </a:r>
            <a:r>
              <a:rPr lang="en-US" sz="7200" dirty="0">
                <a:latin typeface="Courier New" panose="02070309020205020404" pitchFamily="49" charset="0"/>
                <a:cs typeface="Courier New" panose="02070309020205020404" pitchFamily="49" charset="0"/>
              </a:rPr>
              <a:t>h1&gt;Tutorials: Cooking Basics&lt;/h1</a:t>
            </a:r>
            <a:r>
              <a:rPr lang="en-US" sz="7200" dirty="0" smtClean="0">
                <a:latin typeface="Courier New" panose="02070309020205020404" pitchFamily="49" charset="0"/>
                <a:cs typeface="Courier New" panose="02070309020205020404" pitchFamily="49" charset="0"/>
              </a:rPr>
              <a:t>&gt;</a:t>
            </a:r>
          </a:p>
          <a:p>
            <a:pPr marL="457200" lvl="1" indent="0">
              <a:buNone/>
            </a:pPr>
            <a:r>
              <a:rPr lang="en-US" sz="7200" dirty="0">
                <a:latin typeface="Courier New" panose="02070309020205020404" pitchFamily="49" charset="0"/>
                <a:cs typeface="Courier New" panose="02070309020205020404" pitchFamily="49" charset="0"/>
              </a:rPr>
              <a:t>	</a:t>
            </a:r>
            <a:r>
              <a:rPr lang="en-US" sz="7200" dirty="0" smtClean="0">
                <a:latin typeface="Courier New" panose="02070309020205020404" pitchFamily="49" charset="0"/>
                <a:cs typeface="Courier New" panose="02070309020205020404" pitchFamily="49" charset="0"/>
              </a:rPr>
              <a:t>	</a:t>
            </a:r>
            <a:r>
              <a:rPr lang="en-IN" sz="7200" dirty="0" smtClean="0">
                <a:latin typeface="Courier New" panose="02070309020205020404" pitchFamily="49" charset="0"/>
                <a:cs typeface="Courier New" panose="02070309020205020404" pitchFamily="49" charset="0"/>
              </a:rPr>
              <a:t>&lt;</a:t>
            </a:r>
            <a:r>
              <a:rPr lang="en-IN" sz="7200" dirty="0">
                <a:latin typeface="Courier New" panose="02070309020205020404" pitchFamily="49" charset="0"/>
                <a:cs typeface="Courier New" panose="02070309020205020404" pitchFamily="49" charset="0"/>
              </a:rPr>
              <a:t>p&gt;Watch our tutorials to </a:t>
            </a:r>
            <a:r>
              <a:rPr lang="en-IN" sz="7200" dirty="0" smtClean="0">
                <a:latin typeface="Courier New" panose="02070309020205020404" pitchFamily="49" charset="0"/>
                <a:cs typeface="Courier New" panose="02070309020205020404" pitchFamily="49" charset="0"/>
              </a:rPr>
              <a:t>learn 			the basics of </a:t>
            </a:r>
            <a:r>
              <a:rPr lang="en-US" sz="7200" dirty="0" smtClean="0">
                <a:latin typeface="Courier New" panose="02070309020205020404" pitchFamily="49" charset="0"/>
                <a:cs typeface="Courier New" panose="02070309020205020404" pitchFamily="49" charset="0"/>
              </a:rPr>
              <a:t>good </a:t>
            </a:r>
            <a:r>
              <a:rPr lang="en-US" sz="7200" dirty="0">
                <a:latin typeface="Courier New" panose="02070309020205020404" pitchFamily="49" charset="0"/>
                <a:cs typeface="Courier New" panose="02070309020205020404" pitchFamily="49" charset="0"/>
              </a:rPr>
              <a:t>cooking.&lt;/p&gt;</a:t>
            </a:r>
          </a:p>
          <a:p>
            <a:pPr marL="457200" lvl="1" indent="0">
              <a:buNone/>
            </a:pPr>
            <a:r>
              <a:rPr lang="en-US" sz="7200" dirty="0">
                <a:latin typeface="Courier New" panose="02070309020205020404" pitchFamily="49" charset="0"/>
                <a:cs typeface="Courier New" panose="02070309020205020404" pitchFamily="49" charset="0"/>
              </a:rPr>
              <a:t>&lt;section&gt;</a:t>
            </a:r>
          </a:p>
          <a:p>
            <a:pPr marL="457200" lvl="1" indent="0">
              <a:buNone/>
            </a:pPr>
            <a:r>
              <a:rPr lang="en-US" sz="7200" dirty="0" smtClean="0">
                <a:latin typeface="Courier New" panose="02070309020205020404" pitchFamily="49" charset="0"/>
                <a:cs typeface="Courier New" panose="02070309020205020404" pitchFamily="49" charset="0"/>
              </a:rPr>
              <a:t>	&lt;</a:t>
            </a:r>
            <a:r>
              <a:rPr lang="en-US" sz="7200" dirty="0">
                <a:latin typeface="Courier New" panose="02070309020205020404" pitchFamily="49" charset="0"/>
                <a:cs typeface="Courier New" panose="02070309020205020404" pitchFamily="49" charset="0"/>
              </a:rPr>
              <a:t>h1&gt;Tutorial 1&lt;/h1&gt;</a:t>
            </a:r>
          </a:p>
          <a:p>
            <a:pPr marL="914400" lvl="2" indent="0">
              <a:buNone/>
            </a:pPr>
            <a:r>
              <a:rPr lang="en-IN" sz="7200" dirty="0">
                <a:latin typeface="Courier New" panose="02070309020205020404" pitchFamily="49" charset="0"/>
                <a:cs typeface="Courier New" panose="02070309020205020404" pitchFamily="49" charset="0"/>
              </a:rPr>
              <a:t>&lt;p&gt;Assembling basic kitchen tools.&lt;/p&gt;</a:t>
            </a:r>
          </a:p>
          <a:p>
            <a:pPr marL="457200" lvl="1" indent="0">
              <a:buNone/>
            </a:pPr>
            <a:r>
              <a:rPr lang="en-US" sz="7200" dirty="0">
                <a:latin typeface="Courier New" panose="02070309020205020404" pitchFamily="49" charset="0"/>
                <a:cs typeface="Courier New" panose="02070309020205020404" pitchFamily="49" charset="0"/>
              </a:rPr>
              <a:t>&lt;/section</a:t>
            </a:r>
            <a:r>
              <a:rPr lang="en-US" sz="7200" dirty="0" smtClean="0">
                <a:latin typeface="Courier New" panose="02070309020205020404" pitchFamily="49" charset="0"/>
                <a:cs typeface="Courier New" panose="02070309020205020404" pitchFamily="49" charset="0"/>
              </a:rPr>
              <a:t>&gt;</a:t>
            </a:r>
          </a:p>
          <a:p>
            <a:pPr marL="457200" lvl="1" indent="0">
              <a:buNone/>
            </a:pPr>
            <a:r>
              <a:rPr lang="en-IN" sz="7200" dirty="0" smtClean="0">
                <a:latin typeface="Courier New" panose="02070309020205020404" pitchFamily="49" charset="0"/>
                <a:cs typeface="Courier New" panose="02070309020205020404" pitchFamily="49" charset="0"/>
              </a:rPr>
              <a:t>…</a:t>
            </a:r>
            <a:endParaRPr lang="en-US" sz="7200" dirty="0">
              <a:latin typeface="Courier New" panose="02070309020205020404" pitchFamily="49" charset="0"/>
              <a:cs typeface="Courier New" panose="02070309020205020404" pitchFamily="49" charset="0"/>
            </a:endParaRPr>
          </a:p>
          <a:p>
            <a:pPr marL="457200" lvl="1" indent="0">
              <a:buNone/>
            </a:pPr>
            <a:r>
              <a:rPr lang="en-US" sz="7200" dirty="0" smtClean="0">
                <a:latin typeface="Courier New" panose="02070309020205020404" pitchFamily="49" charset="0"/>
                <a:cs typeface="Courier New" panose="02070309020205020404" pitchFamily="49" charset="0"/>
              </a:rPr>
              <a:t>&lt;/</a:t>
            </a:r>
            <a:r>
              <a:rPr lang="en-US" sz="7200" dirty="0">
                <a:latin typeface="Courier New" panose="02070309020205020404" pitchFamily="49" charset="0"/>
                <a:cs typeface="Courier New" panose="02070309020205020404" pitchFamily="49" charset="0"/>
              </a:rPr>
              <a:t>article&gt;</a:t>
            </a:r>
            <a:endParaRPr lang="en-US" sz="104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lstStyle/>
          <a:p>
            <a:r>
              <a:rPr lang="en-US" dirty="0"/>
              <a:t>Section </a:t>
            </a:r>
            <a:r>
              <a:rPr lang="en-US" dirty="0" smtClean="0"/>
              <a:t>Element</a:t>
            </a:r>
            <a:endParaRPr lang="en-US" dirty="0"/>
          </a:p>
        </p:txBody>
      </p:sp>
    </p:spTree>
    <p:extLst>
      <p:ext uri="{BB962C8B-B14F-4D97-AF65-F5344CB8AC3E}">
        <p14:creationId xmlns:p14="http://schemas.microsoft.com/office/powerpoint/2010/main" val="425132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Section </a:t>
            </a:r>
            <a:r>
              <a:rPr lang="en-US" dirty="0" smtClean="0"/>
              <a:t>Element</a:t>
            </a:r>
            <a:endParaRPr lang="en-US" b="1" dirty="0"/>
          </a:p>
        </p:txBody>
      </p:sp>
      <p:pic>
        <p:nvPicPr>
          <p:cNvPr id="7" name="Content Placeholder 6" descr="This figure shows an example wireframe that uses the section element. The figure consists of eight rectangular boxes. The first box is a vertical rectangular box divided into three sections.&#10;The first section consists of two rectangular boxes. The second rectangular box labeled “Header” is positioned on the left side of the first section. The third rectangular box, which is thrice the length of the second rectangular box is positioned on the right side of the second rectangular box. This box is labeled “Navigation”.&#10;The second section is the fourth rectangular box labeled “Article” consisting of three rectangular boxes positioned one below the other. The fifth rectangular box labeled “Section” is positioned at the top, inside the fourth rectangular box, the sixth rectangular box is labeled “Section”, and the seventh rectangular box is labeled “Section”.&#10;The third section is the eighth rectangular box labeled “Footer”."/>
          <p:cNvPicPr>
            <a:picLocks noGrp="1" noChangeAspect="1"/>
          </p:cNvPicPr>
          <p:nvPr>
            <p:ph idx="1"/>
          </p:nvPr>
        </p:nvPicPr>
        <p:blipFill>
          <a:blip r:embed="rId2" cstate="print"/>
          <a:stretch>
            <a:fillRect/>
          </a:stretch>
        </p:blipFill>
        <p:spPr>
          <a:xfrm>
            <a:off x="2801718" y="1371600"/>
            <a:ext cx="3540564" cy="4865688"/>
          </a:xfrm>
          <a:prstGeom prst="rect">
            <a:avLst/>
          </a:prstGeom>
        </p:spPr>
      </p:pic>
    </p:spTree>
    <p:extLst>
      <p:ext uri="{BB962C8B-B14F-4D97-AF65-F5344CB8AC3E}">
        <p14:creationId xmlns:p14="http://schemas.microsoft.com/office/powerpoint/2010/main" val="206053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SAVEMESSAGETIMESTAMP" val="RXP"/>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2751</TotalTime>
  <Words>3576</Words>
  <Application>Microsoft Office PowerPoint</Application>
  <PresentationFormat>On-screen Show (4:3)</PresentationFormat>
  <Paragraphs>279</Paragraphs>
  <Slides>78</Slides>
  <Notes>1</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Concourse</vt:lpstr>
      <vt:lpstr>PowerPoint Presentation</vt:lpstr>
      <vt:lpstr>Using HTML5 Semantic Elements</vt:lpstr>
      <vt:lpstr>Article Element</vt:lpstr>
      <vt:lpstr>Article Element</vt:lpstr>
      <vt:lpstr>Aside Element</vt:lpstr>
      <vt:lpstr>Aside Element</vt:lpstr>
      <vt:lpstr>Section Element</vt:lpstr>
      <vt:lpstr>Section Element</vt:lpstr>
      <vt:lpstr>Section Element</vt:lpstr>
      <vt:lpstr>Figure and Figure Caption Elements</vt:lpstr>
      <vt:lpstr>Figure and Figure Caption Elements</vt:lpstr>
      <vt:lpstr>Figure and Figure Caption Elements</vt:lpstr>
      <vt:lpstr>Figure and Figure Caption Elements</vt:lpstr>
      <vt:lpstr>Website Layout</vt:lpstr>
      <vt:lpstr>Website Layout</vt:lpstr>
      <vt:lpstr>Redesigning the Home Page</vt:lpstr>
      <vt:lpstr>Copy and Paste Data Files for Chapter 7</vt:lpstr>
      <vt:lpstr>Adding a New div Element to the Home Page</vt:lpstr>
      <vt:lpstr>Adding a New div Element to the Home Page</vt:lpstr>
      <vt:lpstr>Adding a figure Element to the Home Page</vt:lpstr>
      <vt:lpstr>Adding a figure Element to the Home Page</vt:lpstr>
      <vt:lpstr>Update the Style Sheet for the New Design in a Mobile Viewport</vt:lpstr>
      <vt:lpstr>Update the Style Sheet for the New Design in a Mobile Viewport</vt:lpstr>
      <vt:lpstr>Update the Style Sheet for the New Design in a Mobile Viewport</vt:lpstr>
      <vt:lpstr>Update the Style Sheet for the New Design in a Mobile Viewport</vt:lpstr>
      <vt:lpstr>Add New Style Rules for Anchor Elements in a Mobile Viewport</vt:lpstr>
      <vt:lpstr>Add New Style Rules for Anchor Elements in a Mobile Viewport</vt:lpstr>
      <vt:lpstr>Update the Style Sheet for the New Design in a Tablet Viewport</vt:lpstr>
      <vt:lpstr>Adding New Style Rules to the Tablet Viewport</vt:lpstr>
      <vt:lpstr>Adding New Style Rules to the Tablet Viewport</vt:lpstr>
      <vt:lpstr>Adding New Style Rules to the Tablet Viewport</vt:lpstr>
      <vt:lpstr>Update the Style Sheet for the New Design in a Desktop Viewport</vt:lpstr>
      <vt:lpstr>Update the Style Sheet for the New Design in a Desktop Viewport</vt:lpstr>
      <vt:lpstr>Update the Style Sheet for the New Design in a Desktop Viewport</vt:lpstr>
      <vt:lpstr>Update the Style Sheet for the New Design in a Desktop Viewport</vt:lpstr>
      <vt:lpstr>Add New Style Rules to the Desktop Viewport</vt:lpstr>
      <vt:lpstr>Add New Style Rules to the Desktop Viewport</vt:lpstr>
      <vt:lpstr>Add New Style Rules to the Desktop Viewport</vt:lpstr>
      <vt:lpstr>Update the Style Sheet for the New Design in a Desktop Viewport</vt:lpstr>
      <vt:lpstr>Update the Style Sheet for the New Design in a Desktop Viewport</vt:lpstr>
      <vt:lpstr>Update the Style Sheet for the New Design in a Desktop Viewport</vt:lpstr>
      <vt:lpstr>Update the Style Sheet for the New Design in a Desktop Viewport</vt:lpstr>
      <vt:lpstr>Adding Section Elements to the About Us Page</vt:lpstr>
      <vt:lpstr>Adding Section Elements to the About Us Page</vt:lpstr>
      <vt:lpstr>Adding Section Elements to the About Us Page</vt:lpstr>
      <vt:lpstr>Adding Section Elements to the About Us Page</vt:lpstr>
      <vt:lpstr>Styling the About Us Page for a Tablet Viewport</vt:lpstr>
      <vt:lpstr>Styling the About Us Page for a Tablet Viewport</vt:lpstr>
      <vt:lpstr>Styling the About Us Page for a Tablet Viewport</vt:lpstr>
      <vt:lpstr>Styling the About Us Page for a Tablet Viewport</vt:lpstr>
      <vt:lpstr>Styling the About Us Page for a Desktop Viewport</vt:lpstr>
      <vt:lpstr>Styling the About Us Page for a Desktop Viewport</vt:lpstr>
      <vt:lpstr>Updating the Contact Us Page</vt:lpstr>
      <vt:lpstr>Styling the Contact Us Page</vt:lpstr>
      <vt:lpstr>Styling the Contact Us Page</vt:lpstr>
      <vt:lpstr>Creating the Nutrition Page</vt:lpstr>
      <vt:lpstr>Creating the Nutrition Page</vt:lpstr>
      <vt:lpstr>Creating the Nutrition Page</vt:lpstr>
      <vt:lpstr>Creating the Nutrition Page</vt:lpstr>
      <vt:lpstr>Creating the Nutrition Page</vt:lpstr>
      <vt:lpstr>Creating the Nutrition Page</vt:lpstr>
      <vt:lpstr>Creating the Nutrition Page</vt:lpstr>
      <vt:lpstr>Creating the Nutrition Page</vt:lpstr>
      <vt:lpstr>Creating the Nutrition Page</vt:lpstr>
      <vt:lpstr>Creating the Nutrition Page</vt:lpstr>
      <vt:lpstr>Style the Nutrition Page for a Mobile Viewport</vt:lpstr>
      <vt:lpstr>Create a 3-Column Layout for the Tablet Viewport</vt:lpstr>
      <vt:lpstr>Creating the Nutrition Page</vt:lpstr>
      <vt:lpstr>Creating a Three-Column Layout for the Nutrition Page in a Tablet Viewport</vt:lpstr>
      <vt:lpstr>Applying the Overflow Property to the main Element Style Rule</vt:lpstr>
      <vt:lpstr>Applying the Overflow Property to the main Element Style Rule</vt:lpstr>
      <vt:lpstr>Applying the Overflow Property to the main Element Style Rule</vt:lpstr>
      <vt:lpstr>Styling the article Element for the Nutrition Page</vt:lpstr>
      <vt:lpstr>Styling the article Element for the Nutrition Page</vt:lpstr>
      <vt:lpstr>Styling the article Element for the Nutrition Page</vt:lpstr>
      <vt:lpstr>Styling the aside Element for the Nutrition Page</vt:lpstr>
      <vt:lpstr>Style the article H2 for the Nutrition Page in a Desktop Viewport</vt:lpstr>
      <vt:lpstr>To Validate Your Code</vt:lpstr>
    </vt:vector>
  </TitlesOfParts>
  <Company>F. Hoffmann-La Roche,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Baduk, Katerina {DOPA~Boston Dia}</dc:creator>
  <cp:lastModifiedBy>George McRedmond</cp:lastModifiedBy>
  <cp:revision>162</cp:revision>
  <dcterms:created xsi:type="dcterms:W3CDTF">2016-06-23T17:08:53Z</dcterms:created>
  <dcterms:modified xsi:type="dcterms:W3CDTF">2017-10-25T12:51:19Z</dcterms:modified>
</cp:coreProperties>
</file>