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7" r:id="rId2"/>
    <p:sldId id="261" r:id="rId3"/>
    <p:sldId id="263" r:id="rId4"/>
    <p:sldId id="264" r:id="rId5"/>
    <p:sldId id="265" r:id="rId6"/>
    <p:sldId id="266" r:id="rId7"/>
    <p:sldId id="267" r:id="rId8"/>
    <p:sldId id="268" r:id="rId9"/>
    <p:sldId id="271" r:id="rId10"/>
    <p:sldId id="272" r:id="rId11"/>
    <p:sldId id="273" r:id="rId12"/>
    <p:sldId id="319" r:id="rId13"/>
    <p:sldId id="320" r:id="rId14"/>
    <p:sldId id="321" r:id="rId15"/>
    <p:sldId id="322" r:id="rId16"/>
    <p:sldId id="323" r:id="rId17"/>
    <p:sldId id="275" r:id="rId18"/>
    <p:sldId id="276" r:id="rId19"/>
    <p:sldId id="277" r:id="rId20"/>
    <p:sldId id="278" r:id="rId21"/>
    <p:sldId id="324" r:id="rId22"/>
    <p:sldId id="325" r:id="rId23"/>
    <p:sldId id="326" r:id="rId24"/>
    <p:sldId id="280" r:id="rId25"/>
    <p:sldId id="281" r:id="rId26"/>
    <p:sldId id="283" r:id="rId27"/>
    <p:sldId id="314" r:id="rId28"/>
    <p:sldId id="315" r:id="rId29"/>
    <p:sldId id="316" r:id="rId30"/>
    <p:sldId id="317" r:id="rId31"/>
    <p:sldId id="313" r:id="rId32"/>
    <p:sldId id="284" r:id="rId33"/>
    <p:sldId id="285" r:id="rId34"/>
    <p:sldId id="286" r:id="rId35"/>
    <p:sldId id="287" r:id="rId36"/>
    <p:sldId id="288" r:id="rId37"/>
    <p:sldId id="289"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27" r:id="rId57"/>
    <p:sldId id="328" r:id="rId58"/>
    <p:sldId id="329" r:id="rId59"/>
    <p:sldId id="330" r:id="rId60"/>
    <p:sldId id="331" r:id="rId61"/>
    <p:sldId id="332" r:id="rId62"/>
    <p:sldId id="333" r:id="rId63"/>
    <p:sldId id="309" r:id="rId64"/>
    <p:sldId id="310" r:id="rId65"/>
    <p:sldId id="334" r:id="rId66"/>
    <p:sldId id="335" r:id="rId67"/>
    <p:sldId id="336" r:id="rId68"/>
    <p:sldId id="318" r:id="rId69"/>
  </p:sldIdLst>
  <p:sldSz cx="9144000" cy="6858000" type="screen4x3"/>
  <p:notesSz cx="6858000" cy="9144000"/>
  <p:custDataLst>
    <p:tags r:id="rId7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D46AF4-5258-49BD-949D-61F5B2A874D2}" type="datetimeFigureOut">
              <a:rPr lang="en-US" smtClean="0"/>
              <a:pPr/>
              <a:t>3/20/2017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D26404-D3DD-4699-B9A1-86A7A436E6BE}" type="slidenum">
              <a:rPr lang="en-US" smtClean="0"/>
              <a:pPr/>
              <a:t>‹#›</a:t>
            </a:fld>
            <a:endParaRPr lang="en-US"/>
          </a:p>
        </p:txBody>
      </p:sp>
    </p:spTree>
    <p:extLst>
      <p:ext uri="{BB962C8B-B14F-4D97-AF65-F5344CB8AC3E}">
        <p14:creationId xmlns:p14="http://schemas.microsoft.com/office/powerpoint/2010/main" val="327559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a:solidFill>
                  <a:prstClr val="white"/>
                </a:solidFill>
              </a:rPr>
              <a:pPr/>
              <a:t>1</a:t>
            </a:fld>
            <a:endParaRPr lang="en-US" altLang="en-US">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24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endParaRPr lang="en-US" sz="2400">
              <a:latin typeface="Times New Roman" pitchFamily="18" charset="0"/>
              <a:ea typeface="ＭＳ Ｐゴシック" pitchFamily="34" charset="-128"/>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defTabSz="457200" eaLnBrk="0" fontAlgn="base" hangingPunct="0">
              <a:spcBef>
                <a:spcPct val="0"/>
              </a:spcBef>
              <a:spcAft>
                <a:spcPct val="0"/>
              </a:spcAft>
            </a:pPr>
            <a:endParaRPr lang="en-US" sz="2400">
              <a:solidFill>
                <a:srgbClr val="2DA2BF">
                  <a:tint val="20000"/>
                </a:srgbClr>
              </a:solidFill>
              <a:latin typeface="Times New Roman" pitchFamily="18" charset="0"/>
              <a:ea typeface="ＭＳ Ｐゴシック" pitchFamily="34" charset="-128"/>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fld id="{3C130B58-2D2D-4E38-AEB5-470A5E062F9D}" type="slidenum">
              <a:rPr lang="en-US" altLang="en-US" sz="2400" smtClean="0">
                <a:latin typeface="Times New Roman" pitchFamily="18" charset="0"/>
                <a:ea typeface="ＭＳ Ｐゴシック" pitchFamily="34" charset="-128"/>
              </a:rPr>
              <a:pPr defTabSz="457200" eaLnBrk="0" fontAlgn="base" hangingPunct="0">
                <a:spcBef>
                  <a:spcPct val="0"/>
                </a:spcBef>
                <a:spcAft>
                  <a:spcPct val="0"/>
                </a:spcAft>
                <a:defRPr/>
              </a:pPr>
              <a:t>‹#›</a:t>
            </a:fld>
            <a:endParaRPr lang="en-US" altLang="en-US" sz="2400" dirty="0">
              <a:latin typeface="Times New Roman" pitchFamily="18" charset="0"/>
              <a:ea typeface="ＭＳ Ｐゴシック" pitchFamily="34" charset="-128"/>
            </a:endParaRPr>
          </a:p>
        </p:txBody>
      </p:sp>
      <p:pic>
        <p:nvPicPr>
          <p:cNvPr id="13" name="Picture 12" descr="http://www.hunterbusinessschool.edu/hunterbusiness/wp-content/uploads/2013/03/logo.gif"/>
          <p:cNvPicPr/>
          <p:nvPr userDrawn="1"/>
        </p:nvPicPr>
        <p:blipFill>
          <a:blip r:embed="rId3" cstate="print"/>
          <a:srcRect/>
          <a:stretch>
            <a:fillRect/>
          </a:stretch>
        </p:blipFill>
        <p:spPr bwMode="auto">
          <a:xfrm>
            <a:off x="152400" y="152400"/>
            <a:ext cx="923925" cy="692944"/>
          </a:xfrm>
          <a:prstGeom prst="rect">
            <a:avLst/>
          </a:prstGeom>
          <a:noFill/>
          <a:ln w="9525">
            <a:noFill/>
            <a:miter lim="800000"/>
            <a:headEnd/>
            <a:tailEnd/>
          </a:ln>
        </p:spPr>
      </p:pic>
    </p:spTree>
    <p:extLst>
      <p:ext uri="{BB962C8B-B14F-4D97-AF65-F5344CB8AC3E}">
        <p14:creationId xmlns:p14="http://schemas.microsoft.com/office/powerpoint/2010/main" val="427350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10" name="Picture 9"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173569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190025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lvl1pPr>
              <a:defRPr sz="4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5A51B173-483E-4092-B40E-7FE54412C73E}" type="slidenum">
              <a:rPr lang="en-US" smtClean="0">
                <a:solidFill>
                  <a:prstClr val="black"/>
                </a:solidFill>
              </a:rPr>
              <a:pPr>
                <a:defRPr/>
              </a:pPr>
              <a:t>‹#›</a:t>
            </a:fld>
            <a:endParaRPr lang="en-US">
              <a:solidFill>
                <a:prstClr val="black"/>
              </a:solidFill>
            </a:endParaRPr>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endParaRPr lang="en-US" dirty="0">
              <a:solidFill>
                <a:prstClr val="black"/>
              </a:solidFill>
            </a:endParaRPr>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09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4" name="Right Triangle 13"/>
          <p:cNvSpPr>
            <a:spLocks/>
          </p:cNvSpPr>
          <p:nvPr/>
        </p:nvSpPr>
        <p:spPr bwMode="auto">
          <a:xfrm>
            <a:off x="-6042" y="5791253"/>
            <a:ext cx="3402314" cy="1080868"/>
          </a:xfrm>
          <a:prstGeom prst="rtTriangle">
            <a:avLst/>
          </a:prstGeom>
          <a:blipFill>
            <a:blip r:embed="rId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10" descr="Hunter.jpg"/>
          <p:cNvPicPr>
            <a:picLocks noChangeAspect="1"/>
          </p:cNvPicPr>
          <p:nvPr userDrawn="1"/>
        </p:nvPicPr>
        <p:blipFill>
          <a:blip r:embed="rId7" cstate="print"/>
          <a:stretch>
            <a:fillRect/>
          </a:stretch>
        </p:blipFill>
        <p:spPr>
          <a:xfrm>
            <a:off x="8077200" y="6382264"/>
            <a:ext cx="533400" cy="399536"/>
          </a:xfrm>
          <a:prstGeom prst="rect">
            <a:avLst/>
          </a:prstGeom>
        </p:spPr>
      </p:pic>
      <p:sp>
        <p:nvSpPr>
          <p:cNvPr id="16" name="TextBox 15"/>
          <p:cNvSpPr txBox="1"/>
          <p:nvPr userDrawn="1"/>
        </p:nvSpPr>
        <p:spPr>
          <a:xfrm>
            <a:off x="6248400" y="6350913"/>
            <a:ext cx="1828800" cy="415498"/>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smtClean="0">
                <a:solidFill>
                  <a:srgbClr val="114F96"/>
                </a:solidFill>
                <a:latin typeface="Arial" pitchFamily="34" charset="0"/>
                <a:ea typeface="ＭＳ Ｐゴシック" pitchFamily="34" charset="-128"/>
              </a:rPr>
              <a:t>Web Design with HTML5</a:t>
            </a:r>
            <a:r>
              <a:rPr lang="en-US" altLang="en-US" sz="1050" baseline="0" dirty="0" smtClean="0">
                <a:solidFill>
                  <a:srgbClr val="114F96"/>
                </a:solidFill>
                <a:latin typeface="Arial" pitchFamily="34" charset="0"/>
                <a:ea typeface="ＭＳ Ｐゴシック" pitchFamily="34" charset="-128"/>
              </a:rPr>
              <a:t> &amp; CSS3</a:t>
            </a:r>
            <a:endParaRPr lang="en-US" altLang="en-US" sz="1050" dirty="0">
              <a:solidFill>
                <a:srgbClr val="114F96"/>
              </a:solidFill>
              <a:latin typeface="Arial" pitchFamily="34" charset="0"/>
              <a:ea typeface="ＭＳ Ｐゴシック" pitchFamily="34" charset="-128"/>
            </a:endParaRPr>
          </a:p>
        </p:txBody>
      </p:sp>
    </p:spTree>
    <p:extLst>
      <p:ext uri="{BB962C8B-B14F-4D97-AF65-F5344CB8AC3E}">
        <p14:creationId xmlns:p14="http://schemas.microsoft.com/office/powerpoint/2010/main" val="3845802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04800" y="2667000"/>
            <a:ext cx="8610600" cy="1323439"/>
          </a:xfrm>
          <a:prstGeom prst="rect">
            <a:avLst/>
          </a:prstGeom>
          <a:noFill/>
        </p:spPr>
        <p:txBody>
          <a:bodyPr>
            <a:spAutoFit/>
          </a:bodyPr>
          <a:lstStyle/>
          <a:p>
            <a:pPr algn="ctr" defTabSz="457200" fontAlgn="base">
              <a:spcBef>
                <a:spcPct val="0"/>
              </a:spcBef>
              <a:spcAft>
                <a:spcPct val="0"/>
              </a:spcAft>
              <a:buClr>
                <a:srgbClr val="FFFFFF"/>
              </a:buClr>
              <a:buSzPct val="100000"/>
              <a:defRPr/>
            </a:pPr>
            <a:r>
              <a:rPr lang="en-US" sz="4000" b="1" dirty="0" smtClean="0">
                <a:solidFill>
                  <a:prstClr val="black"/>
                </a:solidFill>
                <a:latin typeface="Calibri"/>
                <a:ea typeface="ＭＳ Ｐゴシック" pitchFamily="34" charset="-128"/>
              </a:rPr>
              <a:t>Web Design with HTML and CSS</a:t>
            </a:r>
            <a:endParaRPr lang="en-US" sz="4000" b="1" dirty="0">
              <a:solidFill>
                <a:prstClr val="black"/>
              </a:solidFill>
              <a:latin typeface="Calibri"/>
              <a:ea typeface="ＭＳ Ｐゴシック" pitchFamily="34" charset="-128"/>
            </a:endParaRP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a:solidFill>
                  <a:prstClr val="black"/>
                </a:solidFill>
                <a:latin typeface="Calibri"/>
                <a:ea typeface="ＭＳ Ｐゴシック" pitchFamily="34" charset="-128"/>
              </a:rPr>
              <a:t>Day </a:t>
            </a:r>
            <a:r>
              <a:rPr lang="en-US" sz="4000" b="1" dirty="0" smtClean="0">
                <a:solidFill>
                  <a:prstClr val="black"/>
                </a:solidFill>
                <a:latin typeface="Calibri"/>
                <a:ea typeface="ＭＳ Ｐゴシック" pitchFamily="34" charset="-128"/>
              </a:rPr>
              <a:t>6</a:t>
            </a:r>
            <a:endParaRPr lang="en-US" sz="3600" b="1" dirty="0">
              <a:solidFill>
                <a:prstClr val="black"/>
              </a:solidFill>
              <a:latin typeface="Calibri"/>
              <a:ea typeface="ＭＳ Ｐゴシック" pitchFamily="34" charset="-128"/>
            </a:endParaRPr>
          </a:p>
        </p:txBody>
      </p:sp>
    </p:spTree>
    <p:extLst>
      <p:ext uri="{BB962C8B-B14F-4D97-AF65-F5344CB8AC3E}">
        <p14:creationId xmlns:p14="http://schemas.microsoft.com/office/powerpoint/2010/main" val="189287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Tables </a:t>
            </a:r>
            <a:endParaRPr lang="en-IN" dirty="0" smtClean="0"/>
          </a:p>
          <a:p>
            <a:pPr lvl="1"/>
            <a:r>
              <a:rPr lang="en-IN" dirty="0" smtClean="0"/>
              <a:t>Display </a:t>
            </a:r>
            <a:r>
              <a:rPr lang="en-IN" dirty="0"/>
              <a:t>data </a:t>
            </a:r>
            <a:r>
              <a:rPr lang="en-IN" dirty="0" smtClean="0"/>
              <a:t>in rows </a:t>
            </a:r>
            <a:r>
              <a:rPr lang="en-IN" dirty="0"/>
              <a:t>and columns </a:t>
            </a:r>
            <a:endParaRPr lang="en-IN" dirty="0" smtClean="0"/>
          </a:p>
          <a:p>
            <a:pPr lvl="1"/>
            <a:r>
              <a:rPr lang="en-IN" dirty="0" smtClean="0"/>
              <a:t>Should </a:t>
            </a:r>
            <a:r>
              <a:rPr lang="en-IN" u="sng" dirty="0"/>
              <a:t>not</a:t>
            </a:r>
            <a:r>
              <a:rPr lang="en-IN" dirty="0"/>
              <a:t> be used to design a layout for a </a:t>
            </a:r>
            <a:r>
              <a:rPr lang="en-IN" dirty="0" smtClean="0"/>
              <a:t>webpage</a:t>
            </a:r>
          </a:p>
          <a:p>
            <a:pPr lvl="1"/>
            <a:r>
              <a:rPr lang="en-IN" dirty="0" smtClean="0"/>
              <a:t>Help </a:t>
            </a:r>
            <a:r>
              <a:rPr lang="en-IN" dirty="0"/>
              <a:t>organize information </a:t>
            </a:r>
            <a:r>
              <a:rPr lang="en-IN" dirty="0" smtClean="0"/>
              <a:t>so that </a:t>
            </a:r>
            <a:r>
              <a:rPr lang="en-IN" dirty="0"/>
              <a:t>it is easier for the user to </a:t>
            </a:r>
            <a:r>
              <a:rPr lang="en-IN" dirty="0" smtClean="0"/>
              <a:t>read</a:t>
            </a:r>
          </a:p>
          <a:p>
            <a:pPr lvl="1"/>
            <a:r>
              <a:rPr lang="en-IN" dirty="0"/>
              <a:t>U</a:t>
            </a:r>
            <a:r>
              <a:rPr lang="en-IN" dirty="0" smtClean="0"/>
              <a:t>seful </a:t>
            </a:r>
            <a:r>
              <a:rPr lang="en-IN" dirty="0"/>
              <a:t>if the webpage </a:t>
            </a:r>
            <a:r>
              <a:rPr lang="en-IN" dirty="0" smtClean="0"/>
              <a:t>needs to display a structured, organized list of information</a:t>
            </a:r>
            <a:endParaRPr lang="en-US" dirty="0"/>
          </a:p>
        </p:txBody>
      </p:sp>
      <p:sp>
        <p:nvSpPr>
          <p:cNvPr id="5" name="Title 4"/>
          <p:cNvSpPr>
            <a:spLocks noGrp="1"/>
          </p:cNvSpPr>
          <p:nvPr>
            <p:ph type="title"/>
          </p:nvPr>
        </p:nvSpPr>
        <p:spPr/>
        <p:txBody>
          <a:bodyPr>
            <a:normAutofit/>
          </a:bodyPr>
          <a:lstStyle/>
          <a:p>
            <a:r>
              <a:rPr lang="en-US" sz="4400" dirty="0"/>
              <a:t>Use of Tables</a:t>
            </a:r>
          </a:p>
        </p:txBody>
      </p:sp>
    </p:spTree>
    <p:extLst>
      <p:ext uri="{BB962C8B-B14F-4D97-AF65-F5344CB8AC3E}">
        <p14:creationId xmlns:p14="http://schemas.microsoft.com/office/powerpoint/2010/main" val="122757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To create effective </a:t>
            </a:r>
            <a:r>
              <a:rPr lang="en-IN" dirty="0" smtClean="0"/>
              <a:t>tables</a:t>
            </a:r>
          </a:p>
          <a:p>
            <a:pPr lvl="1"/>
            <a:r>
              <a:rPr lang="en-IN" dirty="0" smtClean="0"/>
              <a:t>Plan </a:t>
            </a:r>
            <a:r>
              <a:rPr lang="en-IN" dirty="0"/>
              <a:t>the information that will appear in </a:t>
            </a:r>
            <a:r>
              <a:rPr lang="en-IN" dirty="0" smtClean="0"/>
              <a:t>columns and </a:t>
            </a:r>
            <a:r>
              <a:rPr lang="en-IN" dirty="0"/>
              <a:t>rows </a:t>
            </a:r>
            <a:endParaRPr lang="en-IN" dirty="0" smtClean="0"/>
          </a:p>
          <a:p>
            <a:pPr lvl="1"/>
            <a:r>
              <a:rPr lang="en-IN" dirty="0" smtClean="0"/>
              <a:t>Create </a:t>
            </a:r>
            <a:r>
              <a:rPr lang="en-IN" dirty="0"/>
              <a:t>a design that presents the information </a:t>
            </a:r>
            <a:r>
              <a:rPr lang="en-IN" dirty="0" smtClean="0"/>
              <a:t>clearly</a:t>
            </a:r>
          </a:p>
          <a:p>
            <a:r>
              <a:rPr lang="en-IN" dirty="0"/>
              <a:t>When planning a table for responsive web design, give careful </a:t>
            </a:r>
            <a:r>
              <a:rPr lang="en-IN" dirty="0" smtClean="0"/>
              <a:t>consideration to </a:t>
            </a:r>
            <a:r>
              <a:rPr lang="en-US" dirty="0" smtClean="0"/>
              <a:t>the </a:t>
            </a:r>
            <a:r>
              <a:rPr lang="en-US" dirty="0"/>
              <a:t>mobile </a:t>
            </a:r>
            <a:r>
              <a:rPr lang="en-US" dirty="0" smtClean="0"/>
              <a:t>viewport because of its screen size</a:t>
            </a:r>
          </a:p>
          <a:p>
            <a:endParaRPr lang="en-US" dirty="0"/>
          </a:p>
          <a:p>
            <a:r>
              <a:rPr lang="en-US" dirty="0" smtClean="0"/>
              <a:t>Let’s create a new “Classes” page that can benefit from the creation of a table element.</a:t>
            </a:r>
          </a:p>
        </p:txBody>
      </p:sp>
      <p:sp>
        <p:nvSpPr>
          <p:cNvPr id="5" name="Title 4"/>
          <p:cNvSpPr>
            <a:spLocks noGrp="1"/>
          </p:cNvSpPr>
          <p:nvPr>
            <p:ph type="title"/>
          </p:nvPr>
        </p:nvSpPr>
        <p:spPr/>
        <p:txBody>
          <a:bodyPr>
            <a:normAutofit/>
          </a:bodyPr>
          <a:lstStyle/>
          <a:p>
            <a:r>
              <a:rPr lang="en-US" sz="4400" dirty="0"/>
              <a:t>Planning the Table</a:t>
            </a:r>
          </a:p>
        </p:txBody>
      </p:sp>
    </p:spTree>
    <p:extLst>
      <p:ext uri="{BB962C8B-B14F-4D97-AF65-F5344CB8AC3E}">
        <p14:creationId xmlns:p14="http://schemas.microsoft.com/office/powerpoint/2010/main" val="52853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763000" cy="4525963"/>
          </a:xfrm>
        </p:spPr>
        <p:txBody>
          <a:bodyPr/>
          <a:lstStyle/>
          <a:p>
            <a:r>
              <a:rPr lang="en-US" dirty="0" smtClean="0"/>
              <a:t>Open the “</a:t>
            </a:r>
            <a:r>
              <a:rPr lang="en-US" b="1" dirty="0" smtClean="0"/>
              <a:t>fitness.html</a:t>
            </a:r>
            <a:r>
              <a:rPr lang="en-US" dirty="0" smtClean="0"/>
              <a:t>” file from the “template” folder.</a:t>
            </a:r>
          </a:p>
          <a:p>
            <a:r>
              <a:rPr lang="en-US" dirty="0" smtClean="0"/>
              <a:t>Save the file as “</a:t>
            </a:r>
            <a:r>
              <a:rPr lang="en-US" b="1" dirty="0" smtClean="0"/>
              <a:t>classes.html</a:t>
            </a:r>
            <a:r>
              <a:rPr lang="en-US" dirty="0" smtClean="0"/>
              <a:t>” (</a:t>
            </a:r>
            <a:r>
              <a:rPr lang="en-US" sz="2400" i="1" dirty="0" smtClean="0"/>
              <a:t>be sure to change folders so that this file is saved in the “</a:t>
            </a:r>
            <a:r>
              <a:rPr lang="en-US" sz="2400" b="1" i="1" dirty="0" smtClean="0"/>
              <a:t>fitness</a:t>
            </a:r>
            <a:r>
              <a:rPr lang="en-US" sz="2400" i="1" dirty="0" smtClean="0"/>
              <a:t>” root folder.</a:t>
            </a:r>
            <a:r>
              <a:rPr lang="en-US" sz="2400" dirty="0" smtClean="0"/>
              <a:t>)</a:t>
            </a:r>
          </a:p>
          <a:p>
            <a:r>
              <a:rPr lang="en-US" sz="2400" dirty="0" smtClean="0"/>
              <a:t>Copy an image file that we will need for this page from the </a:t>
            </a:r>
            <a:r>
              <a:rPr lang="en-US" sz="2400" b="1" dirty="0" smtClean="0"/>
              <a:t>WA110 Data Files </a:t>
            </a:r>
            <a:r>
              <a:rPr lang="en-US" sz="2400" dirty="0" smtClean="0"/>
              <a:t>folder. (</a:t>
            </a:r>
            <a:r>
              <a:rPr lang="en-US" sz="2400" i="1" dirty="0" smtClean="0"/>
              <a:t>Found in the “</a:t>
            </a:r>
            <a:r>
              <a:rPr lang="en-US" sz="2400" b="1" i="1" dirty="0" smtClean="0"/>
              <a:t>Chapter 8</a:t>
            </a:r>
            <a:r>
              <a:rPr lang="en-US" sz="2400" i="1" dirty="0" smtClean="0"/>
              <a:t>” sub-folder and then the “</a:t>
            </a:r>
            <a:r>
              <a:rPr lang="en-US" sz="2400" b="1" i="1" dirty="0" smtClean="0"/>
              <a:t>fitness</a:t>
            </a:r>
            <a:r>
              <a:rPr lang="en-US" sz="2400" i="1" dirty="0" smtClean="0"/>
              <a:t>” sub-folder</a:t>
            </a:r>
            <a:r>
              <a:rPr lang="en-US" sz="2400" dirty="0" smtClean="0"/>
              <a:t>).</a:t>
            </a:r>
          </a:p>
          <a:p>
            <a:r>
              <a:rPr lang="en-US" sz="2400" dirty="0" smtClean="0"/>
              <a:t>Copy the “</a:t>
            </a:r>
            <a:r>
              <a:rPr lang="en-US" sz="2400" b="1" dirty="0" err="1" smtClean="0"/>
              <a:t>classesBanner</a:t>
            </a:r>
            <a:r>
              <a:rPr lang="en-US" sz="2400" dirty="0" smtClean="0"/>
              <a:t>” image file and paste it into the “</a:t>
            </a:r>
            <a:r>
              <a:rPr lang="en-US" sz="2400" b="1" dirty="0" smtClean="0"/>
              <a:t>images</a:t>
            </a:r>
            <a:r>
              <a:rPr lang="en-US" sz="2400" dirty="0" smtClean="0"/>
              <a:t>” sub-folder in your “</a:t>
            </a:r>
            <a:r>
              <a:rPr lang="en-US" sz="2400" b="1" dirty="0" smtClean="0"/>
              <a:t>fitness</a:t>
            </a:r>
            <a:r>
              <a:rPr lang="en-US" sz="2400" dirty="0" smtClean="0"/>
              <a:t>” root folder.</a:t>
            </a:r>
            <a:endParaRPr lang="en-US" sz="2400" dirty="0"/>
          </a:p>
        </p:txBody>
      </p:sp>
      <p:sp>
        <p:nvSpPr>
          <p:cNvPr id="3" name="Title 2"/>
          <p:cNvSpPr>
            <a:spLocks noGrp="1"/>
          </p:cNvSpPr>
          <p:nvPr>
            <p:ph type="title"/>
          </p:nvPr>
        </p:nvSpPr>
        <p:spPr/>
        <p:txBody>
          <a:bodyPr/>
          <a:lstStyle/>
          <a:p>
            <a:r>
              <a:rPr lang="en-US" dirty="0" smtClean="0"/>
              <a:t>Create the Classes Page</a:t>
            </a:r>
            <a:endParaRPr lang="en-US" dirty="0"/>
          </a:p>
        </p:txBody>
      </p:sp>
    </p:spTree>
    <p:extLst>
      <p:ext uri="{BB962C8B-B14F-4D97-AF65-F5344CB8AC3E}">
        <p14:creationId xmlns:p14="http://schemas.microsoft.com/office/powerpoint/2010/main" val="266592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81328"/>
            <a:ext cx="8991600" cy="4525963"/>
          </a:xfrm>
        </p:spPr>
        <p:txBody>
          <a:bodyPr/>
          <a:lstStyle/>
          <a:p>
            <a:r>
              <a:rPr lang="en-US" dirty="0" smtClean="0"/>
              <a:t>Click on Line 28, press ENTER twice to insert new Lines 29 &amp; 30.</a:t>
            </a:r>
          </a:p>
          <a:p>
            <a:r>
              <a:rPr lang="en-US" sz="2400" dirty="0" smtClean="0"/>
              <a:t>On Line 30,  press TAB to indent, then type </a:t>
            </a:r>
            <a:br>
              <a:rPr lang="en-US" sz="2400" dirty="0" smtClean="0"/>
            </a:br>
            <a:r>
              <a:rPr lang="en-US" sz="2400" b="1" dirty="0" smtClean="0"/>
              <a:t>&lt;!-- Classes Page Banner --&gt;</a:t>
            </a:r>
            <a:r>
              <a:rPr lang="en-US" sz="2400" dirty="0" smtClean="0"/>
              <a:t> to insert a comment.</a:t>
            </a:r>
          </a:p>
          <a:p>
            <a:r>
              <a:rPr lang="en-US" sz="2400" dirty="0" smtClean="0"/>
              <a:t>Press ENTER to insert a new Line 31 and then type </a:t>
            </a:r>
            <a:br>
              <a:rPr lang="en-US" sz="2400" dirty="0" smtClean="0"/>
            </a:br>
            <a:r>
              <a:rPr lang="en-US" sz="2400" b="1" dirty="0" smtClean="0"/>
              <a:t>&lt;div id=“banner” class=“desktop”&gt;</a:t>
            </a:r>
            <a:r>
              <a:rPr lang="en-US" sz="2400" dirty="0" smtClean="0"/>
              <a:t> to insert a div tag.</a:t>
            </a:r>
          </a:p>
          <a:p>
            <a:r>
              <a:rPr lang="en-US" sz="2400" dirty="0" smtClean="0"/>
              <a:t>Press ENTER to insert a new Line 32, increase the indent with TAB and then type the code shown to insert an image tag.</a:t>
            </a:r>
          </a:p>
          <a:p>
            <a:r>
              <a:rPr lang="en-US" sz="2400" dirty="0" smtClean="0"/>
              <a:t>Press ENTER, decrease the indent on Line 33 and close the div with </a:t>
            </a:r>
            <a:r>
              <a:rPr lang="en-US" sz="2400" b="1" dirty="0" smtClean="0"/>
              <a:t>&lt;/div&gt;</a:t>
            </a:r>
            <a:r>
              <a:rPr lang="en-US" sz="2400" dirty="0" smtClean="0"/>
              <a:t>. (</a:t>
            </a:r>
            <a:r>
              <a:rPr lang="en-US" sz="2400" i="1" dirty="0" smtClean="0"/>
              <a:t>If necessary, press ENTER again to give a blank line of space before the comment for the &lt;main&gt; element</a:t>
            </a:r>
            <a:r>
              <a:rPr lang="en-US" sz="2400" dirty="0" smtClean="0"/>
              <a:t>.)</a:t>
            </a:r>
            <a:endParaRPr lang="en-US" sz="2400" dirty="0"/>
          </a:p>
        </p:txBody>
      </p:sp>
      <p:sp>
        <p:nvSpPr>
          <p:cNvPr id="3" name="Title 2"/>
          <p:cNvSpPr>
            <a:spLocks noGrp="1"/>
          </p:cNvSpPr>
          <p:nvPr>
            <p:ph type="title"/>
          </p:nvPr>
        </p:nvSpPr>
        <p:spPr/>
        <p:txBody>
          <a:bodyPr/>
          <a:lstStyle/>
          <a:p>
            <a:r>
              <a:rPr lang="en-US" dirty="0" smtClean="0"/>
              <a:t>Create the Classes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81" y="2247900"/>
            <a:ext cx="8751038" cy="2362200"/>
          </a:xfrm>
          <a:prstGeom prst="rect">
            <a:avLst/>
          </a:prstGeom>
          <a:ln w="19050">
            <a:solidFill>
              <a:schemeClr val="tx1"/>
            </a:solidFill>
          </a:ln>
        </p:spPr>
      </p:pic>
    </p:spTree>
    <p:extLst>
      <p:ext uri="{BB962C8B-B14F-4D97-AF65-F5344CB8AC3E}">
        <p14:creationId xmlns:p14="http://schemas.microsoft.com/office/powerpoint/2010/main" val="4286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fade">
                                      <p:cBhvr>
                                        <p:cTn id="3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36 and press ENTER twice to insert new Lines 37 &amp; 38.</a:t>
            </a:r>
          </a:p>
          <a:p>
            <a:r>
              <a:rPr lang="en-US" dirty="0" smtClean="0"/>
              <a:t>On Line 38, increase the indent with TAB and insert </a:t>
            </a:r>
            <a:r>
              <a:rPr lang="en-US" b="1" dirty="0" smtClean="0"/>
              <a:t>&lt;div class=“mobile”&gt;</a:t>
            </a:r>
          </a:p>
          <a:p>
            <a:r>
              <a:rPr lang="en-US" dirty="0" smtClean="0"/>
              <a:t>Press ENTER twice to insert new Lines 39 &amp; 40.</a:t>
            </a:r>
          </a:p>
          <a:p>
            <a:r>
              <a:rPr lang="en-US" dirty="0" smtClean="0"/>
              <a:t>Press TAB to indent again, insert the code shown:</a:t>
            </a:r>
            <a:endParaRPr lang="en-US" dirty="0"/>
          </a:p>
        </p:txBody>
      </p:sp>
      <p:sp>
        <p:nvSpPr>
          <p:cNvPr id="3" name="Title 2"/>
          <p:cNvSpPr>
            <a:spLocks noGrp="1"/>
          </p:cNvSpPr>
          <p:nvPr>
            <p:ph type="title"/>
          </p:nvPr>
        </p:nvSpPr>
        <p:spPr/>
        <p:txBody>
          <a:bodyPr>
            <a:normAutofit fontScale="90000"/>
          </a:bodyPr>
          <a:lstStyle/>
          <a:p>
            <a:r>
              <a:rPr lang="en-US" dirty="0" smtClean="0"/>
              <a:t>Add a div Element to the Classes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32" y="1752600"/>
            <a:ext cx="8499536" cy="3352800"/>
          </a:xfrm>
          <a:prstGeom prst="rect">
            <a:avLst/>
          </a:prstGeom>
          <a:ln w="28575">
            <a:solidFill>
              <a:schemeClr val="tx1"/>
            </a:solidFill>
          </a:ln>
        </p:spPr>
      </p:pic>
    </p:spTree>
    <p:extLst>
      <p:ext uri="{BB962C8B-B14F-4D97-AF65-F5344CB8AC3E}">
        <p14:creationId xmlns:p14="http://schemas.microsoft.com/office/powerpoint/2010/main" val="132615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48 and press ENTER twice to insert new Lines 49 &amp; 50.</a:t>
            </a:r>
          </a:p>
          <a:p>
            <a:r>
              <a:rPr lang="en-US" dirty="0" smtClean="0"/>
              <a:t>On Line 50 Insert the code &amp; comments shown which will create a </a:t>
            </a:r>
            <a:r>
              <a:rPr lang="en-US" b="1" dirty="0" smtClean="0"/>
              <a:t>&lt;div&gt; </a:t>
            </a:r>
            <a:r>
              <a:rPr lang="en-US" dirty="0" smtClean="0"/>
              <a:t>element where we can add the </a:t>
            </a:r>
            <a:r>
              <a:rPr lang="en-US" b="1" dirty="0" smtClean="0"/>
              <a:t>&lt;table&gt; </a:t>
            </a:r>
            <a:r>
              <a:rPr lang="en-US" dirty="0" smtClean="0"/>
              <a:t>element.</a:t>
            </a:r>
          </a:p>
          <a:p>
            <a:r>
              <a:rPr lang="en-US" dirty="0" smtClean="0"/>
              <a:t>(</a:t>
            </a:r>
            <a:r>
              <a:rPr lang="en-US" i="1" dirty="0" smtClean="0"/>
              <a:t>Pay attention to indents!)</a:t>
            </a:r>
            <a:endParaRPr lang="en-US" i="1" dirty="0"/>
          </a:p>
        </p:txBody>
      </p:sp>
      <p:sp>
        <p:nvSpPr>
          <p:cNvPr id="3" name="Title 2"/>
          <p:cNvSpPr>
            <a:spLocks noGrp="1"/>
          </p:cNvSpPr>
          <p:nvPr>
            <p:ph type="title"/>
          </p:nvPr>
        </p:nvSpPr>
        <p:spPr/>
        <p:txBody>
          <a:bodyPr>
            <a:normAutofit fontScale="90000"/>
          </a:bodyPr>
          <a:lstStyle/>
          <a:p>
            <a:r>
              <a:rPr lang="en-US" dirty="0" smtClean="0"/>
              <a:t>Add a table Element to the Classes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08" y="2381103"/>
            <a:ext cx="8528785" cy="2800497"/>
          </a:xfrm>
          <a:prstGeom prst="rect">
            <a:avLst/>
          </a:prstGeom>
          <a:ln w="19050">
            <a:solidFill>
              <a:schemeClr val="tx1"/>
            </a:solidFill>
          </a:ln>
        </p:spPr>
      </p:pic>
    </p:spTree>
    <p:extLst>
      <p:ext uri="{BB962C8B-B14F-4D97-AF65-F5344CB8AC3E}">
        <p14:creationId xmlns:p14="http://schemas.microsoft.com/office/powerpoint/2010/main" val="404914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Enter the code &amp; comments for the remaining rows as shown:</a:t>
            </a:r>
            <a:endParaRPr lang="en-US" i="1" dirty="0"/>
          </a:p>
        </p:txBody>
      </p:sp>
      <p:sp>
        <p:nvSpPr>
          <p:cNvPr id="3" name="Title 2"/>
          <p:cNvSpPr>
            <a:spLocks noGrp="1"/>
          </p:cNvSpPr>
          <p:nvPr>
            <p:ph type="title"/>
          </p:nvPr>
        </p:nvSpPr>
        <p:spPr/>
        <p:txBody>
          <a:bodyPr>
            <a:normAutofit fontScale="90000"/>
          </a:bodyPr>
          <a:lstStyle/>
          <a:p>
            <a:r>
              <a:rPr lang="en-US" dirty="0" smtClean="0"/>
              <a:t>Add a table Element to the Classes Page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840" y="838200"/>
            <a:ext cx="7220320" cy="4947737"/>
          </a:xfrm>
          <a:prstGeom prst="rect">
            <a:avLst/>
          </a:prstGeom>
          <a:ln w="19050">
            <a:solidFill>
              <a:schemeClr val="tx1"/>
            </a:solidFill>
          </a:ln>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77" y="381000"/>
            <a:ext cx="7258446" cy="6028407"/>
          </a:xfrm>
          <a:prstGeom prst="rect">
            <a:avLst/>
          </a:prstGeom>
          <a:ln w="19050">
            <a:solidFill>
              <a:schemeClr val="tx1"/>
            </a:solidFill>
          </a:ln>
        </p:spPr>
      </p:pic>
    </p:spTree>
    <p:extLst>
      <p:ext uri="{BB962C8B-B14F-4D97-AF65-F5344CB8AC3E}">
        <p14:creationId xmlns:p14="http://schemas.microsoft.com/office/powerpoint/2010/main" val="395418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normAutofit/>
          </a:bodyPr>
          <a:lstStyle/>
          <a:p>
            <a:r>
              <a:rPr lang="en-US" sz="4400" dirty="0"/>
              <a:t>Styling Table Elements</a:t>
            </a:r>
          </a:p>
        </p:txBody>
      </p:sp>
      <p:pic>
        <p:nvPicPr>
          <p:cNvPr id="7" name="Content Placeholder 6" descr="This table lists common CSS properties and examples for styling tables. It has 3 columns and 11 rows. In row 1, the header of column 1 reads “Property”, the header of column 2 reads “Example”, and the header of column 3 reads “Explanation”.&#10;In row 2, column 1 reads “background-color”, column 2 reads “th { background-color: #F5F5F0; }”, and column 3 reads “Displays the table header with a light gray background”.&#10;In row 3, column 1 reads “border”, column 2 reads “table, th, td { border: 0.1em solid #000000; }”, and column 3 reads “Displays the table, table header, and data cells with a thin solid black border”.&#10;In row 4, column 1 reads “border-collapse”, column 2 reads “table { border-collapse: collapse; }”, and column 3 reads “Collapses borders in the table so that adjacent cells share borders”.&#10;In row 5, column 1 reads “color”, column 2 reads “table { border-collapse: collapse; }”, and column 3 reads “Collapses borders in the table so that adjacent cells share borders”.&#10;In row 6, column 1 reads “height”, column 2 reads “td { height: 2em; }”, and column 3 reads “Sets the height of a table data cell to 2em”.&#10;In row 7, column 1 reads “margin”, column 2 reads “table { margin-top: 2em; }”, and column 3 reads “Applies a 2em top margin to the table”.&#10;In row 8, column 1 reads “padding”, column 2 reads “caption, th, td { padding: 1em; }”, and column 3 reads “Applies 1em of padding to the table caption, header, and data cells”.&#10;In row 9, column 1 reads “text-align”, column 2 reads “td { text-align: center; }”, and column 3 reads “Aligns the table data in the center of the cell”.&#10;In row 10, column 1 reads “vertical-align”, column 2 reads “td { vertical-align: center; }”, and column 3 reads “Aligns the table data vertically in the middle of the cell”.&#10;In row 11, column 1 reads “width”, column 2 reads “table { width: 80%; }”, and column 3 reads “Sets the width of the table to 80% of the page width”."/>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000" y="990600"/>
            <a:ext cx="5277871" cy="5389916"/>
          </a:xfrm>
          <a:prstGeom prst="rect">
            <a:avLst/>
          </a:prstGeom>
          <a:ln w="19050">
            <a:solidFill>
              <a:schemeClr val="tx1"/>
            </a:solidFill>
          </a:ln>
        </p:spPr>
      </p:pic>
    </p:spTree>
    <p:extLst>
      <p:ext uri="{BB962C8B-B14F-4D97-AF65-F5344CB8AC3E}">
        <p14:creationId xmlns:p14="http://schemas.microsoft.com/office/powerpoint/2010/main" val="181349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Separated </a:t>
            </a:r>
            <a:r>
              <a:rPr lang="en-IN" dirty="0"/>
              <a:t>border </a:t>
            </a:r>
            <a:endParaRPr lang="en-IN" dirty="0" smtClean="0"/>
          </a:p>
          <a:p>
            <a:pPr lvl="1"/>
            <a:r>
              <a:rPr lang="en-IN" dirty="0" smtClean="0"/>
              <a:t>When </a:t>
            </a:r>
            <a:r>
              <a:rPr lang="en-IN" dirty="0"/>
              <a:t>a border is applied to table elements, by default, each cell has its </a:t>
            </a:r>
            <a:r>
              <a:rPr lang="en-IN" dirty="0" smtClean="0"/>
              <a:t>own border</a:t>
            </a:r>
            <a:r>
              <a:rPr lang="en-IN" dirty="0"/>
              <a:t>, making the table appear to use double lines between each table data </a:t>
            </a:r>
            <a:r>
              <a:rPr lang="en-IN" dirty="0" smtClean="0"/>
              <a:t>cell</a:t>
            </a:r>
          </a:p>
          <a:p>
            <a:r>
              <a:rPr lang="en-IN" dirty="0" smtClean="0"/>
              <a:t>Collapsed </a:t>
            </a:r>
            <a:r>
              <a:rPr lang="en-IN" dirty="0"/>
              <a:t>border </a:t>
            </a:r>
            <a:endParaRPr lang="en-IN" dirty="0" smtClean="0"/>
          </a:p>
          <a:p>
            <a:pPr lvl="1"/>
            <a:r>
              <a:rPr lang="en-IN" dirty="0" smtClean="0"/>
              <a:t>Use </a:t>
            </a:r>
            <a:r>
              <a:rPr lang="en-IN" dirty="0"/>
              <a:t>the </a:t>
            </a:r>
            <a:r>
              <a:rPr lang="en-IN" sz="2600" dirty="0">
                <a:latin typeface="Courier New" panose="02070309020205020404" pitchFamily="49" charset="0"/>
                <a:cs typeface="Courier New" panose="02070309020205020404" pitchFamily="49" charset="0"/>
              </a:rPr>
              <a:t>border-collapse</a:t>
            </a:r>
            <a:r>
              <a:rPr lang="en-IN" b="1" dirty="0"/>
              <a:t> </a:t>
            </a:r>
            <a:r>
              <a:rPr lang="en-IN" dirty="0"/>
              <a:t>property with a value of </a:t>
            </a:r>
            <a:r>
              <a:rPr lang="en-IN" sz="2600" dirty="0" smtClean="0">
                <a:latin typeface="Courier New" panose="02070309020205020404" pitchFamily="49" charset="0"/>
                <a:cs typeface="Courier New" panose="02070309020205020404" pitchFamily="49" charset="0"/>
              </a:rPr>
              <a:t>collapse</a:t>
            </a:r>
            <a:r>
              <a:rPr lang="en-IN" b="1" dirty="0" smtClean="0"/>
              <a:t> </a:t>
            </a:r>
            <a:r>
              <a:rPr lang="en-IN" dirty="0" smtClean="0"/>
              <a:t>to </a:t>
            </a:r>
            <a:r>
              <a:rPr lang="en-IN" dirty="0"/>
              <a:t>display a table with single, consolidated </a:t>
            </a:r>
            <a:r>
              <a:rPr lang="en-IN" dirty="0" smtClean="0"/>
              <a:t>borders</a:t>
            </a:r>
            <a:endParaRPr lang="en-US" dirty="0"/>
          </a:p>
        </p:txBody>
      </p:sp>
      <p:sp>
        <p:nvSpPr>
          <p:cNvPr id="5" name="Title 4"/>
          <p:cNvSpPr>
            <a:spLocks noGrp="1"/>
          </p:cNvSpPr>
          <p:nvPr>
            <p:ph type="title"/>
          </p:nvPr>
        </p:nvSpPr>
        <p:spPr/>
        <p:txBody>
          <a:bodyPr>
            <a:noAutofit/>
          </a:bodyPr>
          <a:lstStyle/>
          <a:p>
            <a:r>
              <a:rPr lang="en-US" sz="4400" dirty="0"/>
              <a:t>Styling Table </a:t>
            </a:r>
            <a:r>
              <a:rPr lang="en-US" sz="4400" dirty="0" smtClean="0"/>
              <a:t>Elements</a:t>
            </a:r>
            <a:endParaRPr lang="en-US" sz="4400" dirty="0"/>
          </a:p>
        </p:txBody>
      </p:sp>
    </p:spTree>
    <p:extLst>
      <p:ext uri="{BB962C8B-B14F-4D97-AF65-F5344CB8AC3E}">
        <p14:creationId xmlns:p14="http://schemas.microsoft.com/office/powerpoint/2010/main" val="65144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76200"/>
            <a:ext cx="8915400" cy="1143000"/>
          </a:xfrm>
        </p:spPr>
        <p:txBody>
          <a:bodyPr>
            <a:noAutofit/>
          </a:bodyPr>
          <a:lstStyle/>
          <a:p>
            <a:r>
              <a:rPr lang="en-IN" sz="4400" dirty="0" smtClean="0"/>
              <a:t>Styling </a:t>
            </a:r>
            <a:r>
              <a:rPr lang="en-IN" sz="4400" dirty="0"/>
              <a:t>a Table for a Tablet Viewport</a:t>
            </a:r>
            <a:endParaRPr lang="en-US" sz="4400" dirty="0"/>
          </a:p>
        </p:txBody>
      </p:sp>
      <p:sp>
        <p:nvSpPr>
          <p:cNvPr id="2" name="Content Placeholder 1"/>
          <p:cNvSpPr>
            <a:spLocks noGrp="1"/>
          </p:cNvSpPr>
          <p:nvPr>
            <p:ph idx="1"/>
          </p:nvPr>
        </p:nvSpPr>
        <p:spPr>
          <a:xfrm>
            <a:off x="457200" y="1371600"/>
            <a:ext cx="8229600" cy="4525963"/>
          </a:xfrm>
        </p:spPr>
        <p:txBody>
          <a:bodyPr/>
          <a:lstStyle/>
          <a:p>
            <a:r>
              <a:rPr lang="en-US" dirty="0" smtClean="0"/>
              <a:t>Open the “styles.css” file in </a:t>
            </a:r>
            <a:r>
              <a:rPr lang="en-US" dirty="0" err="1" smtClean="0"/>
              <a:t>Notepadd</a:t>
            </a:r>
            <a:r>
              <a:rPr lang="en-US" dirty="0" smtClean="0"/>
              <a:t>++.</a:t>
            </a:r>
          </a:p>
          <a:p>
            <a:r>
              <a:rPr lang="en-US" dirty="0" smtClean="0"/>
              <a:t>Click at the end of Line 267 and press ENTER twice to insert new Lines 268 &amp; 269.</a:t>
            </a:r>
          </a:p>
          <a:p>
            <a:r>
              <a:rPr lang="en-US" dirty="0" smtClean="0"/>
              <a:t>Enter the comments &amp; code shown: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066" y="3276600"/>
            <a:ext cx="7533868" cy="3062396"/>
          </a:xfrm>
          <a:prstGeom prst="rect">
            <a:avLst/>
          </a:prstGeom>
          <a:ln w="19050">
            <a:solidFill>
              <a:schemeClr val="tx1"/>
            </a:solidFill>
          </a:ln>
        </p:spPr>
      </p:pic>
    </p:spTree>
    <p:extLst>
      <p:ext uri="{BB962C8B-B14F-4D97-AF65-F5344CB8AC3E}">
        <p14:creationId xmlns:p14="http://schemas.microsoft.com/office/powerpoint/2010/main" val="238296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lnSpcReduction="10000"/>
          </a:bodyPr>
          <a:lstStyle/>
          <a:p>
            <a:r>
              <a:rPr lang="en-IN" b="1" dirty="0" smtClean="0"/>
              <a:t>Tables </a:t>
            </a:r>
          </a:p>
          <a:p>
            <a:pPr lvl="1"/>
            <a:r>
              <a:rPr lang="en-IN" dirty="0" smtClean="0"/>
              <a:t>Compare </a:t>
            </a:r>
            <a:r>
              <a:rPr lang="en-IN" dirty="0"/>
              <a:t>data or outline a detailed </a:t>
            </a:r>
            <a:r>
              <a:rPr lang="en-IN" dirty="0" smtClean="0"/>
              <a:t>topic in </a:t>
            </a:r>
            <a:r>
              <a:rPr lang="en-IN" dirty="0"/>
              <a:t>a compact </a:t>
            </a:r>
            <a:r>
              <a:rPr lang="en-IN" dirty="0" smtClean="0"/>
              <a:t>format</a:t>
            </a:r>
          </a:p>
          <a:p>
            <a:pPr lvl="1"/>
            <a:r>
              <a:rPr lang="en-IN" dirty="0" smtClean="0"/>
              <a:t>Consist </a:t>
            </a:r>
            <a:r>
              <a:rPr lang="en-IN" dirty="0"/>
              <a:t>of rows, columns, and </a:t>
            </a:r>
            <a:r>
              <a:rPr lang="en-IN" dirty="0" smtClean="0"/>
              <a:t>cells</a:t>
            </a:r>
          </a:p>
          <a:p>
            <a:r>
              <a:rPr lang="en-IN" b="1" dirty="0" smtClean="0"/>
              <a:t>Row </a:t>
            </a:r>
            <a:r>
              <a:rPr lang="en-IN" dirty="0" smtClean="0"/>
              <a:t>–</a:t>
            </a:r>
            <a:r>
              <a:rPr lang="en-IN" b="1" dirty="0" smtClean="0"/>
              <a:t> </a:t>
            </a:r>
            <a:r>
              <a:rPr lang="en-IN" dirty="0" smtClean="0"/>
              <a:t>It is a </a:t>
            </a:r>
            <a:r>
              <a:rPr lang="en-IN" dirty="0"/>
              <a:t>horizontal line of </a:t>
            </a:r>
            <a:r>
              <a:rPr lang="en-IN" dirty="0" smtClean="0"/>
              <a:t>information</a:t>
            </a:r>
          </a:p>
          <a:p>
            <a:r>
              <a:rPr lang="en-IN" b="1" dirty="0" smtClean="0"/>
              <a:t>Column</a:t>
            </a:r>
            <a:r>
              <a:rPr lang="en-IN" dirty="0" smtClean="0"/>
              <a:t> – It is </a:t>
            </a:r>
            <a:r>
              <a:rPr lang="en-IN" dirty="0"/>
              <a:t>a vertical line of </a:t>
            </a:r>
            <a:r>
              <a:rPr lang="en-IN" dirty="0" smtClean="0"/>
              <a:t>information</a:t>
            </a:r>
          </a:p>
          <a:p>
            <a:r>
              <a:rPr lang="en-IN" b="1" dirty="0" smtClean="0"/>
              <a:t>Cell </a:t>
            </a:r>
            <a:r>
              <a:rPr lang="en-IN" dirty="0"/>
              <a:t>– </a:t>
            </a:r>
            <a:r>
              <a:rPr lang="en-IN" dirty="0" smtClean="0"/>
              <a:t>It </a:t>
            </a:r>
            <a:r>
              <a:rPr lang="en-IN" dirty="0"/>
              <a:t>is the intersection of a row and a column and usually contains data</a:t>
            </a:r>
          </a:p>
          <a:p>
            <a:pPr lvl="1"/>
            <a:r>
              <a:rPr lang="en-IN" u="sng" dirty="0"/>
              <a:t>The two types of cell are</a:t>
            </a:r>
            <a:r>
              <a:rPr lang="en-IN" dirty="0"/>
              <a:t>: a heading cell or a data cell</a:t>
            </a:r>
          </a:p>
          <a:p>
            <a:pPr lvl="2">
              <a:buFont typeface="Courier New" panose="02070309020205020404" pitchFamily="49" charset="0"/>
              <a:buChar char="o"/>
            </a:pPr>
            <a:r>
              <a:rPr lang="en-US" dirty="0"/>
              <a:t>A </a:t>
            </a:r>
            <a:r>
              <a:rPr lang="en-US" b="1" dirty="0"/>
              <a:t>heading cell</a:t>
            </a:r>
            <a:r>
              <a:rPr lang="en-US" dirty="0"/>
              <a:t> typically </a:t>
            </a:r>
            <a:r>
              <a:rPr lang="en-IN" dirty="0"/>
              <a:t>displays text as bold and </a:t>
            </a:r>
            <a:r>
              <a:rPr lang="en-IN" dirty="0" err="1"/>
              <a:t>center</a:t>
            </a:r>
            <a:r>
              <a:rPr lang="en-IN" dirty="0"/>
              <a:t>-aligned</a:t>
            </a:r>
          </a:p>
          <a:p>
            <a:pPr lvl="2">
              <a:buFont typeface="Courier New" panose="02070309020205020404" pitchFamily="49" charset="0"/>
              <a:buChar char="o"/>
            </a:pPr>
            <a:r>
              <a:rPr lang="en-US" dirty="0"/>
              <a:t>A </a:t>
            </a:r>
            <a:r>
              <a:rPr lang="en-US" b="1" dirty="0"/>
              <a:t>data cell </a:t>
            </a:r>
            <a:r>
              <a:rPr lang="en-US" dirty="0"/>
              <a:t>typically</a:t>
            </a:r>
            <a:r>
              <a:rPr lang="en-US" b="1" dirty="0"/>
              <a:t> </a:t>
            </a:r>
            <a:r>
              <a:rPr lang="en-US" dirty="0"/>
              <a:t>displays </a:t>
            </a:r>
            <a:r>
              <a:rPr lang="en-IN" dirty="0"/>
              <a:t>normal, left-aligned text and contains information appropriate for the column and row</a:t>
            </a:r>
          </a:p>
          <a:p>
            <a:endParaRPr lang="en-IN" dirty="0" smtClean="0"/>
          </a:p>
          <a:p>
            <a:endParaRPr lang="en-US" dirty="0"/>
          </a:p>
        </p:txBody>
      </p:sp>
      <p:sp>
        <p:nvSpPr>
          <p:cNvPr id="5" name="Title 4"/>
          <p:cNvSpPr>
            <a:spLocks noGrp="1"/>
          </p:cNvSpPr>
          <p:nvPr>
            <p:ph type="title"/>
          </p:nvPr>
        </p:nvSpPr>
        <p:spPr/>
        <p:txBody>
          <a:bodyPr>
            <a:normAutofit/>
          </a:bodyPr>
          <a:lstStyle/>
          <a:p>
            <a:r>
              <a:rPr lang="en-US" sz="4400" dirty="0"/>
              <a:t>Discovering Tables</a:t>
            </a:r>
          </a:p>
        </p:txBody>
      </p:sp>
    </p:spTree>
    <p:extLst>
      <p:ext uri="{BB962C8B-B14F-4D97-AF65-F5344CB8AC3E}">
        <p14:creationId xmlns:p14="http://schemas.microsoft.com/office/powerpoint/2010/main" val="172421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re are 4 rectangular boxes in the figure. The first rectangular box is divided into 3 sections. The first section consists of an image. The second section has text that reads “Classes Designed to Meet Your Busy Schedule”. The bottom portion of the first section is overlapped by the second section. The second section is opaque. The third section consists of a caption and a table. The caption reads “Group Fitness Class Schedule”. The caption is positioned at the top center of the third section. The table in the third section consists of 5 columns and 7 rows. In row 1, the header of column 1 reads “Class”, the header of column 2 reads “Days”, the header of column 3 reads “Times”, the header of column 4 reads “Instructor”, and the header of column 5 reads “Room”. In row 2, column 1 reads “Cardio”, column 2 reads “Mon, Wed, Fri”, column 3 reads “6:00am, 6.00pm”, column 4 reads “Schultz”, and column 5 reads “B”. The second rectangular box labeled “table border” is positioned to the left of the figure. An arrow originating from this box points to “Cardio” in row 2. In row 3, column 1 reads “Boot Camp”, column 2 reads “Tue, Thu”, column 3 reads “5:00am, 5.00pm”, column 4 reads “Taylor”, and column 5 reads “B”. In row 4, column 1 reads “Spinning”, column 2 reads “Tue, Thu”, column 3 reads “6:00am, 6.00pm”, column 4 reads “Roberts”, and column 5 reads “A”. In row 5, column 1 reads “Kickboxing”, column 2 reads “Mon, Wed, Fri”, column 3 reads “8:00am, 7.15pm”, column 4 reads “Lawrence”, and column 5 reads “A”. In row 6, column 1 reads “Yoga”, column 2 reads “Tue, Thu”, column 3 reads “6:00am, 6.00pm”, column 4 reads “Schultz”, and column 5 reads “B”. The third rectangular box labeled “table is centered on the page” is positioned to the left of the figure, below the second rectangular box. An arrow originating from this box points to “Yoga” in row 6. In row 7, column 1 reads “Zumba”, column 2 reads “Mon, Wed, Fri”, column 3 reads “7:00am, 6.00pm”, column 4 reads “Roberts”, and column 5 reads “A”. The fourth rectangular box labeled “table width is 100% within the main element” is positioned below the figure. An arrow originating from this box points to the table."/>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245354"/>
            <a:ext cx="8458199" cy="5010507"/>
          </a:xfrm>
        </p:spPr>
      </p:pic>
      <p:sp>
        <p:nvSpPr>
          <p:cNvPr id="5" name="Title 4"/>
          <p:cNvSpPr>
            <a:spLocks noGrp="1"/>
          </p:cNvSpPr>
          <p:nvPr>
            <p:ph type="title"/>
          </p:nvPr>
        </p:nvSpPr>
        <p:spPr/>
        <p:txBody>
          <a:bodyPr>
            <a:noAutofit/>
          </a:bodyPr>
          <a:lstStyle/>
          <a:p>
            <a:r>
              <a:rPr lang="en-IN" sz="4400" dirty="0" smtClean="0"/>
              <a:t>Styling </a:t>
            </a:r>
            <a:r>
              <a:rPr lang="en-IN" sz="4400" dirty="0"/>
              <a:t>a Table for a Tablet </a:t>
            </a:r>
            <a:r>
              <a:rPr lang="en-IN" sz="4400" dirty="0" smtClean="0"/>
              <a:t>Viewport</a:t>
            </a:r>
            <a:endParaRPr lang="en-US" sz="4400" dirty="0"/>
          </a:p>
        </p:txBody>
      </p:sp>
    </p:spTree>
    <p:extLst>
      <p:ext uri="{BB962C8B-B14F-4D97-AF65-F5344CB8AC3E}">
        <p14:creationId xmlns:p14="http://schemas.microsoft.com/office/powerpoint/2010/main" val="244905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76200"/>
            <a:ext cx="8915400" cy="1143000"/>
          </a:xfrm>
        </p:spPr>
        <p:txBody>
          <a:bodyPr>
            <a:noAutofit/>
          </a:bodyPr>
          <a:lstStyle/>
          <a:p>
            <a:r>
              <a:rPr lang="en-IN" sz="4400" dirty="0" smtClean="0"/>
              <a:t>Styling </a:t>
            </a:r>
            <a:r>
              <a:rPr lang="en-IN" sz="4400" dirty="0"/>
              <a:t>a Table for a Tablet Viewport</a:t>
            </a:r>
            <a:endParaRPr lang="en-US" sz="4400" dirty="0"/>
          </a:p>
        </p:txBody>
      </p:sp>
      <p:sp>
        <p:nvSpPr>
          <p:cNvPr id="2" name="Content Placeholder 1"/>
          <p:cNvSpPr>
            <a:spLocks noGrp="1"/>
          </p:cNvSpPr>
          <p:nvPr>
            <p:ph idx="1"/>
          </p:nvPr>
        </p:nvSpPr>
        <p:spPr>
          <a:xfrm>
            <a:off x="457200" y="1013618"/>
            <a:ext cx="8229600" cy="4525963"/>
          </a:xfrm>
        </p:spPr>
        <p:txBody>
          <a:bodyPr/>
          <a:lstStyle/>
          <a:p>
            <a:r>
              <a:rPr lang="en-US" dirty="0" smtClean="0"/>
              <a:t>At the end of Line 276, press ENTER twice to insert new Lines 277 &amp; 278</a:t>
            </a:r>
          </a:p>
          <a:p>
            <a:r>
              <a:rPr lang="en-US" dirty="0" smtClean="0"/>
              <a:t>On Line 278, enter the comment &amp; code shown to style the &lt;</a:t>
            </a:r>
            <a:r>
              <a:rPr lang="en-US" dirty="0" err="1" smtClean="0"/>
              <a:t>th</a:t>
            </a:r>
            <a:r>
              <a:rPr lang="en-US" dirty="0" smtClean="0"/>
              <a:t>&gt; and &lt;td&gt; elements with borders and some padding for content.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6" y="3581400"/>
            <a:ext cx="8998388" cy="2438400"/>
          </a:xfrm>
          <a:prstGeom prst="rect">
            <a:avLst/>
          </a:prstGeom>
          <a:ln w="19050">
            <a:solidFill>
              <a:schemeClr val="tx1"/>
            </a:solidFill>
          </a:ln>
        </p:spPr>
      </p:pic>
    </p:spTree>
    <p:extLst>
      <p:ext uri="{BB962C8B-B14F-4D97-AF65-F5344CB8AC3E}">
        <p14:creationId xmlns:p14="http://schemas.microsoft.com/office/powerpoint/2010/main" val="408252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76200"/>
            <a:ext cx="8915400" cy="1143000"/>
          </a:xfrm>
        </p:spPr>
        <p:txBody>
          <a:bodyPr>
            <a:noAutofit/>
          </a:bodyPr>
          <a:lstStyle/>
          <a:p>
            <a:r>
              <a:rPr lang="en-IN" sz="4400" dirty="0" smtClean="0"/>
              <a:t>Styling </a:t>
            </a:r>
            <a:r>
              <a:rPr lang="en-IN" sz="4400" dirty="0"/>
              <a:t>a Table for a Tablet Viewport</a:t>
            </a:r>
            <a:endParaRPr lang="en-US" sz="4400" dirty="0"/>
          </a:p>
        </p:txBody>
      </p:sp>
      <p:sp>
        <p:nvSpPr>
          <p:cNvPr id="2" name="Content Placeholder 1"/>
          <p:cNvSpPr>
            <a:spLocks noGrp="1"/>
          </p:cNvSpPr>
          <p:nvPr>
            <p:ph idx="1"/>
          </p:nvPr>
        </p:nvSpPr>
        <p:spPr>
          <a:xfrm>
            <a:off x="457200" y="1013618"/>
            <a:ext cx="8229600" cy="4525963"/>
          </a:xfrm>
        </p:spPr>
        <p:txBody>
          <a:bodyPr/>
          <a:lstStyle/>
          <a:p>
            <a:r>
              <a:rPr lang="en-US" dirty="0" smtClean="0"/>
              <a:t>Click at the end of Line 282 and press ENTER twice to insert new Lines 283 &amp; 284.</a:t>
            </a:r>
          </a:p>
          <a:p>
            <a:r>
              <a:rPr lang="en-US" dirty="0" smtClean="0"/>
              <a:t>Add the comment and code shown that will style the &lt;</a:t>
            </a:r>
            <a:r>
              <a:rPr lang="en-US" dirty="0" err="1" smtClean="0"/>
              <a:t>th</a:t>
            </a:r>
            <a:r>
              <a:rPr lang="en-US" dirty="0" smtClean="0"/>
              <a:t>&gt; element uniquely compared to the &lt;td&gt;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359" y="3080657"/>
            <a:ext cx="8045283" cy="2638506"/>
          </a:xfrm>
          <a:prstGeom prst="rect">
            <a:avLst/>
          </a:prstGeom>
          <a:ln w="19050">
            <a:solidFill>
              <a:schemeClr val="tx1"/>
            </a:solidFill>
          </a:ln>
        </p:spPr>
      </p:pic>
    </p:spTree>
    <p:extLst>
      <p:ext uri="{BB962C8B-B14F-4D97-AF65-F5344CB8AC3E}">
        <p14:creationId xmlns:p14="http://schemas.microsoft.com/office/powerpoint/2010/main" val="135920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76200"/>
            <a:ext cx="8915400" cy="1143000"/>
          </a:xfrm>
        </p:spPr>
        <p:txBody>
          <a:bodyPr>
            <a:noAutofit/>
          </a:bodyPr>
          <a:lstStyle/>
          <a:p>
            <a:r>
              <a:rPr lang="en-IN" sz="4400" dirty="0" smtClean="0"/>
              <a:t>Styling </a:t>
            </a:r>
            <a:r>
              <a:rPr lang="en-IN" sz="4400" dirty="0"/>
              <a:t>a Table for a Tablet Viewport</a:t>
            </a:r>
            <a:endParaRPr lang="en-US" sz="4400" dirty="0"/>
          </a:p>
        </p:txBody>
      </p:sp>
      <p:sp>
        <p:nvSpPr>
          <p:cNvPr id="2" name="Content Placeholder 1"/>
          <p:cNvSpPr>
            <a:spLocks noGrp="1"/>
          </p:cNvSpPr>
          <p:nvPr>
            <p:ph idx="1"/>
          </p:nvPr>
        </p:nvSpPr>
        <p:spPr>
          <a:xfrm>
            <a:off x="457200" y="1013618"/>
            <a:ext cx="8229600" cy="4525963"/>
          </a:xfrm>
        </p:spPr>
        <p:txBody>
          <a:bodyPr/>
          <a:lstStyle/>
          <a:p>
            <a:r>
              <a:rPr lang="en-US" dirty="0" smtClean="0"/>
              <a:t>Click at the end of Line 288 and press ENTER twice to insert new Lines 289 &amp; 290.</a:t>
            </a:r>
          </a:p>
          <a:p>
            <a:r>
              <a:rPr lang="en-US" dirty="0" smtClean="0"/>
              <a:t>Add the comment and code shown that will style the &lt;caption&gt; element.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28" y="3200400"/>
            <a:ext cx="8039145" cy="2205122"/>
          </a:xfrm>
          <a:prstGeom prst="rect">
            <a:avLst/>
          </a:prstGeom>
          <a:ln w="19050">
            <a:solidFill>
              <a:schemeClr val="tx1"/>
            </a:solidFill>
          </a:ln>
        </p:spPr>
      </p:pic>
    </p:spTree>
    <p:extLst>
      <p:ext uri="{BB962C8B-B14F-4D97-AF65-F5344CB8AC3E}">
        <p14:creationId xmlns:p14="http://schemas.microsoft.com/office/powerpoint/2010/main" val="89714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figure shows a table, with formatting applied to the caption element, for a tablet viewport. &#10;There is a caption, a table, and two rectangular boxes in the figure. The caption text reads “Group Fitness Class Schedule”. The caption is positioned at the top center of the first rectangular box. The second rectangular box labeled “formatting applied to caption element” is positioned on the left side of the first rectangular box. An arrow originating from the second rectangular box points to the caption. The table positioned inside the first rectangular box, below the caption consists of 5 columns and 7 rows. In row 1, the header of column 1 reads “Class”, the header of column 2 reads “Days”, the header of column 3 reads “Times”, the header of column 4 reads “Instructor”, and the header of column 5 reads “Room”. In row 2, column 1 reads “Cardio”, column 2 reads “Mon, Wed, Fri”, column 3 reads “6:00am, 6.00pm”, column 4 reads “Schultz”, and column 5 reads “B”. In row 3, column 1 reads “Boot Camp”, column 2 reads “Tue, Thu”, column 3 reads “5:00am, 5.00pm”, column 4 reads “Taylor”, and column 5 reads “B”. In row 4, column 1 reads “Spinning”, column 2 reads “Tue, Thu”, column 3 reads “6:00am, 6.00pm”, column 4 reads “Roberts”, and column 5 reads “A”. In row 5, column 1 reads “Kickboxing”, column 2 reads “Mon, Wed, Fri”, column 3 reads “8:00am, 7.15pm”, column 4 reads “Lawrence”, and column 5 reads “A”. In row 6, column 1 reads “Yoga”, column 2 reads “Tue, Thu”, column 3 reads “6:00am, 6.00pm”, column 4 reads “Schultz”, and column 5 reads “B”. In row 7, column 1 reads “Zumba”, column 2 reads “Mon, Wed, Fri”, column 3 reads “7:00am, 6.00pm”, column 4 reads “Roberts”, and column 5 reads “A”."/>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28008"/>
            <a:ext cx="8481480" cy="4809279"/>
          </a:xfrm>
        </p:spPr>
      </p:pic>
      <p:sp>
        <p:nvSpPr>
          <p:cNvPr id="5" name="Title 4"/>
          <p:cNvSpPr>
            <a:spLocks noGrp="1"/>
          </p:cNvSpPr>
          <p:nvPr>
            <p:ph type="title"/>
          </p:nvPr>
        </p:nvSpPr>
        <p:spPr/>
        <p:txBody>
          <a:bodyPr>
            <a:noAutofit/>
          </a:bodyPr>
          <a:lstStyle/>
          <a:p>
            <a:r>
              <a:rPr lang="en-IN" sz="4400" dirty="0" smtClean="0"/>
              <a:t>Styling a Table for a Tablet Viewport</a:t>
            </a:r>
            <a:endParaRPr lang="en-US" sz="4400" dirty="0"/>
          </a:p>
        </p:txBody>
      </p:sp>
    </p:spTree>
    <p:extLst>
      <p:ext uri="{BB962C8B-B14F-4D97-AF65-F5344CB8AC3E}">
        <p14:creationId xmlns:p14="http://schemas.microsoft.com/office/powerpoint/2010/main" val="165025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067800" cy="1143000"/>
          </a:xfrm>
        </p:spPr>
        <p:txBody>
          <a:bodyPr>
            <a:noAutofit/>
          </a:bodyPr>
          <a:lstStyle/>
          <a:p>
            <a:r>
              <a:rPr lang="en-IN" sz="4400" dirty="0" smtClean="0"/>
              <a:t>Styling </a:t>
            </a:r>
            <a:r>
              <a:rPr lang="en-IN" sz="4400" dirty="0"/>
              <a:t>a Table for a Desktop </a:t>
            </a:r>
            <a:r>
              <a:rPr lang="en-IN" sz="4400" dirty="0" smtClean="0"/>
              <a:t>Viewport</a:t>
            </a:r>
            <a:endParaRPr lang="en-US" sz="4400" dirty="0"/>
          </a:p>
        </p:txBody>
      </p:sp>
      <p:sp>
        <p:nvSpPr>
          <p:cNvPr id="2" name="Content Placeholder 1"/>
          <p:cNvSpPr>
            <a:spLocks noGrp="1"/>
          </p:cNvSpPr>
          <p:nvPr>
            <p:ph idx="1"/>
          </p:nvPr>
        </p:nvSpPr>
        <p:spPr>
          <a:xfrm>
            <a:off x="457200" y="1143000"/>
            <a:ext cx="8229600" cy="4525963"/>
          </a:xfrm>
        </p:spPr>
        <p:txBody>
          <a:bodyPr/>
          <a:lstStyle/>
          <a:p>
            <a:r>
              <a:rPr lang="en-US" dirty="0" smtClean="0"/>
              <a:t>In “styles.css” click at the end of Line 429 and press ENTER twice to insert new Lines 430 &amp; 431.</a:t>
            </a:r>
          </a:p>
          <a:p>
            <a:r>
              <a:rPr lang="en-US" dirty="0" smtClean="0"/>
              <a:t>On Line 431 add the comment and code shown to begin styling the table in a desktop viewport.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939" y="2971800"/>
            <a:ext cx="6124122" cy="3276600"/>
          </a:xfrm>
          <a:prstGeom prst="rect">
            <a:avLst/>
          </a:prstGeom>
          <a:ln w="19050">
            <a:solidFill>
              <a:schemeClr val="tx1"/>
            </a:solidFill>
          </a:ln>
        </p:spPr>
      </p:pic>
      <p:pic>
        <p:nvPicPr>
          <p:cNvPr id="7" name="Content Placeholder 5" descr="The figure shows the code to style a caption for a table for a desktop viewport. There are four rectangular boxes in the figure.&#10;The first line of the code reads “437 /* Style for caption element */”. The first rectangular box labeled “comment” is positioned at the top of the figure. An arrow originating from this box points to the first line of the code. The second rectangular box labeled “Line 437” is positioned on the left side of the figure. An arrow originating from this box points to “437” in the first line of the code. The second line of the code reads “438 caption {“. The third line of the code reads “439 color: #FFFFFF;”. The fourth line of the code reads “440 }”.The third rectangular box labeled “style rule for caption element” is positioned to the right of the code. An arrow originating from this box points to the second line to the fourth line of the code. The fifth line of the code reads “441”. The sixth line of the code reads “442 }”.The fourth rectangular box labeled “desktop media query closing brace” is positioned to the bottom right of the code. An arrow originating from this box points to the sixth line of the code."/>
          <p:cNvPicPr>
            <a:picLocks noChangeAspect="1"/>
          </p:cNvPicPr>
          <p:nvPr/>
        </p:nvPicPr>
        <p:blipFill rotWithShape="1">
          <a:blip r:embed="rId3" cstate="print">
            <a:extLst>
              <a:ext uri="{28A0092B-C50C-407E-A947-70E740481C1C}">
                <a14:useLocalDpi xmlns:a14="http://schemas.microsoft.com/office/drawing/2010/main" val="0"/>
              </a:ext>
            </a:extLst>
          </a:blip>
          <a:srcRect l="23020" t="65875" r="46537" b="17694"/>
          <a:stretch/>
        </p:blipFill>
        <p:spPr>
          <a:xfrm>
            <a:off x="2667000" y="5867400"/>
            <a:ext cx="2296886" cy="478971"/>
          </a:xfrm>
          <a:prstGeom prst="rect">
            <a:avLst/>
          </a:prstGeom>
        </p:spPr>
      </p:pic>
    </p:spTree>
    <p:extLst>
      <p:ext uri="{BB962C8B-B14F-4D97-AF65-F5344CB8AC3E}">
        <p14:creationId xmlns:p14="http://schemas.microsoft.com/office/powerpoint/2010/main" val="235037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re are 3 rectangular boxes in the figure. The first rectangular box is divided into 3 sections. The first section consists of an image. The second section has a text that reads “Classes Designed to Meet Your Busy Schedule”. Three-fourth portion of the first section is overlapped by the second section. The second section is opaque. The third section consists of a caption and a table. The caption reads “Group Fitness Class Schedule”. The caption is positioned at the top center of the third section. The second rectangular box labeled “font color applied to caption element” is positioned to the left of the figure, above the table in the third section. The table in the third section consists of 5 columns and 7 rows. In row 1, the header of column 1 reads “Class”, the header of column 2 reads “Days”, the header of column 3 reads “Times”, the header of column 4 reads “Instructor”, and the header of column 5 reads “Room”. In row 2, column 1 reads “Cardio”, column 2 reads “Mon, Wed, Fri”, column 3 reads “6:00am, 6.00pm”, column 4 reads “Schultz”, and column 5 reads “B”. In row 3, column 1 reads “Boot Camp”, column 2 reads “Tue, Thu”, column 3 reads “5:00am, 5.00pm”, column 4 reads “Taylor”, and column 5 reads “B”. In row 4, column 1 reads “Spinning”, column 2 reads “Tue, Thu”, column 3 reads “6:00am, 6.00pm”, column 4 reads “Roberts”, and column 5 reads “A”. In row 5, column 1 reads “Kickboxing”, column 2 reads “Mon, Wed, Fri”, column 3 reads “8:00am, 7.15pm”, column 4 reads “Lawrence”, and column 5 reads “A”. In row 6, column 1 reads “Yoga”, column 2 reads “Tue, Thu”, column 3 reads “6:00am, 6.00pm”, column 4 reads “Schultz”, and column 5 reads “B”. In row 7, column 1 reads “Zumba”, column 2 reads “Mon, Wed, Fri”, column 3 reads “7:00am, 6.00pm”, column 4 reads “Roberts”, and column 5 reads “A”. The third rectangular box labeled “background color and width applied to table” is positioned below the figure. An arrow originating from this box points to the table."/>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6678" y="1494309"/>
            <a:ext cx="7830643" cy="4620270"/>
          </a:xfrm>
        </p:spPr>
      </p:pic>
      <p:sp>
        <p:nvSpPr>
          <p:cNvPr id="5" name="Title 4"/>
          <p:cNvSpPr>
            <a:spLocks noGrp="1"/>
          </p:cNvSpPr>
          <p:nvPr>
            <p:ph type="title"/>
          </p:nvPr>
        </p:nvSpPr>
        <p:spPr/>
        <p:txBody>
          <a:bodyPr>
            <a:noAutofit/>
          </a:bodyPr>
          <a:lstStyle/>
          <a:p>
            <a:r>
              <a:rPr lang="en-IN" sz="4400" dirty="0"/>
              <a:t>To Style a Table for a Desktop </a:t>
            </a:r>
            <a:r>
              <a:rPr lang="en-IN" sz="4400" dirty="0" smtClean="0"/>
              <a:t>Viewport</a:t>
            </a:r>
            <a:endParaRPr lang="en-US" sz="4400" dirty="0"/>
          </a:p>
        </p:txBody>
      </p:sp>
    </p:spTree>
    <p:extLst>
      <p:ext uri="{BB962C8B-B14F-4D97-AF65-F5344CB8AC3E}">
        <p14:creationId xmlns:p14="http://schemas.microsoft.com/office/powerpoint/2010/main" val="375810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Table cells can span across more than one column or row. The attributes COLSPAN ("how many across") and ROWSPAN ("how many down") indicate how many columns or rows a cell should take up.</a:t>
            </a:r>
          </a:p>
          <a:p>
            <a:r>
              <a:rPr lang="en-US" dirty="0" smtClean="0"/>
              <a:t>For example, we might want to create header cells for each department in our table of names and phone numbers. In this table, the header cells in the first and fifth rows span across two columns to indicate the department for each group of names.</a:t>
            </a:r>
          </a:p>
          <a:p>
            <a:endParaRPr lang="en-US" dirty="0" smtClean="0"/>
          </a:p>
        </p:txBody>
      </p:sp>
      <p:sp>
        <p:nvSpPr>
          <p:cNvPr id="3" name="Title 2"/>
          <p:cNvSpPr>
            <a:spLocks noGrp="1"/>
          </p:cNvSpPr>
          <p:nvPr>
            <p:ph type="title"/>
          </p:nvPr>
        </p:nvSpPr>
        <p:spPr/>
        <p:txBody>
          <a:bodyPr/>
          <a:lstStyle/>
          <a:p>
            <a:r>
              <a:rPr lang="en-US" dirty="0" smtClean="0"/>
              <a:t>COLSPAN</a:t>
            </a:r>
            <a:endParaRPr lang="en-US" dirty="0"/>
          </a:p>
        </p:txBody>
      </p:sp>
      <p:sp>
        <p:nvSpPr>
          <p:cNvPr id="4" name="Rectangle 3"/>
          <p:cNvSpPr/>
          <p:nvPr/>
        </p:nvSpPr>
        <p:spPr>
          <a:xfrm>
            <a:off x="3962400" y="5867400"/>
            <a:ext cx="4572000" cy="276999"/>
          </a:xfrm>
          <a:prstGeom prst="rect">
            <a:avLst/>
          </a:prstGeom>
        </p:spPr>
        <p:txBody>
          <a:bodyPr wrap="square">
            <a:spAutoFit/>
          </a:bodyPr>
          <a:lstStyle/>
          <a:p>
            <a:r>
              <a:rPr lang="en-US" sz="1200" dirty="0" smtClean="0"/>
              <a:t>http://www.htmlcodetutorial.com/tables/index_famsupp_30.html</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COLSPAN Example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3400" y="1676400"/>
            <a:ext cx="3562350" cy="23812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0" y="1676400"/>
            <a:ext cx="4038600" cy="2368976"/>
          </a:xfrm>
          <a:prstGeom prst="rect">
            <a:avLst/>
          </a:prstGeom>
          <a:noFill/>
          <a:ln w="9525">
            <a:noFill/>
            <a:miter lim="800000"/>
            <a:headEnd/>
            <a:tailEnd/>
          </a:ln>
        </p:spPr>
      </p:pic>
      <p:sp>
        <p:nvSpPr>
          <p:cNvPr id="6" name="Rectangle 5"/>
          <p:cNvSpPr/>
          <p:nvPr/>
        </p:nvSpPr>
        <p:spPr>
          <a:xfrm>
            <a:off x="3962400" y="5867400"/>
            <a:ext cx="4572000" cy="276999"/>
          </a:xfrm>
          <a:prstGeom prst="rect">
            <a:avLst/>
          </a:prstGeom>
        </p:spPr>
        <p:txBody>
          <a:bodyPr wrap="square">
            <a:spAutoFit/>
          </a:bodyPr>
          <a:lstStyle/>
          <a:p>
            <a:r>
              <a:rPr lang="en-US" sz="1200" dirty="0" smtClean="0"/>
              <a:t>http://www.htmlcodetutorial.com/tables/index_famsupp_30.html</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319272"/>
          </a:xfrm>
        </p:spPr>
        <p:txBody>
          <a:bodyPr>
            <a:normAutofit/>
          </a:bodyPr>
          <a:lstStyle/>
          <a:p>
            <a:r>
              <a:rPr lang="en-US" dirty="0" smtClean="0"/>
              <a:t>ROWSPAN sets how many rows a cell spans. </a:t>
            </a:r>
          </a:p>
          <a:p>
            <a:r>
              <a:rPr lang="en-US" dirty="0" smtClean="0"/>
              <a:t>ROWSPAN can get a little confusing because it requires you to think through how the cell affects the rows after the row it starts in. It's particularly useful in this situation to add borders to the table during the design process, even if the table won't ultimately use borders. </a:t>
            </a:r>
          </a:p>
        </p:txBody>
      </p:sp>
      <p:sp>
        <p:nvSpPr>
          <p:cNvPr id="3" name="Title 2"/>
          <p:cNvSpPr>
            <a:spLocks noGrp="1"/>
          </p:cNvSpPr>
          <p:nvPr>
            <p:ph type="title"/>
          </p:nvPr>
        </p:nvSpPr>
        <p:spPr/>
        <p:txBody>
          <a:bodyPr/>
          <a:lstStyle/>
          <a:p>
            <a:r>
              <a:rPr lang="en-US" dirty="0" smtClean="0"/>
              <a:t>ROWSPAN</a:t>
            </a:r>
            <a:endParaRPr lang="en-US" dirty="0"/>
          </a:p>
        </p:txBody>
      </p:sp>
      <p:sp>
        <p:nvSpPr>
          <p:cNvPr id="5" name="Rectangle 4"/>
          <p:cNvSpPr/>
          <p:nvPr/>
        </p:nvSpPr>
        <p:spPr>
          <a:xfrm>
            <a:off x="3962400" y="5867400"/>
            <a:ext cx="4572000" cy="276999"/>
          </a:xfrm>
          <a:prstGeom prst="rect">
            <a:avLst/>
          </a:prstGeom>
        </p:spPr>
        <p:txBody>
          <a:bodyPr wrap="square">
            <a:spAutoFit/>
          </a:bodyPr>
          <a:lstStyle/>
          <a:p>
            <a:r>
              <a:rPr lang="en-US" sz="1200" dirty="0" smtClean="0"/>
              <a:t>http://www.htmlcodetutorial.com/tables/index_famsupp_30.html</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Figure </a:t>
            </a:r>
            <a:r>
              <a:rPr lang="en-US" dirty="0"/>
              <a:t>8–4 </a:t>
            </a:r>
            <a:r>
              <a:rPr lang="en-US" dirty="0" smtClean="0"/>
              <a:t>shows </a:t>
            </a:r>
            <a:r>
              <a:rPr lang="en-IN" dirty="0" smtClean="0"/>
              <a:t>examples </a:t>
            </a:r>
            <a:r>
              <a:rPr lang="en-IN" dirty="0"/>
              <a:t>of </a:t>
            </a:r>
            <a:r>
              <a:rPr lang="en-IN" dirty="0" smtClean="0"/>
              <a:t>the </a:t>
            </a:r>
            <a:r>
              <a:rPr lang="en-IN" dirty="0"/>
              <a:t>three </a:t>
            </a:r>
            <a:r>
              <a:rPr lang="en-IN" dirty="0" smtClean="0"/>
              <a:t>elements: rows, columns, and cells</a:t>
            </a:r>
          </a:p>
        </p:txBody>
      </p:sp>
      <p:sp>
        <p:nvSpPr>
          <p:cNvPr id="5" name="Title 4"/>
          <p:cNvSpPr>
            <a:spLocks noGrp="1"/>
          </p:cNvSpPr>
          <p:nvPr>
            <p:ph type="title"/>
          </p:nvPr>
        </p:nvSpPr>
        <p:spPr/>
        <p:txBody>
          <a:bodyPr>
            <a:normAutofit/>
          </a:bodyPr>
          <a:lstStyle/>
          <a:p>
            <a:r>
              <a:rPr lang="en-US" sz="4400" dirty="0"/>
              <a:t>Discovering Tables (continued </a:t>
            </a:r>
            <a:r>
              <a:rPr lang="en-US" sz="4400" dirty="0" smtClean="0"/>
              <a:t>2)</a:t>
            </a:r>
            <a:endParaRPr lang="en-US" sz="4400" dirty="0"/>
          </a:p>
        </p:txBody>
      </p:sp>
      <p:pic>
        <p:nvPicPr>
          <p:cNvPr id="6" name="Picture 5" descr="This figure shows a table consisting of three elements: rows, columns, and cells. The table has 4 columns and 4 rows. The figure also consists of nine rectangular boxes.&#10;In row 1, column 1 reads “cell”, column 2 reads “cell”, column 3 reads “cell”, and column 4 reads “cell”. In row 2, column 1 reads “cell”, column 2 reads “cell”, column 3 reads “cell”, and column 4 reads “cell”. In row 3, column 1 reads “cell”, column 2 reads “cell”, column 3 reads “cell”, and column 4 reads “cell”. In row 4, column 1 reads “cell”, column 2 reads “cell”, column 3 reads “cell”, and column 4 reads “cell”.&#10;The first rectangular box labeled “column 1” is positioned above the figure. An arrow originating from this box points to the first column. The second rectangular box labeled “column 2” is positioned to the right of the first rectangular box. An arrow originating from the second rectangular box points to column 2. The third rectangular box labeled “column 3” is positioned to the right of the second rectangular box. An arrow originating from the third rectangular box points to column 3. The fourth rectangular box labeled “column 4” is positioned to the right of the third rectangular box. An arrow originating from the fourth rectangular box points to column 4.&#10;The fifth rectangular box labeled “row 1” is positioned to the left of the figure. An arrow originating from this box points to the first row. The sixth rectangular box labeled “row 2” is positioned below the fifth rectangular box. An arrow originating from the sixth rectangular box points to the second row. The seventh rectangular box labeled “row 3” is positioned below the sixth rectangular box. An arrow originating from the seventh rectangular box points to the third row. The eighth rectangular box labeled “row 4” is positioned below the seventh rectangular box. An arrow originating from the eighth rectangular box points to the fourth row. The ninth rectangular box labeled “table” is positioned to the right of the figure. An arrow originating from this box points to the tabl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336" y="2743200"/>
            <a:ext cx="8621328" cy="2705478"/>
          </a:xfrm>
          <a:prstGeom prst="rect">
            <a:avLst/>
          </a:prstGeom>
        </p:spPr>
      </p:pic>
    </p:spTree>
    <p:extLst>
      <p:ext uri="{BB962C8B-B14F-4D97-AF65-F5344CB8AC3E}">
        <p14:creationId xmlns:p14="http://schemas.microsoft.com/office/powerpoint/2010/main" val="78392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ROWSPAN Example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33400" y="1371600"/>
            <a:ext cx="3311943" cy="4343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62400" y="1371600"/>
            <a:ext cx="4724400" cy="2284569"/>
          </a:xfrm>
          <a:prstGeom prst="rect">
            <a:avLst/>
          </a:prstGeom>
          <a:noFill/>
          <a:ln w="9525">
            <a:noFill/>
            <a:miter lim="800000"/>
            <a:headEnd/>
            <a:tailEnd/>
          </a:ln>
        </p:spPr>
      </p:pic>
      <p:sp>
        <p:nvSpPr>
          <p:cNvPr id="7" name="Rectangle 6"/>
          <p:cNvSpPr/>
          <p:nvPr/>
        </p:nvSpPr>
        <p:spPr>
          <a:xfrm>
            <a:off x="3886200" y="4495800"/>
            <a:ext cx="4572000" cy="1200329"/>
          </a:xfrm>
          <a:prstGeom prst="rect">
            <a:avLst/>
          </a:prstGeom>
        </p:spPr>
        <p:txBody>
          <a:bodyPr>
            <a:spAutoFit/>
          </a:bodyPr>
          <a:lstStyle/>
          <a:p>
            <a:r>
              <a:rPr lang="en-US" dirty="0" smtClean="0"/>
              <a:t>Note that in the two rows after each header, the first cell in the row ends up in the second column because the first column is taken up by the multi-column cell. </a:t>
            </a:r>
            <a:endParaRPr lang="en-US" dirty="0"/>
          </a:p>
        </p:txBody>
      </p:sp>
      <p:sp>
        <p:nvSpPr>
          <p:cNvPr id="8" name="Rectangle 7"/>
          <p:cNvSpPr/>
          <p:nvPr/>
        </p:nvSpPr>
        <p:spPr>
          <a:xfrm>
            <a:off x="3962400" y="5867400"/>
            <a:ext cx="4572000" cy="276999"/>
          </a:xfrm>
          <a:prstGeom prst="rect">
            <a:avLst/>
          </a:prstGeom>
        </p:spPr>
        <p:txBody>
          <a:bodyPr wrap="square">
            <a:spAutoFit/>
          </a:bodyPr>
          <a:lstStyle/>
          <a:p>
            <a:r>
              <a:rPr lang="en-US" sz="1200" dirty="0" smtClean="0"/>
              <a:t>http://www.htmlcodetutorial.com/tables/index_famsupp_30.html</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804671"/>
          </a:xfrm>
        </p:spPr>
        <p:txBody>
          <a:bodyPr>
            <a:normAutofit/>
          </a:bodyPr>
          <a:lstStyle/>
          <a:p>
            <a:r>
              <a:rPr lang="en-US" sz="2300" dirty="0" smtClean="0"/>
              <a:t>Create an HTML table that looks as follows:</a:t>
            </a:r>
          </a:p>
        </p:txBody>
      </p:sp>
      <p:sp>
        <p:nvSpPr>
          <p:cNvPr id="3" name="Title 2"/>
          <p:cNvSpPr>
            <a:spLocks noGrp="1"/>
          </p:cNvSpPr>
          <p:nvPr>
            <p:ph type="title"/>
          </p:nvPr>
        </p:nvSpPr>
        <p:spPr/>
        <p:txBody>
          <a:bodyPr/>
          <a:lstStyle/>
          <a:p>
            <a:r>
              <a:rPr lang="en-US" dirty="0" smtClean="0"/>
              <a:t>Exercise</a:t>
            </a:r>
            <a:endParaRPr lang="en-US" dirty="0"/>
          </a:p>
        </p:txBody>
      </p:sp>
      <p:graphicFrame>
        <p:nvGraphicFramePr>
          <p:cNvPr id="4" name="Table 3"/>
          <p:cNvGraphicFramePr>
            <a:graphicFrameLocks noGrp="1"/>
          </p:cNvGraphicFramePr>
          <p:nvPr/>
        </p:nvGraphicFramePr>
        <p:xfrm>
          <a:off x="685800" y="2438400"/>
          <a:ext cx="7802880" cy="1219200"/>
        </p:xfrm>
        <a:graphic>
          <a:graphicData uri="http://schemas.openxmlformats.org/drawingml/2006/table">
            <a:tbl>
              <a:tblPr/>
              <a:tblGrid>
                <a:gridCol w="1560576"/>
                <a:gridCol w="1560576"/>
                <a:gridCol w="1560576"/>
                <a:gridCol w="1560576"/>
                <a:gridCol w="1560576"/>
              </a:tblGrid>
              <a:tr h="243840">
                <a:tc>
                  <a:txBody>
                    <a:bodyPr/>
                    <a:lstStyle/>
                    <a:p>
                      <a:pPr algn="l" fontAlgn="b"/>
                      <a:r>
                        <a:rPr lang="en-US" sz="1400" b="0" i="0" u="none" strike="noStrike" dirty="0">
                          <a:solidFill>
                            <a:srgbClr val="000000"/>
                          </a:solidFill>
                          <a:latin typeface="Calibri"/>
                        </a:rPr>
                        <a:t> </a:t>
                      </a:r>
                    </a:p>
                  </a:txBody>
                  <a:tcPr marL="12193" marR="12193" marT="1219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0" i="0" u="none" strike="noStrike">
                          <a:solidFill>
                            <a:srgbClr val="000000"/>
                          </a:solidFill>
                          <a:latin typeface="Calibri"/>
                        </a:rPr>
                        <a:t>Header 1</a:t>
                      </a:r>
                    </a:p>
                  </a:txBody>
                  <a:tcPr marL="12193" marR="12193" marT="1219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0" i="0" u="none" strike="noStrike">
                          <a:solidFill>
                            <a:srgbClr val="000000"/>
                          </a:solidFill>
                          <a:latin typeface="Calibri"/>
                        </a:rPr>
                        <a:t>Header 2</a:t>
                      </a:r>
                    </a:p>
                  </a:txBody>
                  <a:tcPr marL="12193" marR="12193" marT="1219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0" i="0" u="none" strike="noStrike">
                          <a:solidFill>
                            <a:srgbClr val="000000"/>
                          </a:solidFill>
                          <a:latin typeface="Calibri"/>
                        </a:rPr>
                        <a:t>Header 3</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0" i="0" u="none" strike="noStrike">
                          <a:solidFill>
                            <a:srgbClr val="000000"/>
                          </a:solidFill>
                          <a:latin typeface="Calibri"/>
                        </a:rPr>
                        <a:t>Header 4</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43840">
                <a:tc rowSpan="4">
                  <a:txBody>
                    <a:bodyPr/>
                    <a:lstStyle/>
                    <a:p>
                      <a:pPr algn="ctr" fontAlgn="ctr"/>
                      <a:r>
                        <a:rPr lang="en-US" sz="1400" b="0" i="0" u="none" strike="noStrike">
                          <a:solidFill>
                            <a:srgbClr val="000000"/>
                          </a:solidFill>
                          <a:latin typeface="Calibri"/>
                        </a:rPr>
                        <a:t>Group 1</a:t>
                      </a:r>
                    </a:p>
                  </a:txBody>
                  <a:tcPr marL="12193" marR="12193" marT="12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400" b="0" i="0" u="none" strike="noStrike">
                          <a:solidFill>
                            <a:srgbClr val="000000"/>
                          </a:solidFill>
                          <a:latin typeface="Calibri"/>
                        </a:rPr>
                        <a:t>Cell 1</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400" b="0" i="0" u="none" strike="noStrike">
                          <a:solidFill>
                            <a:srgbClr val="000000"/>
                          </a:solidFill>
                          <a:latin typeface="Calibri"/>
                        </a:rPr>
                        <a:t>Cell 2</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rowSpan="3" gridSpan="2">
                  <a:txBody>
                    <a:bodyPr/>
                    <a:lstStyle/>
                    <a:p>
                      <a:pPr algn="ctr" fontAlgn="ctr"/>
                      <a:r>
                        <a:rPr lang="en-US" sz="1400" b="0" i="0" u="none" strike="noStrike">
                          <a:solidFill>
                            <a:srgbClr val="000000"/>
                          </a:solidFill>
                          <a:latin typeface="Calibri"/>
                        </a:rPr>
                        <a:t>Image 1</a:t>
                      </a:r>
                    </a:p>
                  </a:txBody>
                  <a:tcPr marL="12193" marR="12193" marT="12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hMerge="1">
                  <a:txBody>
                    <a:bodyPr/>
                    <a:lstStyle/>
                    <a:p>
                      <a:endParaRPr lang="en-US"/>
                    </a:p>
                  </a:txBody>
                  <a:tcPr/>
                </a:tc>
              </a:tr>
              <a:tr h="243840">
                <a:tc vMerge="1">
                  <a:txBody>
                    <a:bodyPr/>
                    <a:lstStyle/>
                    <a:p>
                      <a:endParaRPr lang="en-US"/>
                    </a:p>
                  </a:txBody>
                  <a:tcPr/>
                </a:tc>
                <a:tc>
                  <a:txBody>
                    <a:bodyPr/>
                    <a:lstStyle/>
                    <a:p>
                      <a:pPr algn="l" fontAlgn="b"/>
                      <a:r>
                        <a:rPr lang="en-US" sz="1400" b="0" i="0" u="none" strike="noStrike" dirty="0">
                          <a:solidFill>
                            <a:srgbClr val="000000"/>
                          </a:solidFill>
                          <a:latin typeface="Calibri"/>
                        </a:rPr>
                        <a:t>Cell 3</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400" b="0" i="0" u="none" strike="noStrike">
                          <a:solidFill>
                            <a:srgbClr val="000000"/>
                          </a:solidFill>
                          <a:latin typeface="Calibri"/>
                        </a:rPr>
                        <a:t>Cell 3</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2" vMerge="1">
                  <a:txBody>
                    <a:bodyPr/>
                    <a:lstStyle/>
                    <a:p>
                      <a:endParaRPr lang="en-US"/>
                    </a:p>
                  </a:txBody>
                  <a:tcPr/>
                </a:tc>
                <a:tc hMerge="1" vMerge="1">
                  <a:txBody>
                    <a:bodyPr/>
                    <a:lstStyle/>
                    <a:p>
                      <a:endParaRPr lang="en-US"/>
                    </a:p>
                  </a:txBody>
                  <a:tcPr/>
                </a:tc>
              </a:tr>
              <a:tr h="243840">
                <a:tc vMerge="1">
                  <a:txBody>
                    <a:bodyPr/>
                    <a:lstStyle/>
                    <a:p>
                      <a:endParaRPr lang="en-US"/>
                    </a:p>
                  </a:txBody>
                  <a:tcPr/>
                </a:tc>
                <a:tc>
                  <a:txBody>
                    <a:bodyPr/>
                    <a:lstStyle/>
                    <a:p>
                      <a:pPr algn="l" fontAlgn="b"/>
                      <a:r>
                        <a:rPr lang="en-US" sz="1400" b="0" i="0" u="none" strike="noStrike" dirty="0">
                          <a:solidFill>
                            <a:srgbClr val="000000"/>
                          </a:solidFill>
                          <a:latin typeface="Calibri"/>
                        </a:rPr>
                        <a:t>Cell 5</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400" b="0" i="0" u="none" strike="noStrike">
                          <a:solidFill>
                            <a:srgbClr val="000000"/>
                          </a:solidFill>
                          <a:latin typeface="Calibri"/>
                        </a:rPr>
                        <a:t>Cell 4</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gridSpan="2" vMerge="1">
                  <a:txBody>
                    <a:bodyPr/>
                    <a:lstStyle/>
                    <a:p>
                      <a:endParaRPr lang="en-US"/>
                    </a:p>
                  </a:txBody>
                  <a:tcPr/>
                </a:tc>
                <a:tc hMerge="1" vMerge="1">
                  <a:txBody>
                    <a:bodyPr/>
                    <a:lstStyle/>
                    <a:p>
                      <a:endParaRPr lang="en-US"/>
                    </a:p>
                  </a:txBody>
                  <a:tcPr/>
                </a:tc>
              </a:tr>
              <a:tr h="243840">
                <a:tc vMerge="1">
                  <a:txBody>
                    <a:bodyPr/>
                    <a:lstStyle/>
                    <a:p>
                      <a:endParaRPr lang="en-US"/>
                    </a:p>
                  </a:txBody>
                  <a:tcPr/>
                </a:tc>
                <a:tc>
                  <a:txBody>
                    <a:bodyPr/>
                    <a:lstStyle/>
                    <a:p>
                      <a:pPr algn="l" fontAlgn="b"/>
                      <a:r>
                        <a:rPr lang="en-US" sz="1400" b="0" i="0" u="none" strike="noStrike">
                          <a:solidFill>
                            <a:srgbClr val="000000"/>
                          </a:solidFill>
                          <a:latin typeface="Calibri"/>
                        </a:rPr>
                        <a:t>Cell 7</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400" b="0" i="0" u="none" strike="noStrike">
                          <a:solidFill>
                            <a:srgbClr val="000000"/>
                          </a:solidFill>
                          <a:latin typeface="Calibri"/>
                        </a:rPr>
                        <a:t>Cell 5</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1400" b="0" i="0" u="none" strike="noStrike">
                          <a:solidFill>
                            <a:srgbClr val="000000"/>
                          </a:solidFill>
                          <a:latin typeface="Calibri"/>
                        </a:rPr>
                        <a:t>Subtotal</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b"/>
                      <a:r>
                        <a:rPr lang="en-US" sz="1400" b="0" i="0" u="none" strike="noStrike" dirty="0">
                          <a:solidFill>
                            <a:srgbClr val="000000"/>
                          </a:solidFill>
                          <a:latin typeface="Calibri"/>
                        </a:rPr>
                        <a:t>Total</a:t>
                      </a:r>
                    </a:p>
                  </a:txBody>
                  <a:tcPr marL="12193" marR="12193" marT="12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bl>
          </a:graphicData>
        </a:graphic>
      </p:graphicFrame>
      <p:sp>
        <p:nvSpPr>
          <p:cNvPr id="6" name="Content Placeholder 1"/>
          <p:cNvSpPr txBox="1">
            <a:spLocks/>
          </p:cNvSpPr>
          <p:nvPr/>
        </p:nvSpPr>
        <p:spPr>
          <a:xfrm>
            <a:off x="381000" y="4114800"/>
            <a:ext cx="8229600" cy="1828800"/>
          </a:xfrm>
          <a:prstGeom prst="rect">
            <a:avLst/>
          </a:prstGeom>
        </p:spPr>
        <p:txBody>
          <a:bodyPr vert="horz">
            <a:normAutofit fontScale="850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Add tables to your web site project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sz="2700" dirty="0" smtClean="0"/>
              <a:t>Make sure the tables are optimized for three viewports:</a:t>
            </a:r>
            <a:endParaRPr lang="en-US" sz="2700" dirty="0"/>
          </a:p>
          <a:p>
            <a:pPr marL="822960" lvl="1" indent="-256032">
              <a:spcBef>
                <a:spcPts val="400"/>
              </a:spcBef>
              <a:buClr>
                <a:schemeClr val="accent1"/>
              </a:buClr>
              <a:buSzPct val="68000"/>
              <a:buFont typeface="Wingdings 3"/>
              <a:buChar char=""/>
            </a:pPr>
            <a:r>
              <a:rPr lang="en-US" sz="2700" dirty="0" smtClean="0"/>
              <a:t>Mobile</a:t>
            </a:r>
          </a:p>
          <a:p>
            <a:pPr marL="822960" lvl="1" indent="-256032">
              <a:spcBef>
                <a:spcPts val="400"/>
              </a:spcBef>
              <a:buClr>
                <a:schemeClr val="accent1"/>
              </a:buClr>
              <a:buSzPct val="68000"/>
              <a:buFont typeface="Wingdings 3"/>
              <a:buChar char=""/>
            </a:pPr>
            <a:r>
              <a:rPr lang="en-US" sz="2700" dirty="0" smtClean="0"/>
              <a:t>Tablet</a:t>
            </a:r>
          </a:p>
          <a:p>
            <a:pPr marL="822960" lvl="1" indent="-256032">
              <a:spcBef>
                <a:spcPts val="400"/>
              </a:spcBef>
              <a:buClr>
                <a:schemeClr val="accent1"/>
              </a:buClr>
              <a:buSzPct val="68000"/>
              <a:buFont typeface="Wingdings 3"/>
              <a:buChar char=""/>
            </a:pPr>
            <a:r>
              <a:rPr lang="en-US" sz="2700" dirty="0" smtClean="0"/>
              <a:t>Desktop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Forms provide a structured way to collect information from webpage </a:t>
            </a:r>
            <a:r>
              <a:rPr lang="en-IN" dirty="0" smtClean="0"/>
              <a:t>visitors</a:t>
            </a:r>
          </a:p>
          <a:p>
            <a:r>
              <a:rPr lang="en-US" dirty="0"/>
              <a:t>Visitors </a:t>
            </a:r>
            <a:r>
              <a:rPr lang="en-US" dirty="0" smtClean="0"/>
              <a:t>complete </a:t>
            </a:r>
            <a:r>
              <a:rPr lang="en-US" dirty="0"/>
              <a:t>webpage forms to register for an account or to make a purchase.</a:t>
            </a:r>
            <a:endParaRPr lang="en-IN" dirty="0" smtClean="0"/>
          </a:p>
          <a:p>
            <a:r>
              <a:rPr lang="en-IN" dirty="0" smtClean="0"/>
              <a:t>Businesses use </a:t>
            </a:r>
            <a:r>
              <a:rPr lang="en-IN" dirty="0"/>
              <a:t>forms to gather visitor or customer information and store it in a database for </a:t>
            </a:r>
            <a:r>
              <a:rPr lang="en-IN" dirty="0" smtClean="0"/>
              <a:t>future </a:t>
            </a:r>
            <a:r>
              <a:rPr lang="en-US" dirty="0" smtClean="0"/>
              <a:t>use</a:t>
            </a:r>
            <a:endParaRPr lang="en-US" dirty="0"/>
          </a:p>
        </p:txBody>
      </p:sp>
      <p:sp>
        <p:nvSpPr>
          <p:cNvPr id="5" name="Title 4"/>
          <p:cNvSpPr>
            <a:spLocks noGrp="1"/>
          </p:cNvSpPr>
          <p:nvPr>
            <p:ph type="title"/>
          </p:nvPr>
        </p:nvSpPr>
        <p:spPr/>
        <p:txBody>
          <a:bodyPr>
            <a:normAutofit/>
          </a:bodyPr>
          <a:lstStyle/>
          <a:p>
            <a:r>
              <a:rPr lang="en-US" sz="4400" dirty="0"/>
              <a:t>Creating Webpage </a:t>
            </a:r>
            <a:r>
              <a:rPr lang="en-US" sz="4400" dirty="0" smtClean="0"/>
              <a:t>Forms </a:t>
            </a:r>
            <a:endParaRPr lang="en-US" sz="4400" dirty="0"/>
          </a:p>
        </p:txBody>
      </p:sp>
    </p:spTree>
    <p:extLst>
      <p:ext uri="{BB962C8B-B14F-4D97-AF65-F5344CB8AC3E}">
        <p14:creationId xmlns:p14="http://schemas.microsoft.com/office/powerpoint/2010/main" val="264816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All form elements are contained with the starting &lt;form&gt; tag and the ending </a:t>
            </a:r>
            <a:r>
              <a:rPr lang="en-IN" dirty="0"/>
              <a:t>&lt;/form&gt;</a:t>
            </a:r>
            <a:r>
              <a:rPr lang="en-IN" dirty="0" smtClean="0"/>
              <a:t> tag</a:t>
            </a:r>
          </a:p>
          <a:p>
            <a:r>
              <a:rPr lang="en-IN" b="1" dirty="0" smtClean="0"/>
              <a:t>Input control</a:t>
            </a:r>
            <a:r>
              <a:rPr lang="en-IN" dirty="0" smtClean="0"/>
              <a:t> – It is </a:t>
            </a:r>
            <a:r>
              <a:rPr lang="en-IN" dirty="0"/>
              <a:t>an </a:t>
            </a:r>
            <a:r>
              <a:rPr lang="en-IN" dirty="0" smtClean="0"/>
              <a:t>interactive mechanism for users to enter </a:t>
            </a:r>
            <a:r>
              <a:rPr lang="en-IN" dirty="0"/>
              <a:t>text or make selections on a </a:t>
            </a:r>
            <a:r>
              <a:rPr lang="en-IN" dirty="0" smtClean="0"/>
              <a:t>form</a:t>
            </a:r>
          </a:p>
          <a:p>
            <a:pPr lvl="1"/>
            <a:r>
              <a:rPr lang="en-US" dirty="0"/>
              <a:t>A label is text describing the type of information to enter with </a:t>
            </a:r>
            <a:r>
              <a:rPr lang="en-US" dirty="0" smtClean="0"/>
              <a:t>an input </a:t>
            </a:r>
            <a:r>
              <a:rPr lang="en-US" dirty="0"/>
              <a:t>control.</a:t>
            </a:r>
            <a:endParaRPr lang="en-IN" dirty="0" smtClean="0"/>
          </a:p>
          <a:p>
            <a:r>
              <a:rPr lang="en-IN" dirty="0" smtClean="0"/>
              <a:t>Most </a:t>
            </a:r>
            <a:r>
              <a:rPr lang="en-IN" dirty="0"/>
              <a:t>controls in an HTML form </a:t>
            </a:r>
            <a:r>
              <a:rPr lang="en-IN" dirty="0" smtClean="0"/>
              <a:t>are defined by </a:t>
            </a:r>
            <a:r>
              <a:rPr lang="en-IN" dirty="0"/>
              <a:t>using the </a:t>
            </a:r>
            <a:r>
              <a:rPr lang="en-IN" sz="2600" dirty="0">
                <a:latin typeface="Courier New" panose="02070309020205020404" pitchFamily="49" charset="0"/>
                <a:cs typeface="Courier New" panose="02070309020205020404" pitchFamily="49" charset="0"/>
              </a:rPr>
              <a:t>type</a:t>
            </a:r>
            <a:r>
              <a:rPr lang="en-IN" b="1" dirty="0"/>
              <a:t> </a:t>
            </a:r>
            <a:r>
              <a:rPr lang="en-IN" dirty="0" smtClean="0"/>
              <a:t>attribute </a:t>
            </a:r>
            <a:r>
              <a:rPr lang="en-US" dirty="0" smtClean="0"/>
              <a:t>of </a:t>
            </a:r>
            <a:r>
              <a:rPr lang="en-US" dirty="0"/>
              <a:t>the </a:t>
            </a:r>
            <a:r>
              <a:rPr lang="en-US" sz="2600" dirty="0">
                <a:latin typeface="Courier New" panose="02070309020205020404" pitchFamily="49" charset="0"/>
                <a:cs typeface="Courier New" panose="02070309020205020404" pitchFamily="49" charset="0"/>
              </a:rPr>
              <a:t>input</a:t>
            </a:r>
            <a:r>
              <a:rPr lang="en-US" b="1" dirty="0"/>
              <a:t> </a:t>
            </a:r>
            <a:r>
              <a:rPr lang="en-US" dirty="0" smtClean="0"/>
              <a:t>element</a:t>
            </a:r>
          </a:p>
        </p:txBody>
      </p:sp>
      <p:sp>
        <p:nvSpPr>
          <p:cNvPr id="5" name="Title 4"/>
          <p:cNvSpPr>
            <a:spLocks noGrp="1"/>
          </p:cNvSpPr>
          <p:nvPr>
            <p:ph type="title"/>
          </p:nvPr>
        </p:nvSpPr>
        <p:spPr/>
        <p:txBody>
          <a:bodyPr>
            <a:normAutofit/>
          </a:bodyPr>
          <a:lstStyle/>
          <a:p>
            <a:r>
              <a:rPr lang="en-US" sz="4400" dirty="0"/>
              <a:t>Form Controls</a:t>
            </a:r>
          </a:p>
        </p:txBody>
      </p:sp>
    </p:spTree>
    <p:extLst>
      <p:ext uri="{BB962C8B-B14F-4D97-AF65-F5344CB8AC3E}">
        <p14:creationId xmlns:p14="http://schemas.microsoft.com/office/powerpoint/2010/main" val="401876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two types of input controls are: </a:t>
            </a:r>
          </a:p>
          <a:p>
            <a:pPr lvl="1"/>
            <a:r>
              <a:rPr lang="en-IN" b="1" dirty="0"/>
              <a:t>D</a:t>
            </a:r>
            <a:r>
              <a:rPr lang="en-IN" b="1" dirty="0" smtClean="0"/>
              <a:t>ata </a:t>
            </a:r>
            <a:r>
              <a:rPr lang="en-IN" b="1" dirty="0"/>
              <a:t>input </a:t>
            </a:r>
            <a:r>
              <a:rPr lang="en-IN" b="1" dirty="0" smtClean="0"/>
              <a:t>control</a:t>
            </a:r>
            <a:r>
              <a:rPr lang="en-IN" dirty="0" smtClean="0"/>
              <a:t> – It is used to make </a:t>
            </a:r>
            <a:r>
              <a:rPr lang="en-IN" dirty="0"/>
              <a:t>a selection or perform a </a:t>
            </a:r>
            <a:r>
              <a:rPr lang="en-IN" dirty="0" smtClean="0"/>
              <a:t>command</a:t>
            </a:r>
          </a:p>
          <a:p>
            <a:pPr lvl="1"/>
            <a:r>
              <a:rPr lang="en-IN" sz="2300" b="1" dirty="0" smtClean="0"/>
              <a:t>Text </a:t>
            </a:r>
            <a:r>
              <a:rPr lang="en-IN" sz="2300" b="1" dirty="0"/>
              <a:t>input </a:t>
            </a:r>
            <a:r>
              <a:rPr lang="en-IN" sz="2300" b="1" dirty="0" smtClean="0"/>
              <a:t>control </a:t>
            </a:r>
            <a:r>
              <a:rPr lang="en-IN" dirty="0" smtClean="0"/>
              <a:t>– It accepts </a:t>
            </a:r>
            <a:r>
              <a:rPr lang="en-IN" dirty="0"/>
              <a:t>text, such as names, dates, and passwords, and is </a:t>
            </a:r>
            <a:r>
              <a:rPr lang="en-IN" dirty="0" smtClean="0"/>
              <a:t>called </a:t>
            </a:r>
            <a:r>
              <a:rPr lang="en-IN" dirty="0"/>
              <a:t>an input </a:t>
            </a:r>
            <a:r>
              <a:rPr lang="en-IN" dirty="0" smtClean="0"/>
              <a:t>field</a:t>
            </a:r>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373000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lists the input types for an input control. It has 3 columns and 23 rows. In row 1, the header of column 1 reads “Input Type”, the header of column 2 reads “Description”, and the header of column 3 reads “Code Example”.&#10;In row 2, column 1 reads “button”, column 2 reads “Creates a button; typically used to run a script when clicked”, and column 3 reads “&lt;input type=&quot;button&quot; onclick=&quot;alert(‘Good Morning!’)&quot; value=&quot;My Button&quot;)”.&#10;In row 3, column 1 reads “checkbox”, column 2 reads “Creates a single item or a list of items”, and column 3 reads “&lt;input type=&quot;checkbox&quot; name=&quot;fruit&quot; value=&quot;banana&quot;&gt;”.&#10;In row 4, column 1 reads “date”, column 2 reads “Creates an input field used to contain a date; the field may appear as a date picker, depending on the browser”, and column 3 reads “&lt;input type=&quot;date&quot; name=&quot;birthday&quot;&gt;”.&#10;In row 5, column 1 reads “datetime”, column 2 reads “Creates an input field for a date and time with a time zone”, and column 3 reads “&lt;input type=&quot;datetime&quot; name=&quot;bdaydatetime&quot;&gt;”.&#10;In row 6, column 1 reads “datetime-local”, column 2 reads “Creates an input field for a date and time without a time zone”, and column 3 reads “&lt;input type=&quot;datetime-local&quot; name=&quot;bddatetime&quot;&gt;”.&#10;In row 7, column 1 reads “email”, column 2 reads “Creates an input field for an email address”, and column 3 reads “&lt;input type=&quot;email&quot; name=&quot;email&quot; id=&quot;email&quot;&gt;”.&#10;In row 8, column 1 reads “file”, column 2 reads “Creates a file-select field and a Browse button”, and column 3 reads “&lt;input type=&quot;file&quot; name=&quot;doc&quot;&gt;”.&#10;In row 9, column 1 reads “hidden”, column 2 reads “Creates a control that is hidden from the user but contains information to process the form”, and column 3 reads “&lt;input type=&quot;hidden&quot; name=&quot;ship&quot;&gt;”.&#10;In row 10, column 1 reads “image”, column 2 reads “Creates a graphical button instead of the default button”, and column 3 reads “&lt;input type=&quot;image&quot; name=&quot;reset&quot; src=&quot;reset.png&quot; alt=&quot;Reset&quot;&gt;”.&#10;In row 11, column 1 reads “month”, column 2 reads “Creates an input field for a month and year; the field may appear as a date picker, depending on the browser”, and column 3 reads “&lt;input type=&quot;month&quot; name=&quot;bdaymth&quot;&gt;”.&#10;In row 12, column 1 reads “number”, column 2 reads “Creates an input field for a numeric value”, and column 3 reads “&lt;input type=&quot;number&quot; name=&quot;cost&quot;&gt;”.&#10;In row 13, column 1 reads “password”, column 2 reads “Creates a single-line field for a relatively small amount of text and masks the entered text as asterisks or bullets”, and column 3 reads “&lt;input type=&quot;password&quot; name=&quot;pw&quot; id=&quot;pw&quot;&gt;”.&#10;In row 14, column 1 reads “radio”, column 2 reads “Creates a list item”, and column 3 reads “&lt;input type=&quot;radio&quot; name=&quot;state&quot; value=&quot;AL&quot;&gt; &lt;input type=&quot;radio&quot; name=&quot;state&quot; value=&quot;AK&quot;&gt; &lt;input type=&quot;radio&quot; name=&quot;state&quot; value=&quot;AZ&quot;&gt;”.&#10;In row 15, column 1 reads “range”, column 2 reads “Creates an input field for a value within a range; the field may appear as a slider control, depending on the browser”, and column 3 reads “&lt;input type=&quot;range&quot; name=&quot;survey&quot; min=&quot;0&quot; max=&quot;10&quot;&gt;”.&#10;In row 16, column 1 reads “reset”, column 2 reads “Resets the form”, and column 3 reads “&lt;input type=&quot;reset&quot; value=&quot;Reset Form&quot;&gt;”.&#10;In row 17, column 1 reads “search”, column 2 reads “Creates an input field used as a search field”, and column 3 reads “&lt;input type=&quot;search&quot; name=&quot;search&quot;&gt;”.&#10;In row 18, column 1 reads “submit”, column 2 reads “Submits a form for processing”, and column 3 reads “&lt;input type=&quot;submit&quot; value=&quot;Submit Form&quot;&gt;”.&#10;In row 19, column 1 reads “tel”, column 2 reads “Creates an input field for a telephone number”, and column 3 reads “&lt;input type=&quot;tel&quot; name=&quot;phone&quot; id=&quot;phone&quot;&gt;”.&#10;In row 20, column 1 reads “text”, column 2 reads “Creates a single-line field for text”, and column 3 reads “&lt;input type=&quot;text&quot; name=&quot;fName&quot; id=&quot;fName&quot;&gt;”.&#10;In row 21, column 1 reads “time”, column 2 reads “Creates an input field for a time without a time zone; the field may appear as a time picker, depending on the browser”, and column 3 reads “&lt;input type=&quot;time&quot; name=&quot;time&quot;&gt;”.&#10;In row 22, column 1 reads “url”, column 2 reads “Creates an input field for a URL”, and column 3 reads “&lt;input type=&quot;url&quot; name=&quot;page&quot;&gt;”.&#10;In row 23, column 1 reads “week”, column 2 reads “Creates an input field for a week and year; the field may appear as a date picker, depending on the browser”, and column 3 reads “&lt;input type=&quot;week&quot; name=&quot;week&quot;&g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64328"/>
            <a:ext cx="7924800" cy="6580210"/>
          </a:xfrm>
          <a:ln w="28575">
            <a:solidFill>
              <a:schemeClr val="tx1"/>
            </a:solidFill>
          </a:ln>
        </p:spPr>
      </p:pic>
    </p:spTree>
    <p:extLst>
      <p:ext uri="{BB962C8B-B14F-4D97-AF65-F5344CB8AC3E}">
        <p14:creationId xmlns:p14="http://schemas.microsoft.com/office/powerpoint/2010/main" val="295726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E</a:t>
            </a:r>
            <a:r>
              <a:rPr lang="en-IN" dirty="0" smtClean="0"/>
              <a:t>ach </a:t>
            </a:r>
            <a:r>
              <a:rPr lang="en-IN" dirty="0"/>
              <a:t>input control has attributes that are </a:t>
            </a:r>
            <a:r>
              <a:rPr lang="en-IN" dirty="0" smtClean="0"/>
              <a:t>used more </a:t>
            </a:r>
            <a:r>
              <a:rPr lang="en-IN" dirty="0"/>
              <a:t>frequently than the others</a:t>
            </a:r>
            <a:r>
              <a:rPr lang="en-IN" dirty="0" smtClean="0"/>
              <a:t>:</a:t>
            </a:r>
          </a:p>
          <a:p>
            <a:pPr lvl="1"/>
            <a:r>
              <a:rPr lang="en-IN" b="1" dirty="0" smtClean="0"/>
              <a:t>name</a:t>
            </a:r>
            <a:r>
              <a:rPr lang="en-IN" dirty="0" smtClean="0"/>
              <a:t> – It identifies </a:t>
            </a:r>
            <a:r>
              <a:rPr lang="en-IN" dirty="0"/>
              <a:t>the specific information that is being sent when the </a:t>
            </a:r>
            <a:r>
              <a:rPr lang="en-IN" dirty="0" smtClean="0"/>
              <a:t>form is </a:t>
            </a:r>
            <a:r>
              <a:rPr lang="en-IN" dirty="0"/>
              <a:t>submitted for processing. All controls have a </a:t>
            </a:r>
            <a:r>
              <a:rPr lang="en-IN" dirty="0" smtClean="0"/>
              <a:t>name</a:t>
            </a:r>
          </a:p>
          <a:p>
            <a:pPr lvl="1"/>
            <a:r>
              <a:rPr lang="en-IN" b="1" dirty="0" smtClean="0"/>
              <a:t>id</a:t>
            </a:r>
            <a:r>
              <a:rPr lang="en-IN" dirty="0" smtClean="0"/>
              <a:t> – It provides </a:t>
            </a:r>
            <a:r>
              <a:rPr lang="en-IN" dirty="0"/>
              <a:t>a unique ID for the element. Use the </a:t>
            </a:r>
            <a:r>
              <a:rPr lang="en-IN" sz="2600" dirty="0">
                <a:latin typeface="Courier New" panose="02070309020205020404" pitchFamily="49" charset="0"/>
                <a:cs typeface="Courier New" panose="02070309020205020404" pitchFamily="49" charset="0"/>
              </a:rPr>
              <a:t>id</a:t>
            </a:r>
            <a:r>
              <a:rPr lang="en-IN" b="1" dirty="0"/>
              <a:t> </a:t>
            </a:r>
            <a:r>
              <a:rPr lang="en-IN" dirty="0"/>
              <a:t>attribute with </a:t>
            </a:r>
            <a:r>
              <a:rPr lang="en-IN" dirty="0" smtClean="0"/>
              <a:t>input </a:t>
            </a:r>
            <a:r>
              <a:rPr lang="en-US" dirty="0" smtClean="0"/>
              <a:t>controls</a:t>
            </a:r>
            <a:endParaRPr lang="en-US" dirty="0"/>
          </a:p>
          <a:p>
            <a:pPr lvl="1"/>
            <a:r>
              <a:rPr lang="en-IN" b="1" dirty="0" smtClean="0"/>
              <a:t>value</a:t>
            </a:r>
            <a:r>
              <a:rPr lang="en-IN" dirty="0" smtClean="0"/>
              <a:t> – It </a:t>
            </a:r>
            <a:r>
              <a:rPr lang="en-IN" dirty="0"/>
              <a:t>specifies the value of an </a:t>
            </a:r>
            <a:r>
              <a:rPr lang="en-IN" sz="2600" dirty="0">
                <a:latin typeface="Courier New" panose="02070309020205020404" pitchFamily="49" charset="0"/>
                <a:cs typeface="Courier New" panose="02070309020205020404" pitchFamily="49" charset="0"/>
              </a:rPr>
              <a:t>input</a:t>
            </a:r>
            <a:r>
              <a:rPr lang="en-IN" b="1" dirty="0"/>
              <a:t> </a:t>
            </a:r>
            <a:r>
              <a:rPr lang="en-IN" dirty="0"/>
              <a:t>element and varies </a:t>
            </a:r>
            <a:r>
              <a:rPr lang="en-IN" dirty="0" smtClean="0"/>
              <a:t>depending </a:t>
            </a:r>
            <a:r>
              <a:rPr lang="en-US" dirty="0" smtClean="0"/>
              <a:t>on </a:t>
            </a:r>
            <a:r>
              <a:rPr lang="en-US" dirty="0"/>
              <a:t>input </a:t>
            </a:r>
            <a:r>
              <a:rPr lang="en-US" dirty="0" smtClean="0"/>
              <a:t>type</a:t>
            </a:r>
            <a:endParaRPr lang="en-US" dirty="0"/>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106324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a:t>Common input controls used with a form include text, password, email</a:t>
            </a:r>
            <a:r>
              <a:rPr lang="en-IN" dirty="0" smtClean="0"/>
              <a:t>, </a:t>
            </a:r>
            <a:r>
              <a:rPr lang="en-IN" dirty="0"/>
              <a:t>checkbox, </a:t>
            </a:r>
            <a:r>
              <a:rPr lang="en-IN" dirty="0" smtClean="0"/>
              <a:t>select</a:t>
            </a:r>
            <a:r>
              <a:rPr lang="en-IN" dirty="0"/>
              <a:t>, </a:t>
            </a:r>
            <a:r>
              <a:rPr lang="en-IN" dirty="0" smtClean="0"/>
              <a:t>submit, reset, etc.</a:t>
            </a:r>
          </a:p>
          <a:p>
            <a:r>
              <a:rPr lang="en-IN" dirty="0" smtClean="0"/>
              <a:t>Text </a:t>
            </a:r>
            <a:r>
              <a:rPr lang="en-IN" dirty="0"/>
              <a:t>input controls include </a:t>
            </a:r>
            <a:r>
              <a:rPr lang="en-IN" dirty="0" smtClean="0"/>
              <a:t>the </a:t>
            </a:r>
            <a:r>
              <a:rPr lang="en-US" dirty="0" smtClean="0"/>
              <a:t>following </a:t>
            </a:r>
            <a:r>
              <a:rPr lang="en-US" dirty="0"/>
              <a:t>types:</a:t>
            </a:r>
          </a:p>
          <a:p>
            <a:pPr lvl="1"/>
            <a:r>
              <a:rPr lang="en-IN" b="1" dirty="0" smtClean="0"/>
              <a:t>text </a:t>
            </a:r>
            <a:r>
              <a:rPr lang="en-IN" b="1" dirty="0"/>
              <a:t>box </a:t>
            </a:r>
            <a:r>
              <a:rPr lang="en-IN" dirty="0"/>
              <a:t>(text control), for small amounts of text</a:t>
            </a:r>
          </a:p>
          <a:p>
            <a:pPr lvl="1"/>
            <a:r>
              <a:rPr lang="en-IN" b="1" dirty="0" smtClean="0"/>
              <a:t>password </a:t>
            </a:r>
            <a:r>
              <a:rPr lang="en-IN" b="1" dirty="0"/>
              <a:t>text box </a:t>
            </a:r>
            <a:r>
              <a:rPr lang="en-IN" dirty="0"/>
              <a:t>(password control), for entering a password</a:t>
            </a:r>
          </a:p>
          <a:p>
            <a:pPr lvl="1"/>
            <a:r>
              <a:rPr lang="en-IN" b="1" dirty="0" smtClean="0"/>
              <a:t>email </a:t>
            </a:r>
            <a:r>
              <a:rPr lang="en-IN" b="1" dirty="0"/>
              <a:t>text box </a:t>
            </a:r>
            <a:r>
              <a:rPr lang="en-IN" dirty="0"/>
              <a:t>(email control), for entering an email </a:t>
            </a:r>
            <a:r>
              <a:rPr lang="en-IN" dirty="0" smtClean="0"/>
              <a:t>address</a:t>
            </a:r>
          </a:p>
          <a:p>
            <a:pPr lvl="1"/>
            <a:r>
              <a:rPr lang="en-IN" b="1" dirty="0" smtClean="0"/>
              <a:t>telephone text box </a:t>
            </a:r>
            <a:r>
              <a:rPr lang="en-IN" dirty="0" smtClean="0"/>
              <a:t>(</a:t>
            </a:r>
            <a:r>
              <a:rPr lang="en-IN" dirty="0" err="1" smtClean="0"/>
              <a:t>tel</a:t>
            </a:r>
            <a:r>
              <a:rPr lang="en-IN" dirty="0" smtClean="0"/>
              <a:t> control), for entering a telephone number</a:t>
            </a:r>
          </a:p>
          <a:p>
            <a:pPr lvl="1"/>
            <a:r>
              <a:rPr lang="en-IN" b="1" dirty="0" smtClean="0"/>
              <a:t>date text box </a:t>
            </a:r>
            <a:r>
              <a:rPr lang="en-IN" dirty="0" smtClean="0"/>
              <a:t>(date control), for entering a date</a:t>
            </a:r>
          </a:p>
          <a:p>
            <a:pPr lvl="1"/>
            <a:r>
              <a:rPr lang="en-IN" b="1" dirty="0" smtClean="0"/>
              <a:t>text area box </a:t>
            </a:r>
            <a:r>
              <a:rPr lang="en-IN" dirty="0" smtClean="0"/>
              <a:t>(</a:t>
            </a:r>
            <a:r>
              <a:rPr lang="en-IN" dirty="0" err="1" smtClean="0"/>
              <a:t>textarea</a:t>
            </a:r>
            <a:r>
              <a:rPr lang="en-IN" dirty="0" smtClean="0"/>
              <a:t> control), for larger amounts of text</a:t>
            </a:r>
          </a:p>
          <a:p>
            <a:r>
              <a:rPr lang="en-IN" dirty="0" smtClean="0"/>
              <a:t>These text input controls have two frequently used attributes: </a:t>
            </a:r>
          </a:p>
          <a:p>
            <a:pPr lvl="1"/>
            <a:r>
              <a:rPr lang="en-IN" b="1" dirty="0" smtClean="0"/>
              <a:t>size</a:t>
            </a:r>
            <a:r>
              <a:rPr lang="en-IN" dirty="0" smtClean="0"/>
              <a:t> – It determines the width of the control in characters</a:t>
            </a:r>
          </a:p>
          <a:p>
            <a:pPr lvl="1"/>
            <a:r>
              <a:rPr lang="en-IN" b="1" dirty="0" err="1" smtClean="0"/>
              <a:t>maxlength</a:t>
            </a:r>
            <a:r>
              <a:rPr lang="en-IN" dirty="0" smtClean="0"/>
              <a:t> – It specifies the maximum number of characters accepted</a:t>
            </a:r>
            <a:endParaRPr lang="en-US" dirty="0" smtClean="0"/>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264938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IN" dirty="0" smtClean="0"/>
              <a:t>The </a:t>
            </a:r>
            <a:r>
              <a:rPr lang="en-IN" dirty="0"/>
              <a:t>first line of the following code creates a 25-character text </a:t>
            </a:r>
            <a:r>
              <a:rPr lang="en-IN" dirty="0" smtClean="0"/>
              <a:t>box for </a:t>
            </a:r>
            <a:r>
              <a:rPr lang="en-IN" dirty="0"/>
              <a:t>the user’s last name and the second line creates an eight-character text box for </a:t>
            </a:r>
            <a:r>
              <a:rPr lang="en-IN" dirty="0" smtClean="0"/>
              <a:t>the </a:t>
            </a:r>
            <a:r>
              <a:rPr lang="en-US" dirty="0" smtClean="0"/>
              <a:t>user’s </a:t>
            </a:r>
            <a:r>
              <a:rPr lang="en-US" dirty="0"/>
              <a:t>password:</a:t>
            </a:r>
          </a:p>
          <a:p>
            <a:pPr marL="914400" lvl="2" indent="0">
              <a:buNone/>
            </a:pPr>
            <a:endParaRPr lang="en-IN" sz="1800" dirty="0" smtClean="0">
              <a:latin typeface="Courier New" panose="02070309020205020404" pitchFamily="49" charset="0"/>
              <a:cs typeface="Courier New" panose="02070309020205020404" pitchFamily="49" charset="0"/>
            </a:endParaRPr>
          </a:p>
          <a:p>
            <a:pPr marL="914400" lvl="2" indent="0">
              <a:buNone/>
            </a:pPr>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p&gt;Last Name: &lt;</a:t>
            </a:r>
            <a:r>
              <a:rPr lang="en-IN" sz="1400" dirty="0" smtClean="0">
                <a:latin typeface="Courier New" panose="02070309020205020404" pitchFamily="49" charset="0"/>
                <a:cs typeface="Courier New" panose="02070309020205020404" pitchFamily="49" charset="0"/>
              </a:rPr>
              <a:t>input name</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lastname</a:t>
            </a:r>
            <a:r>
              <a:rPr lang="en-IN" sz="1400" dirty="0">
                <a:latin typeface="Courier New" panose="02070309020205020404" pitchFamily="49" charset="0"/>
                <a:cs typeface="Courier New" panose="02070309020205020404" pitchFamily="49" charset="0"/>
              </a:rPr>
              <a:t>" </a:t>
            </a:r>
            <a:r>
              <a:rPr lang="en-IN" sz="1400" dirty="0" smtClean="0">
                <a:latin typeface="Courier New" panose="02070309020205020404" pitchFamily="49" charset="0"/>
                <a:cs typeface="Courier New" panose="02070309020205020404" pitchFamily="49" charset="0"/>
              </a:rPr>
              <a:t>type</a:t>
            </a:r>
            <a:r>
              <a:rPr lang="en-IN" sz="1400" dirty="0">
                <a:latin typeface="Courier New" panose="02070309020205020404" pitchFamily="49" charset="0"/>
                <a:cs typeface="Courier New" panose="02070309020205020404" pitchFamily="49" charset="0"/>
              </a:rPr>
              <a:t>="</a:t>
            </a:r>
            <a:r>
              <a:rPr lang="en-IN" sz="1400" dirty="0" smtClean="0">
                <a:latin typeface="Courier New" panose="02070309020205020404" pitchFamily="49" charset="0"/>
                <a:cs typeface="Courier New" panose="02070309020205020404" pitchFamily="49" charset="0"/>
              </a:rPr>
              <a:t>text“ </a:t>
            </a:r>
            <a:r>
              <a:rPr lang="en-US" sz="1400" dirty="0" smtClean="0">
                <a:latin typeface="Courier New" panose="02070309020205020404" pitchFamily="49" charset="0"/>
                <a:cs typeface="Courier New" panose="02070309020205020404" pitchFamily="49" charset="0"/>
              </a:rPr>
              <a:t>size</a:t>
            </a:r>
            <a:r>
              <a:rPr lang="en-US" sz="1400" dirty="0">
                <a:latin typeface="Courier New" panose="02070309020205020404" pitchFamily="49" charset="0"/>
                <a:cs typeface="Courier New" panose="02070309020205020404" pitchFamily="49" charset="0"/>
              </a:rPr>
              <a:t>="25"&gt;&lt;/p</a:t>
            </a:r>
            <a:r>
              <a:rPr lang="en-US" sz="1400" dirty="0" smtClean="0">
                <a:latin typeface="Courier New" panose="02070309020205020404" pitchFamily="49" charset="0"/>
                <a:cs typeface="Courier New" panose="02070309020205020404" pitchFamily="49" charset="0"/>
              </a:rPr>
              <a:t>&gt;</a:t>
            </a:r>
          </a:p>
          <a:p>
            <a:pPr marL="914400" lvl="2"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p&gt;Password: &lt;input name="</a:t>
            </a:r>
            <a:r>
              <a:rPr lang="en-US" sz="1400" dirty="0" smtClean="0">
                <a:latin typeface="Courier New" panose="02070309020205020404" pitchFamily="49" charset="0"/>
                <a:cs typeface="Courier New" panose="02070309020205020404" pitchFamily="49" charset="0"/>
              </a:rPr>
              <a:t>password" type</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password" size</a:t>
            </a:r>
            <a:r>
              <a:rPr lang="en-US" sz="1400" dirty="0">
                <a:latin typeface="Courier New" panose="02070309020205020404" pitchFamily="49" charset="0"/>
                <a:cs typeface="Courier New" panose="02070309020205020404" pitchFamily="49" charset="0"/>
              </a:rPr>
              <a:t>="8"&gt;&lt;/p&gt;</a:t>
            </a:r>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139769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P</a:t>
            </a:r>
            <a:r>
              <a:rPr lang="en-IN" b="1" dirty="0" smtClean="0"/>
              <a:t>assword control</a:t>
            </a:r>
            <a:r>
              <a:rPr lang="en-IN" dirty="0" smtClean="0"/>
              <a:t> – It is a </a:t>
            </a:r>
            <a:r>
              <a:rPr lang="en-IN" dirty="0"/>
              <a:t>text control </a:t>
            </a:r>
            <a:r>
              <a:rPr lang="en-IN" dirty="0" smtClean="0"/>
              <a:t>as it </a:t>
            </a:r>
            <a:r>
              <a:rPr lang="en-IN" dirty="0"/>
              <a:t>provides a text box for </a:t>
            </a:r>
            <a:r>
              <a:rPr lang="en-IN" dirty="0" smtClean="0"/>
              <a:t>the </a:t>
            </a:r>
            <a:r>
              <a:rPr lang="en-IN" dirty="0"/>
              <a:t>password a visitor </a:t>
            </a:r>
            <a:r>
              <a:rPr lang="en-IN" dirty="0" smtClean="0"/>
              <a:t>enters</a:t>
            </a:r>
          </a:p>
          <a:p>
            <a:r>
              <a:rPr lang="en-IN" b="1" dirty="0"/>
              <a:t>E</a:t>
            </a:r>
            <a:r>
              <a:rPr lang="en-IN" b="1" dirty="0" smtClean="0"/>
              <a:t>mail control</a:t>
            </a:r>
            <a:r>
              <a:rPr lang="en-IN" dirty="0" smtClean="0"/>
              <a:t> – It is </a:t>
            </a:r>
            <a:r>
              <a:rPr lang="en-IN" dirty="0"/>
              <a:t>a text box where visitors enter an email </a:t>
            </a:r>
            <a:r>
              <a:rPr lang="en-IN" dirty="0" smtClean="0"/>
              <a:t>address</a:t>
            </a:r>
          </a:p>
          <a:p>
            <a:r>
              <a:rPr lang="en-IN" b="1" dirty="0" smtClean="0"/>
              <a:t>Tel control</a:t>
            </a:r>
            <a:r>
              <a:rPr lang="en-IN" dirty="0" smtClean="0"/>
              <a:t> – It is </a:t>
            </a:r>
            <a:r>
              <a:rPr lang="en-IN" dirty="0"/>
              <a:t>a text box </a:t>
            </a:r>
            <a:r>
              <a:rPr lang="en-IN" dirty="0" smtClean="0"/>
              <a:t>where visitors </a:t>
            </a:r>
            <a:r>
              <a:rPr lang="en-IN" dirty="0"/>
              <a:t>enter a telephone </a:t>
            </a:r>
            <a:r>
              <a:rPr lang="en-IN" dirty="0" smtClean="0"/>
              <a:t>number </a:t>
            </a:r>
          </a:p>
          <a:p>
            <a:r>
              <a:rPr lang="en-IN" b="1" dirty="0" smtClean="0"/>
              <a:t>Date control</a:t>
            </a:r>
            <a:r>
              <a:rPr lang="en-IN" dirty="0" smtClean="0"/>
              <a:t> – It is </a:t>
            </a:r>
            <a:r>
              <a:rPr lang="en-IN" dirty="0"/>
              <a:t>a text box that accepts a </a:t>
            </a:r>
            <a:r>
              <a:rPr lang="en-IN" dirty="0" smtClean="0"/>
              <a:t>date</a:t>
            </a:r>
            <a:endParaRPr lang="en-US" dirty="0"/>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255615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Table </a:t>
            </a:r>
            <a:r>
              <a:rPr lang="en-IN" dirty="0"/>
              <a:t>8–1 lists the HTML elements </a:t>
            </a:r>
            <a:r>
              <a:rPr lang="en-IN" dirty="0" smtClean="0"/>
              <a:t>used </a:t>
            </a:r>
            <a:r>
              <a:rPr lang="en-IN" dirty="0"/>
              <a:t>to create a </a:t>
            </a:r>
            <a:r>
              <a:rPr lang="en-IN" dirty="0" smtClean="0"/>
              <a:t>table</a:t>
            </a:r>
          </a:p>
          <a:p>
            <a:endParaRPr lang="en-US" dirty="0"/>
          </a:p>
        </p:txBody>
      </p:sp>
      <p:sp>
        <p:nvSpPr>
          <p:cNvPr id="5" name="Title 4"/>
          <p:cNvSpPr>
            <a:spLocks noGrp="1"/>
          </p:cNvSpPr>
          <p:nvPr>
            <p:ph type="title"/>
          </p:nvPr>
        </p:nvSpPr>
        <p:spPr/>
        <p:txBody>
          <a:bodyPr>
            <a:noAutofit/>
          </a:bodyPr>
          <a:lstStyle/>
          <a:p>
            <a:r>
              <a:rPr lang="en-IN" sz="4400" dirty="0"/>
              <a:t>Creating a Table with HTML Elements</a:t>
            </a:r>
            <a:endParaRPr lang="en-US" sz="4400" dirty="0"/>
          </a:p>
        </p:txBody>
      </p:sp>
      <p:pic>
        <p:nvPicPr>
          <p:cNvPr id="6" name="Picture 5" descr="This table lists the HTML elements used to create a table. It has 3 columns and 9 rows. The header of column 1 reads “Element”, the header of column 2 reads “Indicates the start and end of:”, and the header of column 3 reads “Contains:”.&#10;In row 2, column 1 reads “&lt;table&gt; … &lt;/table&gt;”, column 2 reads “Table within a webpage”, and column 3 reads “All related table elements”.&#10;In row 3, column 1 reads “&lt;tr&gt; … &lt;/tr&gt;”, column 2 reads “Table row within a table”, and column 3 reads “Table data cells”.&#10;In row 4, column 1 reads “&lt;th&gt; … &lt;/th&gt;”, column 2 reads “Table header cell”, and column 3 reads “Table header content”.&#10;In row 5, column 1 reads “&lt;td&gt; … &lt;/td&gt;”, column 2 reads “Table data”, and column 3 reads “Table cell content”.&#10;In row 6, column 1 reads “&lt;caption&gt; … &lt;/caption&gt;”, column 2 reads “Table caption”, and column 3 reads “Table caption or title”.&#10;In row 7, column 1 reads “&lt;thead&gt; … &lt;/thead&gt;”, column 2 reads “Table header area”, and column 3 reads “Grouped header content”.&#10;In row 8, column 1 reads “&lt;tbody&gt; … &lt;/tbody&gt;”, column 2 reads “Table body area”, and column 3 reads “Grouped body content”.&#10;In row 9, column 1 reads “&lt;tfooter&gt; … &lt;/tfooter&gt;”, column 2 reads “Table footer area”, and column 3 reads “Grouped footer cont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28" y="2514600"/>
            <a:ext cx="8564170" cy="3219899"/>
          </a:xfrm>
          <a:prstGeom prst="rect">
            <a:avLst/>
          </a:prstGeom>
        </p:spPr>
      </p:pic>
    </p:spTree>
    <p:extLst>
      <p:ext uri="{BB962C8B-B14F-4D97-AF65-F5344CB8AC3E}">
        <p14:creationId xmlns:p14="http://schemas.microsoft.com/office/powerpoint/2010/main" val="243345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err="1" smtClean="0"/>
              <a:t>Textarea</a:t>
            </a:r>
            <a:r>
              <a:rPr lang="en-IN" b="1" dirty="0" smtClean="0"/>
              <a:t> control</a:t>
            </a:r>
            <a:r>
              <a:rPr lang="en-IN" dirty="0" smtClean="0"/>
              <a:t> – It creates </a:t>
            </a:r>
            <a:r>
              <a:rPr lang="en-IN" dirty="0"/>
              <a:t>a text box that allows multiple lines of </a:t>
            </a:r>
            <a:r>
              <a:rPr lang="en-IN" dirty="0" smtClean="0"/>
              <a:t>input</a:t>
            </a:r>
          </a:p>
          <a:p>
            <a:pPr lvl="1"/>
            <a:r>
              <a:rPr lang="en-IN" dirty="0"/>
              <a:t>To create a </a:t>
            </a:r>
            <a:r>
              <a:rPr lang="en-IN" dirty="0" err="1"/>
              <a:t>textarea</a:t>
            </a:r>
            <a:r>
              <a:rPr lang="en-IN" dirty="0"/>
              <a:t> control, </a:t>
            </a:r>
            <a:r>
              <a:rPr lang="en-IN" dirty="0" smtClean="0"/>
              <a:t>use </a:t>
            </a:r>
            <a:r>
              <a:rPr lang="en-IN" dirty="0"/>
              <a:t>the </a:t>
            </a:r>
            <a:r>
              <a:rPr lang="en-IN" sz="2600" dirty="0" err="1" smtClean="0">
                <a:latin typeface="Courier New" panose="02070309020205020404" pitchFamily="49" charset="0"/>
                <a:cs typeface="Courier New" panose="02070309020205020404" pitchFamily="49" charset="0"/>
              </a:rPr>
              <a:t>textarea</a:t>
            </a:r>
            <a:r>
              <a:rPr lang="en-IN" b="1" dirty="0" smtClean="0"/>
              <a:t> </a:t>
            </a:r>
            <a:r>
              <a:rPr lang="en-IN" dirty="0" smtClean="0"/>
              <a:t>element </a:t>
            </a:r>
            <a:r>
              <a:rPr lang="en-IN" dirty="0"/>
              <a:t>instead of the </a:t>
            </a:r>
            <a:r>
              <a:rPr lang="en-IN" sz="2600" dirty="0">
                <a:latin typeface="Courier New" panose="02070309020205020404" pitchFamily="49" charset="0"/>
                <a:cs typeface="Courier New" panose="02070309020205020404" pitchFamily="49" charset="0"/>
              </a:rPr>
              <a:t>input</a:t>
            </a:r>
            <a:r>
              <a:rPr lang="en-IN" b="1" dirty="0"/>
              <a:t> </a:t>
            </a:r>
            <a:r>
              <a:rPr lang="en-IN" dirty="0" smtClean="0"/>
              <a:t>element </a:t>
            </a:r>
          </a:p>
          <a:p>
            <a:pPr lvl="1"/>
            <a:r>
              <a:rPr lang="en-IN" dirty="0" smtClean="0"/>
              <a:t>It has </a:t>
            </a:r>
            <a:r>
              <a:rPr lang="en-IN" dirty="0"/>
              <a:t>two </a:t>
            </a:r>
            <a:r>
              <a:rPr lang="en-IN" dirty="0" smtClean="0"/>
              <a:t>primary attributes</a:t>
            </a:r>
            <a:r>
              <a:rPr lang="en-IN" dirty="0"/>
              <a:t>, which set the size of the </a:t>
            </a:r>
            <a:r>
              <a:rPr lang="en-IN" dirty="0" err="1"/>
              <a:t>textarea</a:t>
            </a:r>
            <a:r>
              <a:rPr lang="en-IN" dirty="0"/>
              <a:t> control:</a:t>
            </a:r>
          </a:p>
          <a:p>
            <a:pPr lvl="2">
              <a:buFont typeface="Courier New" panose="02070309020205020404" pitchFamily="49" charset="0"/>
              <a:buChar char="o"/>
            </a:pPr>
            <a:r>
              <a:rPr lang="en-IN" b="1" dirty="0" smtClean="0"/>
              <a:t>rows</a:t>
            </a:r>
            <a:r>
              <a:rPr lang="en-IN" dirty="0" smtClean="0"/>
              <a:t>, which specifies </a:t>
            </a:r>
            <a:r>
              <a:rPr lang="en-IN" dirty="0"/>
              <a:t>the number of rows, or lines, in the </a:t>
            </a:r>
            <a:r>
              <a:rPr lang="en-IN" dirty="0" err="1"/>
              <a:t>textarea</a:t>
            </a:r>
            <a:r>
              <a:rPr lang="en-IN" dirty="0"/>
              <a:t> </a:t>
            </a:r>
            <a:r>
              <a:rPr lang="en-IN" dirty="0" smtClean="0"/>
              <a:t>control</a:t>
            </a:r>
          </a:p>
          <a:p>
            <a:pPr lvl="2">
              <a:buFont typeface="Courier New" panose="02070309020205020404" pitchFamily="49" charset="0"/>
              <a:buChar char="o"/>
            </a:pPr>
            <a:r>
              <a:rPr lang="en-IN" b="1" dirty="0" smtClean="0"/>
              <a:t>cols</a:t>
            </a:r>
            <a:r>
              <a:rPr lang="en-IN" dirty="0"/>
              <a:t>, which sets the width of the </a:t>
            </a:r>
            <a:r>
              <a:rPr lang="en-IN" dirty="0" err="1"/>
              <a:t>textarea</a:t>
            </a:r>
            <a:r>
              <a:rPr lang="en-IN" dirty="0"/>
              <a:t> control as the number of columns, </a:t>
            </a:r>
            <a:r>
              <a:rPr lang="en-IN" dirty="0" smtClean="0"/>
              <a:t>with each </a:t>
            </a:r>
            <a:r>
              <a:rPr lang="en-IN" dirty="0"/>
              <a:t>column containing one </a:t>
            </a:r>
            <a:r>
              <a:rPr lang="en-IN" dirty="0" smtClean="0"/>
              <a:t>character</a:t>
            </a:r>
            <a:endParaRPr lang="en-US" dirty="0"/>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210614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2">
              <a:buFont typeface="Courier New" panose="02070309020205020404" pitchFamily="49" charset="0"/>
              <a:buChar char="o"/>
            </a:pPr>
            <a:r>
              <a:rPr lang="en-IN" dirty="0"/>
              <a:t>The following is an example of HTML code defining a </a:t>
            </a:r>
            <a:r>
              <a:rPr lang="en-IN" dirty="0" err="1"/>
              <a:t>textarea</a:t>
            </a:r>
            <a:r>
              <a:rPr lang="en-IN" dirty="0"/>
              <a:t> control</a:t>
            </a:r>
            <a:r>
              <a:rPr lang="en-IN" dirty="0" smtClean="0"/>
              <a:t>:</a:t>
            </a:r>
          </a:p>
          <a:p>
            <a:pPr lvl="2">
              <a:buNone/>
            </a:pPr>
            <a:endParaRPr lang="en-IN" dirty="0" smtClean="0"/>
          </a:p>
          <a:p>
            <a:pPr lvl="2">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label&gt;What products would you like to see us offer?&lt;/label</a:t>
            </a:r>
            <a:r>
              <a:rPr lang="en-IN" sz="1800" dirty="0" smtClean="0">
                <a:latin typeface="Courier New" panose="02070309020205020404" pitchFamily="49" charset="0"/>
                <a:cs typeface="Courier New" panose="02070309020205020404" pitchFamily="49" charset="0"/>
              </a:rPr>
              <a:t>&gt; </a:t>
            </a:r>
          </a:p>
          <a:p>
            <a:pPr lvl="2">
              <a:buNone/>
            </a:pPr>
            <a:r>
              <a:rPr lang="en-IN" sz="1800" dirty="0" smtClean="0">
                <a:latin typeface="Courier New" panose="02070309020205020404" pitchFamily="49" charset="0"/>
                <a:cs typeface="Courier New" panose="02070309020205020404" pitchFamily="49" charset="0"/>
              </a:rPr>
              <a:t>&lt;</a:t>
            </a:r>
            <a:r>
              <a:rPr lang="en-IN" sz="1800" dirty="0" err="1">
                <a:latin typeface="Courier New" panose="02070309020205020404" pitchFamily="49" charset="0"/>
                <a:cs typeface="Courier New" panose="02070309020205020404" pitchFamily="49" charset="0"/>
              </a:rPr>
              <a:t>textarea</a:t>
            </a:r>
            <a:r>
              <a:rPr lang="en-IN" sz="1800" dirty="0">
                <a:latin typeface="Courier New" panose="02070309020205020404" pitchFamily="49" charset="0"/>
                <a:cs typeface="Courier New" panose="02070309020205020404" pitchFamily="49" charset="0"/>
              </a:rPr>
              <a:t> name="feedback" rows="</a:t>
            </a:r>
            <a:r>
              <a:rPr lang="en-IN" sz="1800" dirty="0" smtClean="0">
                <a:latin typeface="Courier New" panose="02070309020205020404" pitchFamily="49" charset="0"/>
                <a:cs typeface="Courier New" panose="02070309020205020404" pitchFamily="49" charset="0"/>
              </a:rPr>
              <a:t>3“ cols</a:t>
            </a:r>
            <a:r>
              <a:rPr lang="en-IN" sz="1800" dirty="0">
                <a:latin typeface="Courier New" panose="02070309020205020404" pitchFamily="49" charset="0"/>
                <a:cs typeface="Courier New" panose="02070309020205020404" pitchFamily="49" charset="0"/>
              </a:rPr>
              <a:t>="100"&gt;&lt;/</a:t>
            </a:r>
            <a:r>
              <a:rPr lang="en-IN" sz="1800" dirty="0" err="1">
                <a:latin typeface="Courier New" panose="02070309020205020404" pitchFamily="49" charset="0"/>
                <a:cs typeface="Courier New" panose="02070309020205020404" pitchFamily="49" charset="0"/>
              </a:rPr>
              <a:t>textarea</a:t>
            </a:r>
            <a:r>
              <a:rPr lang="en-IN" sz="1800" dirty="0" smtClean="0">
                <a:latin typeface="Courier New" panose="02070309020205020404" pitchFamily="49" charset="0"/>
                <a:cs typeface="Courier New" panose="02070309020205020404" pitchFamily="49" charset="0"/>
              </a:rPr>
              <a:t>&gt;</a:t>
            </a:r>
            <a:endParaRPr lang="en-US" sz="1800" dirty="0" smtClean="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284958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4968875"/>
          </a:xfrm>
        </p:spPr>
        <p:txBody>
          <a:bodyPr>
            <a:normAutofit/>
          </a:bodyPr>
          <a:lstStyle/>
          <a:p>
            <a:r>
              <a:rPr lang="en-IN" b="1" dirty="0" smtClean="0"/>
              <a:t>Checkbox </a:t>
            </a:r>
            <a:r>
              <a:rPr lang="en-IN" b="1" dirty="0"/>
              <a:t>control </a:t>
            </a:r>
            <a:endParaRPr lang="en-IN" b="1" dirty="0" smtClean="0"/>
          </a:p>
          <a:p>
            <a:pPr lvl="1"/>
            <a:r>
              <a:rPr lang="en-IN" dirty="0" smtClean="0"/>
              <a:t>It allows </a:t>
            </a:r>
            <a:r>
              <a:rPr lang="en-IN" dirty="0"/>
              <a:t>a webpage visitor to select items from a list of one </a:t>
            </a:r>
            <a:r>
              <a:rPr lang="en-US" dirty="0"/>
              <a:t>or more </a:t>
            </a:r>
            <a:r>
              <a:rPr lang="en-US" dirty="0" smtClean="0"/>
              <a:t>choices</a:t>
            </a:r>
          </a:p>
          <a:p>
            <a:pPr lvl="1"/>
            <a:r>
              <a:rPr lang="en-IN" dirty="0" smtClean="0"/>
              <a:t>The following code is an example for </a:t>
            </a:r>
            <a:r>
              <a:rPr lang="en-IN" dirty="0"/>
              <a:t>two checkbox controls that might appear on a form for </a:t>
            </a:r>
            <a:r>
              <a:rPr lang="en-IN" dirty="0" smtClean="0"/>
              <a:t>a grocery </a:t>
            </a:r>
            <a:r>
              <a:rPr lang="en-IN" dirty="0"/>
              <a:t>store </a:t>
            </a:r>
            <a:r>
              <a:rPr lang="en-IN" dirty="0" smtClean="0"/>
              <a:t>website</a:t>
            </a:r>
          </a:p>
          <a:p>
            <a:pPr lvl="1">
              <a:buNone/>
            </a:pPr>
            <a:endParaRPr lang="en-IN" sz="1800" dirty="0" smtClean="0">
              <a:latin typeface="Courier New" panose="02070309020205020404" pitchFamily="49" charset="0"/>
              <a:cs typeface="Courier New" panose="02070309020205020404" pitchFamily="49" charset="0"/>
            </a:endParaRPr>
          </a:p>
          <a:p>
            <a:pPr lvl="1">
              <a:buNone/>
            </a:pPr>
            <a:r>
              <a:rPr lang="en-IN" sz="1800" dirty="0" smtClean="0">
                <a:latin typeface="Courier New" panose="02070309020205020404" pitchFamily="49" charset="0"/>
                <a:cs typeface="Courier New" panose="02070309020205020404" pitchFamily="49" charset="0"/>
              </a:rPr>
              <a:t>&lt;input </a:t>
            </a:r>
            <a:r>
              <a:rPr lang="en-IN" sz="1800" dirty="0">
                <a:latin typeface="Courier New" panose="02070309020205020404" pitchFamily="49" charset="0"/>
                <a:cs typeface="Courier New" panose="02070309020205020404" pitchFamily="49" charset="0"/>
              </a:rPr>
              <a:t>name="fruit" type="checkbox" </a:t>
            </a:r>
            <a:r>
              <a:rPr lang="en-IN" sz="1800" dirty="0" smtClean="0">
                <a:latin typeface="Courier New" panose="02070309020205020404" pitchFamily="49" charset="0"/>
                <a:cs typeface="Courier New" panose="02070309020205020404" pitchFamily="49" charset="0"/>
              </a:rPr>
              <a:t>value</a:t>
            </a:r>
            <a:r>
              <a:rPr lang="en-IN" sz="1800" dirty="0">
                <a:latin typeface="Courier New" panose="02070309020205020404" pitchFamily="49" charset="0"/>
                <a:cs typeface="Courier New" panose="02070309020205020404" pitchFamily="49" charset="0"/>
              </a:rPr>
              <a:t>="</a:t>
            </a:r>
            <a:r>
              <a:rPr lang="en-IN" sz="1800" dirty="0" smtClean="0">
                <a:latin typeface="Courier New" panose="02070309020205020404" pitchFamily="49" charset="0"/>
                <a:cs typeface="Courier New" panose="02070309020205020404" pitchFamily="49" charset="0"/>
              </a:rPr>
              <a:t>apple“ </a:t>
            </a:r>
            <a:r>
              <a:rPr lang="en-US" sz="1800" dirty="0" smtClean="0">
                <a:latin typeface="Courier New" panose="02070309020205020404" pitchFamily="49" charset="0"/>
                <a:cs typeface="Courier New" panose="02070309020205020404" pitchFamily="49" charset="0"/>
              </a:rPr>
              <a:t>checked</a:t>
            </a:r>
            <a:r>
              <a:rPr lang="en-US" sz="1800" dirty="0">
                <a:latin typeface="Courier New" panose="02070309020205020404" pitchFamily="49" charset="0"/>
                <a:cs typeface="Courier New" panose="02070309020205020404" pitchFamily="49" charset="0"/>
              </a:rPr>
              <a:t>="checked"&gt;</a:t>
            </a:r>
            <a:r>
              <a:rPr lang="en-US" sz="1800" dirty="0" smtClean="0">
                <a:latin typeface="Courier New" panose="02070309020205020404" pitchFamily="49" charset="0"/>
                <a:cs typeface="Courier New" panose="02070309020205020404" pitchFamily="49" charset="0"/>
              </a:rPr>
              <a:t>Apple</a:t>
            </a:r>
          </a:p>
          <a:p>
            <a:pPr lvl="1">
              <a:buNone/>
            </a:pPr>
            <a:r>
              <a:rPr lang="en-IN" sz="1800" dirty="0" smtClean="0">
                <a:latin typeface="Courier New" panose="02070309020205020404" pitchFamily="49" charset="0"/>
                <a:cs typeface="Courier New" panose="02070309020205020404" pitchFamily="49" charset="0"/>
              </a:rPr>
              <a:t>&lt;input </a:t>
            </a:r>
            <a:r>
              <a:rPr lang="en-IN" sz="1800" dirty="0">
                <a:latin typeface="Courier New" panose="02070309020205020404" pitchFamily="49" charset="0"/>
                <a:cs typeface="Courier New" panose="02070309020205020404" pitchFamily="49" charset="0"/>
              </a:rPr>
              <a:t>name="fruit" type="</a:t>
            </a:r>
            <a:r>
              <a:rPr lang="en-IN" sz="1800" dirty="0" smtClean="0">
                <a:latin typeface="Courier New" panose="02070309020205020404" pitchFamily="49" charset="0"/>
                <a:cs typeface="Courier New" panose="02070309020205020404" pitchFamily="49" charset="0"/>
              </a:rPr>
              <a:t>checkbox“ value</a:t>
            </a:r>
            <a:r>
              <a:rPr lang="en-IN" sz="1800" dirty="0">
                <a:latin typeface="Courier New" panose="02070309020205020404" pitchFamily="49" charset="0"/>
                <a:cs typeface="Courier New" panose="02070309020205020404" pitchFamily="49" charset="0"/>
              </a:rPr>
              <a:t>="peach"&gt;Peach</a:t>
            </a:r>
          </a:p>
          <a:p>
            <a:pPr lvl="2">
              <a:buNone/>
            </a:pPr>
            <a:endParaRPr lang="en-US" dirty="0" smtClean="0"/>
          </a:p>
          <a:p>
            <a:pPr lvl="1"/>
            <a:r>
              <a:rPr lang="en-US" dirty="0" smtClean="0"/>
              <a:t>What does </a:t>
            </a:r>
            <a:r>
              <a:rPr lang="en-US" dirty="0" smtClean="0">
                <a:latin typeface="Courier New" pitchFamily="49" charset="0"/>
                <a:cs typeface="Courier New" pitchFamily="49" charset="0"/>
              </a:rPr>
              <a:t>checked="checked" </a:t>
            </a:r>
            <a:r>
              <a:rPr lang="en-US" dirty="0" smtClean="0"/>
              <a:t>mean?</a:t>
            </a:r>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34513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Radio </a:t>
            </a:r>
            <a:r>
              <a:rPr lang="en-IN" b="1" dirty="0"/>
              <a:t>control </a:t>
            </a:r>
            <a:endParaRPr lang="en-IN" b="1" dirty="0" smtClean="0"/>
          </a:p>
          <a:p>
            <a:pPr lvl="1"/>
            <a:r>
              <a:rPr lang="en-IN" dirty="0" smtClean="0"/>
              <a:t>It limits </a:t>
            </a:r>
            <a:r>
              <a:rPr lang="en-IN" dirty="0"/>
              <a:t>the webpage visitor to only one choice from a list </a:t>
            </a:r>
            <a:r>
              <a:rPr lang="en-IN" dirty="0" smtClean="0"/>
              <a:t>of choices</a:t>
            </a:r>
            <a:endParaRPr lang="en-IN" dirty="0"/>
          </a:p>
          <a:p>
            <a:pPr lvl="1"/>
            <a:r>
              <a:rPr lang="en-IN" dirty="0" smtClean="0"/>
              <a:t>Each </a:t>
            </a:r>
            <a:r>
              <a:rPr lang="en-IN" dirty="0"/>
              <a:t>choice has a </a:t>
            </a:r>
            <a:r>
              <a:rPr lang="en-IN" b="1" dirty="0"/>
              <a:t>radio button</a:t>
            </a:r>
            <a:r>
              <a:rPr lang="en-IN" dirty="0"/>
              <a:t>, or option </a:t>
            </a:r>
            <a:r>
              <a:rPr lang="en-IN" dirty="0" smtClean="0"/>
              <a:t>button, </a:t>
            </a:r>
            <a:r>
              <a:rPr lang="en-IN" dirty="0"/>
              <a:t>which </a:t>
            </a:r>
            <a:r>
              <a:rPr lang="en-IN" dirty="0" smtClean="0"/>
              <a:t>appears as </a:t>
            </a:r>
            <a:r>
              <a:rPr lang="en-US" dirty="0" smtClean="0"/>
              <a:t>an </a:t>
            </a:r>
            <a:r>
              <a:rPr lang="en-US" dirty="0"/>
              <a:t>open circle</a:t>
            </a:r>
            <a:endParaRPr lang="en-IN" dirty="0" smtClean="0"/>
          </a:p>
          <a:p>
            <a:pPr lvl="1"/>
            <a:r>
              <a:rPr lang="en-IN" dirty="0" smtClean="0"/>
              <a:t>By </a:t>
            </a:r>
            <a:r>
              <a:rPr lang="en-IN" dirty="0"/>
              <a:t>default, all radio buttons are </a:t>
            </a:r>
            <a:r>
              <a:rPr lang="en-IN" dirty="0" smtClean="0"/>
              <a:t>deselected</a:t>
            </a:r>
          </a:p>
          <a:p>
            <a:pPr lvl="1"/>
            <a:r>
              <a:rPr lang="en-IN" dirty="0" smtClean="0"/>
              <a:t>To set a particular button as the default, use the </a:t>
            </a:r>
            <a:r>
              <a:rPr lang="en-IN" sz="2600" dirty="0">
                <a:latin typeface="Courier New" panose="02070309020205020404" pitchFamily="49" charset="0"/>
                <a:cs typeface="Courier New" panose="02070309020205020404" pitchFamily="49" charset="0"/>
              </a:rPr>
              <a:t>checked</a:t>
            </a:r>
            <a:r>
              <a:rPr lang="en-IN" b="1" dirty="0"/>
              <a:t> </a:t>
            </a:r>
            <a:r>
              <a:rPr lang="en-IN" dirty="0"/>
              <a:t>attribute and value </a:t>
            </a:r>
            <a:r>
              <a:rPr lang="en-IN" dirty="0" smtClean="0"/>
              <a:t>within the </a:t>
            </a:r>
            <a:r>
              <a:rPr lang="en-IN" dirty="0"/>
              <a:t>&lt;input&gt; </a:t>
            </a:r>
            <a:r>
              <a:rPr lang="en-IN" dirty="0" smtClean="0"/>
              <a:t>tag</a:t>
            </a:r>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130927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IN" dirty="0"/>
              <a:t>The following is sample code to create two radio controls that might appear in a rental car website form:</a:t>
            </a:r>
          </a:p>
          <a:p>
            <a:pPr marL="914400" lvl="3"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input name="car" type="radio" checked="</a:t>
            </a:r>
            <a:r>
              <a:rPr lang="en-IN" sz="1800" dirty="0" smtClean="0">
                <a:latin typeface="Courier New" panose="02070309020205020404" pitchFamily="49" charset="0"/>
                <a:cs typeface="Courier New" panose="02070309020205020404" pitchFamily="49" charset="0"/>
              </a:rPr>
              <a:t>checked" 	</a:t>
            </a:r>
            <a:r>
              <a:rPr lang="en-US" sz="1800" dirty="0" smtClean="0">
                <a:latin typeface="Courier New" panose="02070309020205020404" pitchFamily="49" charset="0"/>
                <a:cs typeface="Courier New" panose="02070309020205020404" pitchFamily="49" charset="0"/>
              </a:rPr>
              <a:t>value</a:t>
            </a:r>
            <a:r>
              <a:rPr lang="en-US" sz="1800" dirty="0">
                <a:latin typeface="Courier New" panose="02070309020205020404" pitchFamily="49" charset="0"/>
                <a:cs typeface="Courier New" panose="02070309020205020404" pitchFamily="49" charset="0"/>
              </a:rPr>
              <a:t>="car"&gt;</a:t>
            </a:r>
            <a:r>
              <a:rPr lang="en-US" sz="1800" dirty="0" smtClean="0">
                <a:latin typeface="Courier New" panose="02070309020205020404" pitchFamily="49" charset="0"/>
                <a:cs typeface="Courier New" panose="02070309020205020404" pitchFamily="49" charset="0"/>
              </a:rPr>
              <a:t>Car</a:t>
            </a:r>
          </a:p>
          <a:p>
            <a:pPr marL="914400" lvl="3" indent="0">
              <a:buNone/>
            </a:pPr>
            <a:r>
              <a:rPr lang="en-IN" sz="1800" dirty="0" smtClean="0">
                <a:latin typeface="Courier New" panose="02070309020205020404" pitchFamily="49" charset="0"/>
                <a:cs typeface="Courier New" panose="02070309020205020404" pitchFamily="49" charset="0"/>
              </a:rPr>
              <a:t>&lt;input </a:t>
            </a:r>
            <a:r>
              <a:rPr lang="en-IN" sz="1800" dirty="0">
                <a:latin typeface="Courier New" panose="02070309020205020404" pitchFamily="49" charset="0"/>
                <a:cs typeface="Courier New" panose="02070309020205020404" pitchFamily="49" charset="0"/>
              </a:rPr>
              <a:t>name="truck" type="radio" value="truck"&gt;</a:t>
            </a:r>
            <a:r>
              <a:rPr lang="en-IN" sz="1800" dirty="0" smtClean="0">
                <a:latin typeface="Courier New" panose="02070309020205020404" pitchFamily="49" charset="0"/>
                <a:cs typeface="Courier New" panose="02070309020205020404" pitchFamily="49" charset="0"/>
              </a:rPr>
              <a:t>Truck</a:t>
            </a:r>
          </a:p>
          <a:p>
            <a:pPr marL="749300" lvl="2" indent="-292100">
              <a:buFont typeface="Calibri" panose="020F0502020204030204" pitchFamily="34" charset="0"/>
              <a:buChar char="–"/>
            </a:pPr>
            <a:r>
              <a:rPr lang="en-IN" sz="2800" dirty="0"/>
              <a:t>A visitor can choose to rent a car or a truck, with the Car radio button already selected when the form opens</a:t>
            </a:r>
            <a:endParaRPr lang="en-US" sz="2800" dirty="0"/>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97438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IN" sz="3500" b="1" dirty="0" smtClean="0"/>
              <a:t>Select </a:t>
            </a:r>
            <a:r>
              <a:rPr lang="en-IN" sz="3500" b="1" dirty="0"/>
              <a:t>control </a:t>
            </a:r>
            <a:endParaRPr lang="en-IN" sz="3500" b="1" dirty="0" smtClean="0"/>
          </a:p>
          <a:p>
            <a:pPr lvl="1"/>
            <a:r>
              <a:rPr lang="en-IN" sz="3000" dirty="0" smtClean="0"/>
              <a:t>It creates </a:t>
            </a:r>
            <a:r>
              <a:rPr lang="en-IN" sz="3000" dirty="0"/>
              <a:t>a selection menu from which the visitor makes one </a:t>
            </a:r>
            <a:r>
              <a:rPr lang="en-IN" sz="3000" dirty="0" smtClean="0"/>
              <a:t>or </a:t>
            </a:r>
            <a:r>
              <a:rPr lang="en-US" sz="3000" dirty="0" smtClean="0"/>
              <a:t>more choices and is </a:t>
            </a:r>
            <a:r>
              <a:rPr lang="en-IN" sz="3000" dirty="0" smtClean="0"/>
              <a:t>suitable </a:t>
            </a:r>
            <a:r>
              <a:rPr lang="en-IN" sz="3000" dirty="0"/>
              <a:t>when a limited number of choices </a:t>
            </a:r>
            <a:r>
              <a:rPr lang="en-IN" sz="3000" dirty="0" smtClean="0"/>
              <a:t>are available</a:t>
            </a:r>
          </a:p>
          <a:p>
            <a:pPr lvl="1"/>
            <a:r>
              <a:rPr lang="en-IN" sz="3000" dirty="0" smtClean="0"/>
              <a:t>It </a:t>
            </a:r>
            <a:r>
              <a:rPr lang="en-IN" sz="3000" dirty="0"/>
              <a:t>appears on a form as a text box with a list </a:t>
            </a:r>
            <a:r>
              <a:rPr lang="en-IN" sz="3000" dirty="0" smtClean="0"/>
              <a:t>arrow</a:t>
            </a:r>
            <a:endParaRPr lang="en-US" sz="3000" dirty="0" smtClean="0"/>
          </a:p>
          <a:p>
            <a:pPr lvl="1"/>
            <a:r>
              <a:rPr lang="en-US" sz="3000" dirty="0"/>
              <a:t>The following </a:t>
            </a:r>
            <a:r>
              <a:rPr lang="en-US" sz="3000" dirty="0" smtClean="0"/>
              <a:t>is sample </a:t>
            </a:r>
            <a:r>
              <a:rPr lang="en-IN" sz="3000" dirty="0" smtClean="0"/>
              <a:t>code </a:t>
            </a:r>
            <a:r>
              <a:rPr lang="en-IN" sz="3000" dirty="0"/>
              <a:t>for a select control</a:t>
            </a:r>
            <a:r>
              <a:rPr lang="en-IN" dirty="0"/>
              <a:t>:</a:t>
            </a:r>
          </a:p>
          <a:p>
            <a:pPr marL="914400" lvl="2" indent="0">
              <a:buNone/>
            </a:pPr>
            <a:r>
              <a:rPr lang="en-US" dirty="0">
                <a:latin typeface="Courier New" panose="02070309020205020404" pitchFamily="49" charset="0"/>
                <a:cs typeface="Courier New" panose="02070309020205020404" pitchFamily="49" charset="0"/>
              </a:rPr>
              <a:t>&lt;select name="station</a:t>
            </a:r>
            <a:r>
              <a:rPr lang="en-US" dirty="0" smtClean="0">
                <a:latin typeface="Courier New" panose="02070309020205020404" pitchFamily="49" charset="0"/>
                <a:cs typeface="Courier New" panose="02070309020205020404" pitchFamily="49" charset="0"/>
              </a:rPr>
              <a:t>"&gt;</a:t>
            </a:r>
          </a:p>
          <a:p>
            <a:pPr marL="9144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option&gt;Pandora&lt;/option</a:t>
            </a:r>
            <a:r>
              <a:rPr lang="en-US" dirty="0" smtClean="0">
                <a:latin typeface="Courier New" panose="02070309020205020404" pitchFamily="49" charset="0"/>
                <a:cs typeface="Courier New" panose="02070309020205020404" pitchFamily="49" charset="0"/>
              </a:rPr>
              <a:t>&gt;</a:t>
            </a:r>
          </a:p>
          <a:p>
            <a:pPr marL="9144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option&gt;Internet Radio&lt;/</a:t>
            </a:r>
            <a:r>
              <a:rPr lang="en-US" dirty="0" smtClean="0">
                <a:latin typeface="Courier New" panose="02070309020205020404" pitchFamily="49" charset="0"/>
                <a:cs typeface="Courier New" panose="02070309020205020404" pitchFamily="49" charset="0"/>
              </a:rPr>
              <a:t>option&gt;</a:t>
            </a:r>
          </a:p>
          <a:p>
            <a:pPr marL="9144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&lt;option&gt;Live365</a:t>
            </a:r>
            <a:r>
              <a:rPr lang="en-US" dirty="0">
                <a:latin typeface="Courier New" panose="02070309020205020404" pitchFamily="49" charset="0"/>
                <a:cs typeface="Courier New" panose="02070309020205020404" pitchFamily="49" charset="0"/>
              </a:rPr>
              <a:t>&lt;/option</a:t>
            </a:r>
            <a:r>
              <a:rPr lang="en-US" dirty="0" smtClean="0">
                <a:latin typeface="Courier New" panose="02070309020205020404" pitchFamily="49" charset="0"/>
                <a:cs typeface="Courier New" panose="02070309020205020404" pitchFamily="49" charset="0"/>
              </a:rPr>
              <a:t>&gt;</a:t>
            </a:r>
          </a:p>
          <a:p>
            <a:pPr marL="9144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option&gt;</a:t>
            </a:r>
            <a:r>
              <a:rPr lang="en-US" dirty="0" err="1">
                <a:latin typeface="Courier New" panose="02070309020205020404" pitchFamily="49" charset="0"/>
                <a:cs typeface="Courier New" panose="02070309020205020404" pitchFamily="49" charset="0"/>
              </a:rPr>
              <a:t>Jango</a:t>
            </a:r>
            <a:r>
              <a:rPr lang="en-US" dirty="0">
                <a:latin typeface="Courier New" panose="02070309020205020404" pitchFamily="49" charset="0"/>
                <a:cs typeface="Courier New" panose="02070309020205020404" pitchFamily="49" charset="0"/>
              </a:rPr>
              <a:t>&lt;/option&gt;</a:t>
            </a:r>
          </a:p>
          <a:p>
            <a:pPr marL="457200" lvl="1" indent="0">
              <a:buNone/>
            </a:pPr>
            <a:r>
              <a:rPr lang="en-US" sz="2100" dirty="0" smtClean="0">
                <a:latin typeface="Courier New" panose="02070309020205020404" pitchFamily="49" charset="0"/>
                <a:cs typeface="Courier New" panose="02070309020205020404" pitchFamily="49" charset="0"/>
              </a:rPr>
              <a:t>	&lt;/</a:t>
            </a:r>
            <a:r>
              <a:rPr lang="en-US" sz="2100" dirty="0">
                <a:latin typeface="Courier New" panose="02070309020205020404" pitchFamily="49" charset="0"/>
                <a:cs typeface="Courier New" panose="02070309020205020404" pitchFamily="49" charset="0"/>
              </a:rPr>
              <a:t>select&gt;</a:t>
            </a:r>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161524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Submit </a:t>
            </a:r>
            <a:r>
              <a:rPr lang="en-IN" b="1" dirty="0"/>
              <a:t>button </a:t>
            </a:r>
            <a:endParaRPr lang="en-IN" b="1" dirty="0" smtClean="0"/>
          </a:p>
          <a:p>
            <a:pPr lvl="1"/>
            <a:r>
              <a:rPr lang="en-IN" dirty="0" smtClean="0"/>
              <a:t>It sends </a:t>
            </a:r>
            <a:r>
              <a:rPr lang="en-IN" dirty="0"/>
              <a:t>the form information to the appropriate location </a:t>
            </a:r>
            <a:r>
              <a:rPr lang="en-IN" dirty="0" smtClean="0"/>
              <a:t>for  processing</a:t>
            </a:r>
            <a:endParaRPr lang="en-IN" dirty="0"/>
          </a:p>
          <a:p>
            <a:pPr lvl="1"/>
            <a:r>
              <a:rPr lang="en-IN" dirty="0" smtClean="0"/>
              <a:t>When it is clicked </a:t>
            </a:r>
            <a:r>
              <a:rPr lang="en-IN" dirty="0"/>
              <a:t>on the form, </a:t>
            </a:r>
            <a:r>
              <a:rPr lang="en-IN" dirty="0" smtClean="0"/>
              <a:t>the name </a:t>
            </a:r>
            <a:r>
              <a:rPr lang="en-IN" dirty="0"/>
              <a:t>of each control and the value of its data are sent to the server to be </a:t>
            </a:r>
            <a:r>
              <a:rPr lang="en-IN" dirty="0" smtClean="0"/>
              <a:t>processed</a:t>
            </a:r>
            <a:endParaRPr lang="en-IN" dirty="0"/>
          </a:p>
          <a:p>
            <a:pPr lvl="1"/>
            <a:r>
              <a:rPr lang="en-IN" dirty="0" smtClean="0"/>
              <a:t>The </a:t>
            </a:r>
            <a:r>
              <a:rPr lang="en-IN" dirty="0"/>
              <a:t>submit </a:t>
            </a:r>
            <a:r>
              <a:rPr lang="en-IN" dirty="0" smtClean="0"/>
              <a:t>control is created </a:t>
            </a:r>
            <a:r>
              <a:rPr lang="en-IN" dirty="0"/>
              <a:t>with the following code</a:t>
            </a:r>
            <a:r>
              <a:rPr lang="en-IN" dirty="0" smtClean="0"/>
              <a:t>:</a:t>
            </a:r>
          </a:p>
          <a:p>
            <a:pPr marL="914400" lvl="2" indent="0">
              <a:buNone/>
            </a:pPr>
            <a:endParaRPr lang="en-IN" sz="1800" dirty="0" smtClean="0">
              <a:latin typeface="Courier New" panose="02070309020205020404" pitchFamily="49" charset="0"/>
              <a:cs typeface="Courier New" panose="02070309020205020404" pitchFamily="49" charset="0"/>
            </a:endParaRPr>
          </a:p>
          <a:p>
            <a:pPr marL="914400" lvl="2"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input type="</a:t>
            </a:r>
            <a:r>
              <a:rPr lang="en-IN" sz="1800" dirty="0" smtClean="0">
                <a:latin typeface="Courier New" panose="02070309020205020404" pitchFamily="49" charset="0"/>
                <a:cs typeface="Courier New" panose="02070309020205020404" pitchFamily="49" charset="0"/>
              </a:rPr>
              <a:t>submit“ value</a:t>
            </a:r>
            <a:r>
              <a:rPr lang="en-IN" sz="1800" dirty="0">
                <a:latin typeface="Courier New" panose="02070309020205020404" pitchFamily="49" charset="0"/>
                <a:cs typeface="Courier New" panose="02070309020205020404" pitchFamily="49" charset="0"/>
              </a:rPr>
              <a:t>="Submit"&gt;</a:t>
            </a:r>
            <a:endParaRPr lang="en-US" sz="18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147580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Reset button </a:t>
            </a:r>
          </a:p>
          <a:p>
            <a:pPr lvl="1"/>
            <a:r>
              <a:rPr lang="en-IN" dirty="0"/>
              <a:t>Clears any input entered in the form, resetting the input controls to their defaults</a:t>
            </a:r>
          </a:p>
          <a:p>
            <a:pPr lvl="1"/>
            <a:r>
              <a:rPr lang="en-IN" dirty="0"/>
              <a:t>A webpage form must include a submit control and a reset control</a:t>
            </a:r>
          </a:p>
          <a:p>
            <a:pPr lvl="1"/>
            <a:r>
              <a:rPr lang="en-IN" dirty="0"/>
              <a:t>The </a:t>
            </a:r>
            <a:r>
              <a:rPr lang="en-IN" sz="2600" dirty="0">
                <a:latin typeface="Courier New" panose="02070309020205020404" pitchFamily="49" charset="0"/>
                <a:cs typeface="Courier New" panose="02070309020205020404" pitchFamily="49" charset="0"/>
              </a:rPr>
              <a:t>value </a:t>
            </a:r>
            <a:r>
              <a:rPr lang="en-IN" dirty="0"/>
              <a:t>attribute specifies the text that appears on the </a:t>
            </a:r>
            <a:r>
              <a:rPr lang="en-IN" dirty="0" smtClean="0"/>
              <a:t>button</a:t>
            </a:r>
          </a:p>
          <a:p>
            <a:pPr lvl="1"/>
            <a:r>
              <a:rPr lang="en-IN" dirty="0" smtClean="0"/>
              <a:t>The reset control is created </a:t>
            </a:r>
            <a:r>
              <a:rPr lang="en-IN" dirty="0"/>
              <a:t>with the following code</a:t>
            </a:r>
            <a:r>
              <a:rPr lang="en-IN" dirty="0" smtClean="0"/>
              <a:t>:</a:t>
            </a:r>
          </a:p>
          <a:p>
            <a:pPr marL="914400" lvl="2" indent="0">
              <a:buNone/>
            </a:pPr>
            <a:endParaRPr lang="en-US" sz="1800" dirty="0" smtClean="0">
              <a:latin typeface="Courier New" panose="02070309020205020404" pitchFamily="49" charset="0"/>
              <a:cs typeface="Courier New" panose="02070309020205020404" pitchFamily="49" charset="0"/>
            </a:endParaRPr>
          </a:p>
          <a:p>
            <a:pPr marL="914400" lvl="2" indent="0">
              <a:buNone/>
            </a:pP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input type="reset" value="Reset"&gt;</a:t>
            </a:r>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165289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lstStyle/>
          <a:p>
            <a:r>
              <a:rPr lang="en-IN" dirty="0" smtClean="0"/>
              <a:t>Figure </a:t>
            </a:r>
            <a:r>
              <a:rPr lang="en-IN" dirty="0"/>
              <a:t>8–34 shows an example of a form with several input controls, </a:t>
            </a:r>
            <a:r>
              <a:rPr lang="en-IN" dirty="0" smtClean="0"/>
              <a:t>including text</a:t>
            </a:r>
            <a:r>
              <a:rPr lang="en-IN" dirty="0"/>
              <a:t>, email, </a:t>
            </a:r>
            <a:r>
              <a:rPr lang="en-IN" dirty="0" err="1"/>
              <a:t>tel</a:t>
            </a:r>
            <a:r>
              <a:rPr lang="en-IN" dirty="0"/>
              <a:t>, date, select, and </a:t>
            </a:r>
            <a:r>
              <a:rPr lang="en-IN" dirty="0" err="1" smtClean="0"/>
              <a:t>textarea</a:t>
            </a:r>
            <a:endParaRPr lang="en-IN" dirty="0" smtClean="0"/>
          </a:p>
          <a:p>
            <a:endParaRPr lang="en-US" dirty="0"/>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pic>
        <p:nvPicPr>
          <p:cNvPr id="6" name="Picture 5" descr="The figure consists of a square box and 16 rectangular boxes. The square box is a form. The first line of the form reads “First Name:”. The first small rectangular box is positioned to the right of the text. This box is an empty textbox. The second line of the form reads “Last Name:”. The second small rectangular box is positioned to the right of the text. This box is an empty textbox. The third rectangular box labeled “text controls” is positioned on the right side of the two small rectangular boxes. An arrow originating from the third rectangular box points to the two small rectangular boxes.&#10;The third line of the form reads “Email:”. The fourth small rectangular box is positioned to the right of the text. This box is an empty textbox. The fifth rectangular box labeled “email control” is positioned on the right side of the fourth small rectangular box. An arrow originating from the fifth rectangular box points to the fourth small rectangular box.&#10;The fourth line of the form reads “Telephone:”. The sixth small rectangular box is positioned to the right of the text. This box is an empty textbox. The seventh rectangular box labeled “tel control” is positioned on the right side of the sixth small rectangular box. An arrow originating from the seventh rectangular box points to the sixth small rectangular box.&#10;The fifth line of the form reads “Date of Birth:”. The eighth small rectangular box is positioned to the right of the text. This box is an empty textbox. The ninth rectangular box labeled “date control” is positioned on the right side of the eighth small rectangular box. An arrow originating from the ninth rectangular box points to the eighth small rectangular box.&#10;The sixth line of the form reads “Career Field:”. The tenth small rectangular box labeled “Education ˅” is positioned to the right of the text. This box is a dropdown box. The eleventh rectangular box labeled “select control” is positioned on the right side of the tenth small rectangular box. An arrow originating from the eleventh rectangular box points to the tenth small rectangular box.&#10;The seventh line of the form reads “Comments:”. The twelfth rectangular box is a big rectangular box positioned to the right of the text. This box is an empty textbox with a two-sided vertical scrollbar positioned on the right side within the box. The thirteenth rectangular box labeled “textarea control” is positioned on the right side of the twelfth big rectangular box. An arrow originating from the thirteenth rectangular box points to the twelfth big rectangular box.&#10;The fourteenth rectangular box labeled “labels” is positioned on the left side of the square box. An arrow originating from the fourteenth rectangular box points to the first line to the seventh line in the form.&#10;The fifteenth small rectangular box labeled “Submit” is positioned below the twelfth rectangular box. This box is a button. The sixteenth rectangular box labeled “submit control” is positioned on the right side of the button. An arrow originating from this button points to the fifteenth rectangular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469816"/>
            <a:ext cx="4724400" cy="3819177"/>
          </a:xfrm>
          <a:prstGeom prst="rect">
            <a:avLst/>
          </a:prstGeom>
        </p:spPr>
      </p:pic>
    </p:spTree>
    <p:extLst>
      <p:ext uri="{BB962C8B-B14F-4D97-AF65-F5344CB8AC3E}">
        <p14:creationId xmlns:p14="http://schemas.microsoft.com/office/powerpoint/2010/main" val="132283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20801"/>
            <a:ext cx="8839200" cy="4927600"/>
          </a:xfrm>
        </p:spPr>
        <p:txBody>
          <a:bodyPr>
            <a:normAutofit/>
          </a:bodyPr>
          <a:lstStyle/>
          <a:p>
            <a:r>
              <a:rPr lang="en-US" b="1" dirty="0"/>
              <a:t>Form </a:t>
            </a:r>
            <a:r>
              <a:rPr lang="en-US" b="1" dirty="0" smtClean="0"/>
              <a:t>Labels </a:t>
            </a:r>
          </a:p>
          <a:p>
            <a:pPr lvl="1"/>
            <a:r>
              <a:rPr lang="en-IN" dirty="0" smtClean="0"/>
              <a:t>They identify </a:t>
            </a:r>
            <a:r>
              <a:rPr lang="en-IN" dirty="0"/>
              <a:t>the type of information to enter into or select from an </a:t>
            </a:r>
            <a:r>
              <a:rPr lang="en-IN" dirty="0" smtClean="0"/>
              <a:t>input control </a:t>
            </a:r>
          </a:p>
          <a:p>
            <a:pPr lvl="1"/>
            <a:r>
              <a:rPr lang="en-IN" dirty="0" smtClean="0"/>
              <a:t>They are added to </a:t>
            </a:r>
            <a:r>
              <a:rPr lang="en-IN" dirty="0"/>
              <a:t>a form using the </a:t>
            </a:r>
            <a:r>
              <a:rPr lang="en-IN" dirty="0">
                <a:latin typeface="Courier New" panose="02070309020205020404" pitchFamily="49" charset="0"/>
                <a:cs typeface="Courier New" panose="02070309020205020404" pitchFamily="49" charset="0"/>
              </a:rPr>
              <a:t>label</a:t>
            </a:r>
            <a:r>
              <a:rPr lang="en-IN" b="1" dirty="0"/>
              <a:t> </a:t>
            </a:r>
            <a:r>
              <a:rPr lang="en-IN" dirty="0" smtClean="0"/>
              <a:t>element </a:t>
            </a:r>
          </a:p>
          <a:p>
            <a:pPr lvl="1"/>
            <a:r>
              <a:rPr lang="en-IN" dirty="0" smtClean="0"/>
              <a:t>To </a:t>
            </a:r>
            <a:r>
              <a:rPr lang="en-IN" dirty="0"/>
              <a:t>connect </a:t>
            </a:r>
            <a:r>
              <a:rPr lang="en-IN" dirty="0" smtClean="0"/>
              <a:t>them to their controls, </a:t>
            </a:r>
            <a:r>
              <a:rPr lang="en-IN" dirty="0"/>
              <a:t>include the </a:t>
            </a:r>
            <a:r>
              <a:rPr lang="en-IN" dirty="0">
                <a:latin typeface="Courier New" panose="02070309020205020404" pitchFamily="49" charset="0"/>
                <a:cs typeface="Courier New" panose="02070309020205020404" pitchFamily="49" charset="0"/>
              </a:rPr>
              <a:t>for</a:t>
            </a:r>
            <a:r>
              <a:rPr lang="en-IN" b="1" dirty="0"/>
              <a:t> </a:t>
            </a:r>
            <a:r>
              <a:rPr lang="en-IN" dirty="0"/>
              <a:t>attribute with the same value as the input control’s </a:t>
            </a:r>
            <a:r>
              <a:rPr lang="en-IN" dirty="0" smtClean="0">
                <a:latin typeface="Courier New" panose="02070309020205020404" pitchFamily="49" charset="0"/>
                <a:cs typeface="Courier New" panose="02070309020205020404" pitchFamily="49" charset="0"/>
              </a:rPr>
              <a:t>id</a:t>
            </a:r>
            <a:r>
              <a:rPr lang="en-IN" b="1" dirty="0" smtClean="0"/>
              <a:t> </a:t>
            </a:r>
            <a:r>
              <a:rPr lang="en-IN" dirty="0" smtClean="0"/>
              <a:t>value</a:t>
            </a:r>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371686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Creating </a:t>
            </a:r>
            <a:r>
              <a:rPr lang="en-IN" dirty="0"/>
              <a:t>a table on a </a:t>
            </a:r>
            <a:r>
              <a:rPr lang="en-IN" dirty="0" smtClean="0"/>
              <a:t>webpage </a:t>
            </a:r>
          </a:p>
          <a:p>
            <a:pPr lvl="1"/>
            <a:r>
              <a:rPr lang="en-IN" dirty="0" smtClean="0"/>
              <a:t>The </a:t>
            </a:r>
            <a:r>
              <a:rPr lang="en-IN" dirty="0"/>
              <a:t>&lt;table&gt; </a:t>
            </a:r>
            <a:r>
              <a:rPr lang="en-IN" dirty="0" smtClean="0"/>
              <a:t>and &lt;/table&gt; tags indicate </a:t>
            </a:r>
            <a:r>
              <a:rPr lang="en-IN" dirty="0"/>
              <a:t>the starting </a:t>
            </a:r>
            <a:r>
              <a:rPr lang="en-IN" dirty="0" smtClean="0"/>
              <a:t>and ending </a:t>
            </a:r>
            <a:r>
              <a:rPr lang="en-IN" dirty="0"/>
              <a:t>of a </a:t>
            </a:r>
            <a:r>
              <a:rPr lang="en-IN" dirty="0" smtClean="0"/>
              <a:t>table</a:t>
            </a:r>
          </a:p>
          <a:p>
            <a:pPr lvl="1"/>
            <a:r>
              <a:rPr lang="en-IN" dirty="0" smtClean="0"/>
              <a:t>The &lt;</a:t>
            </a:r>
            <a:r>
              <a:rPr lang="en-IN" dirty="0" err="1" smtClean="0"/>
              <a:t>tr</a:t>
            </a:r>
            <a:r>
              <a:rPr lang="en-IN" dirty="0" smtClean="0"/>
              <a:t>&gt; and &lt;/</a:t>
            </a:r>
            <a:r>
              <a:rPr lang="en-IN" dirty="0" err="1" smtClean="0"/>
              <a:t>tr</a:t>
            </a:r>
            <a:r>
              <a:rPr lang="en-IN" dirty="0" smtClean="0"/>
              <a:t>&gt; tags indicate the </a:t>
            </a:r>
            <a:r>
              <a:rPr lang="en-IN" dirty="0"/>
              <a:t>starting </a:t>
            </a:r>
            <a:r>
              <a:rPr lang="en-IN" dirty="0" smtClean="0"/>
              <a:t>and ending of each table row</a:t>
            </a:r>
          </a:p>
          <a:p>
            <a:pPr lvl="1"/>
            <a:r>
              <a:rPr lang="en-US" dirty="0" smtClean="0"/>
              <a:t>The </a:t>
            </a:r>
            <a:r>
              <a:rPr lang="en-IN" dirty="0" smtClean="0"/>
              <a:t>&lt;td&gt; </a:t>
            </a:r>
            <a:r>
              <a:rPr lang="en-IN" dirty="0"/>
              <a:t>and &lt;/</a:t>
            </a:r>
            <a:r>
              <a:rPr lang="en-IN" dirty="0" smtClean="0"/>
              <a:t>td&gt; </a:t>
            </a:r>
            <a:r>
              <a:rPr lang="en-IN" dirty="0"/>
              <a:t>tags indicate the </a:t>
            </a:r>
            <a:r>
              <a:rPr lang="en-IN" dirty="0" smtClean="0"/>
              <a:t>starting and ending tags for </a:t>
            </a:r>
            <a:r>
              <a:rPr lang="en-US" dirty="0" smtClean="0"/>
              <a:t>data elements within the </a:t>
            </a:r>
            <a:r>
              <a:rPr lang="en-IN" dirty="0"/>
              <a:t>table row elements </a:t>
            </a:r>
            <a:endParaRPr lang="en-IN" dirty="0" smtClean="0"/>
          </a:p>
        </p:txBody>
      </p:sp>
      <p:sp>
        <p:nvSpPr>
          <p:cNvPr id="5" name="Title 4"/>
          <p:cNvSpPr>
            <a:spLocks noGrp="1"/>
          </p:cNvSpPr>
          <p:nvPr>
            <p:ph type="title"/>
          </p:nvPr>
        </p:nvSpPr>
        <p:spPr/>
        <p:txBody>
          <a:bodyPr>
            <a:noAutofit/>
          </a:bodyPr>
          <a:lstStyle/>
          <a:p>
            <a:r>
              <a:rPr lang="en-IN" sz="4400" dirty="0"/>
              <a:t>Creating a Table with HTML </a:t>
            </a:r>
            <a:r>
              <a:rPr lang="en-IN" sz="4400" dirty="0" smtClean="0"/>
              <a:t>Elements</a:t>
            </a:r>
            <a:endParaRPr lang="en-US" sz="4400" dirty="0"/>
          </a:p>
        </p:txBody>
      </p:sp>
    </p:spTree>
    <p:extLst>
      <p:ext uri="{BB962C8B-B14F-4D97-AF65-F5344CB8AC3E}">
        <p14:creationId xmlns:p14="http://schemas.microsoft.com/office/powerpoint/2010/main" val="16172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dirty="0"/>
              <a:t>The following code creates a label and a text box for a visitor’s first name:</a:t>
            </a:r>
          </a:p>
          <a:p>
            <a:pPr marL="914400" lvl="2" indent="0">
              <a:buNone/>
            </a:pPr>
            <a:endParaRPr lang="en-IN" sz="1800" dirty="0" smtClean="0">
              <a:latin typeface="Courier New" panose="02070309020205020404" pitchFamily="49" charset="0"/>
              <a:cs typeface="Courier New" panose="02070309020205020404" pitchFamily="49" charset="0"/>
            </a:endParaRPr>
          </a:p>
          <a:p>
            <a:pPr marL="914400" lvl="2"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label for="</a:t>
            </a:r>
            <a:r>
              <a:rPr lang="en-IN" sz="1800" dirty="0" err="1">
                <a:latin typeface="Courier New" panose="02070309020205020404" pitchFamily="49" charset="0"/>
                <a:cs typeface="Courier New" panose="02070309020205020404" pitchFamily="49" charset="0"/>
              </a:rPr>
              <a:t>fName</a:t>
            </a:r>
            <a:r>
              <a:rPr lang="en-IN" sz="1800" dirty="0">
                <a:latin typeface="Courier New" panose="02070309020205020404" pitchFamily="49" charset="0"/>
                <a:cs typeface="Courier New" panose="02070309020205020404" pitchFamily="49" charset="0"/>
              </a:rPr>
              <a:t>"&gt;First Name:&lt;/label&gt;</a:t>
            </a:r>
          </a:p>
          <a:p>
            <a:pPr marL="914400" lvl="2" indent="0">
              <a:buNone/>
            </a:pPr>
            <a:r>
              <a:rPr lang="en-IN" sz="1800" dirty="0">
                <a:latin typeface="Courier New" panose="02070309020205020404" pitchFamily="49" charset="0"/>
                <a:cs typeface="Courier New" panose="02070309020205020404" pitchFamily="49" charset="0"/>
              </a:rPr>
              <a:t>&lt;input type="text" name="</a:t>
            </a:r>
            <a:r>
              <a:rPr lang="en-IN" sz="1800" dirty="0" err="1">
                <a:latin typeface="Courier New" panose="02070309020205020404" pitchFamily="49" charset="0"/>
                <a:cs typeface="Courier New" panose="02070309020205020404" pitchFamily="49" charset="0"/>
              </a:rPr>
              <a:t>fName</a:t>
            </a:r>
            <a:r>
              <a:rPr lang="en-IN" sz="1800" dirty="0">
                <a:latin typeface="Courier New" panose="02070309020205020404" pitchFamily="49" charset="0"/>
                <a:cs typeface="Courier New" panose="02070309020205020404" pitchFamily="49" charset="0"/>
              </a:rPr>
              <a:t>“ id="</a:t>
            </a:r>
            <a:r>
              <a:rPr lang="en-IN" sz="1800" dirty="0" err="1">
                <a:latin typeface="Courier New" panose="02070309020205020404" pitchFamily="49" charset="0"/>
                <a:cs typeface="Courier New" panose="02070309020205020404" pitchFamily="49" charset="0"/>
              </a:rPr>
              <a:t>fName</a:t>
            </a:r>
            <a:r>
              <a:rPr lang="en-IN" sz="1800" dirty="0">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p>
            <a:endParaRPr lang="en-US" dirty="0"/>
          </a:p>
        </p:txBody>
      </p:sp>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221471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lists the common form attributes. It has 3 columns and 13 rows. In row 1, the header of column 1 reads “Attribute”, the header of column 2 reads “Description”, and the header of column 3 reads “Code Example”.&#10;In row 2, column 1 reads “accept-charset”, column 2 reads “Specifies the character set used for the form submission”, and column 3 reads “&lt;form accept-charset=&quot;UTF-8&quot;&gt;”.&#10;In row 3, column 1 reads “action”, column 2 reads “Specifies where to submit the form data (a URL)”, and column 3 reads “&lt;form method=&quot;POST&quot; action=&quot;form.php&quot;&gt;”.&#10;In row 4, column 1 reads “autocomplete”, column 2 reads “Specifies whether a form or input field should use autocomplete; when enabled, the browser can complete input fields based on information entered in previous input fields”, and column 3 reads “&lt;form autocomplete=&quot;on&quot;&gt;”.&#10;In row 5, column 1 reads “autofocus”, column 2 reads “Specifies that an input field should have focus when the page is displayed, which places the insertion point within a specific input field”, and column 3 reads “&lt;input type=&quot;text&quot; name=&quot;fName&quot; id=&quot;fName&quot; autofocus&gt;”.&#10;In row 6, column 1 reads “disabled”, column 2 reads “Specifies that the input field is disabled and not available for user input”, and column 3 reads “&lt;input type=&quot;radio&quot; name=&quot;terms&quot; value=&quot;Accept&quot; disabled&gt;”.&#10;In row 7, column 1 reads “enctype”, column 2 reads “Specifies the encoding of the form for submitting data”, and column 3 reads “&lt;form enctype=&quot;app/urlencoded&quot;&gt;”.&#10;In row 8, column 1 reads “form”, column 2 reads “Specifies which form an input field belongs to when multiple forms are used within a website”, and column 3 reads “&lt;input type=&quot;text&quot; name=&quot;fName&quot; id=&quot;fName&quot; form=&quot;form1&quot;&gt;”.&#10;In row 9, column 1 reads “formaction”, column 2 reads “Specifies the URL of a file that will process the input control when the form is submitted, overriding the form action attribute; use the formaction attribute with type=&quot;submit&quot; and type=&quot;image&quot; input types”, and column 3 reads “&lt;input type=&quot;submit&quot; value=&quot;Submit&quot; formaction=&quot;process.asp&quot;&gt;”.&#10;In row 10, column 1 reads “formenctype”, column 2 reads “Specifies how to encode form data during form submission; use the formenctype attribute with type=&quot;submit&quot; and type=&quot;image&quot; input types”, and column 3 reads “&lt;input type=&quot;submit&quot; formenctype=&quot;multipart/form-data&quot;&gt;”.&#10;In row 11, column 1 reads “formmethod”, column 2 reads “Specifies the HTTP method used to transfer the form data, overriding the method attribute”, and column 3 reads “&lt;input type=&quot;submit&quot; value=&quot;Submit&quot; formmethod=&quot;post&quot;&gt;”.&#10;In row 12, column 1 reads “formnovalidate”, column 2 reads “Specifies to not validate an input element”, and column 3 reads “&lt;input type=&quot;submit&quot; value=&quot;Submit&quot; formnovalidate&gt;”.&#10;In row 13, column 1 reads “formtarget”, column 2 reads “Specifies a keyword that determines how to display a response when the form is submitted, such as a new, blank window”, and column 3 reads “&lt;input type=&quot;submit&quot; value=&quot;Submit&quot; formtaget=&quot;_blank&quot;&g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534236"/>
            <a:ext cx="8077200" cy="5855452"/>
          </a:xfrm>
        </p:spPr>
      </p:pic>
      <p:sp>
        <p:nvSpPr>
          <p:cNvPr id="5" name="Title 4"/>
          <p:cNvSpPr>
            <a:spLocks noGrp="1"/>
          </p:cNvSpPr>
          <p:nvPr>
            <p:ph type="title"/>
          </p:nvPr>
        </p:nvSpPr>
        <p:spPr>
          <a:xfrm>
            <a:off x="304800" y="-304800"/>
            <a:ext cx="8229600" cy="1143000"/>
          </a:xfrm>
        </p:spPr>
        <p:txBody>
          <a:bodyPr>
            <a:normAutofit/>
          </a:bodyPr>
          <a:lstStyle/>
          <a:p>
            <a:r>
              <a:rPr lang="en-US" sz="4400" dirty="0"/>
              <a:t>Form </a:t>
            </a:r>
            <a:r>
              <a:rPr lang="en-US" sz="4400" dirty="0" smtClean="0"/>
              <a:t>Controls</a:t>
            </a:r>
            <a:endParaRPr lang="en-US" sz="4400" dirty="0"/>
          </a:p>
        </p:txBody>
      </p:sp>
    </p:spTree>
    <p:extLst>
      <p:ext uri="{BB962C8B-B14F-4D97-AF65-F5344CB8AC3E}">
        <p14:creationId xmlns:p14="http://schemas.microsoft.com/office/powerpoint/2010/main" val="295533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a:t>
            </a:r>
            <a:r>
              <a:rPr lang="en-US" sz="4400" dirty="0" smtClean="0"/>
              <a:t>Controls</a:t>
            </a:r>
            <a:endParaRPr lang="en-US" sz="4400" dirty="0"/>
          </a:p>
        </p:txBody>
      </p:sp>
      <p:pic>
        <p:nvPicPr>
          <p:cNvPr id="8" name="Content Placeholder 7" descr="This table description is continued from slide 46. It has 3 columns and 16 rows. In row 1, the header of column 1 reads “Attribute”, the header of column 2 reads “Description”, and the header of column 3 reads “Code Example”.&#10;In row 2, column 1 reads “height and width”, column 2 reads “Specifies the height and width for an image input type; always specify a height and width for the image input type”, and column 3 reads “&lt;input type=&quot;image&quot; src=&quot;btn1&quot; alt=&quot;button 1&quot; height=&quot;25&quot; width=&quot;30&quot;&gt;”.&#10;In row 3, column 1 reads “list”, column 2 reads “Used with the datalist element to specify predefined options for an input element”, and column 3 reads “&lt;input list=&quot;music&quot;&gt; &lt;datalist id=&quot;music&quot;&gt; &lt;option value=&quot;Country&quot;&gt; &lt;option value=&quot;Classical&quot;&gt; &lt;option value=&quot;Hip Hop&quot;&gt; &lt;option value=&quot;Rock&quot;&gt; &lt;/datalist&gt;”.&#10;In row 4, column 1 reads “max and min”, column 2 reads “Specifies the maximum and minimum values for an input element”, and column 3 reads “&lt;input type=&quot;number&quot; name=&quot;survey&quot; min=&quot;1&quot; max=&quot;10&quot;&gt;”.&#10;In row 5, column 1 reads “maxlength”, column 2 reads “Specifies the maximum number of characters allowed within the input field”, and column 3 reads “&lt;input type=&quot;text&quot; name=&quot;fName&quot; id=&quot;fName&quot; maxlength=&quot;15&quot;&gt;”.&#10;In row 6, column 1 reads “method”, column 2 reads “Specifies the HTTP method used to submit the form data”, and column 3 reads “&lt;form method=&quot;POST&quot;&gt;”.&#10;In row 7, column 1 reads “multiple”, column 2 reads “Specifies that user may input more than one value within an input element; used with email and file input types”, and column 3 reads “&lt;input type=&quot;email&quot; name=&quot;email&quot; id=&quot;email&quot; multiple&gt;”.&#10;In row 8, column 1 reads “novalidate”, column 2 reads “A form attribute that specifies not to validate form data when the submit button is clicked”, and column 3 reads “&lt;form novalidate&gt;”.&#10;In row 9, column 1 reads “pattern”, column 2 reads “Specifies a regular expression for checking an input element value; used with text, search, url, tel, email, and password input types”, and column 3 reads “&lt;input type=&quot;password&quot; name=&quot;pw&quot; id=&quot;pw&quot; pattern=&quot;[A-Za-z]{8}&quot;&gt;”.&#10;In row 10, column 1 reads “placeholder”, column 2 reads “Specifies a hint of the type of information expected within an input field”, and column 3 reads “&lt;input type=&quot;email&quot; name=&quot;email&quot; id=&quot;email&quot; placeholder=&quot;youremail@domain.com&quot;&gt;”.&#10;In row 11, column 1 reads “readonly”, column 2 reads “Specifies that the input field is a read-only field and cannot be modified”, and column 3 reads “&lt;input type=&quot;text&quot; name=&quot;ssn&quot; id=&quot;ssn&quot; value=&quot;555123654&quot; readonly&gt;”.&#10;In row 12, column 1 reads “required”, column 2 reads “Specifies that an input field is required”, and column 3 reads “&lt;input type=&quot;text&quot; name=&quot;fName&quot; id=&quot;fName&quot; required&gt;”.&#10;In row 13, column 1 reads “size”, column 2 reads “Specifies the size (length) of an input field”, and column 3 reads “&lt;input type=&quot;text&quot; name=&quot;fName&quot; id=&quot;fName&quot; size=&quot;20&quot;&gt;”.&#10;In row 14, column 1 reads “step”, column 2 reads “Specifies the legal number intervals for an &lt;input&gt; element”, and column 3 reads “&lt;input type=&quot;number&quot; name=&quot;math&quot; step=&quot;5&quot;&gt;”.&#10;In row 15, column 1 reads “target”, column 2 reads “Specifies the target address in the action attribute”, and column 3 reads “&lt;form target=&quot;_blank&quot;&gt;”.&#10;In row 16, column 1 reads “value”, column 2 reads “Specifies the value for an input field.”, and column 3 reads “&lt;input type=&quot;text&quot; name=&quot;fName&quot; id=&quot;fName&quot; value=&quot;Kate&quot;&gt;”."/>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6"/>
          <a:stretch/>
        </p:blipFill>
        <p:spPr>
          <a:xfrm>
            <a:off x="1066800" y="228600"/>
            <a:ext cx="7479951" cy="6490309"/>
          </a:xfrm>
          <a:ln w="19050">
            <a:solidFill>
              <a:schemeClr val="tx1"/>
            </a:solidFill>
          </a:ln>
        </p:spPr>
      </p:pic>
    </p:spTree>
    <p:extLst>
      <p:ext uri="{BB962C8B-B14F-4D97-AF65-F5344CB8AC3E}">
        <p14:creationId xmlns:p14="http://schemas.microsoft.com/office/powerpoint/2010/main" val="421864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latin typeface="Courier New" panose="02070309020205020404" pitchFamily="49" charset="0"/>
                <a:cs typeface="Courier New" panose="02070309020205020404" pitchFamily="49" charset="0"/>
              </a:rPr>
              <a:t>a</a:t>
            </a:r>
            <a:r>
              <a:rPr lang="en-IN" sz="2600" dirty="0" smtClean="0">
                <a:latin typeface="Courier New" panose="02070309020205020404" pitchFamily="49" charset="0"/>
                <a:cs typeface="Courier New" panose="02070309020205020404" pitchFamily="49" charset="0"/>
              </a:rPr>
              <a:t>ction</a:t>
            </a:r>
          </a:p>
          <a:p>
            <a:pPr lvl="1"/>
            <a:r>
              <a:rPr lang="en-IN" dirty="0" smtClean="0"/>
              <a:t>It is an</a:t>
            </a:r>
            <a:r>
              <a:rPr lang="en-IN" b="1" dirty="0" smtClean="0"/>
              <a:t> </a:t>
            </a:r>
            <a:r>
              <a:rPr lang="en-IN" dirty="0" smtClean="0"/>
              <a:t>attribute </a:t>
            </a:r>
            <a:r>
              <a:rPr lang="en-IN" dirty="0"/>
              <a:t>of the &lt;form&gt; tag </a:t>
            </a:r>
            <a:r>
              <a:rPr lang="en-IN" dirty="0" smtClean="0"/>
              <a:t>that specifies the browser’s action when </a:t>
            </a:r>
            <a:r>
              <a:rPr lang="en-IN" dirty="0"/>
              <a:t>submitting the </a:t>
            </a:r>
            <a:r>
              <a:rPr lang="en-IN" dirty="0" smtClean="0"/>
              <a:t>form</a:t>
            </a:r>
          </a:p>
          <a:p>
            <a:r>
              <a:rPr lang="en-US" b="1" dirty="0"/>
              <a:t>Common </a:t>
            </a:r>
            <a:r>
              <a:rPr lang="en-US" b="1" dirty="0" smtClean="0"/>
              <a:t>Gateway </a:t>
            </a:r>
            <a:r>
              <a:rPr lang="en-IN" b="1" dirty="0" smtClean="0"/>
              <a:t>Interface </a:t>
            </a:r>
            <a:r>
              <a:rPr lang="en-IN" b="1" dirty="0"/>
              <a:t>(CGI) </a:t>
            </a:r>
            <a:r>
              <a:rPr lang="en-IN" b="1" dirty="0" smtClean="0"/>
              <a:t>script</a:t>
            </a:r>
          </a:p>
          <a:p>
            <a:pPr lvl="1"/>
            <a:r>
              <a:rPr lang="en-IN" dirty="0" smtClean="0"/>
              <a:t>It</a:t>
            </a:r>
            <a:r>
              <a:rPr lang="en-IN" b="1" dirty="0" smtClean="0"/>
              <a:t> </a:t>
            </a:r>
            <a:r>
              <a:rPr lang="en-IN" dirty="0" smtClean="0"/>
              <a:t>communicates </a:t>
            </a:r>
            <a:r>
              <a:rPr lang="en-IN" dirty="0"/>
              <a:t>with the web </a:t>
            </a:r>
            <a:r>
              <a:rPr lang="en-IN" dirty="0" smtClean="0"/>
              <a:t>server and </a:t>
            </a:r>
            <a:r>
              <a:rPr lang="en-IN" dirty="0"/>
              <a:t>sends the </a:t>
            </a:r>
            <a:r>
              <a:rPr lang="en-IN" dirty="0" smtClean="0"/>
              <a:t>information on </a:t>
            </a:r>
            <a:r>
              <a:rPr lang="en-IN" dirty="0"/>
              <a:t>the webpage form to the server for </a:t>
            </a:r>
            <a:r>
              <a:rPr lang="en-IN" dirty="0" smtClean="0"/>
              <a:t>processing</a:t>
            </a:r>
            <a:endParaRPr lang="en-US" dirty="0"/>
          </a:p>
        </p:txBody>
      </p:sp>
      <p:sp>
        <p:nvSpPr>
          <p:cNvPr id="5" name="Title 4"/>
          <p:cNvSpPr>
            <a:spLocks noGrp="1"/>
          </p:cNvSpPr>
          <p:nvPr>
            <p:ph type="title"/>
          </p:nvPr>
        </p:nvSpPr>
        <p:spPr/>
        <p:txBody>
          <a:bodyPr>
            <a:normAutofit/>
          </a:bodyPr>
          <a:lstStyle/>
          <a:p>
            <a:r>
              <a:rPr lang="en-US" sz="4400" dirty="0"/>
              <a:t>Form Processing</a:t>
            </a:r>
          </a:p>
        </p:txBody>
      </p:sp>
    </p:spTree>
    <p:extLst>
      <p:ext uri="{BB962C8B-B14F-4D97-AF65-F5344CB8AC3E}">
        <p14:creationId xmlns:p14="http://schemas.microsoft.com/office/powerpoint/2010/main" val="6776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latin typeface="Courier New" panose="02070309020205020404" pitchFamily="49" charset="0"/>
                <a:cs typeface="Courier New" panose="02070309020205020404" pitchFamily="49" charset="0"/>
              </a:rPr>
              <a:t>m</a:t>
            </a:r>
            <a:r>
              <a:rPr lang="en-IN" sz="2600" dirty="0" smtClean="0">
                <a:latin typeface="Courier New" panose="02070309020205020404" pitchFamily="49" charset="0"/>
                <a:cs typeface="Courier New" panose="02070309020205020404" pitchFamily="49" charset="0"/>
              </a:rPr>
              <a:t>ethod </a:t>
            </a:r>
          </a:p>
          <a:p>
            <a:pPr lvl="1"/>
            <a:r>
              <a:rPr lang="en-IN" dirty="0" smtClean="0"/>
              <a:t>It is an attribute </a:t>
            </a:r>
            <a:r>
              <a:rPr lang="en-IN" dirty="0"/>
              <a:t>of the &lt;form&gt; tag </a:t>
            </a:r>
            <a:r>
              <a:rPr lang="en-IN" dirty="0" smtClean="0"/>
              <a:t>that specifies </a:t>
            </a:r>
            <a:r>
              <a:rPr lang="en-IN" dirty="0"/>
              <a:t>how to send the </a:t>
            </a:r>
            <a:r>
              <a:rPr lang="en-IN" dirty="0" smtClean="0"/>
              <a:t>data entered </a:t>
            </a:r>
            <a:r>
              <a:rPr lang="en-IN" dirty="0"/>
              <a:t>in the form to the server to be </a:t>
            </a:r>
            <a:r>
              <a:rPr lang="en-IN" dirty="0" smtClean="0"/>
              <a:t>processed</a:t>
            </a:r>
          </a:p>
          <a:p>
            <a:r>
              <a:rPr lang="en-IN" b="1" dirty="0" smtClean="0"/>
              <a:t>Get </a:t>
            </a:r>
            <a:r>
              <a:rPr lang="en-IN" b="1" dirty="0"/>
              <a:t>method </a:t>
            </a:r>
            <a:endParaRPr lang="en-IN" b="1" dirty="0" smtClean="0"/>
          </a:p>
          <a:p>
            <a:pPr lvl="1"/>
            <a:r>
              <a:rPr lang="en-IN" dirty="0" smtClean="0"/>
              <a:t>It appends the name-value </a:t>
            </a:r>
            <a:r>
              <a:rPr lang="en-IN" dirty="0"/>
              <a:t>pairs to the URL indicated in the action </a:t>
            </a:r>
            <a:r>
              <a:rPr lang="en-IN" dirty="0" smtClean="0"/>
              <a:t>attribute</a:t>
            </a:r>
          </a:p>
          <a:p>
            <a:pPr lvl="1"/>
            <a:r>
              <a:rPr lang="en-IN" dirty="0" smtClean="0"/>
              <a:t>Example </a:t>
            </a:r>
            <a:r>
              <a:rPr lang="en-IN" dirty="0"/>
              <a:t>of a form tag with the get method and specified </a:t>
            </a:r>
            <a:r>
              <a:rPr lang="en-IN" dirty="0" smtClean="0"/>
              <a:t>action is as follows:</a:t>
            </a:r>
          </a:p>
          <a:p>
            <a:pPr marL="457200" lvl="1" indent="0">
              <a:buNone/>
            </a:pPr>
            <a:endParaRPr lang="en-IN" sz="1800" dirty="0" smtClean="0">
              <a:latin typeface="Courier New" panose="02070309020205020404" pitchFamily="49" charset="0"/>
              <a:cs typeface="Courier New" panose="02070309020205020404" pitchFamily="49" charset="0"/>
            </a:endParaRPr>
          </a:p>
          <a:p>
            <a:pPr marL="457200" lvl="1" indent="0">
              <a:buNone/>
            </a:pPr>
            <a:r>
              <a:rPr lang="en-IN" sz="1800" dirty="0" smtClean="0">
                <a:latin typeface="Courier New" panose="02070309020205020404" pitchFamily="49" charset="0"/>
                <a:cs typeface="Courier New" panose="02070309020205020404" pitchFamily="49" charset="0"/>
              </a:rPr>
              <a:t>&lt;form method="GET" action="formInfo.php"&gt;</a:t>
            </a:r>
            <a:endParaRPr lang="en-US" sz="18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rmAutofit/>
          </a:bodyPr>
          <a:lstStyle/>
          <a:p>
            <a:r>
              <a:rPr lang="en-US" sz="4400" dirty="0"/>
              <a:t>Form </a:t>
            </a:r>
            <a:r>
              <a:rPr lang="en-US" sz="4400" dirty="0" smtClean="0"/>
              <a:t>Processing</a:t>
            </a:r>
            <a:endParaRPr lang="en-US" sz="4400" dirty="0"/>
          </a:p>
        </p:txBody>
      </p:sp>
    </p:spTree>
    <p:extLst>
      <p:ext uri="{BB962C8B-B14F-4D97-AF65-F5344CB8AC3E}">
        <p14:creationId xmlns:p14="http://schemas.microsoft.com/office/powerpoint/2010/main" val="246705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P</a:t>
            </a:r>
            <a:r>
              <a:rPr lang="en-IN" b="1" dirty="0" smtClean="0"/>
              <a:t>ost </a:t>
            </a:r>
            <a:r>
              <a:rPr lang="en-IN" b="1" dirty="0"/>
              <a:t>method </a:t>
            </a:r>
            <a:endParaRPr lang="en-IN" b="1" dirty="0" smtClean="0"/>
          </a:p>
          <a:p>
            <a:pPr lvl="1"/>
            <a:r>
              <a:rPr lang="en-IN" dirty="0" smtClean="0"/>
              <a:t>It sends </a:t>
            </a:r>
            <a:r>
              <a:rPr lang="en-IN" dirty="0"/>
              <a:t>a separate data file with the name-value pairs to </a:t>
            </a:r>
            <a:r>
              <a:rPr lang="en-IN" dirty="0" smtClean="0"/>
              <a:t>the URL indicated </a:t>
            </a:r>
            <a:r>
              <a:rPr lang="en-IN" dirty="0"/>
              <a:t>in the action </a:t>
            </a:r>
            <a:r>
              <a:rPr lang="en-IN" dirty="0" smtClean="0"/>
              <a:t>attribute</a:t>
            </a:r>
          </a:p>
          <a:p>
            <a:pPr lvl="1"/>
            <a:r>
              <a:rPr lang="en-IN" dirty="0" smtClean="0"/>
              <a:t>It is used very commonly because </a:t>
            </a:r>
            <a:r>
              <a:rPr lang="en-IN" dirty="0"/>
              <a:t>it can be used to send sensitive form data and does not </a:t>
            </a:r>
            <a:r>
              <a:rPr lang="en-IN" dirty="0" smtClean="0"/>
              <a:t>have a </a:t>
            </a:r>
            <a:r>
              <a:rPr lang="en-IN" dirty="0"/>
              <a:t>size </a:t>
            </a:r>
            <a:r>
              <a:rPr lang="en-IN" dirty="0" smtClean="0"/>
              <a:t>limitation</a:t>
            </a:r>
          </a:p>
          <a:p>
            <a:pPr lvl="1"/>
            <a:r>
              <a:rPr lang="en-IN" dirty="0" smtClean="0"/>
              <a:t>Example </a:t>
            </a:r>
            <a:r>
              <a:rPr lang="en-IN" dirty="0"/>
              <a:t>of a form tag with the post method </a:t>
            </a:r>
            <a:r>
              <a:rPr lang="en-IN" dirty="0" smtClean="0"/>
              <a:t>and </a:t>
            </a:r>
            <a:r>
              <a:rPr lang="en-US" dirty="0" smtClean="0"/>
              <a:t>specified action is as follows:</a:t>
            </a:r>
          </a:p>
          <a:p>
            <a:pPr marL="457200" lvl="1" indent="0">
              <a:buNone/>
            </a:pPr>
            <a:endParaRPr lang="en-IN" sz="1800" dirty="0" smtClean="0">
              <a:latin typeface="Courier New" panose="02070309020205020404" pitchFamily="49" charset="0"/>
              <a:cs typeface="Courier New" panose="02070309020205020404" pitchFamily="49" charset="0"/>
            </a:endParaRPr>
          </a:p>
          <a:p>
            <a:pPr marL="457200" lvl="1"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form method="</a:t>
            </a:r>
            <a:r>
              <a:rPr lang="en-IN" sz="1800" dirty="0" smtClean="0">
                <a:latin typeface="Courier New" panose="02070309020205020404" pitchFamily="49" charset="0"/>
                <a:cs typeface="Courier New" panose="02070309020205020404" pitchFamily="49" charset="0"/>
              </a:rPr>
              <a:t>POST" action</a:t>
            </a:r>
            <a:r>
              <a:rPr lang="en-IN" sz="1800" dirty="0">
                <a:latin typeface="Courier New" panose="02070309020205020404" pitchFamily="49" charset="0"/>
                <a:cs typeface="Courier New" panose="02070309020205020404" pitchFamily="49" charset="0"/>
              </a:rPr>
              <a:t>="formInfo.php"&gt;</a:t>
            </a:r>
            <a:endParaRPr lang="en-US" sz="18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rmAutofit/>
          </a:bodyPr>
          <a:lstStyle/>
          <a:p>
            <a:r>
              <a:rPr lang="en-US" sz="4400" dirty="0"/>
              <a:t>Form </a:t>
            </a:r>
            <a:r>
              <a:rPr lang="en-US" sz="4400" dirty="0" smtClean="0"/>
              <a:t>Processing</a:t>
            </a:r>
            <a:endParaRPr lang="en-US" sz="4400" dirty="0"/>
          </a:p>
        </p:txBody>
      </p:sp>
    </p:spTree>
    <p:extLst>
      <p:ext uri="{BB962C8B-B14F-4D97-AF65-F5344CB8AC3E}">
        <p14:creationId xmlns:p14="http://schemas.microsoft.com/office/powerpoint/2010/main" val="22181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0"/>
            <a:ext cx="9067800" cy="4525963"/>
          </a:xfrm>
        </p:spPr>
        <p:txBody>
          <a:bodyPr/>
          <a:lstStyle/>
          <a:p>
            <a:r>
              <a:rPr lang="en-US" dirty="0" smtClean="0"/>
              <a:t>Open “</a:t>
            </a:r>
            <a:r>
              <a:rPr lang="en-US" b="1" dirty="0" smtClean="0"/>
              <a:t>contact.html</a:t>
            </a:r>
            <a:r>
              <a:rPr lang="en-US" dirty="0" smtClean="0"/>
              <a:t>” in Notepad ++.</a:t>
            </a:r>
          </a:p>
          <a:p>
            <a:r>
              <a:rPr lang="en-US" dirty="0" smtClean="0"/>
              <a:t>On Line 33, DELETE the text “Contact us today.”</a:t>
            </a:r>
          </a:p>
          <a:p>
            <a:r>
              <a:rPr lang="en-US" dirty="0" smtClean="0"/>
              <a:t>At the end of Line 33, press ENTER to insert a new Line 34.</a:t>
            </a:r>
          </a:p>
          <a:p>
            <a:r>
              <a:rPr lang="en-US" dirty="0" smtClean="0"/>
              <a:t>On Line 34, enter the code shown to add a new &lt;h2&gt; element and start a form.</a:t>
            </a:r>
            <a:endParaRPr lang="en-US" dirty="0"/>
          </a:p>
        </p:txBody>
      </p:sp>
      <p:sp>
        <p:nvSpPr>
          <p:cNvPr id="3" name="Title 2"/>
          <p:cNvSpPr>
            <a:spLocks noGrp="1"/>
          </p:cNvSpPr>
          <p:nvPr>
            <p:ph type="title"/>
          </p:nvPr>
        </p:nvSpPr>
        <p:spPr/>
        <p:txBody>
          <a:bodyPr>
            <a:normAutofit fontScale="90000"/>
          </a:bodyPr>
          <a:lstStyle/>
          <a:p>
            <a:r>
              <a:rPr lang="en-US" dirty="0" smtClean="0"/>
              <a:t>Add a Form, Labels, and Text Input Controls to </a:t>
            </a:r>
            <a:r>
              <a:rPr lang="en-US" smtClean="0"/>
              <a:t>the Contact Us Page</a:t>
            </a:r>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89" y="4267200"/>
            <a:ext cx="8431022" cy="2049936"/>
          </a:xfrm>
          <a:prstGeom prst="rect">
            <a:avLst/>
          </a:prstGeom>
          <a:ln w="19050">
            <a:solidFill>
              <a:schemeClr val="tx1"/>
            </a:solidFill>
          </a:ln>
        </p:spPr>
      </p:pic>
    </p:spTree>
    <p:extLst>
      <p:ext uri="{BB962C8B-B14F-4D97-AF65-F5344CB8AC3E}">
        <p14:creationId xmlns:p14="http://schemas.microsoft.com/office/powerpoint/2010/main" val="315924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0"/>
            <a:ext cx="9067800" cy="4525963"/>
          </a:xfrm>
        </p:spPr>
        <p:txBody>
          <a:bodyPr/>
          <a:lstStyle/>
          <a:p>
            <a:r>
              <a:rPr lang="en-US" dirty="0" smtClean="0"/>
              <a:t>At the end of Line 38, press ENTER twice to insert new Lines 39 &amp; 40.</a:t>
            </a:r>
          </a:p>
          <a:p>
            <a:r>
              <a:rPr lang="en-US" dirty="0" smtClean="0"/>
              <a:t>Add the code shown to add a second label and text field and then the end tag </a:t>
            </a:r>
            <a:r>
              <a:rPr lang="en-US" b="1" dirty="0" smtClean="0"/>
              <a:t>&lt;/form&gt;</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Add a Form, Labels, and Text Input Controls to </a:t>
            </a:r>
            <a:r>
              <a:rPr lang="en-US" smtClean="0"/>
              <a:t>the Contact Us Page</a:t>
            </a:r>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2" y="3466999"/>
            <a:ext cx="8852817" cy="2248001"/>
          </a:xfrm>
          <a:prstGeom prst="rect">
            <a:avLst/>
          </a:prstGeom>
          <a:ln w="19050">
            <a:solidFill>
              <a:schemeClr val="tx1"/>
            </a:solidFill>
          </a:ln>
        </p:spPr>
      </p:pic>
    </p:spTree>
    <p:extLst>
      <p:ext uri="{BB962C8B-B14F-4D97-AF65-F5344CB8AC3E}">
        <p14:creationId xmlns:p14="http://schemas.microsoft.com/office/powerpoint/2010/main" val="112129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the end of Line 41, press ENTER twice to insert new Lines 42 &amp; 43.</a:t>
            </a:r>
          </a:p>
          <a:p>
            <a:r>
              <a:rPr lang="en-US" dirty="0" smtClean="0"/>
              <a:t>Enter the code shown which will add the labels and controls for both an email and telephone input.</a:t>
            </a:r>
            <a:endParaRPr lang="en-US" dirty="0"/>
          </a:p>
        </p:txBody>
      </p:sp>
      <p:sp>
        <p:nvSpPr>
          <p:cNvPr id="3" name="Title 2"/>
          <p:cNvSpPr>
            <a:spLocks noGrp="1"/>
          </p:cNvSpPr>
          <p:nvPr>
            <p:ph type="title"/>
          </p:nvPr>
        </p:nvSpPr>
        <p:spPr>
          <a:xfrm>
            <a:off x="76200" y="0"/>
            <a:ext cx="8991600" cy="1143000"/>
          </a:xfrm>
        </p:spPr>
        <p:txBody>
          <a:bodyPr>
            <a:normAutofit fontScale="90000"/>
          </a:bodyPr>
          <a:lstStyle/>
          <a:p>
            <a:r>
              <a:rPr lang="en-US" dirty="0" smtClean="0"/>
              <a:t>Add email and </a:t>
            </a:r>
            <a:r>
              <a:rPr lang="en-US" dirty="0" err="1" smtClean="0"/>
              <a:t>tel</a:t>
            </a:r>
            <a:r>
              <a:rPr lang="en-US" dirty="0" smtClean="0"/>
              <a:t> Input Controls to the Form</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29" y="3519372"/>
            <a:ext cx="9036342" cy="2195628"/>
          </a:xfrm>
          <a:prstGeom prst="rect">
            <a:avLst/>
          </a:prstGeom>
          <a:ln w="19050">
            <a:solidFill>
              <a:schemeClr val="tx1"/>
            </a:solidFill>
          </a:ln>
        </p:spPr>
      </p:pic>
    </p:spTree>
    <p:extLst>
      <p:ext uri="{BB962C8B-B14F-4D97-AF65-F5344CB8AC3E}">
        <p14:creationId xmlns:p14="http://schemas.microsoft.com/office/powerpoint/2010/main" val="9869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47 and press ENTER twice to insert Lines 48 &amp; 49.</a:t>
            </a:r>
          </a:p>
          <a:p>
            <a:r>
              <a:rPr lang="en-US" dirty="0" smtClean="0"/>
              <a:t>Enter the code to create a unordered  list element that contains checkbox input elements.</a:t>
            </a:r>
            <a:endParaRPr lang="en-US" dirty="0"/>
          </a:p>
        </p:txBody>
      </p:sp>
      <p:sp>
        <p:nvSpPr>
          <p:cNvPr id="3" name="Title 2"/>
          <p:cNvSpPr>
            <a:spLocks noGrp="1"/>
          </p:cNvSpPr>
          <p:nvPr>
            <p:ph type="title"/>
          </p:nvPr>
        </p:nvSpPr>
        <p:spPr/>
        <p:txBody>
          <a:bodyPr/>
          <a:lstStyle/>
          <a:p>
            <a:r>
              <a:rPr lang="en-US" dirty="0" smtClean="0"/>
              <a:t>Add Check Boxes to a Form</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895600"/>
            <a:ext cx="8839200" cy="3247618"/>
          </a:xfrm>
          <a:prstGeom prst="rect">
            <a:avLst/>
          </a:prstGeom>
          <a:ln w="19050">
            <a:solidFill>
              <a:schemeClr val="tx1"/>
            </a:solidFill>
          </a:ln>
        </p:spPr>
      </p:pic>
    </p:spTree>
    <p:extLst>
      <p:ext uri="{BB962C8B-B14F-4D97-AF65-F5344CB8AC3E}">
        <p14:creationId xmlns:p14="http://schemas.microsoft.com/office/powerpoint/2010/main" val="191456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Table border </a:t>
            </a:r>
            <a:r>
              <a:rPr lang="en-IN" dirty="0" smtClean="0"/>
              <a:t>– It is </a:t>
            </a:r>
            <a:r>
              <a:rPr lang="en-IN" dirty="0"/>
              <a:t>the line that defines the perimeter of the </a:t>
            </a:r>
            <a:r>
              <a:rPr lang="en-IN" dirty="0" smtClean="0"/>
              <a:t>table</a:t>
            </a:r>
            <a:endParaRPr lang="en-IN" dirty="0"/>
          </a:p>
          <a:p>
            <a:r>
              <a:rPr lang="en-IN" b="1" dirty="0"/>
              <a:t>T</a:t>
            </a:r>
            <a:r>
              <a:rPr lang="en-IN" b="1" dirty="0" smtClean="0"/>
              <a:t>able </a:t>
            </a:r>
            <a:r>
              <a:rPr lang="en-IN" b="1" dirty="0"/>
              <a:t>header </a:t>
            </a:r>
            <a:endParaRPr lang="en-IN" b="1" dirty="0" smtClean="0"/>
          </a:p>
          <a:p>
            <a:pPr lvl="1"/>
            <a:r>
              <a:rPr lang="en-IN" dirty="0" smtClean="0"/>
              <a:t>It is </a:t>
            </a:r>
            <a:r>
              <a:rPr lang="en-IN" dirty="0"/>
              <a:t>a </a:t>
            </a:r>
            <a:r>
              <a:rPr lang="en-IN" dirty="0" smtClean="0"/>
              <a:t>heading </a:t>
            </a:r>
            <a:r>
              <a:rPr lang="en-US" dirty="0" smtClean="0"/>
              <a:t>cell</a:t>
            </a:r>
            <a:r>
              <a:rPr lang="en-US" dirty="0"/>
              <a:t> </a:t>
            </a:r>
            <a:r>
              <a:rPr lang="en-IN" dirty="0" smtClean="0"/>
              <a:t>and identifies the row </a:t>
            </a:r>
            <a:r>
              <a:rPr lang="en-IN" dirty="0"/>
              <a:t>or column </a:t>
            </a:r>
            <a:r>
              <a:rPr lang="en-IN" dirty="0" smtClean="0"/>
              <a:t>content</a:t>
            </a:r>
          </a:p>
          <a:p>
            <a:pPr lvl="1"/>
            <a:r>
              <a:rPr lang="en-IN" dirty="0"/>
              <a:t>It is defined </a:t>
            </a:r>
            <a:r>
              <a:rPr lang="en-IN" dirty="0" smtClean="0"/>
              <a:t>with </a:t>
            </a:r>
            <a:r>
              <a:rPr lang="en-IN" dirty="0"/>
              <a:t>a starting </a:t>
            </a:r>
            <a:r>
              <a:rPr lang="en-IN" b="1" dirty="0" smtClean="0"/>
              <a:t>&lt;</a:t>
            </a:r>
            <a:r>
              <a:rPr lang="en-IN" dirty="0" err="1" smtClean="0"/>
              <a:t>th</a:t>
            </a:r>
            <a:r>
              <a:rPr lang="en-IN" b="1" dirty="0" smtClean="0"/>
              <a:t>&gt;</a:t>
            </a:r>
            <a:r>
              <a:rPr lang="en-IN" dirty="0" smtClean="0"/>
              <a:t> tag</a:t>
            </a:r>
            <a:r>
              <a:rPr lang="en-IN" b="1" dirty="0" smtClean="0"/>
              <a:t> </a:t>
            </a:r>
            <a:r>
              <a:rPr lang="en-IN" dirty="0"/>
              <a:t>and an ending </a:t>
            </a:r>
            <a:r>
              <a:rPr lang="en-IN" b="1" dirty="0" smtClean="0"/>
              <a:t>&lt;/</a:t>
            </a:r>
            <a:r>
              <a:rPr lang="en-IN" dirty="0" err="1"/>
              <a:t>th</a:t>
            </a:r>
            <a:r>
              <a:rPr lang="en-IN" b="1" dirty="0"/>
              <a:t>&gt; </a:t>
            </a:r>
            <a:r>
              <a:rPr lang="en-IN" dirty="0" smtClean="0"/>
              <a:t>tag</a:t>
            </a:r>
          </a:p>
        </p:txBody>
      </p:sp>
      <p:sp>
        <p:nvSpPr>
          <p:cNvPr id="5" name="Title 4"/>
          <p:cNvSpPr>
            <a:spLocks noGrp="1"/>
          </p:cNvSpPr>
          <p:nvPr>
            <p:ph type="title"/>
          </p:nvPr>
        </p:nvSpPr>
        <p:spPr/>
        <p:txBody>
          <a:bodyPr>
            <a:noAutofit/>
          </a:bodyPr>
          <a:lstStyle/>
          <a:p>
            <a:r>
              <a:rPr lang="en-IN" sz="4400" dirty="0"/>
              <a:t>Table Borders, Headers, and </a:t>
            </a:r>
            <a:r>
              <a:rPr lang="en-IN" sz="4400" dirty="0" smtClean="0"/>
              <a:t>Captions </a:t>
            </a:r>
            <a:endParaRPr lang="en-US" sz="4400" dirty="0"/>
          </a:p>
        </p:txBody>
      </p:sp>
    </p:spTree>
    <p:extLst>
      <p:ext uri="{BB962C8B-B14F-4D97-AF65-F5344CB8AC3E}">
        <p14:creationId xmlns:p14="http://schemas.microsoft.com/office/powerpoint/2010/main" val="6329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lstStyle/>
          <a:p>
            <a:r>
              <a:rPr lang="en-US" dirty="0" smtClean="0"/>
              <a:t>Click at the end of Line 54 and press ENTER twice to insert new Lines 55 &amp; 56.</a:t>
            </a:r>
          </a:p>
          <a:p>
            <a:r>
              <a:rPr lang="en-US" dirty="0" smtClean="0"/>
              <a:t>Enter the code shown which will create a select element where users can choose from a list of option value choices.</a:t>
            </a:r>
            <a:endParaRPr lang="en-US" dirty="0"/>
          </a:p>
        </p:txBody>
      </p:sp>
      <p:sp>
        <p:nvSpPr>
          <p:cNvPr id="3" name="Title 2"/>
          <p:cNvSpPr>
            <a:spLocks noGrp="1"/>
          </p:cNvSpPr>
          <p:nvPr>
            <p:ph type="title"/>
          </p:nvPr>
        </p:nvSpPr>
        <p:spPr/>
        <p:txBody>
          <a:bodyPr/>
          <a:lstStyle/>
          <a:p>
            <a:r>
              <a:rPr lang="en-US" dirty="0" smtClean="0"/>
              <a:t>Add a Select Element to a Form</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62" y="3733800"/>
            <a:ext cx="8602276" cy="2257740"/>
          </a:xfrm>
          <a:prstGeom prst="rect">
            <a:avLst/>
          </a:prstGeom>
          <a:ln w="19050">
            <a:solidFill>
              <a:schemeClr val="tx1"/>
            </a:solidFill>
          </a:ln>
        </p:spPr>
      </p:pic>
    </p:spTree>
    <p:extLst>
      <p:ext uri="{BB962C8B-B14F-4D97-AF65-F5344CB8AC3E}">
        <p14:creationId xmlns:p14="http://schemas.microsoft.com/office/powerpoint/2010/main" val="61769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lstStyle/>
          <a:p>
            <a:r>
              <a:rPr lang="en-US" dirty="0" smtClean="0"/>
              <a:t>Click at the end of Line 63 and press ENTER twice to insert new Lines 64 &amp; 65.</a:t>
            </a:r>
          </a:p>
          <a:p>
            <a:r>
              <a:rPr lang="en-US" dirty="0" smtClean="0"/>
              <a:t>Enter the code shown which will create a </a:t>
            </a:r>
            <a:r>
              <a:rPr lang="en-US" dirty="0" err="1" smtClean="0"/>
              <a:t>textarea</a:t>
            </a:r>
            <a:r>
              <a:rPr lang="en-US" dirty="0" smtClean="0"/>
              <a:t> element where users can type multiple lines of text.</a:t>
            </a:r>
            <a:endParaRPr lang="en-US" dirty="0"/>
          </a:p>
        </p:txBody>
      </p:sp>
      <p:sp>
        <p:nvSpPr>
          <p:cNvPr id="3" name="Title 2"/>
          <p:cNvSpPr>
            <a:spLocks noGrp="1"/>
          </p:cNvSpPr>
          <p:nvPr>
            <p:ph type="title"/>
          </p:nvPr>
        </p:nvSpPr>
        <p:spPr/>
        <p:txBody>
          <a:bodyPr/>
          <a:lstStyle/>
          <a:p>
            <a:r>
              <a:rPr lang="en-US" dirty="0" smtClean="0"/>
              <a:t>Add a </a:t>
            </a:r>
            <a:r>
              <a:rPr lang="en-US" dirty="0" err="1" smtClean="0"/>
              <a:t>textarea</a:t>
            </a:r>
            <a:r>
              <a:rPr lang="en-US" dirty="0" smtClean="0"/>
              <a:t> Element to a Form</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4000" cy="1653330"/>
          </a:xfrm>
          <a:prstGeom prst="rect">
            <a:avLst/>
          </a:prstGeom>
          <a:ln w="19050">
            <a:solidFill>
              <a:schemeClr val="tx1"/>
            </a:solidFill>
          </a:ln>
        </p:spPr>
      </p:pic>
    </p:spTree>
    <p:extLst>
      <p:ext uri="{BB962C8B-B14F-4D97-AF65-F5344CB8AC3E}">
        <p14:creationId xmlns:p14="http://schemas.microsoft.com/office/powerpoint/2010/main" val="230132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lstStyle/>
          <a:p>
            <a:r>
              <a:rPr lang="en-US" dirty="0" smtClean="0"/>
              <a:t>Click at the end of Line 66 and press ENTER twice to insert new Lines 67 &amp; 68.</a:t>
            </a:r>
          </a:p>
          <a:p>
            <a:r>
              <a:rPr lang="en-US" dirty="0" smtClean="0"/>
              <a:t>Enter the code shown which will create submit controls so users can submit as well as reset the information in the form.</a:t>
            </a:r>
            <a:endParaRPr lang="en-US" dirty="0"/>
          </a:p>
        </p:txBody>
      </p:sp>
      <p:sp>
        <p:nvSpPr>
          <p:cNvPr id="3" name="Title 2"/>
          <p:cNvSpPr>
            <a:spLocks noGrp="1"/>
          </p:cNvSpPr>
          <p:nvPr>
            <p:ph type="title"/>
          </p:nvPr>
        </p:nvSpPr>
        <p:spPr>
          <a:xfrm>
            <a:off x="304800" y="228600"/>
            <a:ext cx="8534400" cy="1143000"/>
          </a:xfrm>
        </p:spPr>
        <p:txBody>
          <a:bodyPr>
            <a:normAutofit fontScale="90000"/>
          </a:bodyPr>
          <a:lstStyle/>
          <a:p>
            <a:r>
              <a:rPr lang="en-US" dirty="0" smtClean="0"/>
              <a:t>Add a Submit and Reset Buttons to a Form</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3657600"/>
            <a:ext cx="9144000" cy="1977081"/>
          </a:xfrm>
          <a:prstGeom prst="rect">
            <a:avLst/>
          </a:prstGeom>
          <a:ln w="19050">
            <a:solidFill>
              <a:schemeClr val="tx1"/>
            </a:solidFill>
          </a:ln>
        </p:spPr>
      </p:pic>
    </p:spTree>
    <p:extLst>
      <p:ext uri="{BB962C8B-B14F-4D97-AF65-F5344CB8AC3E}">
        <p14:creationId xmlns:p14="http://schemas.microsoft.com/office/powerpoint/2010/main" val="153696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CSS </a:t>
            </a:r>
            <a:r>
              <a:rPr lang="en-IN" dirty="0"/>
              <a:t>styles </a:t>
            </a:r>
            <a:r>
              <a:rPr lang="en-IN" dirty="0" smtClean="0"/>
              <a:t>are applied to forms to </a:t>
            </a:r>
            <a:r>
              <a:rPr lang="en-IN" dirty="0"/>
              <a:t>improve the appeal and usefulness of the </a:t>
            </a:r>
            <a:r>
              <a:rPr lang="en-IN" dirty="0" smtClean="0"/>
              <a:t>form </a:t>
            </a:r>
            <a:r>
              <a:rPr lang="en-IN" dirty="0"/>
              <a:t>and its </a:t>
            </a:r>
            <a:r>
              <a:rPr lang="en-IN" dirty="0" smtClean="0"/>
              <a:t>controls.</a:t>
            </a:r>
            <a:endParaRPr lang="en-IN" dirty="0" smtClean="0"/>
          </a:p>
          <a:p>
            <a:r>
              <a:rPr lang="en-IN" dirty="0"/>
              <a:t>As with tables, consider forms in the </a:t>
            </a:r>
            <a:r>
              <a:rPr lang="en-IN" dirty="0" smtClean="0"/>
              <a:t>context </a:t>
            </a:r>
            <a:r>
              <a:rPr lang="en-US" dirty="0" smtClean="0"/>
              <a:t>of </a:t>
            </a:r>
            <a:r>
              <a:rPr lang="en-US" dirty="0"/>
              <a:t>responsive </a:t>
            </a:r>
            <a:r>
              <a:rPr lang="en-US" dirty="0" smtClean="0"/>
              <a:t>design.</a:t>
            </a:r>
            <a:endParaRPr lang="en-US" dirty="0" smtClean="0"/>
          </a:p>
          <a:p>
            <a:r>
              <a:rPr lang="en-IN" dirty="0" smtClean="0"/>
              <a:t>Controls can be included to collect optional </a:t>
            </a:r>
            <a:r>
              <a:rPr lang="en-IN" dirty="0"/>
              <a:t>information, such as product feedback, in tablet and desktop </a:t>
            </a:r>
            <a:r>
              <a:rPr lang="en-IN" dirty="0" smtClean="0"/>
              <a:t>viewports.</a:t>
            </a:r>
            <a:endParaRPr lang="en-US" dirty="0"/>
          </a:p>
        </p:txBody>
      </p:sp>
      <p:sp>
        <p:nvSpPr>
          <p:cNvPr id="5" name="Title 4"/>
          <p:cNvSpPr>
            <a:spLocks noGrp="1"/>
          </p:cNvSpPr>
          <p:nvPr>
            <p:ph type="title"/>
          </p:nvPr>
        </p:nvSpPr>
        <p:spPr/>
        <p:txBody>
          <a:bodyPr>
            <a:normAutofit/>
          </a:bodyPr>
          <a:lstStyle/>
          <a:p>
            <a:r>
              <a:rPr lang="en-US" sz="4400" dirty="0"/>
              <a:t>Styling </a:t>
            </a:r>
            <a:r>
              <a:rPr lang="en-US" sz="4400" dirty="0" smtClean="0"/>
              <a:t>Forms </a:t>
            </a:r>
            <a:endParaRPr lang="en-US" sz="4400" dirty="0"/>
          </a:p>
        </p:txBody>
      </p:sp>
    </p:spTree>
    <p:extLst>
      <p:ext uri="{BB962C8B-B14F-4D97-AF65-F5344CB8AC3E}">
        <p14:creationId xmlns:p14="http://schemas.microsoft.com/office/powerpoint/2010/main" val="249789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152400"/>
            <a:ext cx="8991600" cy="1143000"/>
          </a:xfrm>
        </p:spPr>
        <p:txBody>
          <a:bodyPr>
            <a:noAutofit/>
          </a:bodyPr>
          <a:lstStyle/>
          <a:p>
            <a:r>
              <a:rPr lang="en-IN" sz="4400" dirty="0"/>
              <a:t>To Style a Form for a </a:t>
            </a:r>
            <a:r>
              <a:rPr lang="en-IN" sz="4400" dirty="0" smtClean="0"/>
              <a:t>Mobile </a:t>
            </a:r>
            <a:r>
              <a:rPr lang="en-IN" sz="4400" dirty="0"/>
              <a:t>Viewport</a:t>
            </a:r>
            <a:endParaRPr lang="en-US" sz="4400" dirty="0"/>
          </a:p>
        </p:txBody>
      </p:sp>
      <p:sp>
        <p:nvSpPr>
          <p:cNvPr id="2" name="Content Placeholder 1"/>
          <p:cNvSpPr>
            <a:spLocks noGrp="1"/>
          </p:cNvSpPr>
          <p:nvPr>
            <p:ph idx="1"/>
          </p:nvPr>
        </p:nvSpPr>
        <p:spPr>
          <a:xfrm>
            <a:off x="152400" y="1143000"/>
            <a:ext cx="8915400" cy="4525963"/>
          </a:xfrm>
        </p:spPr>
        <p:txBody>
          <a:bodyPr/>
          <a:lstStyle/>
          <a:p>
            <a:r>
              <a:rPr lang="en-US" dirty="0" smtClean="0"/>
              <a:t>Open “styles.css” in Notepad ++ if necessary.</a:t>
            </a:r>
          </a:p>
          <a:p>
            <a:r>
              <a:rPr lang="en-US" dirty="0" smtClean="0"/>
              <a:t>Click at the end of Line 117 (the last line before the tablet media query) and press ENTER twice to insert new Lines 118 &amp; 119.</a:t>
            </a:r>
          </a:p>
          <a:p>
            <a:r>
              <a:rPr lang="en-US" dirty="0" smtClean="0"/>
              <a:t>Enter the comments and code shown to begin styling form elements.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62" y="3886200"/>
            <a:ext cx="8606476" cy="2710277"/>
          </a:xfrm>
          <a:prstGeom prst="rect">
            <a:avLst/>
          </a:prstGeom>
          <a:ln w="19050">
            <a:solidFill>
              <a:schemeClr val="tx1"/>
            </a:solidFill>
          </a:ln>
        </p:spPr>
      </p:pic>
    </p:spTree>
    <p:extLst>
      <p:ext uri="{BB962C8B-B14F-4D97-AF65-F5344CB8AC3E}">
        <p14:creationId xmlns:p14="http://schemas.microsoft.com/office/powerpoint/2010/main" val="301665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152400"/>
            <a:ext cx="8991600" cy="1143000"/>
          </a:xfrm>
        </p:spPr>
        <p:txBody>
          <a:bodyPr>
            <a:noAutofit/>
          </a:bodyPr>
          <a:lstStyle/>
          <a:p>
            <a:r>
              <a:rPr lang="en-IN" sz="4400" dirty="0"/>
              <a:t>To Style a Form for a </a:t>
            </a:r>
            <a:r>
              <a:rPr lang="en-IN" sz="4400" dirty="0" smtClean="0"/>
              <a:t>Mobile </a:t>
            </a:r>
            <a:r>
              <a:rPr lang="en-IN" sz="4400" dirty="0"/>
              <a:t>Viewport</a:t>
            </a:r>
            <a:endParaRPr lang="en-US" sz="4400" dirty="0"/>
          </a:p>
        </p:txBody>
      </p:sp>
      <p:sp>
        <p:nvSpPr>
          <p:cNvPr id="2" name="Content Placeholder 1"/>
          <p:cNvSpPr>
            <a:spLocks noGrp="1"/>
          </p:cNvSpPr>
          <p:nvPr>
            <p:ph idx="1"/>
          </p:nvPr>
        </p:nvSpPr>
        <p:spPr>
          <a:xfrm>
            <a:off x="152400" y="1143000"/>
            <a:ext cx="8915400" cy="4525963"/>
          </a:xfrm>
        </p:spPr>
        <p:txBody>
          <a:bodyPr/>
          <a:lstStyle/>
          <a:p>
            <a:r>
              <a:rPr lang="en-US" dirty="0" smtClean="0"/>
              <a:t>At the end of Line 128, press ENTER twice to insert new Lines 129 &amp; 130.</a:t>
            </a:r>
          </a:p>
          <a:p>
            <a:r>
              <a:rPr lang="en-US" dirty="0" smtClean="0"/>
              <a:t>Enter the comment and code shown to style additional form elements.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07" y="3104775"/>
            <a:ext cx="8252387" cy="2991225"/>
          </a:xfrm>
          <a:prstGeom prst="rect">
            <a:avLst/>
          </a:prstGeom>
          <a:ln w="19050">
            <a:solidFill>
              <a:schemeClr val="tx1"/>
            </a:solidFill>
          </a:ln>
        </p:spPr>
      </p:pic>
    </p:spTree>
    <p:extLst>
      <p:ext uri="{BB962C8B-B14F-4D97-AF65-F5344CB8AC3E}">
        <p14:creationId xmlns:p14="http://schemas.microsoft.com/office/powerpoint/2010/main" val="424643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152400"/>
            <a:ext cx="8991600" cy="1143000"/>
          </a:xfrm>
        </p:spPr>
        <p:txBody>
          <a:bodyPr>
            <a:noAutofit/>
          </a:bodyPr>
          <a:lstStyle/>
          <a:p>
            <a:r>
              <a:rPr lang="en-IN" sz="4400" dirty="0"/>
              <a:t>To Style a Form for a </a:t>
            </a:r>
            <a:r>
              <a:rPr lang="en-IN" sz="4400" dirty="0" smtClean="0"/>
              <a:t>Tablet </a:t>
            </a:r>
            <a:r>
              <a:rPr lang="en-IN" sz="4400" dirty="0"/>
              <a:t>Viewport</a:t>
            </a:r>
            <a:endParaRPr lang="en-US" sz="4400" dirty="0"/>
          </a:p>
        </p:txBody>
      </p:sp>
      <p:sp>
        <p:nvSpPr>
          <p:cNvPr id="2" name="Content Placeholder 1"/>
          <p:cNvSpPr>
            <a:spLocks noGrp="1"/>
          </p:cNvSpPr>
          <p:nvPr>
            <p:ph idx="1"/>
          </p:nvPr>
        </p:nvSpPr>
        <p:spPr>
          <a:xfrm>
            <a:off x="152400" y="1143000"/>
            <a:ext cx="8915400" cy="4525963"/>
          </a:xfrm>
        </p:spPr>
        <p:txBody>
          <a:bodyPr/>
          <a:lstStyle/>
          <a:p>
            <a:r>
              <a:rPr lang="en-US" dirty="0" smtClean="0"/>
              <a:t>At the end of Line 316, press ENTER twice to insert new Lines 317 &amp; 318.</a:t>
            </a:r>
          </a:p>
          <a:p>
            <a:r>
              <a:rPr lang="en-US" dirty="0" smtClean="0"/>
              <a:t>Enter the comment and code shown to style additional form elements for a tablet viewport.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340" y="2971800"/>
            <a:ext cx="6639320" cy="3781666"/>
          </a:xfrm>
          <a:prstGeom prst="rect">
            <a:avLst/>
          </a:prstGeom>
          <a:ln w="19050">
            <a:solidFill>
              <a:schemeClr val="tx1"/>
            </a:solidFill>
          </a:ln>
        </p:spPr>
      </p:pic>
    </p:spTree>
    <p:extLst>
      <p:ext uri="{BB962C8B-B14F-4D97-AF65-F5344CB8AC3E}">
        <p14:creationId xmlns:p14="http://schemas.microsoft.com/office/powerpoint/2010/main" val="19108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0"/>
            <a:ext cx="9525000" cy="1143000"/>
          </a:xfrm>
        </p:spPr>
        <p:txBody>
          <a:bodyPr>
            <a:noAutofit/>
          </a:bodyPr>
          <a:lstStyle/>
          <a:p>
            <a:r>
              <a:rPr lang="en-IN" sz="4400" dirty="0"/>
              <a:t>To Style a Form for a </a:t>
            </a:r>
            <a:r>
              <a:rPr lang="en-IN" sz="4400" dirty="0" smtClean="0"/>
              <a:t>Desktop </a:t>
            </a:r>
            <a:r>
              <a:rPr lang="en-IN" sz="4400" dirty="0"/>
              <a:t>Viewport</a:t>
            </a:r>
            <a:endParaRPr lang="en-US" sz="4400" dirty="0"/>
          </a:p>
        </p:txBody>
      </p:sp>
      <p:sp>
        <p:nvSpPr>
          <p:cNvPr id="2" name="Content Placeholder 1"/>
          <p:cNvSpPr>
            <a:spLocks noGrp="1"/>
          </p:cNvSpPr>
          <p:nvPr>
            <p:ph idx="1"/>
          </p:nvPr>
        </p:nvSpPr>
        <p:spPr>
          <a:xfrm>
            <a:off x="152400" y="1143000"/>
            <a:ext cx="8915400" cy="4525963"/>
          </a:xfrm>
        </p:spPr>
        <p:txBody>
          <a:bodyPr/>
          <a:lstStyle/>
          <a:p>
            <a:r>
              <a:rPr lang="en-US" dirty="0" smtClean="0"/>
              <a:t>At the end of Line 474, press ENTER twice to insert new Lines 475 &amp; 476.</a:t>
            </a:r>
          </a:p>
          <a:p>
            <a:r>
              <a:rPr lang="en-US" dirty="0" smtClean="0"/>
              <a:t>Enter the comment and code shown to style additional form elements for a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63" y="3085658"/>
            <a:ext cx="8059275" cy="3162742"/>
          </a:xfrm>
          <a:prstGeom prst="rect">
            <a:avLst/>
          </a:prstGeom>
          <a:ln w="19050">
            <a:solidFill>
              <a:schemeClr val="tx1"/>
            </a:solidFill>
          </a:ln>
        </p:spPr>
      </p:pic>
    </p:spTree>
    <p:extLst>
      <p:ext uri="{BB962C8B-B14F-4D97-AF65-F5344CB8AC3E}">
        <p14:creationId xmlns:p14="http://schemas.microsoft.com/office/powerpoint/2010/main" val="21246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Validate the CSS at:</a:t>
            </a:r>
          </a:p>
          <a:p>
            <a:pPr lvl="1"/>
            <a:r>
              <a:rPr lang="en-US" sz="2800" dirty="0" smtClean="0">
                <a:hlinkClick r:id="rId2"/>
              </a:rPr>
              <a:t>http://jigsaw.w3.org/css-validator/</a:t>
            </a:r>
            <a:r>
              <a:rPr lang="en-US" sz="2800" dirty="0" smtClean="0"/>
              <a:t> </a:t>
            </a:r>
            <a:br>
              <a:rPr lang="en-US" sz="2800" dirty="0" smtClean="0"/>
            </a:br>
            <a:endParaRPr lang="en-US" sz="2800" dirty="0" smtClean="0"/>
          </a:p>
          <a:p>
            <a:r>
              <a:rPr lang="en-US" sz="3200" dirty="0" smtClean="0"/>
              <a:t>Validate the HTML </a:t>
            </a:r>
            <a:r>
              <a:rPr lang="en-US" sz="3200" dirty="0" smtClean="0"/>
              <a:t>at:</a:t>
            </a:r>
          </a:p>
          <a:p>
            <a:pPr lvl="1"/>
            <a:r>
              <a:rPr lang="en-US" sz="2800" dirty="0" smtClean="0">
                <a:hlinkClick r:id="rId3"/>
              </a:rPr>
              <a:t>https</a:t>
            </a:r>
            <a:r>
              <a:rPr lang="en-US" sz="2800" dirty="0" smtClean="0">
                <a:hlinkClick r:id="rId3"/>
              </a:rPr>
              <a:t>://validator.w3.org/</a:t>
            </a:r>
            <a:r>
              <a:rPr lang="en-US" sz="2800" dirty="0" smtClean="0"/>
              <a:t> </a:t>
            </a:r>
            <a:endParaRPr lang="en-US" sz="2800" dirty="0"/>
          </a:p>
        </p:txBody>
      </p:sp>
      <p:sp>
        <p:nvSpPr>
          <p:cNvPr id="3" name="Title 2"/>
          <p:cNvSpPr>
            <a:spLocks noGrp="1"/>
          </p:cNvSpPr>
          <p:nvPr>
            <p:ph type="title"/>
          </p:nvPr>
        </p:nvSpPr>
        <p:spPr/>
        <p:txBody>
          <a:bodyPr/>
          <a:lstStyle/>
          <a:p>
            <a:r>
              <a:rPr lang="en-US" dirty="0" smtClean="0"/>
              <a:t>Save &amp; Validate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lvl="1" indent="-342900">
              <a:buFont typeface="Arial" pitchFamily="34" charset="0"/>
              <a:buChar char="•"/>
            </a:pPr>
            <a:r>
              <a:rPr lang="en-IN" sz="2800" b="1" dirty="0" smtClean="0"/>
              <a:t>Table </a:t>
            </a:r>
            <a:r>
              <a:rPr lang="en-IN" sz="2800" b="1" dirty="0"/>
              <a:t>caption </a:t>
            </a:r>
            <a:endParaRPr lang="en-IN" sz="2800" b="1" dirty="0" smtClean="0"/>
          </a:p>
          <a:p>
            <a:pPr marL="741363" lvl="2" indent="-284163">
              <a:buSzPct val="121000"/>
              <a:buFont typeface="Calibri" panose="020F0502020204030204" pitchFamily="34" charset="0"/>
              <a:buChar char="–"/>
            </a:pPr>
            <a:r>
              <a:rPr lang="en-IN" sz="2400" dirty="0" smtClean="0"/>
              <a:t>It is a descriptive </a:t>
            </a:r>
            <a:r>
              <a:rPr lang="en-IN" sz="2400" dirty="0"/>
              <a:t>text that serves as a title or identifies the table’s purpose </a:t>
            </a:r>
          </a:p>
          <a:p>
            <a:pPr marL="741363" lvl="2" indent="-284163">
              <a:buSzPct val="121000"/>
              <a:buFont typeface="Calibri" panose="020F0502020204030204" pitchFamily="34" charset="0"/>
              <a:buChar char="–"/>
            </a:pPr>
            <a:r>
              <a:rPr lang="en-IN" sz="2400" dirty="0" smtClean="0"/>
              <a:t>It is defined with a starting &lt;caption&gt; tag and an ending &lt;/caption&gt; tag</a:t>
            </a:r>
          </a:p>
          <a:p>
            <a:pPr marL="741363" lvl="2" indent="-284163">
              <a:buSzPct val="121000"/>
              <a:buFont typeface="Calibri" panose="020F0502020204030204" pitchFamily="34" charset="0"/>
              <a:buChar char="–"/>
            </a:pPr>
            <a:r>
              <a:rPr lang="en-IN" sz="2400" dirty="0" smtClean="0"/>
              <a:t>It </a:t>
            </a:r>
            <a:r>
              <a:rPr lang="en-IN" sz="2400" dirty="0"/>
              <a:t>is inserted after the starting &lt;table&gt; tag </a:t>
            </a:r>
            <a:endParaRPr lang="en-IN" sz="2400" dirty="0" smtClean="0"/>
          </a:p>
          <a:p>
            <a:pPr marL="741363" lvl="2" indent="-284163">
              <a:buSzPct val="121000"/>
              <a:buFont typeface="Calibri" panose="020F0502020204030204" pitchFamily="34" charset="0"/>
              <a:buChar char="–"/>
            </a:pPr>
            <a:r>
              <a:rPr lang="en-US" sz="2400" dirty="0"/>
              <a:t>A table can have only one </a:t>
            </a:r>
            <a:r>
              <a:rPr lang="en-US" sz="2400" dirty="0" smtClean="0"/>
              <a:t>caption</a:t>
            </a:r>
          </a:p>
          <a:p>
            <a:pPr marL="519112" lvl="2" indent="-457200">
              <a:buSzPct val="121000"/>
            </a:pPr>
            <a:r>
              <a:rPr lang="en-IN" sz="2800" dirty="0"/>
              <a:t>Tables can include headers and captions individually or in </a:t>
            </a:r>
            <a:r>
              <a:rPr lang="en-IN" sz="2800" dirty="0" smtClean="0"/>
              <a:t>combination</a:t>
            </a:r>
            <a:endParaRPr lang="en-US" sz="2400" dirty="0"/>
          </a:p>
        </p:txBody>
      </p:sp>
      <p:sp>
        <p:nvSpPr>
          <p:cNvPr id="5" name="Title 4"/>
          <p:cNvSpPr>
            <a:spLocks noGrp="1"/>
          </p:cNvSpPr>
          <p:nvPr>
            <p:ph type="title"/>
          </p:nvPr>
        </p:nvSpPr>
        <p:spPr/>
        <p:txBody>
          <a:bodyPr>
            <a:noAutofit/>
          </a:bodyPr>
          <a:lstStyle/>
          <a:p>
            <a:r>
              <a:rPr lang="en-IN" sz="4400" dirty="0"/>
              <a:t>Table Borders, Headers, and </a:t>
            </a:r>
            <a:r>
              <a:rPr lang="en-IN" sz="4400" dirty="0" smtClean="0"/>
              <a:t>Captions</a:t>
            </a:r>
            <a:endParaRPr lang="en-US" sz="4400" dirty="0"/>
          </a:p>
        </p:txBody>
      </p:sp>
    </p:spTree>
    <p:extLst>
      <p:ext uri="{BB962C8B-B14F-4D97-AF65-F5344CB8AC3E}">
        <p14:creationId xmlns:p14="http://schemas.microsoft.com/office/powerpoint/2010/main" val="19160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038600" cy="4525963"/>
          </a:xfrm>
        </p:spPr>
        <p:txBody>
          <a:bodyPr>
            <a:noAutofit/>
          </a:bodyPr>
          <a:lstStyle/>
          <a:p>
            <a:r>
              <a:rPr lang="en-US" sz="2800" dirty="0" smtClean="0"/>
              <a:t>How many columns does this HTML code generate?</a:t>
            </a:r>
          </a:p>
          <a:p>
            <a:r>
              <a:rPr lang="en-US" sz="2800" dirty="0" smtClean="0"/>
              <a:t>How many headers?</a:t>
            </a:r>
          </a:p>
          <a:p>
            <a:r>
              <a:rPr lang="en-US" sz="2800" dirty="0" smtClean="0"/>
              <a:t>How many rows?</a:t>
            </a:r>
            <a:endParaRPr lang="en-IN" sz="2800" dirty="0" smtClean="0"/>
          </a:p>
        </p:txBody>
      </p:sp>
      <p:sp>
        <p:nvSpPr>
          <p:cNvPr id="5" name="Title 4"/>
          <p:cNvSpPr>
            <a:spLocks noGrp="1"/>
          </p:cNvSpPr>
          <p:nvPr>
            <p:ph type="title"/>
          </p:nvPr>
        </p:nvSpPr>
        <p:spPr/>
        <p:txBody>
          <a:bodyPr>
            <a:noAutofit/>
          </a:bodyPr>
          <a:lstStyle/>
          <a:p>
            <a:r>
              <a:rPr lang="en-IN" sz="4400" dirty="0"/>
              <a:t>Table Borders, Headers, and </a:t>
            </a:r>
            <a:r>
              <a:rPr lang="en-IN" sz="4400" dirty="0" smtClean="0"/>
              <a:t>Captions</a:t>
            </a:r>
            <a:endParaRPr lang="en-US" sz="4400" dirty="0"/>
          </a:p>
        </p:txBody>
      </p:sp>
      <p:sp>
        <p:nvSpPr>
          <p:cNvPr id="4" name="Content Placeholder 1"/>
          <p:cNvSpPr txBox="1">
            <a:spLocks/>
          </p:cNvSpPr>
          <p:nvPr/>
        </p:nvSpPr>
        <p:spPr>
          <a:xfrm>
            <a:off x="4267200" y="1481328"/>
            <a:ext cx="4419600" cy="4525963"/>
          </a:xfrm>
          <a:prstGeom prst="rect">
            <a:avLst/>
          </a:prstGeom>
        </p:spPr>
        <p:txBody>
          <a:bodyPr vert="horz">
            <a:noAutofit/>
          </a:bodyPr>
          <a:lstStyle/>
          <a:p>
            <a:pPr lvl="1"/>
            <a:r>
              <a:rPr lang="en-US" sz="1000" dirty="0" smtClean="0">
                <a:latin typeface="Courier New" panose="02070309020205020404" pitchFamily="49" charset="0"/>
                <a:cs typeface="Courier New" panose="02070309020205020404" pitchFamily="49" charset="0"/>
              </a:rPr>
              <a:t>&lt;table&gt;</a:t>
            </a:r>
          </a:p>
          <a:p>
            <a:pPr lvl="1"/>
            <a:r>
              <a:rPr lang="en-US" sz="1000" dirty="0" smtClean="0">
                <a:latin typeface="Courier New" panose="02070309020205020404" pitchFamily="49" charset="0"/>
                <a:cs typeface="Courier New" panose="02070309020205020404" pitchFamily="49" charset="0"/>
              </a:rPr>
              <a:t>   &lt;caption&gt;College Course Recommendations by Semester&lt;/caption&gt;</a:t>
            </a:r>
          </a:p>
          <a:p>
            <a:pPr lvl="1"/>
            <a:r>
              <a:rPr lang="en-US" sz="1000" dirty="0" smtClean="0">
                <a:latin typeface="Courier New" panose="02070309020205020404" pitchFamily="49" charset="0"/>
                <a:cs typeface="Courier New" panose="02070309020205020404" pitchFamily="49" charset="0"/>
              </a:rPr>
              <a:t>	&lt;</a:t>
            </a:r>
            <a:r>
              <a:rPr lang="en-US" sz="1000" dirty="0" err="1" smtClean="0">
                <a:latin typeface="Courier New" panose="02070309020205020404" pitchFamily="49" charset="0"/>
                <a:cs typeface="Courier New" panose="02070309020205020404" pitchFamily="49" charset="0"/>
              </a:rPr>
              <a:t>tr</a:t>
            </a:r>
            <a:r>
              <a:rPr lang="en-US" sz="1000" dirty="0" smtClean="0">
                <a:latin typeface="Courier New" panose="02070309020205020404" pitchFamily="49" charset="0"/>
                <a:cs typeface="Courier New" panose="02070309020205020404" pitchFamily="49" charset="0"/>
              </a:rPr>
              <a:t>&gt;</a:t>
            </a:r>
          </a:p>
          <a:p>
            <a:pPr lvl="2"/>
            <a:r>
              <a:rPr lang="en-US" sz="1000" dirty="0" smtClean="0">
                <a:latin typeface="Courier New" panose="02070309020205020404" pitchFamily="49" charset="0"/>
                <a:cs typeface="Courier New" panose="02070309020205020404" pitchFamily="49" charset="0"/>
              </a:rPr>
              <a:t>	&lt;</a:t>
            </a:r>
            <a:r>
              <a:rPr lang="en-US" sz="1000" dirty="0" err="1" smtClean="0">
                <a:latin typeface="Courier New" panose="02070309020205020404" pitchFamily="49" charset="0"/>
                <a:cs typeface="Courier New" panose="02070309020205020404" pitchFamily="49" charset="0"/>
              </a:rPr>
              <a:t>th</a:t>
            </a:r>
            <a:r>
              <a:rPr lang="en-US" sz="1000" dirty="0" smtClean="0">
                <a:latin typeface="Courier New" panose="02070309020205020404" pitchFamily="49" charset="0"/>
                <a:cs typeface="Courier New" panose="02070309020205020404" pitchFamily="49" charset="0"/>
              </a:rPr>
              <a:t>&gt;Semester 1&lt;/</a:t>
            </a:r>
            <a:r>
              <a:rPr lang="en-US" sz="1000" dirty="0" err="1" smtClean="0">
                <a:latin typeface="Courier New" panose="02070309020205020404" pitchFamily="49" charset="0"/>
                <a:cs typeface="Courier New" panose="02070309020205020404" pitchFamily="49" charset="0"/>
              </a:rPr>
              <a:t>th</a:t>
            </a:r>
            <a:r>
              <a:rPr lang="en-US" sz="1000" dirty="0" smtClean="0">
                <a:latin typeface="Courier New" panose="02070309020205020404" pitchFamily="49" charset="0"/>
                <a:cs typeface="Courier New" panose="02070309020205020404" pitchFamily="49" charset="0"/>
              </a:rPr>
              <a:t>&gt;</a:t>
            </a:r>
          </a:p>
          <a:p>
            <a:pPr lvl="2"/>
            <a:r>
              <a:rPr lang="en-US" sz="1000" dirty="0" smtClean="0">
                <a:latin typeface="Courier New" panose="02070309020205020404" pitchFamily="49" charset="0"/>
                <a:cs typeface="Courier New" panose="02070309020205020404" pitchFamily="49" charset="0"/>
              </a:rPr>
              <a:t>	&lt;</a:t>
            </a:r>
            <a:r>
              <a:rPr lang="en-US" sz="1000" dirty="0" err="1" smtClean="0">
                <a:latin typeface="Courier New" panose="02070309020205020404" pitchFamily="49" charset="0"/>
                <a:cs typeface="Courier New" panose="02070309020205020404" pitchFamily="49" charset="0"/>
              </a:rPr>
              <a:t>th</a:t>
            </a:r>
            <a:r>
              <a:rPr lang="en-US" sz="1000" dirty="0" smtClean="0">
                <a:latin typeface="Courier New" panose="02070309020205020404" pitchFamily="49" charset="0"/>
                <a:cs typeface="Courier New" panose="02070309020205020404" pitchFamily="49" charset="0"/>
              </a:rPr>
              <a:t>&gt;Semester 2&lt;/</a:t>
            </a:r>
            <a:r>
              <a:rPr lang="en-US" sz="1000" dirty="0" err="1" smtClean="0">
                <a:latin typeface="Courier New" panose="02070309020205020404" pitchFamily="49" charset="0"/>
                <a:cs typeface="Courier New" panose="02070309020205020404" pitchFamily="49" charset="0"/>
              </a:rPr>
              <a:t>th</a:t>
            </a:r>
            <a:r>
              <a:rPr lang="en-US" sz="1000" dirty="0" smtClean="0">
                <a:latin typeface="Courier New" panose="02070309020205020404" pitchFamily="49" charset="0"/>
                <a:cs typeface="Courier New" panose="02070309020205020404" pitchFamily="49" charset="0"/>
              </a:rPr>
              <a:t>&gt;</a:t>
            </a:r>
          </a:p>
          <a:p>
            <a:pPr lvl="2"/>
            <a:r>
              <a:rPr lang="en-US" sz="1000" dirty="0" smtClean="0">
                <a:latin typeface="Courier New" panose="02070309020205020404" pitchFamily="49" charset="0"/>
                <a:cs typeface="Courier New" panose="02070309020205020404" pitchFamily="49" charset="0"/>
              </a:rPr>
              <a:t>	&lt;</a:t>
            </a:r>
            <a:r>
              <a:rPr lang="en-US" sz="1000" dirty="0" err="1" smtClean="0">
                <a:latin typeface="Courier New" panose="02070309020205020404" pitchFamily="49" charset="0"/>
                <a:cs typeface="Courier New" panose="02070309020205020404" pitchFamily="49" charset="0"/>
              </a:rPr>
              <a:t>th</a:t>
            </a:r>
            <a:r>
              <a:rPr lang="en-US" sz="1000" dirty="0" smtClean="0">
                <a:latin typeface="Courier New" panose="02070309020205020404" pitchFamily="49" charset="0"/>
                <a:cs typeface="Courier New" panose="02070309020205020404" pitchFamily="49" charset="0"/>
              </a:rPr>
              <a:t>&gt;Semester 3&lt;/</a:t>
            </a:r>
            <a:r>
              <a:rPr lang="en-US" sz="1000" dirty="0" err="1" smtClean="0">
                <a:latin typeface="Courier New" panose="02070309020205020404" pitchFamily="49" charset="0"/>
                <a:cs typeface="Courier New" panose="02070309020205020404" pitchFamily="49" charset="0"/>
              </a:rPr>
              <a:t>th</a:t>
            </a:r>
            <a:r>
              <a:rPr lang="en-US" sz="1000" dirty="0" smtClean="0">
                <a:latin typeface="Courier New" panose="02070309020205020404" pitchFamily="49" charset="0"/>
                <a:cs typeface="Courier New" panose="02070309020205020404" pitchFamily="49" charset="0"/>
              </a:rPr>
              <a:t>&gt;</a:t>
            </a:r>
          </a:p>
          <a:p>
            <a:pPr lvl="2"/>
            <a:r>
              <a:rPr lang="en-US" sz="1000" dirty="0" smtClean="0">
                <a:latin typeface="Courier New" panose="02070309020205020404" pitchFamily="49" charset="0"/>
                <a:cs typeface="Courier New" panose="02070309020205020404" pitchFamily="49" charset="0"/>
              </a:rPr>
              <a:t>	&lt;</a:t>
            </a:r>
            <a:r>
              <a:rPr lang="en-US" sz="1000" dirty="0" err="1" smtClean="0">
                <a:latin typeface="Courier New" panose="02070309020205020404" pitchFamily="49" charset="0"/>
                <a:cs typeface="Courier New" panose="02070309020205020404" pitchFamily="49" charset="0"/>
              </a:rPr>
              <a:t>th</a:t>
            </a:r>
            <a:r>
              <a:rPr lang="en-US" sz="1000" dirty="0" smtClean="0">
                <a:latin typeface="Courier New" panose="02070309020205020404" pitchFamily="49" charset="0"/>
                <a:cs typeface="Courier New" panose="02070309020205020404" pitchFamily="49" charset="0"/>
              </a:rPr>
              <a:t>&gt;Semester 4&lt;/</a:t>
            </a:r>
            <a:r>
              <a:rPr lang="en-US" sz="1000" dirty="0" err="1" smtClean="0">
                <a:latin typeface="Courier New" panose="02070309020205020404" pitchFamily="49" charset="0"/>
                <a:cs typeface="Courier New" panose="02070309020205020404" pitchFamily="49" charset="0"/>
              </a:rPr>
              <a:t>th</a:t>
            </a:r>
            <a:r>
              <a:rPr lang="en-US" sz="1000" dirty="0" smtClean="0">
                <a:latin typeface="Courier New" panose="02070309020205020404" pitchFamily="49" charset="0"/>
                <a:cs typeface="Courier New" panose="02070309020205020404" pitchFamily="49" charset="0"/>
              </a:rPr>
              <a:t>&gt;</a:t>
            </a:r>
          </a:p>
          <a:p>
            <a:pPr lvl="1"/>
            <a:r>
              <a:rPr lang="en-US" sz="1000" dirty="0" smtClean="0">
                <a:latin typeface="Courier New" panose="02070309020205020404" pitchFamily="49" charset="0"/>
                <a:cs typeface="Courier New" panose="02070309020205020404" pitchFamily="49" charset="0"/>
              </a:rPr>
              <a:t>      &lt;/</a:t>
            </a:r>
            <a:r>
              <a:rPr lang="en-US" sz="1000" dirty="0" err="1" smtClean="0">
                <a:latin typeface="Courier New" panose="02070309020205020404" pitchFamily="49" charset="0"/>
                <a:cs typeface="Courier New" panose="02070309020205020404" pitchFamily="49" charset="0"/>
              </a:rPr>
              <a:t>tr</a:t>
            </a:r>
            <a:r>
              <a:rPr lang="en-US" sz="1000" dirty="0" smtClean="0">
                <a:latin typeface="Courier New" panose="02070309020205020404" pitchFamily="49" charset="0"/>
                <a:cs typeface="Courier New" panose="02070309020205020404" pitchFamily="49" charset="0"/>
              </a:rPr>
              <a:t>&gt;</a:t>
            </a:r>
            <a:endParaRPr kumimoji="0" lang="en-US" sz="1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457200" marR="0" lvl="1" indent="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1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a:t>
            </a: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&lt;</a:t>
            </a:r>
            <a:r>
              <a:rPr kumimoji="0" lang="en-US" sz="1000" b="0"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Courier New" panose="02070309020205020404" pitchFamily="49" charset="0"/>
              </a:rPr>
              <a:t>tr</a:t>
            </a: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&gt;</a:t>
            </a:r>
          </a:p>
          <a:p>
            <a:pPr marL="914400" marR="0" lvl="2" indent="0" algn="l" defTabSz="914400" rtl="0" eaLnBrk="1" fontAlgn="auto" latinLnBrk="0" hangingPunct="1">
              <a:lnSpc>
                <a:spcPct val="100000"/>
              </a:lnSpc>
              <a:spcBef>
                <a:spcPts val="350"/>
              </a:spcBef>
              <a:spcAft>
                <a:spcPts val="0"/>
              </a:spcAft>
              <a:buClr>
                <a:schemeClr val="accent2"/>
              </a:buClr>
              <a:buSzPct val="100000"/>
              <a:buFont typeface="Wingdings 2"/>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&lt;td&gt;English I&lt;/td&gt;</a:t>
            </a:r>
          </a:p>
          <a:p>
            <a:pPr marL="914400" marR="0" lvl="2" indent="0" algn="l" defTabSz="914400" rtl="0" eaLnBrk="1" fontAlgn="auto" latinLnBrk="0" hangingPunct="1">
              <a:lnSpc>
                <a:spcPct val="100000"/>
              </a:lnSpc>
              <a:spcBef>
                <a:spcPts val="350"/>
              </a:spcBef>
              <a:spcAft>
                <a:spcPts val="0"/>
              </a:spcAft>
              <a:buClr>
                <a:schemeClr val="accent2"/>
              </a:buClr>
              <a:buSzPct val="100000"/>
              <a:buFont typeface="Wingdings 2"/>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&lt;td&gt;English II&lt;/td&gt;</a:t>
            </a:r>
          </a:p>
          <a:p>
            <a:pPr marL="914400" marR="0" lvl="2" indent="0" algn="l" defTabSz="914400" rtl="0" eaLnBrk="1" fontAlgn="auto" latinLnBrk="0" hangingPunct="1">
              <a:lnSpc>
                <a:spcPct val="100000"/>
              </a:lnSpc>
              <a:spcBef>
                <a:spcPts val="350"/>
              </a:spcBef>
              <a:spcAft>
                <a:spcPts val="0"/>
              </a:spcAft>
              <a:buClr>
                <a:schemeClr val="accent2"/>
              </a:buClr>
              <a:buSzPct val="100000"/>
              <a:buFont typeface="Wingdings 2"/>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&lt;td&gt;Spanish I&lt;/td&gt;</a:t>
            </a:r>
          </a:p>
          <a:p>
            <a:pPr marL="914400" marR="0" lvl="2" indent="0" algn="l" defTabSz="914400" rtl="0" eaLnBrk="1" fontAlgn="auto" latinLnBrk="0" hangingPunct="1">
              <a:lnSpc>
                <a:spcPct val="100000"/>
              </a:lnSpc>
              <a:spcBef>
                <a:spcPts val="350"/>
              </a:spcBef>
              <a:spcAft>
                <a:spcPts val="0"/>
              </a:spcAft>
              <a:buClr>
                <a:schemeClr val="accent2"/>
              </a:buClr>
              <a:buSzPct val="100000"/>
              <a:buFont typeface="Wingdings 2"/>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&lt;td&gt;Spanish II&lt;/td&gt;</a:t>
            </a:r>
          </a:p>
          <a:p>
            <a:pPr marL="914400" marR="0" lvl="2" indent="0" algn="l" defTabSz="914400" rtl="0" eaLnBrk="1" fontAlgn="auto" latinLnBrk="0" hangingPunct="1">
              <a:lnSpc>
                <a:spcPct val="100000"/>
              </a:lnSpc>
              <a:spcBef>
                <a:spcPts val="350"/>
              </a:spcBef>
              <a:spcAft>
                <a:spcPts val="0"/>
              </a:spcAft>
              <a:buClr>
                <a:schemeClr val="accent2"/>
              </a:buClr>
              <a:buSzPct val="100000"/>
              <a:buFont typeface="Wingdings 2"/>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&lt;/</a:t>
            </a:r>
            <a:r>
              <a:rPr kumimoji="0" lang="en-US" sz="1000" b="0"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Courier New" panose="02070309020205020404" pitchFamily="49" charset="0"/>
              </a:rPr>
              <a:t>tr</a:t>
            </a: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&gt;</a:t>
            </a:r>
          </a:p>
          <a:p>
            <a:pPr marL="568325" marR="0" lvl="2" indent="0" algn="l" defTabSz="914400" rtl="0" eaLnBrk="1" fontAlgn="auto" latinLnBrk="0" hangingPunct="1">
              <a:lnSpc>
                <a:spcPct val="100000"/>
              </a:lnSpc>
              <a:spcBef>
                <a:spcPts val="350"/>
              </a:spcBef>
              <a:spcAft>
                <a:spcPts val="0"/>
              </a:spcAft>
              <a:buClr>
                <a:schemeClr val="accent2"/>
              </a:buClr>
              <a:buSzPct val="100000"/>
              <a:buFont typeface="Wingdings 2"/>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&lt;</a:t>
            </a:r>
            <a:r>
              <a:rPr kumimoji="0" lang="en-US" sz="1000" b="0"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Courier New" panose="02070309020205020404" pitchFamily="49" charset="0"/>
              </a:rPr>
              <a:t>tr</a:t>
            </a: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&gt;</a:t>
            </a:r>
          </a:p>
          <a:p>
            <a:pPr marL="517525" marR="0" lvl="0" indent="0" algn="l" defTabSz="914400" rtl="0" eaLnBrk="1" fontAlgn="auto" latinLnBrk="0" hangingPunct="1">
              <a:lnSpc>
                <a:spcPct val="90000"/>
              </a:lnSpc>
              <a:spcBef>
                <a:spcPts val="400"/>
              </a:spcBef>
              <a:spcAft>
                <a:spcPts val="0"/>
              </a:spcAft>
              <a:buClr>
                <a:schemeClr val="accent1"/>
              </a:buClr>
              <a:buSzPct val="68000"/>
              <a:buFont typeface="Wingdings 3"/>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&lt;td&gt;College Algebra&lt;/td&gt;</a:t>
            </a:r>
          </a:p>
          <a:p>
            <a:pPr marL="517525" marR="0" lvl="0" indent="0" algn="l" defTabSz="914400" rtl="0" eaLnBrk="1" fontAlgn="auto" latinLnBrk="0" hangingPunct="1">
              <a:lnSpc>
                <a:spcPct val="90000"/>
              </a:lnSpc>
              <a:spcBef>
                <a:spcPts val="400"/>
              </a:spcBef>
              <a:spcAft>
                <a:spcPts val="0"/>
              </a:spcAft>
              <a:buClr>
                <a:schemeClr val="accent1"/>
              </a:buClr>
              <a:buSzPct val="68000"/>
              <a:buFont typeface="Wingdings 3"/>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&lt;td&gt;College Geometry&lt;/td&gt;</a:t>
            </a:r>
          </a:p>
          <a:p>
            <a:pPr marL="517525" marR="0" lvl="0" indent="0" algn="l" defTabSz="914400" rtl="0" eaLnBrk="1" fontAlgn="auto" latinLnBrk="0" hangingPunct="1">
              <a:lnSpc>
                <a:spcPct val="90000"/>
              </a:lnSpc>
              <a:spcBef>
                <a:spcPts val="400"/>
              </a:spcBef>
              <a:spcAft>
                <a:spcPts val="0"/>
              </a:spcAft>
              <a:buClr>
                <a:schemeClr val="accent1"/>
              </a:buClr>
              <a:buSzPct val="68000"/>
              <a:buFont typeface="Wingdings 3"/>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&lt;td&gt;Calculus&lt;/td&gt;</a:t>
            </a:r>
          </a:p>
          <a:p>
            <a:pPr marL="517525" marR="0" lvl="0" indent="0" algn="l" defTabSz="914400" rtl="0" eaLnBrk="1" fontAlgn="auto" latinLnBrk="0" hangingPunct="1">
              <a:lnSpc>
                <a:spcPct val="90000"/>
              </a:lnSpc>
              <a:spcBef>
                <a:spcPts val="400"/>
              </a:spcBef>
              <a:spcAft>
                <a:spcPts val="0"/>
              </a:spcAft>
              <a:buClr>
                <a:schemeClr val="accent1"/>
              </a:buClr>
              <a:buSzPct val="68000"/>
              <a:buFont typeface="Wingdings 3"/>
              <a:buNone/>
              <a:tabLst/>
              <a:defRPr/>
            </a:pPr>
            <a:r>
              <a:rPr kumimoji="0" lang="en-US" sz="1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&lt;td&gt;Trigonometry&lt;/td&gt;</a:t>
            </a:r>
          </a:p>
          <a:p>
            <a:pPr lvl="2">
              <a:lnSpc>
                <a:spcPct val="80000"/>
              </a:lnSpc>
            </a:pPr>
            <a:endParaRPr lang="en-US" sz="1000" dirty="0" smtClean="0">
              <a:latin typeface="Courier New" panose="02070309020205020404" pitchFamily="49" charset="0"/>
              <a:cs typeface="Courier New" panose="02070309020205020404" pitchFamily="49" charset="0"/>
            </a:endParaRPr>
          </a:p>
          <a:p>
            <a:pPr>
              <a:lnSpc>
                <a:spcPct val="80000"/>
              </a:lnSpc>
            </a:pPr>
            <a:r>
              <a:rPr lang="en-US" sz="1000" dirty="0" smtClean="0">
                <a:latin typeface="Courier New" panose="02070309020205020404" pitchFamily="49" charset="0"/>
                <a:cs typeface="Courier New" panose="02070309020205020404" pitchFamily="49" charset="0"/>
              </a:rPr>
              <a:t>    	&lt;/</a:t>
            </a:r>
            <a:r>
              <a:rPr lang="en-US" sz="1000" dirty="0" err="1" smtClean="0">
                <a:latin typeface="Courier New" panose="02070309020205020404" pitchFamily="49" charset="0"/>
                <a:cs typeface="Courier New" panose="02070309020205020404" pitchFamily="49" charset="0"/>
              </a:rPr>
              <a:t>tr</a:t>
            </a:r>
            <a:r>
              <a:rPr lang="en-US" sz="1000" dirty="0" smtClean="0">
                <a:latin typeface="Courier New" panose="02070309020205020404" pitchFamily="49" charset="0"/>
                <a:cs typeface="Courier New" panose="02070309020205020404" pitchFamily="49" charset="0"/>
              </a:rPr>
              <a:t>&gt;</a:t>
            </a:r>
          </a:p>
          <a:p>
            <a:pPr>
              <a:lnSpc>
                <a:spcPct val="80000"/>
              </a:lnSpc>
            </a:pPr>
            <a:r>
              <a:rPr lang="en-US" sz="1000" dirty="0" smtClean="0">
                <a:latin typeface="Courier New" panose="02070309020205020404" pitchFamily="49" charset="0"/>
                <a:cs typeface="Courier New" panose="02070309020205020404" pitchFamily="49" charset="0"/>
              </a:rPr>
              <a:t>	&lt;</a:t>
            </a:r>
            <a:r>
              <a:rPr lang="en-US" sz="1000" dirty="0" err="1" smtClean="0">
                <a:latin typeface="Courier New" panose="02070309020205020404" pitchFamily="49" charset="0"/>
                <a:cs typeface="Courier New" panose="02070309020205020404" pitchFamily="49" charset="0"/>
              </a:rPr>
              <a:t>tr</a:t>
            </a:r>
            <a:r>
              <a:rPr lang="en-US" sz="1000" dirty="0" smtClean="0">
                <a:latin typeface="Courier New" panose="02070309020205020404" pitchFamily="49" charset="0"/>
                <a:cs typeface="Courier New" panose="02070309020205020404" pitchFamily="49" charset="0"/>
              </a:rPr>
              <a:t>&gt;</a:t>
            </a:r>
          </a:p>
          <a:p>
            <a:pPr>
              <a:lnSpc>
                <a:spcPct val="80000"/>
              </a:lnSpc>
            </a:pPr>
            <a:r>
              <a:rPr lang="en-US" sz="1000" dirty="0" smtClean="0">
                <a:latin typeface="Courier New" panose="02070309020205020404" pitchFamily="49" charset="0"/>
                <a:cs typeface="Courier New" panose="02070309020205020404" pitchFamily="49" charset="0"/>
              </a:rPr>
              <a:t>		&lt;td&gt;Physical Science&lt;/td&gt;</a:t>
            </a:r>
          </a:p>
          <a:p>
            <a:pPr>
              <a:lnSpc>
                <a:spcPct val="80000"/>
              </a:lnSpc>
            </a:pPr>
            <a:r>
              <a:rPr lang="en-US" sz="1000" dirty="0" smtClean="0">
                <a:latin typeface="Courier New" panose="02070309020205020404" pitchFamily="49" charset="0"/>
                <a:cs typeface="Courier New" panose="02070309020205020404" pitchFamily="49" charset="0"/>
              </a:rPr>
              <a:t>		&lt;td&gt;Biology&lt;/td&gt;</a:t>
            </a:r>
          </a:p>
          <a:p>
            <a:pPr>
              <a:lnSpc>
                <a:spcPct val="80000"/>
              </a:lnSpc>
            </a:pPr>
            <a:r>
              <a:rPr lang="en-US" sz="1000" dirty="0" smtClean="0">
                <a:latin typeface="Courier New" panose="02070309020205020404" pitchFamily="49" charset="0"/>
                <a:cs typeface="Courier New" panose="02070309020205020404" pitchFamily="49" charset="0"/>
              </a:rPr>
              <a:t>		&lt;td&gt;Humanities&lt;/td&gt;</a:t>
            </a:r>
          </a:p>
          <a:p>
            <a:pPr>
              <a:lnSpc>
                <a:spcPct val="80000"/>
              </a:lnSpc>
            </a:pPr>
            <a:r>
              <a:rPr lang="en-US" sz="1000" dirty="0" smtClean="0">
                <a:latin typeface="Courier New" panose="02070309020205020404" pitchFamily="49" charset="0"/>
                <a:cs typeface="Courier New" panose="02070309020205020404" pitchFamily="49" charset="0"/>
              </a:rPr>
              <a:t>		&lt;td&gt;World History&lt;/td&gt;</a:t>
            </a:r>
          </a:p>
          <a:p>
            <a:pPr>
              <a:lnSpc>
                <a:spcPct val="80000"/>
              </a:lnSpc>
            </a:pPr>
            <a:r>
              <a:rPr lang="en-US" sz="1000" dirty="0" smtClean="0">
                <a:latin typeface="Courier New" panose="02070309020205020404" pitchFamily="49" charset="0"/>
                <a:cs typeface="Courier New" panose="02070309020205020404" pitchFamily="49" charset="0"/>
              </a:rPr>
              <a:t>	&lt;/</a:t>
            </a:r>
            <a:r>
              <a:rPr lang="en-US" sz="1000" dirty="0" err="1" smtClean="0">
                <a:latin typeface="Courier New" panose="02070309020205020404" pitchFamily="49" charset="0"/>
                <a:cs typeface="Courier New" panose="02070309020205020404" pitchFamily="49" charset="0"/>
              </a:rPr>
              <a:t>tr</a:t>
            </a:r>
            <a:r>
              <a:rPr lang="en-US" sz="1000" dirty="0" smtClean="0">
                <a:latin typeface="Courier New" panose="02070309020205020404" pitchFamily="49" charset="0"/>
                <a:cs typeface="Courier New" panose="02070309020205020404" pitchFamily="49" charset="0"/>
              </a:rPr>
              <a:t>&gt;</a:t>
            </a:r>
          </a:p>
          <a:p>
            <a:pPr>
              <a:lnSpc>
                <a:spcPct val="80000"/>
              </a:lnSpc>
            </a:pPr>
            <a:r>
              <a:rPr lang="en-US" sz="1000" dirty="0" smtClean="0">
                <a:latin typeface="Courier New" panose="02070309020205020404" pitchFamily="49" charset="0"/>
                <a:cs typeface="Courier New" panose="02070309020205020404" pitchFamily="49" charset="0"/>
              </a:rPr>
              <a:t>       &lt;/table&gt;</a:t>
            </a:r>
          </a:p>
          <a:p>
            <a:pPr marL="517525" marR="0" lvl="0" indent="0" algn="l" defTabSz="914400" rtl="0" eaLnBrk="1" fontAlgn="auto" latinLnBrk="0" hangingPunct="1">
              <a:lnSpc>
                <a:spcPct val="90000"/>
              </a:lnSpc>
              <a:spcBef>
                <a:spcPts val="400"/>
              </a:spcBef>
              <a:spcAft>
                <a:spcPts val="0"/>
              </a:spcAft>
              <a:buClr>
                <a:schemeClr val="accent1"/>
              </a:buClr>
              <a:buSzPct val="68000"/>
              <a:buFont typeface="Wingdings 3"/>
              <a:buNone/>
              <a:tabLst/>
              <a:defRPr/>
            </a:pPr>
            <a:endParaRPr kumimoji="0" lang="en-US" sz="1000" b="0"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07591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shows a table, a table caption, and three rectangular boxes. The table has 4 columns and 4 rows. A text that reads “College Course Recommendations by Semester” is positioned at the top of the figure. This text is the table caption. The first rectangular box labeled “table caption” is positioned to the left of the figure. An arrow originating from this box points to the text “College Course Recommendations by Semester”.&#10;In row 1, the header of column 1 reads “Semester 1”, the header of column 2 reads “Semester 2”, the header of column 3 reads “Semester 3”, and the header of column 4 reads “Semester 4”. The second rectangular box labeled “table header” is positioned below the first rectangular box. An arrow originating from the second rectangular box points to “Semester 1”. &#10;In row 2, column 1 reads “English I”, column 2 reads “English II”, column 3 reads “Spanish I”, and column 4 reads “Spanish II”.&#10;In row 3, column 1 reads “College Algebra”, column 2 reads “College Geometry”, column 3 reads “Calculus”, and column 4 reads “Trigonometry”. The third rectangular box labeled “table border” is positioned below the second rectangular box. An arrow originating from the third rectangular box points to “College Algebra”.&#10;In row 4, column 1 reads “Physical Science”, column 2 reads “Biology”, column 3 reads “Humanities”, and column 4 reads “World History”."/>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2468" y="2218310"/>
            <a:ext cx="7259063" cy="3172268"/>
          </a:xfrm>
        </p:spPr>
      </p:pic>
      <p:sp>
        <p:nvSpPr>
          <p:cNvPr id="5" name="Title 4"/>
          <p:cNvSpPr>
            <a:spLocks noGrp="1"/>
          </p:cNvSpPr>
          <p:nvPr>
            <p:ph type="title"/>
          </p:nvPr>
        </p:nvSpPr>
        <p:spPr/>
        <p:txBody>
          <a:bodyPr>
            <a:noAutofit/>
          </a:bodyPr>
          <a:lstStyle/>
          <a:p>
            <a:r>
              <a:rPr lang="en-IN" sz="4400" dirty="0"/>
              <a:t>Table Borders, Headers, and </a:t>
            </a:r>
            <a:r>
              <a:rPr lang="en-IN" sz="4400" dirty="0" smtClean="0"/>
              <a:t>Captions</a:t>
            </a:r>
            <a:endParaRPr lang="en-US" sz="4400" dirty="0"/>
          </a:p>
        </p:txBody>
      </p:sp>
    </p:spTree>
    <p:extLst>
      <p:ext uri="{BB962C8B-B14F-4D97-AF65-F5344CB8AC3E}">
        <p14:creationId xmlns:p14="http://schemas.microsoft.com/office/powerpoint/2010/main" val="10890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SAVEMESSAGETIMESTAMP" val="RX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TotalTime>
  <Words>3264</Words>
  <Application>Microsoft Office PowerPoint</Application>
  <PresentationFormat>On-screen Show (4:3)</PresentationFormat>
  <Paragraphs>340</Paragraphs>
  <Slides>68</Slides>
  <Notes>1</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Concourse</vt:lpstr>
      <vt:lpstr>PowerPoint Presentation</vt:lpstr>
      <vt:lpstr>Discovering Tables</vt:lpstr>
      <vt:lpstr>Discovering Tables (continued 2)</vt:lpstr>
      <vt:lpstr>Creating a Table with HTML Elements</vt:lpstr>
      <vt:lpstr>Creating a Table with HTML Elements</vt:lpstr>
      <vt:lpstr>Table Borders, Headers, and Captions </vt:lpstr>
      <vt:lpstr>Table Borders, Headers, and Captions</vt:lpstr>
      <vt:lpstr>Table Borders, Headers, and Captions</vt:lpstr>
      <vt:lpstr>Table Borders, Headers, and Captions</vt:lpstr>
      <vt:lpstr>Use of Tables</vt:lpstr>
      <vt:lpstr>Planning the Table</vt:lpstr>
      <vt:lpstr>Create the Classes Page</vt:lpstr>
      <vt:lpstr>Create the Classes Page</vt:lpstr>
      <vt:lpstr>Add a div Element to the Classes Page</vt:lpstr>
      <vt:lpstr>Add a table Element to the Classes Page</vt:lpstr>
      <vt:lpstr>Add a table Element to the Classes Page</vt:lpstr>
      <vt:lpstr>Styling Table Elements</vt:lpstr>
      <vt:lpstr>Styling Table Elements</vt:lpstr>
      <vt:lpstr>Styling a Table for a Tablet Viewport</vt:lpstr>
      <vt:lpstr>Styling a Table for a Tablet Viewport</vt:lpstr>
      <vt:lpstr>Styling a Table for a Tablet Viewport</vt:lpstr>
      <vt:lpstr>Styling a Table for a Tablet Viewport</vt:lpstr>
      <vt:lpstr>Styling a Table for a Tablet Viewport</vt:lpstr>
      <vt:lpstr>Styling a Table for a Tablet Viewport</vt:lpstr>
      <vt:lpstr>Styling a Table for a Desktop Viewport</vt:lpstr>
      <vt:lpstr>To Style a Table for a Desktop Viewport</vt:lpstr>
      <vt:lpstr>COLSPAN</vt:lpstr>
      <vt:lpstr>COLSPAN Example</vt:lpstr>
      <vt:lpstr>ROWSPAN</vt:lpstr>
      <vt:lpstr>ROWSPAN Example</vt:lpstr>
      <vt:lpstr>Exercise</vt:lpstr>
      <vt:lpstr>Creating Webpage Forms </vt:lpstr>
      <vt:lpstr>Form Controls</vt:lpstr>
      <vt:lpstr>Form Controls</vt:lpstr>
      <vt:lpstr>PowerPoint Presentation</vt:lpstr>
      <vt:lpstr>Form Controls</vt:lpstr>
      <vt:lpstr>Form Controls</vt:lpstr>
      <vt:lpstr>Form Controls</vt:lpstr>
      <vt:lpstr>Form Controls</vt:lpstr>
      <vt:lpstr>Form Controls</vt:lpstr>
      <vt:lpstr>Form Controls</vt:lpstr>
      <vt:lpstr>Form Controls</vt:lpstr>
      <vt:lpstr>Form Controls</vt:lpstr>
      <vt:lpstr>Form Controls</vt:lpstr>
      <vt:lpstr>Form Controls</vt:lpstr>
      <vt:lpstr>Form Controls</vt:lpstr>
      <vt:lpstr>Form Controls</vt:lpstr>
      <vt:lpstr>Form Controls</vt:lpstr>
      <vt:lpstr>Form Controls</vt:lpstr>
      <vt:lpstr>Form Controls</vt:lpstr>
      <vt:lpstr>Form Controls</vt:lpstr>
      <vt:lpstr>Form Controls</vt:lpstr>
      <vt:lpstr>Form Processing</vt:lpstr>
      <vt:lpstr>Form Processing</vt:lpstr>
      <vt:lpstr>Form Processing</vt:lpstr>
      <vt:lpstr>Add a Form, Labels, and Text Input Controls to the Contact Us Page</vt:lpstr>
      <vt:lpstr>Add a Form, Labels, and Text Input Controls to the Contact Us Page</vt:lpstr>
      <vt:lpstr>Add email and tel Input Controls to the Form</vt:lpstr>
      <vt:lpstr>Add Check Boxes to a Form</vt:lpstr>
      <vt:lpstr>Add a Select Element to a Form</vt:lpstr>
      <vt:lpstr>Add a textarea Element to a Form</vt:lpstr>
      <vt:lpstr>Add a Submit and Reset Buttons to a Form</vt:lpstr>
      <vt:lpstr>Styling Forms </vt:lpstr>
      <vt:lpstr>To Style a Form for a Mobile Viewport</vt:lpstr>
      <vt:lpstr>To Style a Form for a Mobile Viewport</vt:lpstr>
      <vt:lpstr>To Style a Form for a Tablet Viewport</vt:lpstr>
      <vt:lpstr>To Style a Form for a Desktop Viewport</vt:lpstr>
      <vt:lpstr>Save &amp; Validate</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George McRedmond</cp:lastModifiedBy>
  <cp:revision>141</cp:revision>
  <dcterms:created xsi:type="dcterms:W3CDTF">2016-06-23T17:15:09Z</dcterms:created>
  <dcterms:modified xsi:type="dcterms:W3CDTF">2017-03-20T14:28:14Z</dcterms:modified>
</cp:coreProperties>
</file>