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61" r:id="rId3"/>
    <p:sldId id="265" r:id="rId4"/>
    <p:sldId id="266" r:id="rId5"/>
    <p:sldId id="267" r:id="rId6"/>
    <p:sldId id="344"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347" r:id="rId23"/>
    <p:sldId id="348" r:id="rId24"/>
    <p:sldId id="349" r:id="rId25"/>
    <p:sldId id="284" r:id="rId26"/>
    <p:sldId id="285" r:id="rId27"/>
    <p:sldId id="286" r:id="rId28"/>
    <p:sldId id="287" r:id="rId29"/>
    <p:sldId id="288" r:id="rId30"/>
    <p:sldId id="290" r:id="rId31"/>
    <p:sldId id="291" r:id="rId32"/>
    <p:sldId id="292" r:id="rId33"/>
    <p:sldId id="345"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Lst>
  <p:sldSz cx="9144000" cy="6858000" type="screen4x3"/>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44BB3-32F9-4EFD-AE64-0E0AAA6F4234}" type="datetimeFigureOut">
              <a:rPr lang="en-US" smtClean="0"/>
              <a:pPr/>
              <a:t>5/2/2017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0A425A-9134-40D8-843A-D68BEF2AC351}" type="slidenum">
              <a:rPr lang="en-US" smtClean="0"/>
              <a:pPr/>
              <a:t>‹#›</a:t>
            </a:fld>
            <a:endParaRPr lang="en-US"/>
          </a:p>
        </p:txBody>
      </p:sp>
    </p:spTree>
    <p:extLst>
      <p:ext uri="{BB962C8B-B14F-4D97-AF65-F5344CB8AC3E}">
        <p14:creationId xmlns:p14="http://schemas.microsoft.com/office/powerpoint/2010/main" val="172377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a:solidFill>
                  <a:prstClr val="white"/>
                </a:solidFill>
              </a:rPr>
              <a:pPr/>
              <a:t>1</a:t>
            </a:fld>
            <a:endParaRPr lang="en-US" altLang="en-US">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33AA75-CBB9-4E44-B4A4-270B6754413A}" type="slidenum">
              <a:rPr lang="en-US" smtClean="0"/>
              <a:pPr>
                <a:defRPr/>
              </a:pPr>
              <a:t>19</a:t>
            </a:fld>
            <a:endParaRPr lang="en-US"/>
          </a:p>
        </p:txBody>
      </p:sp>
    </p:spTree>
    <p:extLst>
      <p:ext uri="{BB962C8B-B14F-4D97-AF65-F5344CB8AC3E}">
        <p14:creationId xmlns:p14="http://schemas.microsoft.com/office/powerpoint/2010/main" val="2046656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24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endParaRPr lang="en-US" sz="2400">
              <a:latin typeface="Times New Roman" pitchFamily="18" charset="0"/>
              <a:ea typeface="ＭＳ Ｐゴシック" pitchFamily="34" charset="-128"/>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defTabSz="457200" eaLnBrk="0" fontAlgn="base" hangingPunct="0">
              <a:spcBef>
                <a:spcPct val="0"/>
              </a:spcBef>
              <a:spcAft>
                <a:spcPct val="0"/>
              </a:spcAft>
            </a:pPr>
            <a:endParaRPr lang="en-US" sz="2400">
              <a:solidFill>
                <a:srgbClr val="2DA2BF">
                  <a:tint val="20000"/>
                </a:srgbClr>
              </a:solidFill>
              <a:latin typeface="Times New Roman" pitchFamily="18" charset="0"/>
              <a:ea typeface="ＭＳ Ｐゴシック" pitchFamily="34" charset="-128"/>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fld id="{3C130B58-2D2D-4E38-AEB5-470A5E062F9D}" type="slidenum">
              <a:rPr lang="en-US" altLang="en-US" sz="2400" smtClean="0">
                <a:latin typeface="Times New Roman" pitchFamily="18" charset="0"/>
                <a:ea typeface="ＭＳ Ｐゴシック" pitchFamily="34" charset="-128"/>
              </a:rPr>
              <a:pPr defTabSz="457200" eaLnBrk="0" fontAlgn="base" hangingPunct="0">
                <a:spcBef>
                  <a:spcPct val="0"/>
                </a:spcBef>
                <a:spcAft>
                  <a:spcPct val="0"/>
                </a:spcAft>
                <a:defRPr/>
              </a:pPr>
              <a:t>‹#›</a:t>
            </a:fld>
            <a:endParaRPr lang="en-US" altLang="en-US" sz="2400" dirty="0">
              <a:latin typeface="Times New Roman" pitchFamily="18" charset="0"/>
              <a:ea typeface="ＭＳ Ｐゴシック" pitchFamily="34" charset="-128"/>
            </a:endParaRPr>
          </a:p>
        </p:txBody>
      </p:sp>
      <p:pic>
        <p:nvPicPr>
          <p:cNvPr id="13" name="Picture 12" descr="http://www.hunterbusinessschool.edu/hunterbusiness/wp-content/uploads/2013/03/logo.gif"/>
          <p:cNvPicPr/>
          <p:nvPr userDrawn="1"/>
        </p:nvPicPr>
        <p:blipFill>
          <a:blip r:embed="rId3" cstate="print"/>
          <a:srcRect/>
          <a:stretch>
            <a:fillRect/>
          </a:stretch>
        </p:blipFill>
        <p:spPr bwMode="auto">
          <a:xfrm>
            <a:off x="152400" y="152400"/>
            <a:ext cx="923925" cy="692944"/>
          </a:xfrm>
          <a:prstGeom prst="rect">
            <a:avLst/>
          </a:prstGeom>
          <a:noFill/>
          <a:ln w="9525">
            <a:noFill/>
            <a:miter lim="800000"/>
            <a:headEnd/>
            <a:tailEnd/>
          </a:ln>
        </p:spPr>
      </p:pic>
    </p:spTree>
    <p:extLst>
      <p:ext uri="{BB962C8B-B14F-4D97-AF65-F5344CB8AC3E}">
        <p14:creationId xmlns:p14="http://schemas.microsoft.com/office/powerpoint/2010/main" val="292251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10" name="Picture 9"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313300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28024806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4" name="Right Triangle 13"/>
          <p:cNvSpPr>
            <a:spLocks/>
          </p:cNvSpPr>
          <p:nvPr/>
        </p:nvSpPr>
        <p:spPr bwMode="auto">
          <a:xfrm>
            <a:off x="-6042" y="5791253"/>
            <a:ext cx="3402314" cy="1080868"/>
          </a:xfrm>
          <a:prstGeom prst="rtTriangle">
            <a:avLst/>
          </a:prstGeom>
          <a:blipFill>
            <a:blip r:embed="rId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10" descr="Hunter.jpg"/>
          <p:cNvPicPr>
            <a:picLocks noChangeAspect="1"/>
          </p:cNvPicPr>
          <p:nvPr userDrawn="1"/>
        </p:nvPicPr>
        <p:blipFill>
          <a:blip r:embed="rId6" cstate="print"/>
          <a:stretch>
            <a:fillRect/>
          </a:stretch>
        </p:blipFill>
        <p:spPr>
          <a:xfrm>
            <a:off x="8077200" y="6382264"/>
            <a:ext cx="533400" cy="399536"/>
          </a:xfrm>
          <a:prstGeom prst="rect">
            <a:avLst/>
          </a:prstGeom>
        </p:spPr>
      </p:pic>
      <p:sp>
        <p:nvSpPr>
          <p:cNvPr id="16" name="TextBox 15"/>
          <p:cNvSpPr txBox="1"/>
          <p:nvPr userDrawn="1"/>
        </p:nvSpPr>
        <p:spPr>
          <a:xfrm>
            <a:off x="6248400" y="6350913"/>
            <a:ext cx="1828800" cy="415498"/>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smtClean="0">
                <a:solidFill>
                  <a:srgbClr val="114F96"/>
                </a:solidFill>
                <a:latin typeface="Arial" pitchFamily="34" charset="0"/>
                <a:ea typeface="ＭＳ Ｐゴシック" pitchFamily="34" charset="-128"/>
              </a:rPr>
              <a:t>Web Design with HTML5</a:t>
            </a:r>
            <a:r>
              <a:rPr lang="en-US" altLang="en-US" sz="1050" baseline="0" dirty="0" smtClean="0">
                <a:solidFill>
                  <a:srgbClr val="114F96"/>
                </a:solidFill>
                <a:latin typeface="Arial" pitchFamily="34" charset="0"/>
                <a:ea typeface="ＭＳ Ｐゴシック" pitchFamily="34" charset="-128"/>
              </a:rPr>
              <a:t> &amp; CSS3 – 8</a:t>
            </a:r>
            <a:r>
              <a:rPr lang="en-US" altLang="en-US" sz="1050" baseline="30000" dirty="0" smtClean="0">
                <a:solidFill>
                  <a:srgbClr val="114F96"/>
                </a:solidFill>
                <a:latin typeface="Arial" pitchFamily="34" charset="0"/>
                <a:ea typeface="ＭＳ Ｐゴシック" pitchFamily="34" charset="-128"/>
              </a:rPr>
              <a:t>th</a:t>
            </a:r>
            <a:r>
              <a:rPr lang="en-US" altLang="en-US" sz="1050" baseline="0" dirty="0" smtClean="0">
                <a:solidFill>
                  <a:srgbClr val="114F96"/>
                </a:solidFill>
                <a:latin typeface="Arial" pitchFamily="34" charset="0"/>
                <a:ea typeface="ＭＳ Ｐゴシック" pitchFamily="34" charset="-128"/>
              </a:rPr>
              <a:t> Edition</a:t>
            </a:r>
            <a:endParaRPr lang="en-US" altLang="en-US" sz="1050" dirty="0">
              <a:solidFill>
                <a:srgbClr val="114F96"/>
              </a:solidFill>
              <a:latin typeface="Arial" pitchFamily="34" charset="0"/>
              <a:ea typeface="ＭＳ Ｐゴシック" pitchFamily="34" charset="-128"/>
            </a:endParaRPr>
          </a:p>
        </p:txBody>
      </p:sp>
    </p:spTree>
    <p:extLst>
      <p:ext uri="{BB962C8B-B14F-4D97-AF65-F5344CB8AC3E}">
        <p14:creationId xmlns:p14="http://schemas.microsoft.com/office/powerpoint/2010/main" val="1036202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04800" y="2667000"/>
            <a:ext cx="8610600" cy="1323439"/>
          </a:xfrm>
          <a:prstGeom prst="rect">
            <a:avLst/>
          </a:prstGeom>
          <a:noFill/>
        </p:spPr>
        <p:txBody>
          <a:bodyPr>
            <a:spAutoFit/>
          </a:bodyPr>
          <a:lstStyle/>
          <a:p>
            <a:pPr algn="ctr" defTabSz="457200" fontAlgn="base">
              <a:spcBef>
                <a:spcPct val="0"/>
              </a:spcBef>
              <a:spcAft>
                <a:spcPct val="0"/>
              </a:spcAft>
              <a:buClr>
                <a:srgbClr val="FFFFFF"/>
              </a:buClr>
              <a:buSzPct val="100000"/>
              <a:defRPr/>
            </a:pPr>
            <a:r>
              <a:rPr lang="en-US" sz="4000" b="1" dirty="0" smtClean="0">
                <a:solidFill>
                  <a:prstClr val="black"/>
                </a:solidFill>
                <a:latin typeface="Calibri"/>
                <a:ea typeface="ＭＳ Ｐゴシック" pitchFamily="34" charset="-128"/>
              </a:rPr>
              <a:t>Web Design with HTML and CSS</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Day 7</a:t>
            </a:r>
            <a:endParaRPr lang="en-US" sz="3600" b="1" dirty="0">
              <a:solidFill>
                <a:prstClr val="black"/>
              </a:solidFill>
              <a:latin typeface="Calibri"/>
              <a:ea typeface="ＭＳ Ｐゴシック" pitchFamily="34" charset="-128"/>
            </a:endParaRPr>
          </a:p>
        </p:txBody>
      </p:sp>
    </p:spTree>
    <p:extLst>
      <p:ext uri="{BB962C8B-B14F-4D97-AF65-F5344CB8AC3E}">
        <p14:creationId xmlns:p14="http://schemas.microsoft.com/office/powerpoint/2010/main" val="1802873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Built-in </a:t>
            </a:r>
            <a:r>
              <a:rPr lang="en-IN" dirty="0"/>
              <a:t>media support </a:t>
            </a:r>
            <a:r>
              <a:rPr lang="en-IN" dirty="0" smtClean="0"/>
              <a:t>is introduced in HTML5 through </a:t>
            </a:r>
            <a:r>
              <a:rPr lang="en-IN" dirty="0"/>
              <a:t>the </a:t>
            </a:r>
            <a:r>
              <a:rPr lang="en-IN" sz="2600" dirty="0">
                <a:latin typeface="Courier New" panose="02070309020205020404" pitchFamily="49" charset="0"/>
                <a:cs typeface="Courier New" panose="02070309020205020404" pitchFamily="49" charset="0"/>
              </a:rPr>
              <a:t>audio</a:t>
            </a:r>
            <a:r>
              <a:rPr lang="en-IN" b="1" dirty="0"/>
              <a:t> </a:t>
            </a:r>
            <a:r>
              <a:rPr lang="en-IN" dirty="0"/>
              <a:t>and </a:t>
            </a:r>
            <a:r>
              <a:rPr lang="en-IN" sz="2600" dirty="0" smtClean="0">
                <a:latin typeface="Courier New" panose="02070309020205020404" pitchFamily="49" charset="0"/>
                <a:cs typeface="Courier New" panose="02070309020205020404" pitchFamily="49" charset="0"/>
              </a:rPr>
              <a:t>video</a:t>
            </a:r>
            <a:r>
              <a:rPr lang="en-IN" b="1" dirty="0" smtClean="0"/>
              <a:t> </a:t>
            </a:r>
            <a:r>
              <a:rPr lang="en-US" dirty="0" smtClean="0"/>
              <a:t>elements</a:t>
            </a:r>
          </a:p>
          <a:p>
            <a:r>
              <a:rPr lang="en-IN" dirty="0" smtClean="0"/>
              <a:t>Web </a:t>
            </a:r>
            <a:r>
              <a:rPr lang="en-IN" dirty="0"/>
              <a:t>developers can easily embed media into </a:t>
            </a:r>
            <a:r>
              <a:rPr lang="en-IN" dirty="0" smtClean="0"/>
              <a:t>HTML </a:t>
            </a:r>
            <a:r>
              <a:rPr lang="en-US" dirty="0" smtClean="0"/>
              <a:t>documents using the </a:t>
            </a:r>
            <a:r>
              <a:rPr lang="en-IN" sz="2600" dirty="0">
                <a:latin typeface="Courier New" panose="02070309020205020404" pitchFamily="49" charset="0"/>
                <a:cs typeface="Courier New" panose="02070309020205020404" pitchFamily="49" charset="0"/>
              </a:rPr>
              <a:t>audio</a:t>
            </a:r>
            <a:r>
              <a:rPr lang="en-IN" b="1" dirty="0"/>
              <a:t> </a:t>
            </a:r>
            <a:r>
              <a:rPr lang="en-IN" dirty="0"/>
              <a:t>and </a:t>
            </a:r>
            <a:r>
              <a:rPr lang="en-IN" sz="2600" dirty="0">
                <a:latin typeface="Courier New" panose="02070309020205020404" pitchFamily="49" charset="0"/>
                <a:cs typeface="Courier New" panose="02070309020205020404" pitchFamily="49" charset="0"/>
              </a:rPr>
              <a:t>video</a:t>
            </a:r>
            <a:r>
              <a:rPr lang="en-IN" b="1" dirty="0"/>
              <a:t> </a:t>
            </a:r>
            <a:r>
              <a:rPr lang="en-US" dirty="0"/>
              <a:t>elements</a:t>
            </a:r>
          </a:p>
        </p:txBody>
      </p:sp>
      <p:sp>
        <p:nvSpPr>
          <p:cNvPr id="5" name="Title 4"/>
          <p:cNvSpPr>
            <a:spLocks noGrp="1"/>
          </p:cNvSpPr>
          <p:nvPr>
            <p:ph type="title"/>
          </p:nvPr>
        </p:nvSpPr>
        <p:spPr/>
        <p:txBody>
          <a:bodyPr/>
          <a:lstStyle/>
          <a:p>
            <a:r>
              <a:rPr lang="en-US" dirty="0"/>
              <a:t>HTML5 and Multimedia</a:t>
            </a:r>
          </a:p>
        </p:txBody>
      </p:sp>
    </p:spTree>
    <p:extLst>
      <p:ext uri="{BB962C8B-B14F-4D97-AF65-F5344CB8AC3E}">
        <p14:creationId xmlns:p14="http://schemas.microsoft.com/office/powerpoint/2010/main" val="337734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Flash, or Adobe Flash, has been used within websites for </a:t>
            </a:r>
            <a:r>
              <a:rPr lang="en-IN" dirty="0" smtClean="0"/>
              <a:t>approximately 20 years</a:t>
            </a:r>
          </a:p>
          <a:p>
            <a:r>
              <a:rPr lang="en-IN" dirty="0" smtClean="0"/>
              <a:t>It can be used to </a:t>
            </a:r>
            <a:r>
              <a:rPr lang="en-IN" dirty="0"/>
              <a:t>create animations or movie </a:t>
            </a:r>
            <a:r>
              <a:rPr lang="en-IN" dirty="0" smtClean="0"/>
              <a:t>files</a:t>
            </a:r>
          </a:p>
          <a:p>
            <a:r>
              <a:rPr lang="en-IN" dirty="0"/>
              <a:t>Flash files </a:t>
            </a:r>
            <a:r>
              <a:rPr lang="en-IN" dirty="0" smtClean="0"/>
              <a:t>require </a:t>
            </a:r>
            <a:r>
              <a:rPr lang="en-IN" dirty="0"/>
              <a:t>the </a:t>
            </a:r>
            <a:r>
              <a:rPr lang="en-IN" dirty="0" smtClean="0"/>
              <a:t>browsers </a:t>
            </a:r>
            <a:r>
              <a:rPr lang="en-IN" dirty="0"/>
              <a:t>to have a Flash plug-in </a:t>
            </a:r>
            <a:r>
              <a:rPr lang="en-IN" dirty="0" smtClean="0"/>
              <a:t>and end with the </a:t>
            </a:r>
            <a:r>
              <a:rPr lang="en-IN" dirty="0"/>
              <a:t>.</a:t>
            </a:r>
            <a:r>
              <a:rPr lang="en-IN" dirty="0" err="1"/>
              <a:t>swf</a:t>
            </a:r>
            <a:r>
              <a:rPr lang="en-IN" dirty="0"/>
              <a:t> file </a:t>
            </a:r>
            <a:r>
              <a:rPr lang="en-IN" dirty="0" smtClean="0"/>
              <a:t>extension</a:t>
            </a:r>
          </a:p>
          <a:p>
            <a:r>
              <a:rPr lang="en-IN" dirty="0" smtClean="0"/>
              <a:t>Since the iOS operating system does not support flash, web </a:t>
            </a:r>
            <a:r>
              <a:rPr lang="en-IN" dirty="0"/>
              <a:t>developers have embraced JavaScript </a:t>
            </a:r>
            <a:r>
              <a:rPr lang="en-IN" dirty="0" smtClean="0"/>
              <a:t>to incorporate </a:t>
            </a:r>
            <a:r>
              <a:rPr lang="en-IN" dirty="0"/>
              <a:t>additional interactivity within their </a:t>
            </a:r>
            <a:r>
              <a:rPr lang="en-IN" dirty="0" smtClean="0"/>
              <a:t>websites</a:t>
            </a:r>
            <a:endParaRPr lang="en-US" dirty="0"/>
          </a:p>
        </p:txBody>
      </p:sp>
      <p:sp>
        <p:nvSpPr>
          <p:cNvPr id="5" name="Title 4"/>
          <p:cNvSpPr>
            <a:spLocks noGrp="1"/>
          </p:cNvSpPr>
          <p:nvPr>
            <p:ph type="title"/>
          </p:nvPr>
        </p:nvSpPr>
        <p:spPr/>
        <p:txBody>
          <a:bodyPr/>
          <a:lstStyle/>
          <a:p>
            <a:r>
              <a:rPr lang="en-US" dirty="0"/>
              <a:t>Flash</a:t>
            </a:r>
          </a:p>
        </p:txBody>
      </p:sp>
    </p:spTree>
    <p:extLst>
      <p:ext uri="{BB962C8B-B14F-4D97-AF65-F5344CB8AC3E}">
        <p14:creationId xmlns:p14="http://schemas.microsoft.com/office/powerpoint/2010/main" val="2100482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Java </a:t>
            </a:r>
            <a:r>
              <a:rPr lang="en-IN" b="1" dirty="0" smtClean="0"/>
              <a:t>applet</a:t>
            </a:r>
            <a:r>
              <a:rPr lang="en-IN" dirty="0" smtClean="0"/>
              <a:t> – A small </a:t>
            </a:r>
            <a:r>
              <a:rPr lang="en-IN" dirty="0"/>
              <a:t>program created with Java, a programming </a:t>
            </a:r>
            <a:r>
              <a:rPr lang="en-IN" dirty="0" smtClean="0"/>
              <a:t>language</a:t>
            </a:r>
          </a:p>
          <a:p>
            <a:r>
              <a:rPr lang="en-IN" dirty="0" smtClean="0"/>
              <a:t>If browsers have installed and enabled Java, Java applets can be embedded </a:t>
            </a:r>
            <a:r>
              <a:rPr lang="en-IN" dirty="0"/>
              <a:t>within a </a:t>
            </a:r>
            <a:r>
              <a:rPr lang="en-IN" dirty="0" smtClean="0"/>
              <a:t>webpage</a:t>
            </a:r>
            <a:endParaRPr lang="en-US" dirty="0" smtClean="0"/>
          </a:p>
          <a:p>
            <a:r>
              <a:rPr lang="en-US" dirty="0" smtClean="0"/>
              <a:t>The use of Java applet </a:t>
            </a:r>
            <a:r>
              <a:rPr lang="en-US" dirty="0"/>
              <a:t>in today’s modern websites is </a:t>
            </a:r>
            <a:r>
              <a:rPr lang="en-US" dirty="0" smtClean="0"/>
              <a:t>deteriorating</a:t>
            </a:r>
          </a:p>
        </p:txBody>
      </p:sp>
      <p:sp>
        <p:nvSpPr>
          <p:cNvPr id="5" name="Title 4"/>
          <p:cNvSpPr>
            <a:spLocks noGrp="1"/>
          </p:cNvSpPr>
          <p:nvPr>
            <p:ph type="title"/>
          </p:nvPr>
        </p:nvSpPr>
        <p:spPr/>
        <p:txBody>
          <a:bodyPr/>
          <a:lstStyle/>
          <a:p>
            <a:r>
              <a:rPr lang="en-US" dirty="0"/>
              <a:t>Java Applets</a:t>
            </a:r>
          </a:p>
        </p:txBody>
      </p:sp>
    </p:spTree>
    <p:extLst>
      <p:ext uri="{BB962C8B-B14F-4D97-AF65-F5344CB8AC3E}">
        <p14:creationId xmlns:p14="http://schemas.microsoft.com/office/powerpoint/2010/main" val="2211556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HTML </a:t>
            </a:r>
            <a:r>
              <a:rPr lang="en-IN" sz="2600" dirty="0" smtClean="0">
                <a:latin typeface="Courier New" panose="02070309020205020404" pitchFamily="49" charset="0"/>
                <a:cs typeface="Courier New" panose="02070309020205020404" pitchFamily="49" charset="0"/>
              </a:rPr>
              <a:t>object</a:t>
            </a:r>
            <a:r>
              <a:rPr lang="en-IN" dirty="0" smtClean="0"/>
              <a:t> element is used to embed multimedia objects such as Flash </a:t>
            </a:r>
            <a:r>
              <a:rPr lang="en-US" dirty="0" smtClean="0"/>
              <a:t>files, Java applets, PDF files, and ActiveX controls</a:t>
            </a:r>
          </a:p>
          <a:p>
            <a:r>
              <a:rPr lang="en-IN" dirty="0" smtClean="0"/>
              <a:t>The </a:t>
            </a:r>
            <a:r>
              <a:rPr lang="en-IN" sz="2600" dirty="0" err="1">
                <a:latin typeface="Courier New" panose="02070309020205020404" pitchFamily="49" charset="0"/>
                <a:cs typeface="Courier New" panose="02070309020205020404" pitchFamily="49" charset="0"/>
              </a:rPr>
              <a:t>param</a:t>
            </a:r>
            <a:r>
              <a:rPr lang="en-IN" b="1" dirty="0"/>
              <a:t> </a:t>
            </a:r>
            <a:r>
              <a:rPr lang="en-IN" dirty="0" smtClean="0"/>
              <a:t>element is used </a:t>
            </a:r>
            <a:r>
              <a:rPr lang="en-IN" dirty="0"/>
              <a:t>to </a:t>
            </a:r>
            <a:r>
              <a:rPr lang="en-IN" dirty="0" smtClean="0"/>
              <a:t>define parameters </a:t>
            </a:r>
            <a:r>
              <a:rPr lang="en-IN" dirty="0"/>
              <a:t>for plug-ins embedded with an </a:t>
            </a:r>
            <a:r>
              <a:rPr lang="en-IN" sz="2600" dirty="0">
                <a:latin typeface="Courier New" panose="02070309020205020404" pitchFamily="49" charset="0"/>
                <a:cs typeface="Courier New" panose="02070309020205020404" pitchFamily="49" charset="0"/>
              </a:rPr>
              <a:t>object</a:t>
            </a:r>
            <a:r>
              <a:rPr lang="en-IN" b="1" dirty="0"/>
              <a:t> </a:t>
            </a:r>
            <a:r>
              <a:rPr lang="en-IN" dirty="0" smtClean="0"/>
              <a:t>element</a:t>
            </a:r>
          </a:p>
        </p:txBody>
      </p:sp>
      <p:sp>
        <p:nvSpPr>
          <p:cNvPr id="5" name="Title 4"/>
          <p:cNvSpPr>
            <a:spLocks noGrp="1"/>
          </p:cNvSpPr>
          <p:nvPr>
            <p:ph type="title"/>
          </p:nvPr>
        </p:nvSpPr>
        <p:spPr/>
        <p:txBody>
          <a:bodyPr/>
          <a:lstStyle/>
          <a:p>
            <a:r>
              <a:rPr lang="en-US" dirty="0"/>
              <a:t>Object Element</a:t>
            </a:r>
          </a:p>
        </p:txBody>
      </p:sp>
    </p:spTree>
    <p:extLst>
      <p:ext uri="{BB962C8B-B14F-4D97-AF65-F5344CB8AC3E}">
        <p14:creationId xmlns:p14="http://schemas.microsoft.com/office/powerpoint/2010/main" val="509761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following is an </a:t>
            </a:r>
            <a:r>
              <a:rPr lang="en-IN" dirty="0"/>
              <a:t>example of the </a:t>
            </a:r>
            <a:r>
              <a:rPr lang="en-IN" sz="2600" dirty="0">
                <a:latin typeface="Courier New" panose="02070309020205020404" pitchFamily="49" charset="0"/>
                <a:cs typeface="Courier New" panose="02070309020205020404" pitchFamily="49" charset="0"/>
              </a:rPr>
              <a:t>object</a:t>
            </a:r>
            <a:r>
              <a:rPr lang="en-IN" b="1" dirty="0"/>
              <a:t> </a:t>
            </a:r>
            <a:r>
              <a:rPr lang="en-IN" dirty="0"/>
              <a:t>element</a:t>
            </a:r>
          </a:p>
          <a:p>
            <a:pPr marL="457200" lvl="1" indent="0">
              <a:buNone/>
            </a:pPr>
            <a:r>
              <a:rPr lang="en-US" sz="2000" dirty="0">
                <a:latin typeface="Courier New" panose="02070309020205020404" pitchFamily="49" charset="0"/>
                <a:cs typeface="Courier New" panose="02070309020205020404" pitchFamily="49" charset="0"/>
              </a:rPr>
              <a:t>&lt;object data="audio.wav"&gt;</a:t>
            </a:r>
          </a:p>
          <a:p>
            <a:pPr marL="457200" lvl="1" indent="0">
              <a:buNone/>
            </a:pPr>
            <a:r>
              <a:rPr lang="en-IN" sz="2000" dirty="0">
                <a:latin typeface="Courier New" panose="02070309020205020404" pitchFamily="49" charset="0"/>
                <a:cs typeface="Courier New" panose="02070309020205020404" pitchFamily="49" charset="0"/>
              </a:rPr>
              <a:t>&lt;</a:t>
            </a:r>
            <a:r>
              <a:rPr lang="en-IN" sz="2000" dirty="0" err="1">
                <a:latin typeface="Courier New" panose="02070309020205020404" pitchFamily="49" charset="0"/>
                <a:cs typeface="Courier New" panose="02070309020205020404" pitchFamily="49" charset="0"/>
              </a:rPr>
              <a:t>param</a:t>
            </a:r>
            <a:r>
              <a:rPr lang="en-IN" sz="2000" dirty="0">
                <a:latin typeface="Courier New" panose="02070309020205020404" pitchFamily="49" charset="0"/>
                <a:cs typeface="Courier New" panose="02070309020205020404" pitchFamily="49" charset="0"/>
              </a:rPr>
              <a:t> name="</a:t>
            </a:r>
            <a:r>
              <a:rPr lang="en-IN" sz="2000" dirty="0" err="1">
                <a:latin typeface="Courier New" panose="02070309020205020404" pitchFamily="49" charset="0"/>
                <a:cs typeface="Courier New" panose="02070309020205020404" pitchFamily="49" charset="0"/>
              </a:rPr>
              <a:t>autoplay</a:t>
            </a:r>
            <a:r>
              <a:rPr lang="en-IN" sz="2000" dirty="0">
                <a:latin typeface="Courier New" panose="02070309020205020404" pitchFamily="49" charset="0"/>
                <a:cs typeface="Courier New" panose="02070309020205020404" pitchFamily="49" charset="0"/>
              </a:rPr>
              <a:t>" value="true"&gt;</a:t>
            </a:r>
          </a:p>
          <a:p>
            <a:pPr marL="457200" lvl="1" indent="0">
              <a:buNone/>
            </a:pPr>
            <a:r>
              <a:rPr lang="en-US" sz="2000" dirty="0">
                <a:latin typeface="Courier New" panose="02070309020205020404" pitchFamily="49" charset="0"/>
                <a:cs typeface="Courier New" panose="02070309020205020404" pitchFamily="49" charset="0"/>
              </a:rPr>
              <a:t>&lt;/object</a:t>
            </a:r>
            <a:r>
              <a:rPr lang="en-US" sz="2000" dirty="0" smtClean="0">
                <a:latin typeface="Courier New" panose="02070309020205020404" pitchFamily="49" charset="0"/>
                <a:cs typeface="Courier New" panose="02070309020205020404" pitchFamily="49" charset="0"/>
              </a:rPr>
              <a:t>&gt;</a:t>
            </a:r>
            <a:endParaRPr lang="en-US" sz="1800" dirty="0" smtClean="0"/>
          </a:p>
          <a:p>
            <a:pPr marL="349250" lvl="1" indent="0">
              <a:buNone/>
            </a:pPr>
            <a:r>
              <a:rPr lang="en-IN" sz="2400" dirty="0"/>
              <a:t>In this example, an audio file named audio.wav is embedded on the </a:t>
            </a:r>
            <a:r>
              <a:rPr lang="en-IN" sz="2400" dirty="0" smtClean="0"/>
              <a:t>webpage</a:t>
            </a:r>
          </a:p>
          <a:p>
            <a:pPr marL="349250" lvl="1" indent="0">
              <a:buNone/>
            </a:pPr>
            <a:r>
              <a:rPr lang="en-IN" sz="2400" dirty="0" smtClean="0"/>
              <a:t>The </a:t>
            </a:r>
            <a:r>
              <a:rPr lang="en-IN" sz="2400" dirty="0" err="1" smtClean="0"/>
              <a:t>autoplay</a:t>
            </a:r>
            <a:r>
              <a:rPr lang="en-IN" sz="2400" dirty="0" smtClean="0"/>
              <a:t> </a:t>
            </a:r>
            <a:r>
              <a:rPr lang="en-IN" sz="2400" dirty="0"/>
              <a:t>parameter is set to </a:t>
            </a:r>
            <a:r>
              <a:rPr lang="en-IN" sz="2400" dirty="0" smtClean="0"/>
              <a:t>true, meaning the </a:t>
            </a:r>
            <a:r>
              <a:rPr lang="en-IN" sz="2400" dirty="0"/>
              <a:t>audio starts playing when </a:t>
            </a:r>
            <a:r>
              <a:rPr lang="en-IN" sz="2400" dirty="0" smtClean="0"/>
              <a:t>the </a:t>
            </a:r>
            <a:r>
              <a:rPr lang="en-US" sz="2400" dirty="0" smtClean="0"/>
              <a:t>webpage </a:t>
            </a:r>
            <a:r>
              <a:rPr lang="en-US" sz="2400" dirty="0"/>
              <a:t>opens</a:t>
            </a:r>
            <a:endParaRPr lang="en-US" sz="2400" dirty="0">
              <a:cs typeface="Courier New" panose="02070309020205020404" pitchFamily="49" charset="0"/>
            </a:endParaRPr>
          </a:p>
        </p:txBody>
      </p:sp>
      <p:sp>
        <p:nvSpPr>
          <p:cNvPr id="5" name="Title 4"/>
          <p:cNvSpPr>
            <a:spLocks noGrp="1"/>
          </p:cNvSpPr>
          <p:nvPr>
            <p:ph type="title"/>
          </p:nvPr>
        </p:nvSpPr>
        <p:spPr/>
        <p:txBody>
          <a:bodyPr/>
          <a:lstStyle/>
          <a:p>
            <a:r>
              <a:rPr lang="en-US" dirty="0"/>
              <a:t>Object </a:t>
            </a:r>
            <a:r>
              <a:rPr lang="en-US" dirty="0" smtClean="0"/>
              <a:t>Element</a:t>
            </a:r>
            <a:endParaRPr lang="en-US" dirty="0"/>
          </a:p>
        </p:txBody>
      </p:sp>
    </p:spTree>
    <p:extLst>
      <p:ext uri="{BB962C8B-B14F-4D97-AF65-F5344CB8AC3E}">
        <p14:creationId xmlns:p14="http://schemas.microsoft.com/office/powerpoint/2010/main" val="3790851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Audio </a:t>
            </a:r>
            <a:r>
              <a:rPr lang="en-IN" dirty="0" smtClean="0"/>
              <a:t>blended within </a:t>
            </a:r>
            <a:r>
              <a:rPr lang="en-IN" dirty="0"/>
              <a:t>a webpage should have a </a:t>
            </a:r>
            <a:r>
              <a:rPr lang="en-IN" dirty="0" smtClean="0"/>
              <a:t>definite purpose </a:t>
            </a:r>
            <a:r>
              <a:rPr lang="en-IN" dirty="0"/>
              <a:t>and should provide added value or </a:t>
            </a:r>
            <a:r>
              <a:rPr lang="en-IN" dirty="0" smtClean="0"/>
              <a:t>instruction</a:t>
            </a:r>
          </a:p>
          <a:p>
            <a:r>
              <a:rPr lang="en-US" dirty="0" smtClean="0"/>
              <a:t>The </a:t>
            </a:r>
            <a:r>
              <a:rPr lang="en-IN" dirty="0" smtClean="0"/>
              <a:t>time taken </a:t>
            </a:r>
            <a:r>
              <a:rPr lang="en-IN" dirty="0"/>
              <a:t>for </a:t>
            </a:r>
            <a:r>
              <a:rPr lang="en-IN" dirty="0" smtClean="0"/>
              <a:t>a browser </a:t>
            </a:r>
            <a:r>
              <a:rPr lang="en-IN" dirty="0"/>
              <a:t>to load the audio </a:t>
            </a:r>
            <a:r>
              <a:rPr lang="en-IN" dirty="0" smtClean="0"/>
              <a:t>file should also be considered</a:t>
            </a:r>
          </a:p>
          <a:p>
            <a:r>
              <a:rPr lang="en-IN" dirty="0"/>
              <a:t>One </a:t>
            </a:r>
            <a:r>
              <a:rPr lang="en-US" dirty="0" smtClean="0"/>
              <a:t>favored</a:t>
            </a:r>
            <a:r>
              <a:rPr lang="en-IN" dirty="0" smtClean="0"/>
              <a:t> way </a:t>
            </a:r>
            <a:r>
              <a:rPr lang="en-IN" dirty="0"/>
              <a:t>that websites use audio is to provide links to music files </a:t>
            </a:r>
            <a:r>
              <a:rPr lang="en-IN" dirty="0" smtClean="0"/>
              <a:t>that visitors </a:t>
            </a:r>
            <a:r>
              <a:rPr lang="en-IN" dirty="0"/>
              <a:t>can play or download</a:t>
            </a:r>
            <a:endParaRPr lang="en-US" dirty="0"/>
          </a:p>
        </p:txBody>
      </p:sp>
      <p:sp>
        <p:nvSpPr>
          <p:cNvPr id="5" name="Title 4"/>
          <p:cNvSpPr>
            <a:spLocks noGrp="1"/>
          </p:cNvSpPr>
          <p:nvPr>
            <p:ph type="title"/>
          </p:nvPr>
        </p:nvSpPr>
        <p:spPr/>
        <p:txBody>
          <a:bodyPr/>
          <a:lstStyle/>
          <a:p>
            <a:r>
              <a:rPr lang="en-US" dirty="0"/>
              <a:t>Integrating Audio</a:t>
            </a:r>
          </a:p>
        </p:txBody>
      </p:sp>
    </p:spTree>
    <p:extLst>
      <p:ext uri="{BB962C8B-B14F-4D97-AF65-F5344CB8AC3E}">
        <p14:creationId xmlns:p14="http://schemas.microsoft.com/office/powerpoint/2010/main" val="4143396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three </a:t>
            </a:r>
            <a:r>
              <a:rPr lang="en-IN" dirty="0"/>
              <a:t>audio file </a:t>
            </a:r>
            <a:r>
              <a:rPr lang="en-IN" dirty="0" smtClean="0"/>
              <a:t>formats supported by the </a:t>
            </a:r>
            <a:r>
              <a:rPr lang="en-US" dirty="0"/>
              <a:t>HTML5 </a:t>
            </a:r>
            <a:r>
              <a:rPr lang="en-IN" sz="2600" dirty="0">
                <a:latin typeface="Courier New" panose="02070309020205020404" pitchFamily="49" charset="0"/>
                <a:cs typeface="Courier New" panose="02070309020205020404" pitchFamily="49" charset="0"/>
              </a:rPr>
              <a:t>audio</a:t>
            </a:r>
            <a:r>
              <a:rPr lang="en-IN" b="1" dirty="0"/>
              <a:t> </a:t>
            </a:r>
            <a:r>
              <a:rPr lang="en-IN" dirty="0"/>
              <a:t>element </a:t>
            </a:r>
            <a:r>
              <a:rPr lang="en-IN" dirty="0" smtClean="0"/>
              <a:t>are </a:t>
            </a:r>
            <a:r>
              <a:rPr lang="en-IN" dirty="0"/>
              <a:t>.mp3, .</a:t>
            </a:r>
            <a:r>
              <a:rPr lang="en-IN" dirty="0" err="1"/>
              <a:t>ogg</a:t>
            </a:r>
            <a:r>
              <a:rPr lang="en-IN" dirty="0"/>
              <a:t>, and .</a:t>
            </a:r>
            <a:r>
              <a:rPr lang="en-IN" dirty="0" smtClean="0"/>
              <a:t>wav</a:t>
            </a:r>
          </a:p>
          <a:p>
            <a:r>
              <a:rPr lang="en-IN" dirty="0" smtClean="0"/>
              <a:t>Audio </a:t>
            </a:r>
            <a:r>
              <a:rPr lang="en-IN" dirty="0"/>
              <a:t>converter </a:t>
            </a:r>
            <a:r>
              <a:rPr lang="en-IN" dirty="0" smtClean="0"/>
              <a:t>software can be used </a:t>
            </a:r>
            <a:r>
              <a:rPr lang="en-IN" dirty="0"/>
              <a:t>to convert files from one audio format to a supported </a:t>
            </a:r>
            <a:r>
              <a:rPr lang="en-IN" dirty="0" smtClean="0"/>
              <a:t>format</a:t>
            </a:r>
          </a:p>
          <a:p>
            <a:r>
              <a:rPr lang="en-IN" dirty="0" smtClean="0"/>
              <a:t>File </a:t>
            </a:r>
            <a:r>
              <a:rPr lang="en-IN" dirty="0"/>
              <a:t>compression techniques </a:t>
            </a:r>
            <a:r>
              <a:rPr lang="en-IN" dirty="0" smtClean="0"/>
              <a:t>are used to </a:t>
            </a:r>
            <a:r>
              <a:rPr lang="en-IN" dirty="0"/>
              <a:t>reduce the size of </a:t>
            </a:r>
            <a:r>
              <a:rPr lang="en-IN" dirty="0" smtClean="0"/>
              <a:t>the audio files for the web, </a:t>
            </a:r>
            <a:r>
              <a:rPr lang="en-IN" dirty="0"/>
              <a:t>though they can also diminish the sound </a:t>
            </a:r>
            <a:r>
              <a:rPr lang="en-IN" dirty="0" smtClean="0"/>
              <a:t>quality</a:t>
            </a:r>
            <a:endParaRPr lang="en-US" dirty="0"/>
          </a:p>
        </p:txBody>
      </p:sp>
      <p:sp>
        <p:nvSpPr>
          <p:cNvPr id="5" name="Title 4"/>
          <p:cNvSpPr>
            <a:spLocks noGrp="1"/>
          </p:cNvSpPr>
          <p:nvPr>
            <p:ph type="title"/>
          </p:nvPr>
        </p:nvSpPr>
        <p:spPr/>
        <p:txBody>
          <a:bodyPr/>
          <a:lstStyle/>
          <a:p>
            <a:r>
              <a:rPr lang="en-US" dirty="0"/>
              <a:t>Audio File Formats</a:t>
            </a:r>
          </a:p>
        </p:txBody>
      </p:sp>
    </p:spTree>
    <p:extLst>
      <p:ext uri="{BB962C8B-B14F-4D97-AF65-F5344CB8AC3E}">
        <p14:creationId xmlns:p14="http://schemas.microsoft.com/office/powerpoint/2010/main" val="2287025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common audio file formats. It has 3 columns and 9 rows. The header of column 1 reads “File Format”, the header of column 2 reads “File Extension”, and the header of column 3 reads “Description”.&#10;In row 2, column 1 reads “AIFF”, column 2 reads “.aiff”, and column 3 consists of two points. The first point reads “Standard audio file format developed by Apple” and the second point reads “As an uncompressed and lossless format, it uses more disk space than the MP3 format”.&#10;In row 3, column 1 reads “AU”, column 2 reads “.au”, and column 3 consists of two points. The first point reads “Standard audio file format used by Sun, Unix, and Java” and the second point reads “Can be compressed”.&#10;In row 4, column 1 reads “MIDI” and column 2 consists of two points where the first point reads “.mid” and the second point reads “.rmi”.Column 3 consists of three points. The first point reads “Musical Instrument Digital Interface (MIDI)”, the second point reads “Limited to electronic musical instruments (such as synthesizers) and other electronic equipment”, and the third point reads “Files can be much smaller than in other formats”.&#10;In row 5, column 1 reads “MP3*”, column 2 reads “.mp3”, and column 3 consists of two points. The first point reads “One of the most popular formats for music storage” and the second point reads “Compresses files to approximately one-tenth the size of uncompressed files”.&#10;In row 6, column 1 reads “MP4”, column 2 reads “.mp4”, and column 3 consists of three points. The first point reads “Based on the QuickTime format; used for audio and video”, the second point reads “Creates quicker, faster, high-quality media”, and the third point reads “Not supported by Windows Media Player”.&#10;In row 7, column 1 reads “Ogg*”, column 2 reads “.ogg”, and column 3 consists of three points. The first point reads “Maintained by Xiph.Org Foundation”, the second point reads “Designed to provide for efficient streaming and high-quality digital multimedia”, and the third point reads “Can be used with audio element”.&#10;In row 8, column 1 reads “RealAudio” and column 2 consists of two points where the first point reads “.ra” and the second point reads “.ram”. Column 3 consists of two points. The first point reads “Designed for streaming audio over the Internet; declining use” and the second point reads “Sound quality not as good as other formats”.&#10;In row 9, column 1 reads “WAV*”, column 2 reads “.wav”, and column 3 consists of three points. The first point reads “Standard audio format for Windows”, the second point reads “Commonly used for storing uncompressed CD-quality sound files”, and the third point reads “Compression is available to reduce file size”."/>
          <p:cNvPicPr>
            <a:picLocks noGrp="1" noChangeAspect="1"/>
          </p:cNvPicPr>
          <p:nvPr>
            <p:ph idx="1"/>
          </p:nvPr>
        </p:nvPicPr>
        <p:blipFill>
          <a:blip r:embed="rId2" cstate="print"/>
          <a:stretch>
            <a:fillRect/>
          </a:stretch>
        </p:blipFill>
        <p:spPr>
          <a:xfrm>
            <a:off x="477963" y="1398494"/>
            <a:ext cx="8188074" cy="4865688"/>
          </a:xfrm>
          <a:prstGeom prst="rect">
            <a:avLst/>
          </a:prstGeom>
        </p:spPr>
      </p:pic>
      <p:sp>
        <p:nvSpPr>
          <p:cNvPr id="5" name="Title 4"/>
          <p:cNvSpPr>
            <a:spLocks noGrp="1"/>
          </p:cNvSpPr>
          <p:nvPr>
            <p:ph type="title"/>
          </p:nvPr>
        </p:nvSpPr>
        <p:spPr/>
        <p:txBody>
          <a:bodyPr/>
          <a:lstStyle/>
          <a:p>
            <a:r>
              <a:rPr lang="en-US" dirty="0"/>
              <a:t>Audio File </a:t>
            </a:r>
            <a:r>
              <a:rPr lang="en-US" dirty="0" smtClean="0"/>
              <a:t>Formats</a:t>
            </a:r>
            <a:endParaRPr lang="en-US" dirty="0"/>
          </a:p>
        </p:txBody>
      </p:sp>
    </p:spTree>
    <p:extLst>
      <p:ext uri="{BB962C8B-B14F-4D97-AF65-F5344CB8AC3E}">
        <p14:creationId xmlns:p14="http://schemas.microsoft.com/office/powerpoint/2010/main" val="1419866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Codec </a:t>
            </a:r>
            <a:r>
              <a:rPr lang="en-IN" dirty="0"/>
              <a:t>–</a:t>
            </a:r>
            <a:r>
              <a:rPr lang="en-US" b="1" dirty="0" smtClean="0"/>
              <a:t> </a:t>
            </a:r>
            <a:r>
              <a:rPr lang="en-US" dirty="0" smtClean="0"/>
              <a:t>A </a:t>
            </a:r>
            <a:r>
              <a:rPr lang="en-US" dirty="0"/>
              <a:t>compression </a:t>
            </a:r>
            <a:r>
              <a:rPr lang="en-US" dirty="0" smtClean="0"/>
              <a:t>technology </a:t>
            </a:r>
            <a:r>
              <a:rPr lang="en-IN" dirty="0" smtClean="0"/>
              <a:t>used </a:t>
            </a:r>
            <a:r>
              <a:rPr lang="en-IN" dirty="0"/>
              <a:t>to compress images, </a:t>
            </a:r>
            <a:r>
              <a:rPr lang="en-IN" dirty="0" smtClean="0"/>
              <a:t>audio</a:t>
            </a:r>
            <a:r>
              <a:rPr lang="en-IN" dirty="0"/>
              <a:t>, and video </a:t>
            </a:r>
            <a:r>
              <a:rPr lang="en-IN" dirty="0" smtClean="0"/>
              <a:t>files</a:t>
            </a:r>
          </a:p>
          <a:p>
            <a:r>
              <a:rPr lang="en-IN" dirty="0"/>
              <a:t>The word codec is short for </a:t>
            </a:r>
            <a:r>
              <a:rPr lang="en-IN" dirty="0" smtClean="0"/>
              <a:t>code/decode </a:t>
            </a:r>
            <a:r>
              <a:rPr lang="en-IN" dirty="0"/>
              <a:t>because it consists of an encoder, which compresses the file, and a decoder</a:t>
            </a:r>
            <a:r>
              <a:rPr lang="en-IN" dirty="0" smtClean="0"/>
              <a:t>, </a:t>
            </a:r>
            <a:r>
              <a:rPr lang="en-US" dirty="0" smtClean="0"/>
              <a:t>which decompresses </a:t>
            </a:r>
            <a:r>
              <a:rPr lang="en-US" dirty="0"/>
              <a:t>the </a:t>
            </a:r>
            <a:r>
              <a:rPr lang="en-US" dirty="0" smtClean="0"/>
              <a:t>file</a:t>
            </a:r>
          </a:p>
          <a:p>
            <a:r>
              <a:rPr lang="en-IN" dirty="0"/>
              <a:t>Although the page load time </a:t>
            </a:r>
            <a:r>
              <a:rPr lang="en-IN" dirty="0" smtClean="0"/>
              <a:t>is improved using codecs, </a:t>
            </a:r>
            <a:r>
              <a:rPr lang="en-IN" dirty="0"/>
              <a:t>compressing a media file too </a:t>
            </a:r>
            <a:r>
              <a:rPr lang="en-IN" dirty="0" smtClean="0"/>
              <a:t>much leads to </a:t>
            </a:r>
            <a:r>
              <a:rPr lang="en-IN" dirty="0"/>
              <a:t>loss of sound quality</a:t>
            </a:r>
            <a:endParaRPr lang="en-US" dirty="0"/>
          </a:p>
        </p:txBody>
      </p:sp>
      <p:sp>
        <p:nvSpPr>
          <p:cNvPr id="5" name="Title 4"/>
          <p:cNvSpPr>
            <a:spLocks noGrp="1"/>
          </p:cNvSpPr>
          <p:nvPr>
            <p:ph type="title"/>
          </p:nvPr>
        </p:nvSpPr>
        <p:spPr/>
        <p:txBody>
          <a:bodyPr/>
          <a:lstStyle/>
          <a:p>
            <a:r>
              <a:rPr lang="en-US" dirty="0"/>
              <a:t>File Compression and Codecs</a:t>
            </a:r>
          </a:p>
        </p:txBody>
      </p:sp>
    </p:spTree>
    <p:extLst>
      <p:ext uri="{BB962C8B-B14F-4D97-AF65-F5344CB8AC3E}">
        <p14:creationId xmlns:p14="http://schemas.microsoft.com/office/powerpoint/2010/main" val="2534435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a:t>
            </a:r>
            <a:r>
              <a:rPr lang="en-US" dirty="0">
                <a:latin typeface="Courier New" panose="02070309020205020404" pitchFamily="49" charset="0"/>
                <a:cs typeface="Courier New" panose="02070309020205020404" pitchFamily="49" charset="0"/>
              </a:rPr>
              <a:t>audio</a:t>
            </a:r>
            <a:r>
              <a:rPr lang="en-US" b="1" dirty="0"/>
              <a:t> </a:t>
            </a:r>
            <a:r>
              <a:rPr lang="en-US" dirty="0" smtClean="0"/>
              <a:t>element is </a:t>
            </a:r>
            <a:r>
              <a:rPr lang="en-IN" dirty="0" smtClean="0"/>
              <a:t>used </a:t>
            </a:r>
            <a:r>
              <a:rPr lang="en-IN" dirty="0"/>
              <a:t>to define sound, such as music or other audio </a:t>
            </a:r>
            <a:r>
              <a:rPr lang="en-IN" dirty="0" smtClean="0"/>
              <a:t>streams</a:t>
            </a:r>
          </a:p>
          <a:p>
            <a:r>
              <a:rPr lang="en-IN" dirty="0" smtClean="0"/>
              <a:t>Text </a:t>
            </a:r>
            <a:r>
              <a:rPr lang="en-IN" dirty="0"/>
              <a:t>content should be inserted between the &lt;audio&gt; and &lt;/audio&gt; </a:t>
            </a:r>
            <a:r>
              <a:rPr lang="en-IN" dirty="0" smtClean="0"/>
              <a:t>tags </a:t>
            </a:r>
            <a:r>
              <a:rPr lang="en-IN" dirty="0"/>
              <a:t>because browsers that do not support the </a:t>
            </a:r>
            <a:r>
              <a:rPr lang="en-US" dirty="0">
                <a:latin typeface="Courier New" panose="02070309020205020404" pitchFamily="49" charset="0"/>
                <a:cs typeface="Courier New" panose="02070309020205020404" pitchFamily="49" charset="0"/>
              </a:rPr>
              <a:t>audio</a:t>
            </a:r>
            <a:r>
              <a:rPr lang="en-US" dirty="0">
                <a:cs typeface="Courier New" panose="02070309020205020404" pitchFamily="49" charset="0"/>
              </a:rPr>
              <a:t> </a:t>
            </a:r>
            <a:r>
              <a:rPr lang="en-IN" dirty="0"/>
              <a:t>element ignore the &lt;audio&gt; </a:t>
            </a:r>
            <a:r>
              <a:rPr lang="en-IN" dirty="0" smtClean="0"/>
              <a:t>tag </a:t>
            </a:r>
            <a:r>
              <a:rPr lang="en-IN" dirty="0"/>
              <a:t>to alert </a:t>
            </a:r>
            <a:r>
              <a:rPr lang="en-IN" dirty="0" smtClean="0"/>
              <a:t>users</a:t>
            </a:r>
          </a:p>
        </p:txBody>
      </p:sp>
      <p:sp>
        <p:nvSpPr>
          <p:cNvPr id="5" name="Title 4"/>
          <p:cNvSpPr>
            <a:spLocks noGrp="1"/>
          </p:cNvSpPr>
          <p:nvPr>
            <p:ph type="title"/>
          </p:nvPr>
        </p:nvSpPr>
        <p:spPr/>
        <p:txBody>
          <a:bodyPr/>
          <a:lstStyle/>
          <a:p>
            <a:r>
              <a:rPr lang="en-US" dirty="0"/>
              <a:t>HMTL5 audio Element</a:t>
            </a:r>
          </a:p>
        </p:txBody>
      </p:sp>
    </p:spTree>
    <p:extLst>
      <p:ext uri="{BB962C8B-B14F-4D97-AF65-F5344CB8AC3E}">
        <p14:creationId xmlns:p14="http://schemas.microsoft.com/office/powerpoint/2010/main" val="3532168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t>Multimedia </a:t>
            </a:r>
            <a:r>
              <a:rPr lang="en-IN" dirty="0" smtClean="0"/>
              <a:t>– It</a:t>
            </a:r>
            <a:r>
              <a:rPr lang="en-IN" b="1" dirty="0" smtClean="0"/>
              <a:t> </a:t>
            </a:r>
            <a:r>
              <a:rPr lang="en-IN" dirty="0"/>
              <a:t>is the </a:t>
            </a:r>
            <a:r>
              <a:rPr lang="en-IN" dirty="0" smtClean="0"/>
              <a:t>fusion of </a:t>
            </a:r>
            <a:r>
              <a:rPr lang="en-IN" dirty="0"/>
              <a:t>text, images, sound, and video to </a:t>
            </a:r>
            <a:r>
              <a:rPr lang="en-IN" dirty="0" smtClean="0"/>
              <a:t>exhibit an idea </a:t>
            </a:r>
            <a:r>
              <a:rPr lang="en-US" dirty="0" smtClean="0"/>
              <a:t>or </a:t>
            </a:r>
            <a:r>
              <a:rPr lang="en-US" dirty="0"/>
              <a:t>convey a </a:t>
            </a:r>
            <a:r>
              <a:rPr lang="en-US" dirty="0" smtClean="0"/>
              <a:t>message</a:t>
            </a:r>
          </a:p>
          <a:p>
            <a:r>
              <a:rPr lang="en-IN" dirty="0"/>
              <a:t>Many websites use videos to </a:t>
            </a:r>
            <a:r>
              <a:rPr lang="en-IN" dirty="0" smtClean="0"/>
              <a:t>publicize products</a:t>
            </a:r>
            <a:r>
              <a:rPr lang="en-IN" dirty="0"/>
              <a:t>, to </a:t>
            </a:r>
            <a:r>
              <a:rPr lang="en-IN" dirty="0" smtClean="0"/>
              <a:t>please visitors</a:t>
            </a:r>
            <a:r>
              <a:rPr lang="en-IN" dirty="0"/>
              <a:t>, or </a:t>
            </a:r>
            <a:r>
              <a:rPr lang="en-IN" dirty="0" smtClean="0"/>
              <a:t>to </a:t>
            </a:r>
            <a:r>
              <a:rPr lang="en-US" dirty="0" smtClean="0"/>
              <a:t>provide instruction</a:t>
            </a:r>
          </a:p>
          <a:p>
            <a:r>
              <a:rPr lang="en-IN" b="1" dirty="0" smtClean="0"/>
              <a:t>Podcasts </a:t>
            </a:r>
            <a:r>
              <a:rPr lang="en-IN" dirty="0" smtClean="0"/>
              <a:t>– They are a series of audio or video clips released in a sequence and are popular in home, academic, and corporate settings</a:t>
            </a:r>
            <a:endParaRPr lang="en-US" dirty="0" smtClean="0"/>
          </a:p>
        </p:txBody>
      </p:sp>
      <p:sp>
        <p:nvSpPr>
          <p:cNvPr id="5" name="Title 4"/>
          <p:cNvSpPr>
            <a:spLocks noGrp="1"/>
          </p:cNvSpPr>
          <p:nvPr>
            <p:ph type="title"/>
          </p:nvPr>
        </p:nvSpPr>
        <p:spPr/>
        <p:txBody>
          <a:bodyPr/>
          <a:lstStyle/>
          <a:p>
            <a:r>
              <a:rPr lang="en-US" dirty="0"/>
              <a:t>Using Multimedia</a:t>
            </a:r>
          </a:p>
        </p:txBody>
      </p:sp>
    </p:spTree>
    <p:extLst>
      <p:ext uri="{BB962C8B-B14F-4D97-AF65-F5344CB8AC3E}">
        <p14:creationId xmlns:p14="http://schemas.microsoft.com/office/powerpoint/2010/main" val="4141819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attributes, values, and description of the attributes that can be used with the audio element. It has 3 columns and 7 rows. The header of column 1 reads “Attribute”, the header of column 2 reads “Value”, and the header of column 3 reads “Description”.&#10;In row 2, column 1 reads “autoplay”, column 2 reads “autoplay”, and column 3 reads “Specifies that the audio will automatically start playing”.&#10;In row 3, column 1 reads “controls”, column 2 reads “controls”, and column 3 reads “Specifies that audio controls should be displayed (such as a play/pause button)”.&#10;In row 4, column 1 reads “loop”, column 2 reads “loop”, and column 3 reads “Specifies that the audio will start playing every time it is finished”.&#10;In row 5, column 1 reads “muted”, column 2 reads “muted”, and column 3 reads “Specifies that the audio should be muted”.&#10;In row 6, column 1 reads “preload”, column 2 reads “auto”, “metadata”, and “none”, and column 3 reads “Specifies whether and how the audio should be loaded when the page loads”.&#10;In row 7, column 1 reads “src”, column 2 reads “URL”, and column 3 reads “Specifies the URL of the audio file”.&#10;"/>
          <p:cNvPicPr>
            <a:picLocks noGrp="1" noChangeAspect="1"/>
          </p:cNvPicPr>
          <p:nvPr>
            <p:ph idx="1"/>
          </p:nvPr>
        </p:nvPicPr>
        <p:blipFill>
          <a:blip r:embed="rId2" cstate="print"/>
          <a:stretch>
            <a:fillRect/>
          </a:stretch>
        </p:blipFill>
        <p:spPr>
          <a:xfrm>
            <a:off x="304800" y="1981200"/>
            <a:ext cx="8527617" cy="3626597"/>
          </a:xfrm>
          <a:prstGeom prst="rect">
            <a:avLst/>
          </a:prstGeom>
        </p:spPr>
      </p:pic>
      <p:sp>
        <p:nvSpPr>
          <p:cNvPr id="5" name="Title 4"/>
          <p:cNvSpPr>
            <a:spLocks noGrp="1"/>
          </p:cNvSpPr>
          <p:nvPr>
            <p:ph type="title"/>
          </p:nvPr>
        </p:nvSpPr>
        <p:spPr/>
        <p:txBody>
          <a:bodyPr>
            <a:noAutofit/>
          </a:bodyPr>
          <a:lstStyle/>
          <a:p>
            <a:r>
              <a:rPr lang="en-US" dirty="0"/>
              <a:t>HMTL5 audio Element </a:t>
            </a:r>
          </a:p>
        </p:txBody>
      </p:sp>
    </p:spTree>
    <p:extLst>
      <p:ext uri="{BB962C8B-B14F-4D97-AF65-F5344CB8AC3E}">
        <p14:creationId xmlns:p14="http://schemas.microsoft.com/office/powerpoint/2010/main" val="3106925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three audio file formats supported by the audio element and identifies whether each file format is also supported by the five major browsers. It has 6 columns and 4 rows. The header of column 1 reads “Audio File Format”, the header of column 2 reads “Internet Explorer”, the header of column 3 reads “Google Chrome”, the header of column 4 reads “Mozilla Firefox”, the header of column 5 reads “Apple Safari”, and the header of column 6 reads “Opera”.&#10;&#10;In row 2, column 1 reads “MP3”, column 2 reads “•”, column 3 reads “•”, column 4 reads “•”, column 5 reads “•”, and column 6 reads “•”.&#10;In row 3, column 1 reads “Ogg”, column 2 reads “ ”, column 3 reads “•”, column 4 reads “•”, column 5 reads “ ”, and column 6 reads “•”.&#10;In row 4, column 1 reads “Wav”, column 2 reads “ ”, column 3 reads “•”, column 4 reads “•”, column 5 reads “•”, and column 6 reads “•”."/>
          <p:cNvPicPr>
            <a:picLocks noGrp="1" noChangeAspect="1"/>
          </p:cNvPicPr>
          <p:nvPr>
            <p:ph idx="1"/>
          </p:nvPr>
        </p:nvPicPr>
        <p:blipFill>
          <a:blip r:embed="rId2" cstate="print"/>
          <a:stretch>
            <a:fillRect/>
          </a:stretch>
        </p:blipFill>
        <p:spPr>
          <a:xfrm>
            <a:off x="328189" y="2209800"/>
            <a:ext cx="8511011" cy="3198077"/>
          </a:xfrm>
          <a:prstGeom prst="rect">
            <a:avLst/>
          </a:prstGeom>
        </p:spPr>
      </p:pic>
      <p:sp>
        <p:nvSpPr>
          <p:cNvPr id="5" name="Title 4"/>
          <p:cNvSpPr>
            <a:spLocks noGrp="1"/>
          </p:cNvSpPr>
          <p:nvPr>
            <p:ph type="title"/>
          </p:nvPr>
        </p:nvSpPr>
        <p:spPr/>
        <p:txBody>
          <a:bodyPr>
            <a:noAutofit/>
          </a:bodyPr>
          <a:lstStyle/>
          <a:p>
            <a:r>
              <a:rPr lang="en-US" dirty="0"/>
              <a:t>HMTL5 audio Element </a:t>
            </a:r>
          </a:p>
        </p:txBody>
      </p:sp>
    </p:spTree>
    <p:extLst>
      <p:ext uri="{BB962C8B-B14F-4D97-AF65-F5344CB8AC3E}">
        <p14:creationId xmlns:p14="http://schemas.microsoft.com/office/powerpoint/2010/main" val="3558324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 into the “</a:t>
            </a:r>
            <a:r>
              <a:rPr lang="en-US" b="1" dirty="0" smtClean="0"/>
              <a:t>WA110 Data Files</a:t>
            </a:r>
            <a:r>
              <a:rPr lang="en-US" dirty="0" smtClean="0"/>
              <a:t>” folder, click on the “</a:t>
            </a:r>
            <a:r>
              <a:rPr lang="en-US" b="1" dirty="0" smtClean="0"/>
              <a:t>CH9 Part1 Data</a:t>
            </a:r>
            <a:r>
              <a:rPr lang="en-US" dirty="0" smtClean="0"/>
              <a:t>” folder. Then open “</a:t>
            </a:r>
            <a:r>
              <a:rPr lang="en-US" b="1" dirty="0" smtClean="0"/>
              <a:t>fitness</a:t>
            </a:r>
            <a:r>
              <a:rPr lang="en-US" dirty="0" smtClean="0"/>
              <a:t>” and then the “</a:t>
            </a:r>
            <a:r>
              <a:rPr lang="en-US" b="1" dirty="0" smtClean="0"/>
              <a:t>media</a:t>
            </a:r>
            <a:r>
              <a:rPr lang="en-US" dirty="0" smtClean="0"/>
              <a:t>” subfolder. COPY the files contained within.</a:t>
            </a:r>
          </a:p>
          <a:p>
            <a:r>
              <a:rPr lang="en-US" dirty="0" smtClean="0"/>
              <a:t>Navigate to your “</a:t>
            </a:r>
            <a:r>
              <a:rPr lang="en-US" b="1" dirty="0" smtClean="0"/>
              <a:t>fitness</a:t>
            </a:r>
            <a:r>
              <a:rPr lang="en-US" dirty="0" smtClean="0"/>
              <a:t>” project folder, then open the “</a:t>
            </a:r>
            <a:r>
              <a:rPr lang="en-US" b="1" dirty="0" smtClean="0"/>
              <a:t>media</a:t>
            </a:r>
            <a:r>
              <a:rPr lang="en-US" dirty="0" smtClean="0"/>
              <a:t>” subfolder. PASTE the contents in this folder. (Should be SIX files in all).</a:t>
            </a:r>
            <a:endParaRPr lang="en-US" dirty="0"/>
          </a:p>
        </p:txBody>
      </p:sp>
      <p:sp>
        <p:nvSpPr>
          <p:cNvPr id="3" name="Title 2"/>
          <p:cNvSpPr>
            <a:spLocks noGrp="1"/>
          </p:cNvSpPr>
          <p:nvPr>
            <p:ph type="title"/>
          </p:nvPr>
        </p:nvSpPr>
        <p:spPr/>
        <p:txBody>
          <a:bodyPr/>
          <a:lstStyle/>
          <a:p>
            <a:r>
              <a:rPr lang="en-US" dirty="0" smtClean="0"/>
              <a:t>Add Audio to the Home Page</a:t>
            </a:r>
            <a:endParaRPr lang="en-US" dirty="0"/>
          </a:p>
        </p:txBody>
      </p:sp>
    </p:spTree>
    <p:extLst>
      <p:ext uri="{BB962C8B-B14F-4D97-AF65-F5344CB8AC3E}">
        <p14:creationId xmlns:p14="http://schemas.microsoft.com/office/powerpoint/2010/main" val="194056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89037"/>
            <a:ext cx="8991600" cy="4525963"/>
          </a:xfrm>
        </p:spPr>
        <p:txBody>
          <a:bodyPr/>
          <a:lstStyle/>
          <a:p>
            <a:r>
              <a:rPr lang="en-US" dirty="0" smtClean="0"/>
              <a:t>Open “index.html” in Notepad ++</a:t>
            </a:r>
          </a:p>
          <a:p>
            <a:r>
              <a:rPr lang="en-US" dirty="0" smtClean="0"/>
              <a:t>Click at the end of Line 67 and press ENTER twice to insert new Lines 68 &amp; 69.</a:t>
            </a:r>
          </a:p>
          <a:p>
            <a:r>
              <a:rPr lang="en-US" dirty="0" smtClean="0"/>
              <a:t>Add the code shown which include audio controls as well as file sources to accommodate different browsers.</a:t>
            </a:r>
            <a:endParaRPr lang="en-US" dirty="0"/>
          </a:p>
        </p:txBody>
      </p:sp>
      <p:sp>
        <p:nvSpPr>
          <p:cNvPr id="3" name="Title 2"/>
          <p:cNvSpPr>
            <a:spLocks noGrp="1"/>
          </p:cNvSpPr>
          <p:nvPr>
            <p:ph type="title"/>
          </p:nvPr>
        </p:nvSpPr>
        <p:spPr/>
        <p:txBody>
          <a:bodyPr/>
          <a:lstStyle/>
          <a:p>
            <a:r>
              <a:rPr lang="en-US" dirty="0" smtClean="0"/>
              <a:t>Add Audio to the Home Page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3505200"/>
            <a:ext cx="8763000" cy="2494568"/>
          </a:xfrm>
          <a:prstGeom prst="rect">
            <a:avLst/>
          </a:prstGeom>
          <a:ln w="19050">
            <a:solidFill>
              <a:schemeClr val="tx1"/>
            </a:solidFill>
          </a:ln>
        </p:spPr>
      </p:pic>
    </p:spTree>
    <p:extLst>
      <p:ext uri="{BB962C8B-B14F-4D97-AF65-F5344CB8AC3E}">
        <p14:creationId xmlns:p14="http://schemas.microsoft.com/office/powerpoint/2010/main" val="2921792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89037"/>
            <a:ext cx="8991600" cy="4525963"/>
          </a:xfrm>
        </p:spPr>
        <p:txBody>
          <a:bodyPr/>
          <a:lstStyle/>
          <a:p>
            <a:r>
              <a:rPr lang="en-US" dirty="0" smtClean="0"/>
              <a:t>As additional options:</a:t>
            </a:r>
          </a:p>
          <a:p>
            <a:pPr lvl="1"/>
            <a:r>
              <a:rPr lang="en-US" dirty="0" smtClean="0"/>
              <a:t>The “</a:t>
            </a:r>
            <a:r>
              <a:rPr lang="en-US" b="1" dirty="0" smtClean="0"/>
              <a:t>loop</a:t>
            </a:r>
            <a:r>
              <a:rPr lang="en-US" dirty="0" smtClean="0"/>
              <a:t>” attribute can be added to the audio tag. This will automatically replay the audio file once it has finished.</a:t>
            </a:r>
          </a:p>
          <a:p>
            <a:pPr lvl="1"/>
            <a:r>
              <a:rPr lang="en-US" dirty="0" smtClean="0"/>
              <a:t>Removing the “</a:t>
            </a:r>
            <a:r>
              <a:rPr lang="en-US" b="1" dirty="0" smtClean="0"/>
              <a:t>controls</a:t>
            </a:r>
            <a:r>
              <a:rPr lang="en-US" dirty="0" smtClean="0"/>
              <a:t>” attribute will effectively hide the audio player controls from the web page itself.</a:t>
            </a:r>
          </a:p>
          <a:p>
            <a:pPr lvl="1"/>
            <a:r>
              <a:rPr lang="en-US" dirty="0" smtClean="0"/>
              <a:t>*Keep in mind: The audio can be distracting and annoying if looped continuously. Sometimes playing it once is enough to get the effect. Also, not allowing the user the option to pause or lower the volume could also lead to a negative user experience.</a:t>
            </a:r>
            <a:endParaRPr lang="en-US" dirty="0"/>
          </a:p>
        </p:txBody>
      </p:sp>
      <p:sp>
        <p:nvSpPr>
          <p:cNvPr id="3" name="Title 2"/>
          <p:cNvSpPr>
            <a:spLocks noGrp="1"/>
          </p:cNvSpPr>
          <p:nvPr>
            <p:ph type="title"/>
          </p:nvPr>
        </p:nvSpPr>
        <p:spPr/>
        <p:txBody>
          <a:bodyPr/>
          <a:lstStyle/>
          <a:p>
            <a:r>
              <a:rPr lang="en-US" dirty="0" smtClean="0"/>
              <a:t>Add Audio to the Home Page</a:t>
            </a:r>
            <a:endParaRPr lang="en-US" dirty="0"/>
          </a:p>
        </p:txBody>
      </p:sp>
    </p:spTree>
    <p:extLst>
      <p:ext uri="{BB962C8B-B14F-4D97-AF65-F5344CB8AC3E}">
        <p14:creationId xmlns:p14="http://schemas.microsoft.com/office/powerpoint/2010/main" val="643850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three video </a:t>
            </a:r>
            <a:r>
              <a:rPr lang="en-IN" dirty="0"/>
              <a:t>file </a:t>
            </a:r>
            <a:r>
              <a:rPr lang="en-IN" dirty="0" smtClean="0"/>
              <a:t>formats supported by </a:t>
            </a:r>
            <a:r>
              <a:rPr lang="en-IN" dirty="0"/>
              <a:t>the HTML5 </a:t>
            </a:r>
            <a:r>
              <a:rPr lang="en-IN" sz="2600" dirty="0">
                <a:latin typeface="Courier New" panose="02070309020205020404" pitchFamily="49" charset="0"/>
                <a:cs typeface="Courier New" panose="02070309020205020404" pitchFamily="49" charset="0"/>
              </a:rPr>
              <a:t>video</a:t>
            </a:r>
            <a:r>
              <a:rPr lang="en-IN" b="1" dirty="0"/>
              <a:t> </a:t>
            </a:r>
            <a:r>
              <a:rPr lang="en-IN" dirty="0"/>
              <a:t>element </a:t>
            </a:r>
            <a:r>
              <a:rPr lang="en-IN" dirty="0" smtClean="0"/>
              <a:t>are </a:t>
            </a:r>
            <a:r>
              <a:rPr lang="en-IN" dirty="0"/>
              <a:t>.mp4, .</a:t>
            </a:r>
            <a:r>
              <a:rPr lang="en-IN" dirty="0" err="1"/>
              <a:t>ogg</a:t>
            </a:r>
            <a:r>
              <a:rPr lang="en-IN" dirty="0" smtClean="0"/>
              <a:t>, </a:t>
            </a:r>
            <a:r>
              <a:rPr lang="en-US" dirty="0" smtClean="0"/>
              <a:t>and </a:t>
            </a:r>
            <a:r>
              <a:rPr lang="en-US" dirty="0"/>
              <a:t>.</a:t>
            </a:r>
            <a:r>
              <a:rPr lang="en-US" dirty="0" err="1" smtClean="0"/>
              <a:t>webm</a:t>
            </a:r>
            <a:endParaRPr lang="en-US" dirty="0" smtClean="0"/>
          </a:p>
          <a:p>
            <a:r>
              <a:rPr lang="en-IN" dirty="0" smtClean="0"/>
              <a:t>Video converter software can be used to </a:t>
            </a:r>
            <a:r>
              <a:rPr lang="en-IN" dirty="0"/>
              <a:t>convert </a:t>
            </a:r>
            <a:r>
              <a:rPr lang="en-IN" dirty="0" smtClean="0"/>
              <a:t>an unsupported video file format to </a:t>
            </a:r>
            <a:r>
              <a:rPr lang="en-IN" dirty="0"/>
              <a:t>a supported format</a:t>
            </a:r>
          </a:p>
        </p:txBody>
      </p:sp>
      <p:sp>
        <p:nvSpPr>
          <p:cNvPr id="5" name="Title 4"/>
          <p:cNvSpPr>
            <a:spLocks noGrp="1"/>
          </p:cNvSpPr>
          <p:nvPr>
            <p:ph type="title"/>
          </p:nvPr>
        </p:nvSpPr>
        <p:spPr/>
        <p:txBody>
          <a:bodyPr/>
          <a:lstStyle/>
          <a:p>
            <a:r>
              <a:rPr lang="en-US" dirty="0"/>
              <a:t>Video File Formats</a:t>
            </a:r>
          </a:p>
        </p:txBody>
      </p:sp>
    </p:spTree>
    <p:extLst>
      <p:ext uri="{BB962C8B-B14F-4D97-AF65-F5344CB8AC3E}">
        <p14:creationId xmlns:p14="http://schemas.microsoft.com/office/powerpoint/2010/main" val="2094465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most commonly used video file formats for the web. It has 3 columns and 11 rows. The header of column 1 reads “File Format”, the header of column 2 reads “File Extension”, and the header of column 3 reads “Description”.&#10;In row 2, column 1 reads “AVI”, column 2 reads “.avi”, and column 3 consists of three points. The first point reads “Audio / Video Interleaved”, the second point reads “Developed by Microsoft to use with Windows”, and the third point reads “Can contain both audio and video data”.&#10;In row 3, column 1 reads “Flash”, column 2 reads “.swf”, and column 3 consists of three points. The first point reads “Small Web Format”, the second point reads “Can contain audio, video, or animations”, and the third point reads “Requires Adobe Flash Player”.&#10;In row 4, column 1 reads “Flash Video” and column 2 consists of two points where the first point reads “.flv” and the second point reads “.f4v”. Column 3 consists of three points. The first point reads “Developed by Adobe”, the second point reads “Format of choice for embedded video on the web”, and the third point reads “Used by YouTube and Hulu”.&#10;In row 5, column 1 reads “MPEG” and column 2 consists of three points where the first point reads “.mpg”, the second point reads “.mpeg”, and the third point reads “.mp3”.&#10;Column 3 consists of three points. The first point reads “Moving Picture Experts Group”, the second point reads “Can be highly compressed, resulting in small file size”, and the third point reads “Supported by most major browsers”.&#10;In row 6, column 1 reads “MP4*”, column 2 reads “.mp4”, and column 3 consists of three points. The first point reads “Based on QuickTime format; used for audio and video”, the second point reads “Creates quicker, faster, high-quality media”, and the third point reads “Not supported by Windows Media Player”.&#10;In row 7, column 1 reads “Ogg*”, column 2 reads “.ogg”, and column 3 consists of three points. The first point reads “Maintained by Xiph.org Foundation”, second point reads “Designed for efficient streaming and high-quality digital multimedia”, and the third point reads “Can be used with HTML5 video element”.&#10;In row 8, column 1 reads “QuickTime”, column 2 reads “.mov”, and column 3 consists of three points. The first point reads “Developed by Apple for both Windows and Mac operating systems”, the second point reads “File compression can result in smaller file size”, and the third point reads “Requires QuickTime Player or Adobe Flash Player, which are easily downloaded”.&#10;In row 9, column 1 reads “RealVideo” and column 2 consists of two points where the first point reads “.rm” and the second point reads “.rv”. Column 3 consists of two points. The first point reads “Proprietary video format developed by RealNetworks” and the second point reads “Requires RealPlayer”.&#10;In row 10, column 1 reads “WebM*”, column 2 reads “.webm”, and column 3 consists of three points. The first point reads “Developed by Google”, the second point reads “Royalty-free, open format”, and the third point reads “Can be used with HTML5 &lt;video&gt; tag”.&#10;In row 11, column 1 reads “Windows Media”, column 2 reads “.wmv”, and column 3 consists of three points. The first point reads “Developed by Microsoft”, the second point reads “Originally designed for Internet streaming applications”, and the third point reads “Requires Windows Media Player or RealPlayer”."/>
          <p:cNvPicPr>
            <a:picLocks noGrp="1" noChangeAspect="1"/>
          </p:cNvPicPr>
          <p:nvPr>
            <p:ph idx="1"/>
          </p:nvPr>
        </p:nvPicPr>
        <p:blipFill>
          <a:blip r:embed="rId2" cstate="print"/>
          <a:stretch>
            <a:fillRect/>
          </a:stretch>
        </p:blipFill>
        <p:spPr>
          <a:xfrm>
            <a:off x="1371601" y="1371600"/>
            <a:ext cx="6400800" cy="4865688"/>
          </a:xfrm>
          <a:prstGeom prst="rect">
            <a:avLst/>
          </a:prstGeom>
        </p:spPr>
      </p:pic>
      <p:sp>
        <p:nvSpPr>
          <p:cNvPr id="5" name="Title 4"/>
          <p:cNvSpPr>
            <a:spLocks noGrp="1"/>
          </p:cNvSpPr>
          <p:nvPr>
            <p:ph type="title"/>
          </p:nvPr>
        </p:nvSpPr>
        <p:spPr/>
        <p:txBody>
          <a:bodyPr/>
          <a:lstStyle/>
          <a:p>
            <a:r>
              <a:rPr lang="en-US" dirty="0"/>
              <a:t>Video File </a:t>
            </a:r>
            <a:r>
              <a:rPr lang="en-US" dirty="0" smtClean="0"/>
              <a:t>Formats</a:t>
            </a:r>
            <a:endParaRPr lang="en-US" dirty="0"/>
          </a:p>
        </p:txBody>
      </p:sp>
    </p:spTree>
    <p:extLst>
      <p:ext uri="{BB962C8B-B14F-4D97-AF65-F5344CB8AC3E}">
        <p14:creationId xmlns:p14="http://schemas.microsoft.com/office/powerpoint/2010/main" val="1264657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Three </a:t>
            </a:r>
            <a:r>
              <a:rPr lang="en-IN" dirty="0"/>
              <a:t>HTML elements </a:t>
            </a:r>
            <a:r>
              <a:rPr lang="en-IN" dirty="0" smtClean="0"/>
              <a:t>can be used to </a:t>
            </a:r>
            <a:r>
              <a:rPr lang="en-IN" dirty="0"/>
              <a:t>incorporate </a:t>
            </a:r>
            <a:r>
              <a:rPr lang="en-IN" dirty="0" smtClean="0"/>
              <a:t>videos in a webpage: </a:t>
            </a:r>
            <a:r>
              <a:rPr lang="en-IN" sz="2600" dirty="0">
                <a:latin typeface="Courier New" panose="02070309020205020404" pitchFamily="49" charset="0"/>
                <a:cs typeface="Courier New" panose="02070309020205020404" pitchFamily="49" charset="0"/>
              </a:rPr>
              <a:t>embed</a:t>
            </a:r>
            <a:r>
              <a:rPr lang="en-IN" dirty="0"/>
              <a:t>, </a:t>
            </a:r>
            <a:r>
              <a:rPr lang="en-IN" sz="2600" dirty="0">
                <a:latin typeface="Courier New" panose="02070309020205020404" pitchFamily="49" charset="0"/>
                <a:cs typeface="Courier New" panose="02070309020205020404" pitchFamily="49" charset="0"/>
              </a:rPr>
              <a:t>object</a:t>
            </a:r>
            <a:r>
              <a:rPr lang="en-IN" dirty="0"/>
              <a:t>, </a:t>
            </a:r>
            <a:r>
              <a:rPr lang="en-IN" dirty="0" smtClean="0"/>
              <a:t>and </a:t>
            </a:r>
            <a:r>
              <a:rPr lang="en-US" sz="2600" dirty="0" smtClean="0">
                <a:latin typeface="Courier New" panose="02070309020205020404" pitchFamily="49" charset="0"/>
                <a:cs typeface="Courier New" panose="02070309020205020404" pitchFamily="49" charset="0"/>
              </a:rPr>
              <a:t>video</a:t>
            </a:r>
          </a:p>
          <a:p>
            <a:r>
              <a:rPr lang="en-IN" dirty="0"/>
              <a:t>The </a:t>
            </a:r>
            <a:r>
              <a:rPr lang="en-IN" sz="2600" dirty="0" smtClean="0">
                <a:latin typeface="Courier New" panose="02070309020205020404" pitchFamily="49" charset="0"/>
                <a:cs typeface="Courier New" panose="02070309020205020404" pitchFamily="49" charset="0"/>
              </a:rPr>
              <a:t>embed</a:t>
            </a:r>
            <a:r>
              <a:rPr lang="en-IN" dirty="0" smtClean="0"/>
              <a:t> element </a:t>
            </a:r>
            <a:r>
              <a:rPr lang="en-IN" dirty="0"/>
              <a:t>is </a:t>
            </a:r>
            <a:r>
              <a:rPr lang="en-IN" dirty="0" smtClean="0"/>
              <a:t>used to </a:t>
            </a:r>
            <a:r>
              <a:rPr lang="en-IN" dirty="0"/>
              <a:t>embed multimedia elements </a:t>
            </a:r>
            <a:r>
              <a:rPr lang="en-IN" dirty="0" smtClean="0"/>
              <a:t>in </a:t>
            </a:r>
            <a:r>
              <a:rPr lang="en-US" dirty="0" smtClean="0"/>
              <a:t>HTML pages</a:t>
            </a:r>
          </a:p>
          <a:p>
            <a:r>
              <a:rPr lang="en-US" dirty="0"/>
              <a:t>I</a:t>
            </a:r>
            <a:r>
              <a:rPr lang="en-US" dirty="0" smtClean="0"/>
              <a:t>f Flash is not supported by </a:t>
            </a:r>
            <a:r>
              <a:rPr lang="en-IN" dirty="0" smtClean="0"/>
              <a:t>browsers, </a:t>
            </a:r>
            <a:r>
              <a:rPr lang="en-IN" dirty="0"/>
              <a:t>the video specified in the </a:t>
            </a:r>
            <a:r>
              <a:rPr lang="en-IN" sz="2600" dirty="0">
                <a:latin typeface="Courier New" panose="02070309020205020404" pitchFamily="49" charset="0"/>
                <a:cs typeface="Courier New" panose="02070309020205020404" pitchFamily="49" charset="0"/>
              </a:rPr>
              <a:t>embed</a:t>
            </a:r>
            <a:r>
              <a:rPr lang="en-IN" dirty="0"/>
              <a:t> </a:t>
            </a:r>
            <a:r>
              <a:rPr lang="en-IN" dirty="0" smtClean="0"/>
              <a:t>element </a:t>
            </a:r>
            <a:r>
              <a:rPr lang="en-IN" dirty="0"/>
              <a:t>will </a:t>
            </a:r>
            <a:r>
              <a:rPr lang="en-IN" dirty="0" smtClean="0"/>
              <a:t>not </a:t>
            </a:r>
            <a:r>
              <a:rPr lang="en-US" dirty="0" smtClean="0"/>
              <a:t>play</a:t>
            </a:r>
            <a:endParaRPr lang="en-US"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lstStyle/>
          <a:p>
            <a:r>
              <a:rPr lang="en-US" dirty="0"/>
              <a:t>HTML5 video Element</a:t>
            </a:r>
          </a:p>
        </p:txBody>
      </p:sp>
    </p:spTree>
    <p:extLst>
      <p:ext uri="{BB962C8B-B14F-4D97-AF65-F5344CB8AC3E}">
        <p14:creationId xmlns:p14="http://schemas.microsoft.com/office/powerpoint/2010/main" val="129308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attributes, values, and description about the attributes that can be used with the video element. It has 3 columns and 10 rows. The header of column 1 reads “Attribute”, the header of column 2 reads “Value”, and the header of column 3 reads “Description”.&#10;In row 2, column 1 reads “autoplay”, column 2 reads “autoplay”, and column 3 reads “Specifies that the video will start playing as soon as it is ready”.&#10;In row 3, column 1 reads “controls”, column 2 reads “controls”, and column 3 reads “Specifies that video controls should be displayed (such as a play/pause button)”.&#10;In row 4, column 1 reads “height”, column 2 reads “pixels”, and column 3 reads “Sets the height of the video player”.&#10;In row 5, column 1 reads “loop”, column 2 reads “loop”, and column 3 reads “Specifies that the video will start playing every time it is finished”.&#10;In row 6, column 1 reads “muted”, column 2 reads “muted”, and column 3 reads “Specifies that the audio output of the video should be muted”.&#10;In row 7, column 1 reads “poster”, column 2 reads “URL”, and column 3 reads “Specifies an image to be shown while the video is downloading, or until the user clicks the play button”.&#10;In row 8, column 1 reads “preload”, column 2 reads “auto”, “metadata”, and “none”, and column 3 reads “Specifies whether and how the video should be loaded when the page loads”.&#10;In row 9, column 1 reads “src”, column 2 reads “URL”, and column 3 reads “Specifies the URL of the video file”.&#10;In row 10, column 1 reads “width”, column 2 reads “pixels”, and column 3 reads “Sets the width of the video player”.&#10;"/>
          <p:cNvPicPr>
            <a:picLocks noGrp="1" noChangeAspect="1"/>
          </p:cNvPicPr>
          <p:nvPr>
            <p:ph idx="1"/>
          </p:nvPr>
        </p:nvPicPr>
        <p:blipFill>
          <a:blip r:embed="rId2" cstate="print"/>
          <a:stretch>
            <a:fillRect/>
          </a:stretch>
        </p:blipFill>
        <p:spPr>
          <a:xfrm>
            <a:off x="381000" y="1600200"/>
            <a:ext cx="8409256" cy="4485416"/>
          </a:xfrm>
          <a:prstGeom prst="rect">
            <a:avLst/>
          </a:prstGeom>
        </p:spPr>
      </p:pic>
      <p:sp>
        <p:nvSpPr>
          <p:cNvPr id="5" name="Title 4"/>
          <p:cNvSpPr>
            <a:spLocks noGrp="1"/>
          </p:cNvSpPr>
          <p:nvPr>
            <p:ph type="title"/>
          </p:nvPr>
        </p:nvSpPr>
        <p:spPr/>
        <p:txBody>
          <a:bodyPr/>
          <a:lstStyle/>
          <a:p>
            <a:r>
              <a:rPr lang="en-US" dirty="0"/>
              <a:t>Using the video Element</a:t>
            </a:r>
          </a:p>
        </p:txBody>
      </p:sp>
    </p:spTree>
    <p:extLst>
      <p:ext uri="{BB962C8B-B14F-4D97-AF65-F5344CB8AC3E}">
        <p14:creationId xmlns:p14="http://schemas.microsoft.com/office/powerpoint/2010/main" val="1397359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Text </a:t>
            </a:r>
            <a:r>
              <a:rPr lang="en-IN" dirty="0"/>
              <a:t>content should be inserted </a:t>
            </a:r>
            <a:r>
              <a:rPr lang="en-IN" dirty="0" smtClean="0"/>
              <a:t>between </a:t>
            </a:r>
            <a:r>
              <a:rPr lang="en-IN" dirty="0"/>
              <a:t>the &lt;video&gt; and &lt;/video&gt; </a:t>
            </a:r>
            <a:r>
              <a:rPr lang="en-IN" dirty="0" smtClean="0"/>
              <a:t>tags because </a:t>
            </a:r>
            <a:r>
              <a:rPr lang="en-IN" dirty="0"/>
              <a:t>browsers that do not support the </a:t>
            </a:r>
            <a:r>
              <a:rPr lang="en-IN" sz="2600" dirty="0">
                <a:latin typeface="Courier New" panose="02070309020205020404" pitchFamily="49" charset="0"/>
                <a:cs typeface="Courier New" panose="02070309020205020404" pitchFamily="49" charset="0"/>
              </a:rPr>
              <a:t>video</a:t>
            </a:r>
            <a:r>
              <a:rPr lang="en-IN" dirty="0"/>
              <a:t> element ignore the &lt;video&gt; tag </a:t>
            </a:r>
            <a:r>
              <a:rPr lang="en-IN" dirty="0" smtClean="0"/>
              <a:t>to </a:t>
            </a:r>
            <a:r>
              <a:rPr lang="en-IN" dirty="0"/>
              <a:t>alert </a:t>
            </a:r>
            <a:r>
              <a:rPr lang="en-IN" dirty="0" smtClean="0"/>
              <a:t>users</a:t>
            </a:r>
            <a:endParaRPr lang="en-US" dirty="0" smtClean="0"/>
          </a:p>
          <a:p>
            <a:pPr lvl="0"/>
            <a:r>
              <a:rPr lang="en-IN" dirty="0">
                <a:solidFill>
                  <a:prstClr val="black"/>
                </a:solidFill>
              </a:rPr>
              <a:t>The following sample code shows how to use the </a:t>
            </a:r>
            <a:r>
              <a:rPr lang="en-IN" sz="2600" dirty="0" smtClean="0">
                <a:solidFill>
                  <a:prstClr val="black"/>
                </a:solidFill>
                <a:latin typeface="Courier New" panose="02070309020205020404" pitchFamily="49" charset="0"/>
                <a:cs typeface="Courier New" panose="02070309020205020404" pitchFamily="49" charset="0"/>
              </a:rPr>
              <a:t>video</a:t>
            </a:r>
            <a:r>
              <a:rPr lang="en-IN" sz="2800" dirty="0">
                <a:solidFill>
                  <a:prstClr val="black"/>
                </a:solidFill>
              </a:rPr>
              <a:t> </a:t>
            </a:r>
            <a:r>
              <a:rPr lang="en-IN" dirty="0" smtClean="0">
                <a:solidFill>
                  <a:prstClr val="black"/>
                </a:solidFill>
              </a:rPr>
              <a:t>element </a:t>
            </a:r>
            <a:r>
              <a:rPr lang="en-IN" dirty="0">
                <a:solidFill>
                  <a:prstClr val="black"/>
                </a:solidFill>
              </a:rPr>
              <a:t>to insert a video file named advertisement.mp4 in a </a:t>
            </a:r>
            <a:r>
              <a:rPr lang="en-IN" dirty="0" smtClean="0">
                <a:solidFill>
                  <a:prstClr val="black"/>
                </a:solidFill>
              </a:rPr>
              <a:t>webpage</a:t>
            </a:r>
          </a:p>
          <a:p>
            <a:pPr marL="457200" lvl="1" indent="0">
              <a:buNone/>
            </a:pPr>
            <a:r>
              <a:rPr lang="en-IN" sz="1900" dirty="0" smtClean="0">
                <a:latin typeface="Courier New" panose="02070309020205020404" pitchFamily="49" charset="0"/>
                <a:cs typeface="Courier New" panose="02070309020205020404" pitchFamily="49" charset="0"/>
              </a:rPr>
              <a:t>&lt;video width="320" height="240" controls="controls"&gt;</a:t>
            </a:r>
          </a:p>
          <a:p>
            <a:pPr marL="457200" lvl="1" indent="0">
              <a:buNone/>
            </a:pPr>
            <a:r>
              <a:rPr lang="en-US" sz="1900" dirty="0" smtClean="0">
                <a:latin typeface="Courier New" panose="02070309020205020404" pitchFamily="49" charset="0"/>
                <a:cs typeface="Courier New" panose="02070309020205020404" pitchFamily="49" charset="0"/>
              </a:rPr>
              <a:t>&lt;source </a:t>
            </a:r>
            <a:r>
              <a:rPr lang="en-US" sz="1900" dirty="0" err="1" smtClean="0">
                <a:latin typeface="Courier New" panose="02070309020205020404" pitchFamily="49" charset="0"/>
                <a:cs typeface="Courier New" panose="02070309020205020404" pitchFamily="49" charset="0"/>
              </a:rPr>
              <a:t>src</a:t>
            </a:r>
            <a:r>
              <a:rPr lang="en-US" sz="1900" dirty="0" smtClean="0">
                <a:latin typeface="Courier New" panose="02070309020205020404" pitchFamily="49" charset="0"/>
                <a:cs typeface="Courier New" panose="02070309020205020404" pitchFamily="49" charset="0"/>
              </a:rPr>
              <a:t>="advertisement.mp4" type="video/mp4"&gt;</a:t>
            </a:r>
            <a:endParaRPr lang="en-IN" sz="1900" dirty="0" smtClean="0">
              <a:latin typeface="Courier New" panose="02070309020205020404" pitchFamily="49" charset="0"/>
              <a:cs typeface="Courier New" panose="02070309020205020404" pitchFamily="49" charset="0"/>
            </a:endParaRPr>
          </a:p>
          <a:p>
            <a:pPr marL="457200" lvl="1" indent="0">
              <a:buNone/>
            </a:pPr>
            <a:r>
              <a:rPr lang="en-IN" sz="1900" dirty="0" smtClean="0">
                <a:latin typeface="Courier New" panose="02070309020205020404" pitchFamily="49" charset="0"/>
                <a:cs typeface="Courier New" panose="02070309020205020404" pitchFamily="49" charset="0"/>
              </a:rPr>
              <a:t>&lt;p&gt;Your browser does not support the HTML5 video element.&lt;/p&gt;</a:t>
            </a:r>
          </a:p>
          <a:p>
            <a:pPr marL="457200" lvl="1" indent="0">
              <a:buNone/>
            </a:pPr>
            <a:r>
              <a:rPr lang="en-US" sz="1900" dirty="0" smtClean="0">
                <a:latin typeface="Courier New" panose="02070309020205020404" pitchFamily="49" charset="0"/>
                <a:cs typeface="Courier New" panose="02070309020205020404" pitchFamily="49" charset="0"/>
              </a:rPr>
              <a:t>&lt;/video&gt;</a:t>
            </a:r>
          </a:p>
          <a:p>
            <a:r>
              <a:rPr lang="en-IN" dirty="0" smtClean="0"/>
              <a:t>In the above example, the code sets the dimensions of the video (320 pixels by 240 pixels) and displays the playback controls</a:t>
            </a:r>
          </a:p>
          <a:p>
            <a:pPr lvl="0"/>
            <a:endParaRPr lang="en-IN" dirty="0">
              <a:solidFill>
                <a:prstClr val="black"/>
              </a:solidFill>
            </a:endParaRPr>
          </a:p>
          <a:p>
            <a:pPr marL="457200" lvl="1" indent="0">
              <a:buNone/>
            </a:pPr>
            <a:endParaRPr lang="en-US" dirty="0" smtClean="0">
              <a:latin typeface="Courier New" panose="02070309020205020404" pitchFamily="49" charset="0"/>
              <a:cs typeface="Courier New" panose="02070309020205020404" pitchFamily="49" charset="0"/>
            </a:endParaRPr>
          </a:p>
          <a:p>
            <a:endParaRPr lang="en-US" dirty="0"/>
          </a:p>
        </p:txBody>
      </p:sp>
      <p:sp>
        <p:nvSpPr>
          <p:cNvPr id="5" name="Title 4"/>
          <p:cNvSpPr>
            <a:spLocks noGrp="1"/>
          </p:cNvSpPr>
          <p:nvPr>
            <p:ph type="title"/>
          </p:nvPr>
        </p:nvSpPr>
        <p:spPr/>
        <p:txBody>
          <a:bodyPr>
            <a:noAutofit/>
          </a:bodyPr>
          <a:lstStyle/>
          <a:p>
            <a:r>
              <a:rPr lang="en-US" dirty="0"/>
              <a:t>Using the video </a:t>
            </a:r>
            <a:r>
              <a:rPr lang="en-US" dirty="0" smtClean="0"/>
              <a:t>Element</a:t>
            </a:r>
            <a:endParaRPr lang="en-US" dirty="0"/>
          </a:p>
        </p:txBody>
      </p:sp>
    </p:spTree>
    <p:extLst>
      <p:ext uri="{BB962C8B-B14F-4D97-AF65-F5344CB8AC3E}">
        <p14:creationId xmlns:p14="http://schemas.microsoft.com/office/powerpoint/2010/main" val="1318800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One can obtain multimedia files by creating them or finding files that are already </a:t>
            </a:r>
            <a:r>
              <a:rPr lang="en-US" dirty="0" smtClean="0"/>
              <a:t>available</a:t>
            </a:r>
          </a:p>
          <a:p>
            <a:r>
              <a:rPr lang="en-IN" dirty="0" smtClean="0"/>
              <a:t>Audio </a:t>
            </a:r>
            <a:r>
              <a:rPr lang="en-IN" dirty="0"/>
              <a:t>files </a:t>
            </a:r>
            <a:r>
              <a:rPr lang="en-IN" dirty="0" smtClean="0"/>
              <a:t>can be created using:</a:t>
            </a:r>
          </a:p>
          <a:p>
            <a:pPr lvl="1"/>
            <a:r>
              <a:rPr lang="en-IN" dirty="0" smtClean="0"/>
              <a:t>a microphone</a:t>
            </a:r>
          </a:p>
          <a:p>
            <a:pPr lvl="1"/>
            <a:r>
              <a:rPr lang="en-IN" dirty="0"/>
              <a:t>a</a:t>
            </a:r>
            <a:r>
              <a:rPr lang="en-IN" dirty="0" smtClean="0"/>
              <a:t> software </a:t>
            </a:r>
            <a:r>
              <a:rPr lang="en-IN" dirty="0"/>
              <a:t>designed to edit </a:t>
            </a:r>
            <a:r>
              <a:rPr lang="en-IN" dirty="0" smtClean="0"/>
              <a:t>digital files</a:t>
            </a:r>
            <a:r>
              <a:rPr lang="en-IN" dirty="0"/>
              <a:t>, such as </a:t>
            </a:r>
            <a:r>
              <a:rPr lang="en-IN" dirty="0" smtClean="0"/>
              <a:t>Audacity</a:t>
            </a:r>
          </a:p>
          <a:p>
            <a:pPr lvl="1"/>
            <a:r>
              <a:rPr lang="en-IN" dirty="0" smtClean="0"/>
              <a:t>a </a:t>
            </a:r>
            <a:r>
              <a:rPr lang="en-IN" dirty="0"/>
              <a:t>free, open-source audio </a:t>
            </a:r>
            <a:r>
              <a:rPr lang="en-IN" dirty="0" smtClean="0"/>
              <a:t>editor</a:t>
            </a:r>
          </a:p>
          <a:p>
            <a:pPr lvl="1"/>
            <a:r>
              <a:rPr lang="en-IN" dirty="0" smtClean="0"/>
              <a:t>Adobe Audition, </a:t>
            </a:r>
            <a:r>
              <a:rPr lang="en-US" dirty="0" smtClean="0"/>
              <a:t>which </a:t>
            </a:r>
            <a:r>
              <a:rPr lang="en-IN" dirty="0" smtClean="0"/>
              <a:t>can </a:t>
            </a:r>
            <a:r>
              <a:rPr lang="en-IN" dirty="0"/>
              <a:t>be purchased as part of the Adobe Creative Cloud</a:t>
            </a:r>
            <a:endParaRPr lang="en-US" dirty="0"/>
          </a:p>
        </p:txBody>
      </p:sp>
      <p:sp>
        <p:nvSpPr>
          <p:cNvPr id="5" name="Title 4"/>
          <p:cNvSpPr>
            <a:spLocks noGrp="1"/>
          </p:cNvSpPr>
          <p:nvPr>
            <p:ph type="title"/>
          </p:nvPr>
        </p:nvSpPr>
        <p:spPr/>
        <p:txBody>
          <a:bodyPr/>
          <a:lstStyle/>
          <a:p>
            <a:r>
              <a:rPr lang="en-US" dirty="0"/>
              <a:t>Creating Multimedia Files</a:t>
            </a:r>
          </a:p>
        </p:txBody>
      </p:sp>
    </p:spTree>
    <p:extLst>
      <p:ext uri="{BB962C8B-B14F-4D97-AF65-F5344CB8AC3E}">
        <p14:creationId xmlns:p14="http://schemas.microsoft.com/office/powerpoint/2010/main" val="2703279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If the browser does not support the </a:t>
            </a:r>
            <a:r>
              <a:rPr lang="en-IN" sz="2600" dirty="0">
                <a:latin typeface="Courier New" panose="02070309020205020404" pitchFamily="49" charset="0"/>
                <a:cs typeface="Courier New" panose="02070309020205020404" pitchFamily="49" charset="0"/>
              </a:rPr>
              <a:t>video</a:t>
            </a:r>
            <a:r>
              <a:rPr lang="en-IN" b="1" dirty="0"/>
              <a:t> </a:t>
            </a:r>
            <a:r>
              <a:rPr lang="en-IN" dirty="0"/>
              <a:t>element, </a:t>
            </a:r>
            <a:r>
              <a:rPr lang="en-US" dirty="0"/>
              <a:t>the user is alerted</a:t>
            </a:r>
            <a:endParaRPr lang="en-IN" dirty="0">
              <a:cs typeface="Courier New" panose="02070309020205020404" pitchFamily="49" charset="0"/>
            </a:endParaRPr>
          </a:p>
          <a:p>
            <a:r>
              <a:rPr lang="en-US" dirty="0" smtClean="0"/>
              <a:t>The </a:t>
            </a:r>
            <a:r>
              <a:rPr lang="en-US" sz="2600" dirty="0">
                <a:latin typeface="Courier New" panose="02070309020205020404" pitchFamily="49" charset="0"/>
                <a:cs typeface="Courier New" panose="02070309020205020404" pitchFamily="49" charset="0"/>
              </a:rPr>
              <a:t>controls</a:t>
            </a:r>
            <a:r>
              <a:rPr lang="en-US" b="1" dirty="0"/>
              <a:t> </a:t>
            </a:r>
            <a:r>
              <a:rPr lang="en-US" dirty="0"/>
              <a:t>attribute adds video </a:t>
            </a:r>
            <a:r>
              <a:rPr lang="en-US" dirty="0" smtClean="0"/>
              <a:t>controls </a:t>
            </a:r>
            <a:r>
              <a:rPr lang="en-IN" dirty="0" smtClean="0"/>
              <a:t>including </a:t>
            </a:r>
            <a:r>
              <a:rPr lang="en-IN" dirty="0"/>
              <a:t>play, pause, and </a:t>
            </a:r>
            <a:r>
              <a:rPr lang="en-IN" dirty="0" smtClean="0"/>
              <a:t>volume</a:t>
            </a:r>
          </a:p>
          <a:p>
            <a:r>
              <a:rPr lang="en-IN" dirty="0"/>
              <a:t>The </a:t>
            </a:r>
            <a:r>
              <a:rPr lang="en-IN" sz="2600" dirty="0">
                <a:latin typeface="Courier New" panose="02070309020205020404" pitchFamily="49" charset="0"/>
                <a:cs typeface="Courier New" panose="02070309020205020404" pitchFamily="49" charset="0"/>
              </a:rPr>
              <a:t>video</a:t>
            </a:r>
            <a:r>
              <a:rPr lang="en-IN" b="1" dirty="0"/>
              <a:t> </a:t>
            </a:r>
            <a:r>
              <a:rPr lang="en-IN" dirty="0"/>
              <a:t>element allows </a:t>
            </a:r>
            <a:r>
              <a:rPr lang="en-IN" dirty="0" smtClean="0"/>
              <a:t>multiple </a:t>
            </a:r>
            <a:r>
              <a:rPr lang="en-IN" sz="2600" dirty="0" smtClean="0">
                <a:latin typeface="Courier New" panose="02070309020205020404" pitchFamily="49" charset="0"/>
                <a:cs typeface="Courier New" panose="02070309020205020404" pitchFamily="49" charset="0"/>
              </a:rPr>
              <a:t>source</a:t>
            </a:r>
            <a:r>
              <a:rPr lang="en-IN" b="1" dirty="0" smtClean="0"/>
              <a:t> </a:t>
            </a:r>
            <a:r>
              <a:rPr lang="en-IN" dirty="0"/>
              <a:t>elements, which can link to different video </a:t>
            </a:r>
            <a:r>
              <a:rPr lang="en-IN" dirty="0" smtClean="0"/>
              <a:t>files</a:t>
            </a:r>
          </a:p>
        </p:txBody>
      </p:sp>
      <p:sp>
        <p:nvSpPr>
          <p:cNvPr id="5" name="Title 4"/>
          <p:cNvSpPr>
            <a:spLocks noGrp="1"/>
          </p:cNvSpPr>
          <p:nvPr>
            <p:ph type="title"/>
          </p:nvPr>
        </p:nvSpPr>
        <p:spPr/>
        <p:txBody>
          <a:bodyPr>
            <a:noAutofit/>
          </a:bodyPr>
          <a:lstStyle/>
          <a:p>
            <a:r>
              <a:rPr lang="en-US" dirty="0"/>
              <a:t>Using the video </a:t>
            </a:r>
            <a:r>
              <a:rPr lang="en-US" dirty="0" smtClean="0"/>
              <a:t>Element</a:t>
            </a:r>
            <a:endParaRPr lang="en-US" dirty="0"/>
          </a:p>
        </p:txBody>
      </p:sp>
    </p:spTree>
    <p:extLst>
      <p:ext uri="{BB962C8B-B14F-4D97-AF65-F5344CB8AC3E}">
        <p14:creationId xmlns:p14="http://schemas.microsoft.com/office/powerpoint/2010/main" val="17831073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three video file formats supported by the video element and identifies whether or not each file format is supported by the five major browsers. It has 6 columns and 4 rows. The header of column 1 reads “Video File Format”, the header of column 2 reads “Internet Explorer”, the header of column 3 reads “Google Chrome”, the header of column 4 reads “Mozilla Firefox”, the header of column 5 reads “Apple Safari”, and the header of column 6 reads “Opera”.&#10;In row 2, column 1 reads “MP4”, column 2 reads “•”, column 3 reads “•”, column 4 reads “•”, column 5 reads “•”, and column 6 reads “•”.&#10;In row 3, column 1 reads “Ogg”, column 2 reads “ ”, column 3 reads “•”, column 4 reads “•”, column 5 reads “ ”, and column 6 reads “•”.&#10;In row 4, column 1 reads “WebM”, column 2 reads “ ”, column 3 reads “•”, column 4 reads “•”, column 5 reads “ ”, and column 6 reads “•”.&#10;"/>
          <p:cNvPicPr>
            <a:picLocks noGrp="1" noChangeAspect="1"/>
          </p:cNvPicPr>
          <p:nvPr>
            <p:ph idx="1"/>
          </p:nvPr>
        </p:nvPicPr>
        <p:blipFill>
          <a:blip r:embed="rId2" cstate="print"/>
          <a:stretch>
            <a:fillRect/>
          </a:stretch>
        </p:blipFill>
        <p:spPr>
          <a:xfrm>
            <a:off x="304800" y="2590800"/>
            <a:ext cx="8534400" cy="2304135"/>
          </a:xfrm>
          <a:prstGeom prst="rect">
            <a:avLst/>
          </a:prstGeom>
        </p:spPr>
      </p:pic>
      <p:sp>
        <p:nvSpPr>
          <p:cNvPr id="5" name="Title 4"/>
          <p:cNvSpPr>
            <a:spLocks noGrp="1"/>
          </p:cNvSpPr>
          <p:nvPr>
            <p:ph type="title"/>
          </p:nvPr>
        </p:nvSpPr>
        <p:spPr/>
        <p:txBody>
          <a:bodyPr>
            <a:noAutofit/>
          </a:bodyPr>
          <a:lstStyle/>
          <a:p>
            <a:r>
              <a:rPr lang="en-US" dirty="0"/>
              <a:t>Using the video </a:t>
            </a:r>
            <a:r>
              <a:rPr lang="en-US" dirty="0" smtClean="0"/>
              <a:t>Element</a:t>
            </a:r>
            <a:endParaRPr lang="en-US" dirty="0"/>
          </a:p>
        </p:txBody>
      </p:sp>
    </p:spTree>
    <p:extLst>
      <p:ext uri="{BB962C8B-B14F-4D97-AF65-F5344CB8AC3E}">
        <p14:creationId xmlns:p14="http://schemas.microsoft.com/office/powerpoint/2010/main" val="2585292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noAutofit/>
          </a:bodyPr>
          <a:lstStyle/>
          <a:p>
            <a:r>
              <a:rPr lang="en-IN" dirty="0" smtClean="0"/>
              <a:t>Add </a:t>
            </a:r>
            <a:r>
              <a:rPr lang="en-IN" dirty="0"/>
              <a:t>Video to the About Us Page</a:t>
            </a:r>
            <a:endParaRPr lang="en-US" dirty="0"/>
          </a:p>
        </p:txBody>
      </p:sp>
      <p:sp>
        <p:nvSpPr>
          <p:cNvPr id="2" name="Content Placeholder 1"/>
          <p:cNvSpPr>
            <a:spLocks noGrp="1"/>
          </p:cNvSpPr>
          <p:nvPr>
            <p:ph idx="1"/>
          </p:nvPr>
        </p:nvSpPr>
        <p:spPr>
          <a:xfrm>
            <a:off x="76200" y="990600"/>
            <a:ext cx="8991600" cy="4525963"/>
          </a:xfrm>
        </p:spPr>
        <p:txBody>
          <a:bodyPr/>
          <a:lstStyle/>
          <a:p>
            <a:r>
              <a:rPr lang="en-US" dirty="0" smtClean="0"/>
              <a:t>Open “</a:t>
            </a:r>
            <a:r>
              <a:rPr lang="en-US" b="1" dirty="0" smtClean="0"/>
              <a:t>about.html</a:t>
            </a:r>
            <a:r>
              <a:rPr lang="en-US" dirty="0" smtClean="0"/>
              <a:t>” in Notepad++</a:t>
            </a:r>
          </a:p>
          <a:p>
            <a:r>
              <a:rPr lang="en-US" dirty="0" smtClean="0"/>
              <a:t>Click at the end of Line 31 and press ENTER twice to insert new Lines 32 &amp; 33.</a:t>
            </a:r>
          </a:p>
          <a:p>
            <a:r>
              <a:rPr lang="en-US" dirty="0" smtClean="0"/>
              <a:t>On Line 33, increase the indent, then add the code to first create a </a:t>
            </a:r>
            <a:r>
              <a:rPr lang="en-US" b="1" dirty="0" smtClean="0"/>
              <a:t>&lt;div&gt;</a:t>
            </a:r>
            <a:r>
              <a:rPr lang="en-US" dirty="0" smtClean="0"/>
              <a:t> and then the video element with source file info.</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2" y="3745066"/>
            <a:ext cx="9024257" cy="2350934"/>
          </a:xfrm>
          <a:prstGeom prst="rect">
            <a:avLst/>
          </a:prstGeom>
          <a:ln w="19050">
            <a:solidFill>
              <a:schemeClr val="tx1"/>
            </a:solidFill>
          </a:ln>
        </p:spPr>
      </p:pic>
    </p:spTree>
    <p:extLst>
      <p:ext uri="{BB962C8B-B14F-4D97-AF65-F5344CB8AC3E}">
        <p14:creationId xmlns:p14="http://schemas.microsoft.com/office/powerpoint/2010/main" val="9902141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Chapter 10</a:t>
            </a:r>
            <a:endParaRPr lang="en-US" dirty="0"/>
          </a:p>
        </p:txBody>
      </p:sp>
      <p:sp>
        <p:nvSpPr>
          <p:cNvPr id="5" name="Subtitle 4"/>
          <p:cNvSpPr>
            <a:spLocks noGrp="1"/>
          </p:cNvSpPr>
          <p:nvPr>
            <p:ph type="subTitle" idx="1"/>
          </p:nvPr>
        </p:nvSpPr>
        <p:spPr/>
        <p:txBody>
          <a:bodyPr/>
          <a:lstStyle/>
          <a:p>
            <a:r>
              <a:rPr lang="en-US" dirty="0" smtClean="0"/>
              <a:t>Creating Interactivity With Social Media</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Social Network</a:t>
            </a:r>
          </a:p>
          <a:p>
            <a:pPr lvl="1"/>
            <a:r>
              <a:rPr lang="en-US" dirty="0" smtClean="0"/>
              <a:t>It is </a:t>
            </a:r>
            <a:r>
              <a:rPr lang="en-IN" dirty="0" smtClean="0"/>
              <a:t>an </a:t>
            </a:r>
            <a:r>
              <a:rPr lang="en-IN" dirty="0"/>
              <a:t>online community where members post and </a:t>
            </a:r>
            <a:r>
              <a:rPr lang="en-IN" dirty="0" smtClean="0"/>
              <a:t>exchange </a:t>
            </a:r>
            <a:r>
              <a:rPr lang="en-IN" b="1" dirty="0" smtClean="0"/>
              <a:t>social </a:t>
            </a:r>
            <a:r>
              <a:rPr lang="en-IN" b="1" dirty="0"/>
              <a:t>media </a:t>
            </a:r>
            <a:r>
              <a:rPr lang="en-IN" dirty="0" smtClean="0"/>
              <a:t>content</a:t>
            </a:r>
          </a:p>
          <a:p>
            <a:pPr lvl="1"/>
            <a:r>
              <a:rPr lang="en-IN" dirty="0" smtClean="0"/>
              <a:t>It allows </a:t>
            </a:r>
            <a:r>
              <a:rPr lang="en-IN" dirty="0"/>
              <a:t>members to share information and ideas </a:t>
            </a:r>
            <a:r>
              <a:rPr lang="en-IN" dirty="0" smtClean="0"/>
              <a:t>with fellow </a:t>
            </a:r>
            <a:r>
              <a:rPr lang="en-IN" dirty="0"/>
              <a:t>online community </a:t>
            </a:r>
            <a:r>
              <a:rPr lang="en-IN" dirty="0" smtClean="0"/>
              <a:t>members</a:t>
            </a:r>
          </a:p>
          <a:p>
            <a:pPr lvl="1"/>
            <a:r>
              <a:rPr lang="en-IN" dirty="0" smtClean="0"/>
              <a:t>It </a:t>
            </a:r>
            <a:r>
              <a:rPr lang="en-US" dirty="0" smtClean="0"/>
              <a:t>allows </a:t>
            </a:r>
            <a:r>
              <a:rPr lang="en-US" dirty="0"/>
              <a:t>businesses to </a:t>
            </a:r>
            <a:r>
              <a:rPr lang="en-US" dirty="0" smtClean="0"/>
              <a:t>immediately </a:t>
            </a:r>
            <a:r>
              <a:rPr lang="en-IN" dirty="0" smtClean="0"/>
              <a:t>connect </a:t>
            </a:r>
            <a:r>
              <a:rPr lang="en-IN" dirty="0"/>
              <a:t>with their customers and potential customers and </a:t>
            </a:r>
            <a:r>
              <a:rPr lang="en-IN" dirty="0" smtClean="0"/>
              <a:t>instantly engage </a:t>
            </a:r>
            <a:r>
              <a:rPr lang="en-IN" dirty="0"/>
              <a:t>them with new product information</a:t>
            </a:r>
            <a:endParaRPr lang="en-US" dirty="0"/>
          </a:p>
        </p:txBody>
      </p:sp>
      <p:sp>
        <p:nvSpPr>
          <p:cNvPr id="5" name="Title 4"/>
          <p:cNvSpPr>
            <a:spLocks noGrp="1"/>
          </p:cNvSpPr>
          <p:nvPr>
            <p:ph type="title"/>
          </p:nvPr>
        </p:nvSpPr>
        <p:spPr/>
        <p:txBody>
          <a:bodyPr>
            <a:normAutofit/>
          </a:bodyPr>
          <a:lstStyle/>
          <a:p>
            <a:r>
              <a:rPr lang="en-US" sz="4400" dirty="0"/>
              <a:t>Using Social Media</a:t>
            </a:r>
          </a:p>
        </p:txBody>
      </p:sp>
    </p:spTree>
    <p:extLst>
      <p:ext uri="{BB962C8B-B14F-4D97-AF65-F5344CB8AC3E}">
        <p14:creationId xmlns:p14="http://schemas.microsoft.com/office/powerpoint/2010/main" val="3957170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Facebook</a:t>
            </a:r>
          </a:p>
          <a:p>
            <a:pPr lvl="1"/>
            <a:r>
              <a:rPr lang="en-IN" dirty="0" smtClean="0"/>
              <a:t>It </a:t>
            </a:r>
            <a:r>
              <a:rPr lang="en-IN" dirty="0"/>
              <a:t>is a social networking site with more than one billion </a:t>
            </a:r>
            <a:r>
              <a:rPr lang="en-US" dirty="0" smtClean="0"/>
              <a:t>users</a:t>
            </a:r>
            <a:endParaRPr lang="en-IN" dirty="0" smtClean="0"/>
          </a:p>
          <a:p>
            <a:pPr lvl="1"/>
            <a:r>
              <a:rPr lang="en-IN" dirty="0" smtClean="0"/>
              <a:t>Users </a:t>
            </a:r>
            <a:r>
              <a:rPr lang="en-IN" dirty="0"/>
              <a:t>include individuals and </a:t>
            </a:r>
            <a:r>
              <a:rPr lang="en-IN" dirty="0" smtClean="0"/>
              <a:t>businesses </a:t>
            </a:r>
          </a:p>
          <a:p>
            <a:pPr lvl="1"/>
            <a:r>
              <a:rPr lang="en-US" dirty="0" smtClean="0"/>
              <a:t>A </a:t>
            </a:r>
            <a:r>
              <a:rPr lang="en-US" dirty="0"/>
              <a:t>business </a:t>
            </a:r>
            <a:r>
              <a:rPr lang="en-US" dirty="0" smtClean="0"/>
              <a:t>can </a:t>
            </a:r>
            <a:r>
              <a:rPr lang="en-IN" dirty="0" smtClean="0"/>
              <a:t>create </a:t>
            </a:r>
            <a:r>
              <a:rPr lang="en-IN" dirty="0"/>
              <a:t>a Facebook page and use it to advertise its products and </a:t>
            </a:r>
            <a:r>
              <a:rPr lang="en-IN" dirty="0" smtClean="0"/>
              <a:t>services </a:t>
            </a:r>
          </a:p>
          <a:p>
            <a:pPr lvl="1"/>
            <a:r>
              <a:rPr lang="en-US" dirty="0" smtClean="0"/>
              <a:t>Individuals </a:t>
            </a:r>
            <a:r>
              <a:rPr lang="en-IN" dirty="0" smtClean="0"/>
              <a:t>can </a:t>
            </a:r>
            <a:r>
              <a:rPr lang="en-IN" dirty="0"/>
              <a:t>“like” a business by clicking a button to indicate that they use or approve of </a:t>
            </a:r>
            <a:r>
              <a:rPr lang="en-IN" dirty="0" smtClean="0"/>
              <a:t>a </a:t>
            </a:r>
            <a:r>
              <a:rPr lang="en-US" dirty="0" smtClean="0"/>
              <a:t>produce</a:t>
            </a:r>
          </a:p>
          <a:p>
            <a:pPr lvl="1"/>
            <a:r>
              <a:rPr lang="en-IN" dirty="0" smtClean="0"/>
              <a:t>Obtaining </a:t>
            </a:r>
            <a:r>
              <a:rPr lang="en-IN" dirty="0"/>
              <a:t>“likes” is a goal for most businesses, as this </a:t>
            </a:r>
            <a:r>
              <a:rPr lang="en-IN" dirty="0" smtClean="0"/>
              <a:t>increases its </a:t>
            </a:r>
            <a:r>
              <a:rPr lang="en-IN" dirty="0"/>
              <a:t>presence and positive </a:t>
            </a:r>
            <a:r>
              <a:rPr lang="en-IN" dirty="0" smtClean="0"/>
              <a:t>perception </a:t>
            </a:r>
          </a:p>
        </p:txBody>
      </p:sp>
      <p:sp>
        <p:nvSpPr>
          <p:cNvPr id="5" name="Title 4"/>
          <p:cNvSpPr>
            <a:spLocks noGrp="1"/>
          </p:cNvSpPr>
          <p:nvPr>
            <p:ph type="title"/>
          </p:nvPr>
        </p:nvSpPr>
        <p:spPr/>
        <p:txBody>
          <a:bodyPr>
            <a:norm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9482698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a:t>
            </a:r>
            <a:r>
              <a:rPr lang="en-US" sz="4400" dirty="0" smtClean="0"/>
              <a:t>Media</a:t>
            </a:r>
            <a:endParaRPr lang="en-US" sz="4400" dirty="0"/>
          </a:p>
        </p:txBody>
      </p:sp>
      <p:pic>
        <p:nvPicPr>
          <p:cNvPr id="7" name="Content Placeholder 6" descr="This figure shows the different types of Facebook pages that can be created such as a local business page, a company page, a brand or product page, a public figure page, an entertainment page, or a community page. The figure consists of eight rectangular boxes and seven square boxes.&#10;The first rectangular box is the Facebook home page and is divided into three sections. The second rectangular box is a long horizontal rectangular box which is the address bar and is positioned to the left in the first section. The third rectangular box is the tab for the website that is open and is positioned to the right of the second rectangular box. The second section of the first rectangular box has text that reads “facebook”. The fourth rectangular box labeled “Sign Up” is positioned to the right of the text that reads “facebook”. The fifth rectangular box is a textbox that is positioned to the right of fourth rectangular box. The sixth rectangular box is a textbox positioned to the right of the fifth rectangular box. The seventh rectangular box is a button labeled “Log In” and is positioned to the right of the sixth rectangular box. The first square box is a check box positioned below the fifth rectangular box. A text that reads “Keep me logged in” is positioned to the right of the first square box. A text that reads “Forgot your password?” is positioned below the sixth rectangular box.&#10;The third section of the first rectangular box has text that reads “Create a Page” positioned to the top-left of the section. The third section consists of two rows of three square boxes each. The second square box has an image and is labeled “Local Business or Place”. This box is positioned in the first row of the third section. The third square box has an image and is labeled “Company, Organization, or Institution”. This box is positioned to the right of the second square box. The fourth square box has an image and is labeled “Brand or Product”. This box is positioned to the right of the third square box. The fifth square box has an image and is labeled “Artist, Band or Public Figure”. This box is positioned in the second row, below the second square box. The sixth square box has an image and is labeled “Entertainment”. This box is positioned to the right of the fifth square box. The seventh square box has an image and is labeled “Cause or Community”. This box is positioned to the right of the sixth square box. The eighth rectangular box labeled “types of pages on Facebook Create a Page” is positioned to the left of the first rectangular box. An arrow originating from the eighth rectangular box points to the square boxes in the third section of the first rectangular box.&#10;The source is mentioned on the right side of the figure, which reads “Source: Facebook”.&#10;"/>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2336" y="1480019"/>
            <a:ext cx="8259328" cy="4648849"/>
          </a:xfrm>
          <a:prstGeom prst="rect">
            <a:avLst/>
          </a:prstGeom>
        </p:spPr>
      </p:pic>
    </p:spTree>
    <p:extLst>
      <p:ext uri="{BB962C8B-B14F-4D97-AF65-F5344CB8AC3E}">
        <p14:creationId xmlns:p14="http://schemas.microsoft.com/office/powerpoint/2010/main" val="3495481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Twitter </a:t>
            </a:r>
            <a:endParaRPr lang="en-IN" b="1" dirty="0" smtClean="0"/>
          </a:p>
          <a:p>
            <a:pPr lvl="1"/>
            <a:r>
              <a:rPr lang="en-IN" dirty="0" smtClean="0"/>
              <a:t>It is a social </a:t>
            </a:r>
            <a:r>
              <a:rPr lang="en-IN" dirty="0"/>
              <a:t>networking site used to post short comments or </a:t>
            </a:r>
            <a:r>
              <a:rPr lang="en-IN" dirty="0" smtClean="0"/>
              <a:t>updates</a:t>
            </a:r>
          </a:p>
          <a:p>
            <a:pPr lvl="1"/>
            <a:r>
              <a:rPr lang="en-IN" dirty="0" smtClean="0"/>
              <a:t>Each </a:t>
            </a:r>
            <a:r>
              <a:rPr lang="en-IN" dirty="0"/>
              <a:t>post, known as a tweet, is limited to 140 </a:t>
            </a:r>
            <a:r>
              <a:rPr lang="en-IN" dirty="0" smtClean="0"/>
              <a:t>characters</a:t>
            </a:r>
          </a:p>
          <a:p>
            <a:pPr lvl="1"/>
            <a:r>
              <a:rPr lang="en-IN" dirty="0" smtClean="0"/>
              <a:t>Customers </a:t>
            </a:r>
            <a:r>
              <a:rPr lang="en-IN" dirty="0"/>
              <a:t>have the option </a:t>
            </a:r>
            <a:r>
              <a:rPr lang="en-IN" dirty="0" smtClean="0"/>
              <a:t>to follow </a:t>
            </a:r>
            <a:r>
              <a:rPr lang="en-IN" dirty="0"/>
              <a:t>a business on </a:t>
            </a:r>
            <a:r>
              <a:rPr lang="en-IN" dirty="0" smtClean="0"/>
              <a:t>Twitter</a:t>
            </a:r>
          </a:p>
          <a:p>
            <a:pPr lvl="1"/>
            <a:r>
              <a:rPr lang="en-IN" dirty="0"/>
              <a:t>It provides marketing opportunities for business to help with a content strategy, to engage and obtain more customers, and to measure marketing results in real time</a:t>
            </a:r>
            <a:endParaRPr lang="en-US" dirty="0"/>
          </a:p>
        </p:txBody>
      </p:sp>
      <p:sp>
        <p:nvSpPr>
          <p:cNvPr id="5" name="Title 4"/>
          <p:cNvSpPr>
            <a:spLocks noGrp="1"/>
          </p:cNvSpPr>
          <p:nvPr>
            <p:ph type="title"/>
          </p:nvPr>
        </p:nvSpPr>
        <p:spPr/>
        <p:txBody>
          <a:bodyPr>
            <a:norm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311036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a:t>
            </a:r>
            <a:r>
              <a:rPr lang="en-US" sz="4400" dirty="0" smtClean="0"/>
              <a:t>Media</a:t>
            </a:r>
            <a:endParaRPr lang="en-US" sz="4400" dirty="0"/>
          </a:p>
        </p:txBody>
      </p:sp>
      <p:pic>
        <p:nvPicPr>
          <p:cNvPr id="6" name="Content Placeholder 5" descr="This figure shows the Twitter home page. The figure consists of fifteen rectangular boxes.&#10;The first rectangular box is the Twitter home page and is divided into three sections. The second rectangular box is a long horizontal rectangular box which is the address bar and is positioned to the left in the first section. The third rectangular box is the tab for the website that is open and is positioned to the right of the second rectangular box. The second section of the first rectangular box has the Twitter logo, which is a bird positioned at the top-left corner of the second section. The fourth rectangular box labeled “Twitter icon” is positioned to the left of the first rectangular box. There are two lines of text at the center of the second section. The first line of the text reads “See what’s happening right now”. The second line of the text reads “Find community, conversation and inspiration about the things you love”. The fifth rectangular box labeled “Sign Up” is a button. This box is positioned to the top-right of the second section. The sixth rectangular labeled “Log In” is a button. This box is positioned to the right of the fifth rectangular box.&#10;The menu bar that reads “Featured”, “News”, “Sports”, “Music”, “Humor”, “Entertainment”, and “More ˅” is positioned at the top of the third section. An image of a magnifying glass is positioned to the left in the menu bar. The seventh rectangular box labeled “your Twitter home page might differ” is positioned to the right of the first rectangular box. An arrow originating from the seventh rectangular box points to the menu bar. The eighth rectangular box that consists of a tweet by an individual is positioned below the menu bar. The name of the individual to whom the tweet refers to is positioned at the top of the eighth rectangular box. The ninth rectangular box that consists of a tweet by an individual is positioned to the right of the eighth rectangular box. The name of the individual who has tweeted is positioned at the top of the ninth rectangular box. The tenth rectangular box labeled “New to Twitter?” and a caption that reads “Sign up now to get your own personalized timeline!” is positioned to the right of the ninth rectangular box. The eleventh rectangular box is a button labeled “Sign Up” and is positioned to the bottom, inside the tenth rectangular box. The twelfth rectangular box labeled “Link to Sign Up for Twitter account” is positioned to the right of the first rectangular box, below the seventh rectangular box. The thirteenth rectangular box consists of an image with a caption at the top that reads “Pop artists”. This rectangular box is positioned below the eighth rectangular box. The fourteenth rectangular box consists of an image with a caption at the top that reads “Space news and publications”. This rectangular box is positioned below the ninth rectangular box, to the right of the thirteenth rectangular box. The fifteenth rectangular box labeled “Featured items” is positioned to the left of the figure, below the fourth rectangular box. An arrow originating from this rectangular box points to the eighth, ninth, thirteenth, and the fourteenth rectangular boxes.&#10;The source is mentioned on the right side of the figure, which reads “Source: Twitte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449475"/>
            <a:ext cx="8839200" cy="4709938"/>
          </a:xfrm>
          <a:prstGeom prst="rect">
            <a:avLst/>
          </a:prstGeom>
        </p:spPr>
      </p:pic>
    </p:spTree>
    <p:extLst>
      <p:ext uri="{BB962C8B-B14F-4D97-AF65-F5344CB8AC3E}">
        <p14:creationId xmlns:p14="http://schemas.microsoft.com/office/powerpoint/2010/main" val="848784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Google+</a:t>
            </a:r>
          </a:p>
          <a:p>
            <a:pPr lvl="1"/>
            <a:r>
              <a:rPr lang="en-US" dirty="0" smtClean="0"/>
              <a:t>A </a:t>
            </a:r>
            <a:r>
              <a:rPr lang="en-IN" dirty="0" smtClean="0"/>
              <a:t>Google account is required to use it which can be created </a:t>
            </a:r>
            <a:r>
              <a:rPr lang="en-IN" dirty="0"/>
              <a:t>for free at </a:t>
            </a:r>
            <a:r>
              <a:rPr lang="en-IN" dirty="0" smtClean="0"/>
              <a:t>plus.google.com</a:t>
            </a:r>
          </a:p>
          <a:p>
            <a:pPr lvl="1"/>
            <a:r>
              <a:rPr lang="en-US" dirty="0" smtClean="0"/>
              <a:t>Once an account is e</a:t>
            </a:r>
            <a:r>
              <a:rPr lang="en-IN" dirty="0" smtClean="0"/>
              <a:t>stablished, people are added to circles</a:t>
            </a:r>
          </a:p>
          <a:p>
            <a:pPr lvl="1"/>
            <a:r>
              <a:rPr lang="en-IN" dirty="0" smtClean="0"/>
              <a:t>Circles </a:t>
            </a:r>
            <a:r>
              <a:rPr lang="en-IN" dirty="0"/>
              <a:t>are groups </a:t>
            </a:r>
            <a:r>
              <a:rPr lang="en-IN" dirty="0" smtClean="0"/>
              <a:t>or categories</a:t>
            </a:r>
            <a:r>
              <a:rPr lang="en-IN" dirty="0"/>
              <a:t>, such as friends, family, and </a:t>
            </a:r>
            <a:r>
              <a:rPr lang="en-IN" dirty="0" smtClean="0"/>
              <a:t>acquaintances</a:t>
            </a:r>
          </a:p>
          <a:p>
            <a:pPr lvl="1"/>
            <a:endParaRPr lang="en-US" dirty="0"/>
          </a:p>
        </p:txBody>
      </p:sp>
      <p:sp>
        <p:nvSpPr>
          <p:cNvPr id="5" name="Title 4"/>
          <p:cNvSpPr>
            <a:spLocks noGrp="1"/>
          </p:cNvSpPr>
          <p:nvPr>
            <p:ph type="title"/>
          </p:nvPr>
        </p:nvSpPr>
        <p:spPr/>
        <p:txBody>
          <a:bodyPr>
            <a:norm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1847421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3000" dirty="0" smtClean="0"/>
              <a:t>In order to use </a:t>
            </a:r>
            <a:r>
              <a:rPr lang="en-US" sz="3000" dirty="0"/>
              <a:t>any portion </a:t>
            </a:r>
            <a:r>
              <a:rPr lang="en-US" sz="3000" dirty="0" smtClean="0"/>
              <a:t>of </a:t>
            </a:r>
            <a:r>
              <a:rPr lang="en-IN" sz="3000" dirty="0" smtClean="0"/>
              <a:t>files </a:t>
            </a:r>
            <a:r>
              <a:rPr lang="en-IN" sz="3000" dirty="0"/>
              <a:t>that have been professionally </a:t>
            </a:r>
            <a:r>
              <a:rPr lang="en-IN" sz="3000" dirty="0" smtClean="0"/>
              <a:t>developed, the </a:t>
            </a:r>
            <a:r>
              <a:rPr lang="en-IN" sz="3000" dirty="0"/>
              <a:t>copyright and </a:t>
            </a:r>
            <a:r>
              <a:rPr lang="en-IN" sz="3000" dirty="0" smtClean="0"/>
              <a:t>licensing </a:t>
            </a:r>
            <a:r>
              <a:rPr lang="en-US" sz="3000" dirty="0" smtClean="0"/>
              <a:t>requirements must be understood and followed</a:t>
            </a:r>
          </a:p>
          <a:p>
            <a:r>
              <a:rPr lang="en-US" sz="3000" dirty="0" smtClean="0"/>
              <a:t>Video </a:t>
            </a:r>
            <a:r>
              <a:rPr lang="en-IN" sz="3000" dirty="0" smtClean="0"/>
              <a:t>files </a:t>
            </a:r>
            <a:r>
              <a:rPr lang="en-IN" sz="3000" dirty="0"/>
              <a:t>can be created </a:t>
            </a:r>
            <a:r>
              <a:rPr lang="en-IN" sz="3000" dirty="0" smtClean="0"/>
              <a:t>using</a:t>
            </a:r>
            <a:r>
              <a:rPr lang="en-IN" sz="3000" dirty="0"/>
              <a:t> </a:t>
            </a:r>
            <a:r>
              <a:rPr lang="en-US" sz="3000" dirty="0" smtClean="0"/>
              <a:t>a </a:t>
            </a:r>
            <a:r>
              <a:rPr lang="en-US" sz="3000" dirty="0"/>
              <a:t>digital </a:t>
            </a:r>
            <a:r>
              <a:rPr lang="en-US" sz="3000" dirty="0" smtClean="0"/>
              <a:t>camcorder, a </a:t>
            </a:r>
            <a:r>
              <a:rPr lang="en-US" sz="3000" dirty="0"/>
              <a:t>digital </a:t>
            </a:r>
            <a:r>
              <a:rPr lang="en-US" sz="3000" dirty="0" smtClean="0"/>
              <a:t>camera, or even a </a:t>
            </a:r>
            <a:r>
              <a:rPr lang="en-IN" sz="3000" dirty="0" smtClean="0"/>
              <a:t>smartphone </a:t>
            </a:r>
            <a:r>
              <a:rPr lang="en-IN" sz="3000" dirty="0"/>
              <a:t>to create clips that can be included on a </a:t>
            </a:r>
            <a:r>
              <a:rPr lang="en-IN" sz="3000" dirty="0" smtClean="0"/>
              <a:t>webpage</a:t>
            </a:r>
          </a:p>
          <a:p>
            <a:r>
              <a:rPr lang="en-IN" sz="3000" dirty="0"/>
              <a:t>To find multimedia resources on the web </a:t>
            </a:r>
            <a:r>
              <a:rPr lang="en-IN" sz="3000" dirty="0" smtClean="0"/>
              <a:t>that are </a:t>
            </a:r>
            <a:r>
              <a:rPr lang="en-IN" sz="3000" dirty="0"/>
              <a:t>available free of copyright restrictions, search for “public domain audio </a:t>
            </a:r>
            <a:r>
              <a:rPr lang="en-IN" sz="3000" dirty="0" smtClean="0"/>
              <a:t>or </a:t>
            </a:r>
            <a:r>
              <a:rPr lang="en-US" sz="3000" dirty="0" smtClean="0"/>
              <a:t>video”</a:t>
            </a:r>
            <a:endParaRPr lang="en-IN" sz="3000" dirty="0"/>
          </a:p>
          <a:p>
            <a:endParaRPr lang="en-US" dirty="0"/>
          </a:p>
        </p:txBody>
      </p:sp>
      <p:sp>
        <p:nvSpPr>
          <p:cNvPr id="5" name="Title 4"/>
          <p:cNvSpPr>
            <a:spLocks noGrp="1"/>
          </p:cNvSpPr>
          <p:nvPr>
            <p:ph type="title"/>
          </p:nvPr>
        </p:nvSpPr>
        <p:spPr/>
        <p:txBody>
          <a:bodyPr>
            <a:noAutofit/>
          </a:bodyPr>
          <a:lstStyle/>
          <a:p>
            <a:r>
              <a:rPr lang="en-US" dirty="0"/>
              <a:t>Creating Multimedia </a:t>
            </a:r>
            <a:r>
              <a:rPr lang="en-US" dirty="0" smtClean="0"/>
              <a:t>Files</a:t>
            </a:r>
            <a:endParaRPr lang="en-US" dirty="0"/>
          </a:p>
        </p:txBody>
      </p:sp>
    </p:spTree>
    <p:extLst>
      <p:ext uri="{BB962C8B-B14F-4D97-AF65-F5344CB8AC3E}">
        <p14:creationId xmlns:p14="http://schemas.microsoft.com/office/powerpoint/2010/main" val="1657969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Google</a:t>
            </a:r>
            <a:r>
              <a:rPr lang="en-US" b="1" dirty="0" smtClean="0"/>
              <a:t>+</a:t>
            </a:r>
          </a:p>
          <a:p>
            <a:pPr lvl="1"/>
            <a:r>
              <a:rPr lang="en-IN" dirty="0" smtClean="0"/>
              <a:t>Businesses use </a:t>
            </a:r>
            <a:r>
              <a:rPr lang="en-IN" dirty="0"/>
              <a:t>Google+ </a:t>
            </a:r>
            <a:r>
              <a:rPr lang="en-IN" dirty="0" smtClean="0"/>
              <a:t>to post </a:t>
            </a:r>
            <a:r>
              <a:rPr lang="en-IN" dirty="0"/>
              <a:t>special </a:t>
            </a:r>
            <a:r>
              <a:rPr lang="en-IN" dirty="0" smtClean="0"/>
              <a:t>offers and </a:t>
            </a:r>
            <a:r>
              <a:rPr lang="en-IN" dirty="0"/>
              <a:t>pictures of new products to share with their </a:t>
            </a:r>
            <a:r>
              <a:rPr lang="en-IN" dirty="0" smtClean="0"/>
              <a:t>customers</a:t>
            </a:r>
          </a:p>
          <a:p>
            <a:pPr lvl="1"/>
            <a:r>
              <a:rPr lang="en-IN" dirty="0" smtClean="0"/>
              <a:t>Businesses have an </a:t>
            </a:r>
            <a:r>
              <a:rPr lang="en-IN" dirty="0"/>
              <a:t>added benefit because Google+ works with Google’s search engine, </a:t>
            </a:r>
            <a:r>
              <a:rPr lang="en-IN" dirty="0" smtClean="0"/>
              <a:t>increasing the </a:t>
            </a:r>
            <a:r>
              <a:rPr lang="en-IN" dirty="0"/>
              <a:t>probability of a potential customer finding the business through Google’s </a:t>
            </a:r>
            <a:r>
              <a:rPr lang="en-IN" dirty="0" smtClean="0"/>
              <a:t>search </a:t>
            </a:r>
            <a:r>
              <a:rPr lang="en-US" dirty="0" smtClean="0"/>
              <a:t>engine</a:t>
            </a:r>
            <a:endParaRPr lang="en-IN" dirty="0"/>
          </a:p>
          <a:p>
            <a:pPr lvl="1"/>
            <a:endParaRPr lang="en-US" b="1" dirty="0"/>
          </a:p>
          <a:p>
            <a:endParaRPr lang="en-US" dirty="0"/>
          </a:p>
        </p:txBody>
      </p:sp>
      <p:sp>
        <p:nvSpPr>
          <p:cNvPr id="5" name="Title 4"/>
          <p:cNvSpPr>
            <a:spLocks noGrp="1"/>
          </p:cNvSpPr>
          <p:nvPr>
            <p:ph type="title"/>
          </p:nvPr>
        </p:nvSpPr>
        <p:spPr/>
        <p:txBody>
          <a:bodyPr>
            <a:norm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1035215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a:t>
            </a:r>
            <a:r>
              <a:rPr lang="en-US" sz="4400" dirty="0" smtClean="0"/>
              <a:t>Media</a:t>
            </a:r>
            <a:endParaRPr lang="en-US" sz="4400" dirty="0"/>
          </a:p>
        </p:txBody>
      </p:sp>
      <p:pic>
        <p:nvPicPr>
          <p:cNvPr id="6" name="Content Placeholder 5" descr="This figure shows an example of a Google+ page. The figure consists of eight rectangular boxes and two square boxes.&#10;The first rectangular box is the Google+ page and is divided into three sections. The first section has the page logo that reads “Google+”. It is positioned at the left corner in the first section. The second rectangular box labeled “Google+ logo” is positioned to the left of the first rectangular box. An arrow originating from the second rectangular box points to the Google+ logo. The third rectangular box is a long, horizontal rectangular box which is the search bar and is positioned at the center of the first section. It has text that reads “Search Google+”. The fourth rectangular box has an image of a magnifying glass and is positioned to the right of the third rectangular box. There is text to the right in the first section that reads “Jessica”. There is an image of three rows of three tiles positioned to the right of the text that reads “Jessica”. There is a filled circle positioned to the right of the three rows of tiles.&#10;The second section is a menu bar. The fifth rectangular box labeled “Home˅” is positioned to the left of the second section. The menu bar that reads “All”, “Friends”, “Family”, “More˅”, “Mentions”, and “Explore” is positioned at the center of the second section. The sixth rectangular box labeled “circles” is positioned at the top of the first rectangular box. An arrow originating from the sixth rectangular box points to the text that reads “All, Friends, and Family”.&#10;The third section has two square boxes positioned at the center. The first square box labeled “#Technology” has different types of technologies listed below the label. The seventh rectangular box labeled “technology categories” is positioned to the left of the first square box. An arrow originating from the seventh rectangular box points to the different categories of technology listed in the first square box. The second square box consists of an image labeled “Android Authority” and is positioned to the right of the first square box. The eighth rectangular box labeled “Featured Technology Item” is positioned to the right of the figure. An arrow originating from this rectangular box points to the second square box.&#10;The source is mentioned on the right side of the figure, which reads “Source: Google”.&#10;"/>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834003"/>
            <a:ext cx="8839200" cy="3940881"/>
          </a:xfrm>
          <a:prstGeom prst="rect">
            <a:avLst/>
          </a:prstGeom>
        </p:spPr>
      </p:pic>
    </p:spTree>
    <p:extLst>
      <p:ext uri="{BB962C8B-B14F-4D97-AF65-F5344CB8AC3E}">
        <p14:creationId xmlns:p14="http://schemas.microsoft.com/office/powerpoint/2010/main" val="14662877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YouTube</a:t>
            </a:r>
          </a:p>
          <a:p>
            <a:pPr lvl="1"/>
            <a:r>
              <a:rPr lang="en-IN" dirty="0" smtClean="0"/>
              <a:t>It is a social media website where members </a:t>
            </a:r>
            <a:r>
              <a:rPr lang="en-IN" dirty="0"/>
              <a:t>can upload and </a:t>
            </a:r>
            <a:r>
              <a:rPr lang="en-IN" dirty="0" smtClean="0"/>
              <a:t>share </a:t>
            </a:r>
            <a:r>
              <a:rPr lang="en-US" dirty="0" smtClean="0"/>
              <a:t>original videos and </a:t>
            </a:r>
            <a:r>
              <a:rPr lang="en-IN" dirty="0"/>
              <a:t>subscribe to a </a:t>
            </a:r>
            <a:r>
              <a:rPr lang="en-IN" dirty="0" smtClean="0"/>
              <a:t>channel</a:t>
            </a:r>
            <a:endParaRPr lang="en-US" dirty="0" smtClean="0"/>
          </a:p>
          <a:p>
            <a:pPr lvl="1"/>
            <a:r>
              <a:rPr lang="en-IN" dirty="0" smtClean="0"/>
              <a:t>Businesses purchase </a:t>
            </a:r>
            <a:r>
              <a:rPr lang="en-IN" dirty="0"/>
              <a:t>ad space on YouTube to attract its target audience or create their own channel and upload </a:t>
            </a:r>
            <a:r>
              <a:rPr lang="en-IN" dirty="0" smtClean="0"/>
              <a:t>videos</a:t>
            </a:r>
          </a:p>
          <a:p>
            <a:pPr lvl="1"/>
            <a:r>
              <a:rPr lang="en-IN" dirty="0" smtClean="0"/>
              <a:t>Business ads </a:t>
            </a:r>
            <a:r>
              <a:rPr lang="en-IN" dirty="0"/>
              <a:t>can be a banner image that is displayed on the lower part of a video or a </a:t>
            </a:r>
            <a:r>
              <a:rPr lang="en-IN" dirty="0" smtClean="0"/>
              <a:t>full-length commercial </a:t>
            </a:r>
            <a:r>
              <a:rPr lang="en-IN" dirty="0"/>
              <a:t>that plays before the selected </a:t>
            </a:r>
            <a:r>
              <a:rPr lang="en-IN" dirty="0" smtClean="0"/>
              <a:t>video</a:t>
            </a:r>
            <a:endParaRPr lang="en-US" dirty="0"/>
          </a:p>
        </p:txBody>
      </p:sp>
      <p:sp>
        <p:nvSpPr>
          <p:cNvPr id="5" name="Title 4"/>
          <p:cNvSpPr>
            <a:spLocks noGrp="1"/>
          </p:cNvSpPr>
          <p:nvPr>
            <p:ph type="title"/>
          </p:nvPr>
        </p:nvSpPr>
        <p:spPr/>
        <p:txBody>
          <a:bodyPr>
            <a:norm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4030790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a:t>
            </a:r>
            <a:r>
              <a:rPr lang="en-US" sz="4400" dirty="0" smtClean="0"/>
              <a:t>Media</a:t>
            </a:r>
            <a:endParaRPr lang="en-US" sz="4400" dirty="0"/>
          </a:p>
        </p:txBody>
      </p:sp>
      <p:pic>
        <p:nvPicPr>
          <p:cNvPr id="6" name="Content Placeholder 5" descr="This figure shows an example of a banner ad on YouTube. The figure consists of eighteen rectangular boxes and a square box.&#10;The first rectangular box is the YouTube page. The YouTube logo that reads “YouTube” is positioned at the top-left corner of the first rectangular box. There are three parallel lines which is the hamburger icon positioned to the right of the logo. The second rectangular box is a long, horizontal rectangular box which is a textbox positioned to the right of the hamburger icon. The third rectangular box has an image of a magnifying glass and is positioned to the right of the second rectangular box.&#10;The fourth rectangular box is a video and is positioned below the second rectangular box.  The fifth rectangular box labeled “YouTube video” is positioned to the left of the first rectangular box. An arrow originating from the fifth rectangular box points to the fourth rectangular box. The sixth rectangular box is a banner ad positioned above the fourth rectangular box. The seventh rectangular box labeled “banner ad” is positioned below the fifth rectangular box. An arrow originating from the seventh rectangular box points to the sixth rectangular box. A square box labeled “x” is positioned at the top-right corner of the fourth rectangular box. The eighth rectangular box labeled “option to close the ad” is positioned above, at the top-right corner of the fourth rectangular box. An arrow originating from the eighth rectangular box points to “x” in the sixth rectangular box.&#10;A text that reads “Planet Earth seen from space (Full HD 1080p) ORIGINAL”, which is the name of the video is positioned below the fourth rectangular box. The ninth rectangular box labeled “name of YouTube video” is positioned below the seventh rectangular box. An arrow originating from the ninth rectangular box points to the name of the video below the fourth rectangular box. A text that reads the name of the person who has uploaded the video is positioned below the name of the video. The tenth rectangular box labeled “Subscribe 27,928” is positioned below the text. Text that reads “12,603,087” is positioned to the right of the tenth rectangular box. The eleventh rectangular box labeled “number of times the video has been viewed” is positioned at the right corner below the sixth rectangular box. An arrow originating from the eleventh rectangular box points to the text. The menu bar below the tenth rectangular box has text that reads “+ About us”, “Share”, “…More”. The menu bar also has text that reads “38,037” and “1,766” positioned to the extreme right. The twelfth rectangular box labeled “number of likes and dislikes” is positioned at the right corner of the menu bar. An arrow originating from the twelfth rectangular box points to the text that reads “38,037” and “1,766”.  Text that describes the content of the video in the fourth rectangular box is positioned below the menu bar.&#10;The thirteenth rectangular box consists of an image which is the same advertisement as in the sixth rectangular box. A text that reads “Up Next” is positioned below the thirteenth rectangular box. Five small rectangular boxes are positioned below the text. These five rectangular boxes have time stamps at the bottom-right corner and are positioned one below the other.&#10;The source is mentioned on the right side of the figure, which reads “Source: youtube.com”.&#10;"/>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3647" y="1371600"/>
            <a:ext cx="7516705" cy="4865688"/>
          </a:xfrm>
          <a:prstGeom prst="rect">
            <a:avLst/>
          </a:prstGeom>
        </p:spPr>
      </p:pic>
    </p:spTree>
    <p:extLst>
      <p:ext uri="{BB962C8B-B14F-4D97-AF65-F5344CB8AC3E}">
        <p14:creationId xmlns:p14="http://schemas.microsoft.com/office/powerpoint/2010/main" val="28060360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Instagram </a:t>
            </a:r>
            <a:endParaRPr lang="en-IN" b="1" dirty="0" smtClean="0"/>
          </a:p>
          <a:p>
            <a:pPr lvl="1"/>
            <a:r>
              <a:rPr lang="en-IN" dirty="0" smtClean="0"/>
              <a:t>It</a:t>
            </a:r>
            <a:r>
              <a:rPr lang="en-IN" b="1" dirty="0" smtClean="0"/>
              <a:t> </a:t>
            </a:r>
            <a:r>
              <a:rPr lang="en-IN" dirty="0" smtClean="0"/>
              <a:t>is </a:t>
            </a:r>
            <a:r>
              <a:rPr lang="en-IN" dirty="0"/>
              <a:t>a social networking site where members can upload and share </a:t>
            </a:r>
            <a:r>
              <a:rPr lang="en-IN" dirty="0" smtClean="0"/>
              <a:t>photographs, images</a:t>
            </a:r>
            <a:r>
              <a:rPr lang="en-IN" dirty="0"/>
              <a:t>, and </a:t>
            </a:r>
            <a:r>
              <a:rPr lang="en-IN" dirty="0" smtClean="0"/>
              <a:t>video</a:t>
            </a:r>
          </a:p>
          <a:p>
            <a:pPr lvl="1"/>
            <a:r>
              <a:rPr lang="en-IN" dirty="0" smtClean="0"/>
              <a:t>It allows users to </a:t>
            </a:r>
            <a:r>
              <a:rPr lang="en-IN" dirty="0"/>
              <a:t>connect and express ideas with captivating visual </a:t>
            </a:r>
            <a:r>
              <a:rPr lang="en-IN" dirty="0" smtClean="0"/>
              <a:t>photography</a:t>
            </a:r>
          </a:p>
          <a:p>
            <a:pPr lvl="1"/>
            <a:r>
              <a:rPr lang="en-IN" dirty="0" smtClean="0"/>
              <a:t>The free app allows </a:t>
            </a:r>
            <a:r>
              <a:rPr lang="en-IN" dirty="0"/>
              <a:t>users to apply various filters </a:t>
            </a:r>
            <a:r>
              <a:rPr lang="en-IN" dirty="0" smtClean="0"/>
              <a:t>to enhance </a:t>
            </a:r>
            <a:r>
              <a:rPr lang="en-IN" dirty="0"/>
              <a:t>photographs, images, and </a:t>
            </a:r>
            <a:r>
              <a:rPr lang="en-IN" dirty="0" smtClean="0"/>
              <a:t>video</a:t>
            </a:r>
          </a:p>
          <a:p>
            <a:pPr lvl="1"/>
            <a:r>
              <a:rPr lang="en-IN" dirty="0" smtClean="0"/>
              <a:t>Businesses use it to </a:t>
            </a:r>
            <a:r>
              <a:rPr lang="en-IN" dirty="0"/>
              <a:t>promote brand </a:t>
            </a:r>
            <a:r>
              <a:rPr lang="en-IN" dirty="0" smtClean="0"/>
              <a:t>awareness</a:t>
            </a:r>
            <a:endParaRPr lang="en-US" dirty="0"/>
          </a:p>
        </p:txBody>
      </p:sp>
      <p:sp>
        <p:nvSpPr>
          <p:cNvPr id="5" name="Title 4"/>
          <p:cNvSpPr>
            <a:spLocks noGrp="1"/>
          </p:cNvSpPr>
          <p:nvPr>
            <p:ph type="title"/>
          </p:nvPr>
        </p:nvSpPr>
        <p:spPr/>
        <p:txBody>
          <a:bodyPr>
            <a:no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7046090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a:t>
            </a:r>
            <a:r>
              <a:rPr lang="en-US" sz="4400" dirty="0" smtClean="0"/>
              <a:t>Media</a:t>
            </a:r>
            <a:endParaRPr lang="en-US" sz="4400" dirty="0"/>
          </a:p>
        </p:txBody>
      </p:sp>
      <p:pic>
        <p:nvPicPr>
          <p:cNvPr id="6" name="Content Placeholder 5" descr="This figure shows how McDonald’s uses images and video on Instagram to promote its brand. The figure consists of three rectangular boxes and six square boxes.&#10;The first rectangular box is the Instagram home page. The first rectangular box consists of two rows of three square boxes each. The first square box in the first row has an image. The second square box consists of an image. A circle with a right-sided triangle is positioned at the center of the second square box, indicating that it is a video. The second square box is positioned to the right of the first square box. The third square box consists of an image and is positioned to the right of the second square box. The second rectangular box labeled “Instagram video posted by McDonald’s” is positioned at the top of the first rectangular box overlapping the third square box. An arrow originating from the second rectangular box points to the second square box.&#10;The fourth square box consists of an image and is positioned below the first square box. The third rectangular box labeled “Instagram images posted by McDonald’s” is positioned to the left of the first rectangular box. An arrow originating from the third rectangular box points to the fourth square box. The fifth square box consists of an image and is positioned to the right of the fourth square box. The sixth square box consists of an image and is positioned to the right of the fifth square box.&#10;The source is mentioned on the right side of the figure, which reads “Source: https://instagram.com/mcdonalds/”."/>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538" y="1371600"/>
            <a:ext cx="8274924" cy="4865688"/>
          </a:xfrm>
          <a:prstGeom prst="rect">
            <a:avLst/>
          </a:prstGeom>
        </p:spPr>
      </p:pic>
    </p:spTree>
    <p:extLst>
      <p:ext uri="{BB962C8B-B14F-4D97-AF65-F5344CB8AC3E}">
        <p14:creationId xmlns:p14="http://schemas.microsoft.com/office/powerpoint/2010/main" val="3976506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Pinterest</a:t>
            </a:r>
          </a:p>
          <a:p>
            <a:pPr lvl="1"/>
            <a:r>
              <a:rPr lang="en-IN" dirty="0" smtClean="0"/>
              <a:t>It allows members to browse </a:t>
            </a:r>
            <a:r>
              <a:rPr lang="en-IN" dirty="0"/>
              <a:t>and “pin” ideas found on the </a:t>
            </a:r>
            <a:r>
              <a:rPr lang="en-IN" dirty="0" smtClean="0"/>
              <a:t>web</a:t>
            </a:r>
          </a:p>
          <a:p>
            <a:pPr lvl="1"/>
            <a:r>
              <a:rPr lang="en-IN" dirty="0" smtClean="0"/>
              <a:t>Users search </a:t>
            </a:r>
            <a:r>
              <a:rPr lang="en-IN" dirty="0"/>
              <a:t>for ideas for just about anything, including recipes, crafts, photography, </a:t>
            </a:r>
            <a:r>
              <a:rPr lang="en-IN" dirty="0" smtClean="0"/>
              <a:t>and do-it-yourself </a:t>
            </a:r>
            <a:r>
              <a:rPr lang="en-IN" dirty="0"/>
              <a:t>(DIY) </a:t>
            </a:r>
            <a:r>
              <a:rPr lang="en-IN" dirty="0" smtClean="0"/>
              <a:t>projects</a:t>
            </a:r>
          </a:p>
          <a:p>
            <a:pPr lvl="1"/>
            <a:r>
              <a:rPr lang="en-IN" dirty="0" smtClean="0"/>
              <a:t>They can </a:t>
            </a:r>
            <a:r>
              <a:rPr lang="en-IN" dirty="0"/>
              <a:t>follow boards that interest them most and “pin</a:t>
            </a:r>
            <a:r>
              <a:rPr lang="en-IN" dirty="0" smtClean="0"/>
              <a:t>” photos</a:t>
            </a:r>
            <a:r>
              <a:rPr lang="en-IN" dirty="0"/>
              <a:t>, links, and comments to their own board for future </a:t>
            </a:r>
            <a:r>
              <a:rPr lang="en-IN" dirty="0" smtClean="0"/>
              <a:t>use</a:t>
            </a:r>
            <a:endParaRPr lang="en-US" dirty="0"/>
          </a:p>
        </p:txBody>
      </p:sp>
      <p:sp>
        <p:nvSpPr>
          <p:cNvPr id="5" name="Title 4"/>
          <p:cNvSpPr>
            <a:spLocks noGrp="1"/>
          </p:cNvSpPr>
          <p:nvPr>
            <p:ph type="title"/>
          </p:nvPr>
        </p:nvSpPr>
        <p:spPr/>
        <p:txBody>
          <a:bodyPr>
            <a:no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30941198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a:t>
            </a:r>
            <a:r>
              <a:rPr lang="en-US" sz="4400" dirty="0" smtClean="0"/>
              <a:t>Media</a:t>
            </a:r>
            <a:endParaRPr lang="en-US" sz="4400" dirty="0"/>
          </a:p>
        </p:txBody>
      </p:sp>
      <p:pic>
        <p:nvPicPr>
          <p:cNvPr id="6" name="Content Placeholder 5" descr="This figure shows the Pinterest board for Lowe’s, which contains several home improvement ideas. Users with an interest in Lowe’s content can follow the board and see any new pins made by Lowe’s. The figure consists of ten rectangular boxes and one square box.&#10;The first rectangular box is the Pinterest board for Lowe’s and is divided into two sections. The first section has a filled circle positioned to the left. The text that reads “Lowe’s” is positioned to the right of the filled circle. The text that reads “Build it!” is positioned at the center of the first section. The second rectangular box labeled “name of Lowe’s board” is positioned at the top of the figure. An arrow originating from this box points to the text that reads “Build it!”. The third rectangular box is a button labeled “Follow board” that is positioned at the right corner of the first section. The fourth rectangular box labeled “button to follow Lowe’s board, Build it!” is positioned to the right of the second rectangular box. The square box with the image of a paper rocket is positioned to the right of the fourth rectangular box.&#10;The second section consists of five vertical rectangular boxes positioned side by side. Each of these boxes consists of an image along with a description at the bottom about how to build the content in the images. The tenth rectangular box labeled “pins on Build it! Pinterest board” is positioned to the left of the first rectangular box. An arrow originating from the tenth rectangular box points to the vertical rectangular boxes.&#10;The source is mentioned on the right side of the figure, which reads “Source: “https://www.pinterest.com/lowes/build-it/”."/>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797194"/>
            <a:ext cx="8839200" cy="4014500"/>
          </a:xfrm>
          <a:prstGeom prst="rect">
            <a:avLst/>
          </a:prstGeom>
        </p:spPr>
      </p:pic>
    </p:spTree>
    <p:extLst>
      <p:ext uri="{BB962C8B-B14F-4D97-AF65-F5344CB8AC3E}">
        <p14:creationId xmlns:p14="http://schemas.microsoft.com/office/powerpoint/2010/main" val="3200340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Other Social Media </a:t>
            </a:r>
            <a:r>
              <a:rPr lang="en-US" b="1" dirty="0" smtClean="0"/>
              <a:t>Options</a:t>
            </a:r>
          </a:p>
          <a:p>
            <a:pPr lvl="1"/>
            <a:r>
              <a:rPr lang="en-IN" dirty="0" smtClean="0"/>
              <a:t>Other </a:t>
            </a:r>
            <a:r>
              <a:rPr lang="en-IN" dirty="0"/>
              <a:t>social media options for </a:t>
            </a:r>
            <a:r>
              <a:rPr lang="en-IN" dirty="0" smtClean="0"/>
              <a:t>a business </a:t>
            </a:r>
            <a:r>
              <a:rPr lang="en-IN" dirty="0"/>
              <a:t>to explore include </a:t>
            </a:r>
            <a:r>
              <a:rPr lang="en-IN" dirty="0" smtClean="0"/>
              <a:t>LinkedIn, </a:t>
            </a:r>
            <a:r>
              <a:rPr lang="en-US" dirty="0" err="1" smtClean="0"/>
              <a:t>Quora</a:t>
            </a:r>
            <a:r>
              <a:rPr lang="en-US" dirty="0"/>
              <a:t>, Tumblr, </a:t>
            </a:r>
            <a:r>
              <a:rPr lang="en-US" dirty="0" err="1"/>
              <a:t>StumbleUpon</a:t>
            </a:r>
            <a:r>
              <a:rPr lang="en-US" dirty="0"/>
              <a:t>, Flickr, Delicious, Digg</a:t>
            </a:r>
            <a:r>
              <a:rPr lang="en-US" dirty="0" smtClean="0"/>
              <a:t>, </a:t>
            </a:r>
            <a:r>
              <a:rPr lang="en-US" dirty="0"/>
              <a:t>Vine</a:t>
            </a:r>
            <a:r>
              <a:rPr lang="en-US" dirty="0" smtClean="0"/>
              <a:t>, </a:t>
            </a:r>
            <a:r>
              <a:rPr lang="en-US" dirty="0"/>
              <a:t>Foursquare</a:t>
            </a:r>
            <a:r>
              <a:rPr lang="en-US" dirty="0" smtClean="0"/>
              <a:t>, </a:t>
            </a:r>
            <a:r>
              <a:rPr lang="en-IN" dirty="0" smtClean="0"/>
              <a:t>and </a:t>
            </a:r>
            <a:r>
              <a:rPr lang="en-IN" dirty="0"/>
              <a:t>many </a:t>
            </a:r>
            <a:r>
              <a:rPr lang="en-IN" dirty="0" smtClean="0"/>
              <a:t>more</a:t>
            </a:r>
          </a:p>
          <a:p>
            <a:pPr lvl="1"/>
            <a:r>
              <a:rPr lang="en-IN" dirty="0" smtClean="0"/>
              <a:t>The </a:t>
            </a:r>
            <a:r>
              <a:rPr lang="en-IN" dirty="0"/>
              <a:t>key is to determine which social media outlets are best for </a:t>
            </a:r>
            <a:r>
              <a:rPr lang="en-IN" dirty="0" smtClean="0"/>
              <a:t>a business </a:t>
            </a:r>
            <a:r>
              <a:rPr lang="en-IN" dirty="0"/>
              <a:t>in attracting new </a:t>
            </a:r>
            <a:r>
              <a:rPr lang="en-IN" dirty="0" smtClean="0"/>
              <a:t>customers</a:t>
            </a:r>
          </a:p>
          <a:p>
            <a:pPr lvl="1"/>
            <a:r>
              <a:rPr lang="en-IN" dirty="0" smtClean="0"/>
              <a:t>A </a:t>
            </a:r>
            <a:r>
              <a:rPr lang="en-IN" dirty="0"/>
              <a:t>business </a:t>
            </a:r>
            <a:r>
              <a:rPr lang="en-IN" dirty="0" smtClean="0"/>
              <a:t>owner must </a:t>
            </a:r>
            <a:r>
              <a:rPr lang="en-IN" dirty="0"/>
              <a:t>also consider </a:t>
            </a:r>
            <a:r>
              <a:rPr lang="en-IN" dirty="0" smtClean="0"/>
              <a:t>the time </a:t>
            </a:r>
            <a:r>
              <a:rPr lang="en-IN" dirty="0"/>
              <a:t>involved with keeping </a:t>
            </a:r>
            <a:r>
              <a:rPr lang="en-IN" dirty="0" smtClean="0"/>
              <a:t>the </a:t>
            </a:r>
            <a:r>
              <a:rPr lang="en-IN" dirty="0"/>
              <a:t>social media current and </a:t>
            </a:r>
            <a:r>
              <a:rPr lang="en-IN" dirty="0" smtClean="0"/>
              <a:t>relevant</a:t>
            </a:r>
            <a:endParaRPr lang="en-US" dirty="0"/>
          </a:p>
        </p:txBody>
      </p:sp>
      <p:sp>
        <p:nvSpPr>
          <p:cNvPr id="5" name="Title 4"/>
          <p:cNvSpPr>
            <a:spLocks noGrp="1"/>
          </p:cNvSpPr>
          <p:nvPr>
            <p:ph type="title"/>
          </p:nvPr>
        </p:nvSpPr>
        <p:spPr/>
        <p:txBody>
          <a:bodyPr>
            <a:no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17095811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Blogs</a:t>
            </a:r>
          </a:p>
          <a:p>
            <a:pPr lvl="1"/>
            <a:r>
              <a:rPr lang="en-IN" dirty="0" smtClean="0"/>
              <a:t>Are online journals, maintained </a:t>
            </a:r>
            <a:r>
              <a:rPr lang="en-IN" dirty="0"/>
              <a:t>by </a:t>
            </a:r>
            <a:r>
              <a:rPr lang="en-IN" dirty="0" smtClean="0"/>
              <a:t>individuals, groups, or businesses</a:t>
            </a:r>
          </a:p>
          <a:p>
            <a:pPr lvl="1"/>
            <a:r>
              <a:rPr lang="en-IN" dirty="0" smtClean="0"/>
              <a:t>“Blog” is short </a:t>
            </a:r>
            <a:r>
              <a:rPr lang="en-IN" dirty="0"/>
              <a:t>for </a:t>
            </a:r>
            <a:r>
              <a:rPr lang="en-IN" dirty="0" smtClean="0"/>
              <a:t>a combination </a:t>
            </a:r>
            <a:r>
              <a:rPr lang="en-IN" dirty="0"/>
              <a:t>of the words web and </a:t>
            </a:r>
            <a:r>
              <a:rPr lang="en-IN" dirty="0" smtClean="0"/>
              <a:t>log</a:t>
            </a:r>
          </a:p>
          <a:p>
            <a:pPr lvl="1"/>
            <a:r>
              <a:rPr lang="en-IN" dirty="0" smtClean="0"/>
              <a:t> </a:t>
            </a:r>
            <a:r>
              <a:rPr lang="en-IN" dirty="0"/>
              <a:t>Businesses use </a:t>
            </a:r>
            <a:r>
              <a:rPr lang="en-IN" dirty="0" smtClean="0"/>
              <a:t>them to </a:t>
            </a:r>
            <a:r>
              <a:rPr lang="en-IN" dirty="0"/>
              <a:t>share new </a:t>
            </a:r>
            <a:r>
              <a:rPr lang="en-IN" dirty="0" smtClean="0"/>
              <a:t>information and </a:t>
            </a:r>
            <a:r>
              <a:rPr lang="en-IN" dirty="0"/>
              <a:t>to keep their customers </a:t>
            </a:r>
            <a:r>
              <a:rPr lang="en-IN" dirty="0" smtClean="0"/>
              <a:t>engaged </a:t>
            </a:r>
          </a:p>
          <a:p>
            <a:pPr lvl="1"/>
            <a:r>
              <a:rPr lang="en-IN" dirty="0" smtClean="0"/>
              <a:t>Business owners who maintain blogs </a:t>
            </a:r>
            <a:r>
              <a:rPr lang="en-IN" dirty="0"/>
              <a:t>should </a:t>
            </a:r>
            <a:r>
              <a:rPr lang="en-IN" dirty="0" smtClean="0"/>
              <a:t>respond to </a:t>
            </a:r>
            <a:r>
              <a:rPr lang="en-IN" dirty="0"/>
              <a:t>customer comments </a:t>
            </a:r>
            <a:r>
              <a:rPr lang="en-IN" dirty="0" smtClean="0"/>
              <a:t>on time and </a:t>
            </a:r>
            <a:r>
              <a:rPr lang="en-IN" dirty="0"/>
              <a:t>keep their blog content </a:t>
            </a:r>
            <a:r>
              <a:rPr lang="en-IN" dirty="0" smtClean="0"/>
              <a:t>fresh</a:t>
            </a:r>
            <a:endParaRPr lang="en-US" dirty="0"/>
          </a:p>
        </p:txBody>
      </p:sp>
      <p:sp>
        <p:nvSpPr>
          <p:cNvPr id="5" name="Title 4"/>
          <p:cNvSpPr>
            <a:spLocks noGrp="1"/>
          </p:cNvSpPr>
          <p:nvPr>
            <p:ph type="title"/>
          </p:nvPr>
        </p:nvSpPr>
        <p:spPr/>
        <p:txBody>
          <a:bodyPr>
            <a:no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2477849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shows the Adobe Premiere Pro Creative Cloud application. The figure consists of five rectangular boxes. The first rectangular box is labeled “Adobe Premiere Pro CC 2015 – C:\User\Jessica\Documents\Adobe\Premiere Pro\9.0\Limited.prproj” at the top of the box. A menu bar that reads “File”, “Edit”, “Clip”, “Sequence”, “Marker”, “Title”, “Window”, and “Help” is positioned below the label. The rest of the box is divided into four rectangular sections.&#10;The first section consists of a header that reads “Source IMG_2311.JPEG”, “Effect Controls”, and “Audio Clip”. An image is positioned below the header, to the center of the section. A horizontal bar is positioned at the bottom of the image with time of the format “HH.MM.SS.MS” at both the corners of the bar. A series of buttons such as stop, pause, previous, rewind, play, forward, and next are positioned at the bottom of the horizontal bar. The second rectangular box labeled “editing window” is positioned on the left side of the first rectangular box. An arrow originating from the second rectangular box points to the first section of the first rectangular box.&#10;The second section of the first rectangular box is positioned on the right side of the first section. The second section is labeled “Preview”. A horizontal bar is positioned at the bottom of the section with time of the format “HH.MM.SS.MS” at both the corners of the bar. The horizontal bar with a series of buttons such as stop, pause, previous, rewind, play, forward, and next are positioned at the bottom of the horizontal bar. The third rectangular box labeled “preview the results” is positioned on the right side of the first rectangular box. An arrow originating from the third rectangular box points to the second section of the first rectangular box.&#10;The third section of the first rectangular box is positioned below the first section. The third section consists of a header that reads “Project”, “Media browser”, “Libraries”, and “Info”. A text that reads “Import media to start” is positioned at the center of the section. A horizontal bar is positioned at the bottom of the section. The fourth rectangular box labeled “collection of media files” is positioned below the second rectangular box. An arrow originating from the fourth rectangular box points to the third section of the first rectangular box.&#10;The fourth section of the first rectangular box is positioned on the right side of the third section. Time of the format “HH.MM.SS.MS” is positioned at the top-left corner of the fourth section. A tool bar is positioned below the time. A text that reads “Drag media here to create sequence” is positioned at the center of the section. The fifth rectangular box labeled “assemble video and audio clips” is positioned above the fourth section in the first rectangular box. An arrow originating from the fifth rectangular box points to the fourth section of the first rectangular box.&#10;The source is mentioned on the right side of the image, which reads “Adobe Premiere Pro CC”."/>
          <p:cNvPicPr>
            <a:picLocks noGrp="1" noChangeAspect="1"/>
          </p:cNvPicPr>
          <p:nvPr>
            <p:ph idx="1"/>
          </p:nvPr>
        </p:nvPicPr>
        <p:blipFill>
          <a:blip r:embed="rId2" cstate="print"/>
          <a:stretch>
            <a:fillRect/>
          </a:stretch>
        </p:blipFill>
        <p:spPr>
          <a:xfrm>
            <a:off x="152400" y="1723961"/>
            <a:ext cx="8839200" cy="4160965"/>
          </a:xfrm>
          <a:prstGeom prst="rect">
            <a:avLst/>
          </a:prstGeom>
        </p:spPr>
      </p:pic>
      <p:sp>
        <p:nvSpPr>
          <p:cNvPr id="5" name="Title 4"/>
          <p:cNvSpPr>
            <a:spLocks noGrp="1"/>
          </p:cNvSpPr>
          <p:nvPr>
            <p:ph type="title"/>
          </p:nvPr>
        </p:nvSpPr>
        <p:spPr/>
        <p:txBody>
          <a:bodyPr>
            <a:noAutofit/>
          </a:bodyPr>
          <a:lstStyle/>
          <a:p>
            <a:r>
              <a:rPr lang="en-US" dirty="0"/>
              <a:t>Creating Multimedia </a:t>
            </a:r>
            <a:r>
              <a:rPr lang="en-US" dirty="0" smtClean="0"/>
              <a:t>Files</a:t>
            </a:r>
            <a:endParaRPr lang="en-US" dirty="0"/>
          </a:p>
        </p:txBody>
      </p:sp>
    </p:spTree>
    <p:extLst>
      <p:ext uri="{BB962C8B-B14F-4D97-AF65-F5344CB8AC3E}">
        <p14:creationId xmlns:p14="http://schemas.microsoft.com/office/powerpoint/2010/main" val="3316654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Media </a:t>
            </a:r>
          </a:p>
        </p:txBody>
      </p:sp>
      <p:pic>
        <p:nvPicPr>
          <p:cNvPr id="6" name="Content Placeholder 5" descr="This figure shows the Rocketology blog, one of the many blogs available from NASA. The figure consists of nine rectangular boxes.&#10;The first rectangular box is the Rocketology blog from NASA. The second rectangular box consists of an image and two lines of text. The first line of the text reads “ROCKETOLOGY”. The second line of the text reads “NASA’s Space Launch System”.&#10;A line of text below the second rectangular box reads “The Engine Experience”. The third rectangular box labeled “blog post title” is positioned to the left of the first rectangular box. An arrow originating from the third rectangular box points to the text. Another line of text reads “Posted on August 20, 2015 at 9:27 am by dhitt”. The fourth rectangular box is a text box and is positioned at the bottom-right side of the second rectangular box. The fifth rectangular box, which is a button labeled “Search” is positioned to the right of the fourth rectangular box.&#10;The sixth rectangular box consists of an image and is positioned below the text that reads “Posted on August 20, 2015 at 9:27 am by dhitt”, at the left-bottom corner of the figure. The seventh rectangular box labeled “latest blog post” is positioned below the third rectangular box.&#10;A line of text that reads “Recent Posts” is positioned below the fourth rectangular box. A list of links to the recently added posts is positioned below the “Recent Posts”. The eighth rectangular box labeled “other recent blog posts” is positioned to the right of the first rectangular box. An arrow originating from the eighth rectangular box points to the list of links.&#10;A line of text that reads “Archives” is positioned below the list of links. Another list of links to the older blogs is positioned below the “Archives”. The ninth rectangular box labeled “blog post archives” is positioned at the bottom-right side of the figure. An arrow originating from this box points to the list of links to the older blogs.&#10;The source is mentioned on the right side of the figure, which reads “Source: “https://blogs.nasa.gov/rocketology/”."/>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29754" y="1371600"/>
            <a:ext cx="7884491" cy="4865688"/>
          </a:xfrm>
          <a:prstGeom prst="rect">
            <a:avLst/>
          </a:prstGeom>
          <a:noFill/>
          <a:ln>
            <a:noFill/>
          </a:ln>
        </p:spPr>
      </p:pic>
    </p:spTree>
    <p:extLst>
      <p:ext uri="{BB962C8B-B14F-4D97-AF65-F5344CB8AC3E}">
        <p14:creationId xmlns:p14="http://schemas.microsoft.com/office/powerpoint/2010/main" val="24566392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Adding </a:t>
            </a:r>
            <a:r>
              <a:rPr lang="en-IN" b="1" dirty="0"/>
              <a:t>Facebook and Twitter Links to a </a:t>
            </a:r>
            <a:r>
              <a:rPr lang="en-IN" b="1" dirty="0" smtClean="0"/>
              <a:t>Website</a:t>
            </a:r>
          </a:p>
          <a:p>
            <a:pPr lvl="1"/>
            <a:r>
              <a:rPr lang="en-IN" dirty="0"/>
              <a:t>Businesses </a:t>
            </a:r>
            <a:r>
              <a:rPr lang="en-IN" dirty="0" smtClean="0"/>
              <a:t>that use social </a:t>
            </a:r>
            <a:r>
              <a:rPr lang="en-IN" dirty="0"/>
              <a:t>media display social media icons and links on </a:t>
            </a:r>
            <a:r>
              <a:rPr lang="en-IN" dirty="0" smtClean="0"/>
              <a:t>their website, which lets their </a:t>
            </a:r>
            <a:r>
              <a:rPr lang="en-IN" dirty="0"/>
              <a:t>customers know how to connect with the business on </a:t>
            </a:r>
            <a:r>
              <a:rPr lang="en-IN" dirty="0" smtClean="0"/>
              <a:t>social media</a:t>
            </a:r>
          </a:p>
          <a:p>
            <a:pPr lvl="1"/>
            <a:r>
              <a:rPr lang="en-IN" dirty="0" smtClean="0"/>
              <a:t>When </a:t>
            </a:r>
            <a:r>
              <a:rPr lang="en-IN" dirty="0"/>
              <a:t>users click a social media icon, they are redirected to the social </a:t>
            </a:r>
            <a:r>
              <a:rPr lang="en-IN" dirty="0" smtClean="0"/>
              <a:t>media page </a:t>
            </a:r>
            <a:r>
              <a:rPr lang="en-IN" dirty="0"/>
              <a:t>for the </a:t>
            </a:r>
            <a:r>
              <a:rPr lang="en-IN" dirty="0" smtClean="0"/>
              <a:t>business</a:t>
            </a:r>
          </a:p>
          <a:p>
            <a:pPr lvl="1"/>
            <a:r>
              <a:rPr lang="en-IN" dirty="0" smtClean="0"/>
              <a:t>Social </a:t>
            </a:r>
            <a:r>
              <a:rPr lang="en-IN" dirty="0"/>
              <a:t>media links are typically included near the top or </a:t>
            </a:r>
            <a:r>
              <a:rPr lang="en-IN" dirty="0" smtClean="0"/>
              <a:t>bottom </a:t>
            </a:r>
            <a:r>
              <a:rPr lang="en-US" dirty="0" smtClean="0"/>
              <a:t>of </a:t>
            </a:r>
            <a:r>
              <a:rPr lang="en-US" dirty="0"/>
              <a:t>a </a:t>
            </a:r>
            <a:r>
              <a:rPr lang="en-US" dirty="0" smtClean="0"/>
              <a:t>webpage</a:t>
            </a:r>
            <a:endParaRPr lang="en-US" dirty="0"/>
          </a:p>
        </p:txBody>
      </p:sp>
      <p:sp>
        <p:nvSpPr>
          <p:cNvPr id="5" name="Title 4"/>
          <p:cNvSpPr>
            <a:spLocks noGrp="1"/>
          </p:cNvSpPr>
          <p:nvPr>
            <p:ph type="title"/>
          </p:nvPr>
        </p:nvSpPr>
        <p:spPr/>
        <p:txBody>
          <a:bodyPr>
            <a:noAutofit/>
          </a:bodyPr>
          <a:lstStyle/>
          <a:p>
            <a:r>
              <a:rPr lang="en-US" sz="4400" dirty="0"/>
              <a:t>Using Social </a:t>
            </a:r>
            <a:r>
              <a:rPr lang="en-US" sz="4400" dirty="0" smtClean="0"/>
              <a:t>Media</a:t>
            </a:r>
            <a:endParaRPr lang="en-US" sz="4400" dirty="0"/>
          </a:p>
        </p:txBody>
      </p:sp>
    </p:spTree>
    <p:extLst>
      <p:ext uri="{BB962C8B-B14F-4D97-AF65-F5344CB8AC3E}">
        <p14:creationId xmlns:p14="http://schemas.microsoft.com/office/powerpoint/2010/main" val="4060107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Embedded vs. External Multimedia</a:t>
            </a:r>
            <a:endParaRPr lang="en-US" dirty="0"/>
          </a:p>
        </p:txBody>
      </p:sp>
      <p:sp>
        <p:nvSpPr>
          <p:cNvPr id="6" name="Content Placeholder 6"/>
          <p:cNvSpPr>
            <a:spLocks noGrp="1"/>
          </p:cNvSpPr>
          <p:nvPr>
            <p:ph sz="half" idx="1"/>
          </p:nvPr>
        </p:nvSpPr>
        <p:spPr>
          <a:xfrm>
            <a:off x="152400" y="1371600"/>
            <a:ext cx="4419600" cy="4937760"/>
          </a:xfrm>
        </p:spPr>
        <p:txBody>
          <a:bodyPr>
            <a:normAutofit/>
          </a:bodyPr>
          <a:lstStyle/>
          <a:p>
            <a:pPr marL="0" indent="0" algn="ctr">
              <a:buNone/>
            </a:pPr>
            <a:r>
              <a:rPr lang="en-US" sz="3200" dirty="0"/>
              <a:t> </a:t>
            </a:r>
            <a:r>
              <a:rPr lang="en-US" sz="2400" b="1" dirty="0" smtClean="0"/>
              <a:t>Embedded Multimedia</a:t>
            </a:r>
          </a:p>
          <a:p>
            <a:r>
              <a:rPr lang="en-US" sz="2400" dirty="0" smtClean="0"/>
              <a:t>The embedded </a:t>
            </a:r>
            <a:r>
              <a:rPr lang="en-US" sz="2400" dirty="0"/>
              <a:t>media </a:t>
            </a:r>
            <a:r>
              <a:rPr lang="en-IN" sz="2400" dirty="0"/>
              <a:t>files appear within the webpage along with the audio or video player controls</a:t>
            </a:r>
          </a:p>
          <a:p>
            <a:r>
              <a:rPr lang="en-US" sz="2400" dirty="0"/>
              <a:t>Visitors </a:t>
            </a:r>
            <a:r>
              <a:rPr lang="en-IN" sz="2400" dirty="0"/>
              <a:t>use the controls to play or stop the </a:t>
            </a:r>
            <a:r>
              <a:rPr lang="en-IN" sz="2400" dirty="0" smtClean="0"/>
              <a:t>media</a:t>
            </a:r>
            <a:endParaRPr lang="en-US" sz="2000" dirty="0" smtClean="0"/>
          </a:p>
          <a:p>
            <a:endParaRPr lang="en-US" sz="2000" dirty="0"/>
          </a:p>
        </p:txBody>
      </p:sp>
      <p:sp>
        <p:nvSpPr>
          <p:cNvPr id="7" name="Content Placeholder 7"/>
          <p:cNvSpPr txBox="1">
            <a:spLocks/>
          </p:cNvSpPr>
          <p:nvPr/>
        </p:nvSpPr>
        <p:spPr>
          <a:xfrm>
            <a:off x="4572000" y="1523999"/>
            <a:ext cx="4419600" cy="3048001"/>
          </a:xfrm>
          <a:prstGeom prst="rect">
            <a:avLst/>
          </a:prstGeom>
        </p:spPr>
        <p:txBody>
          <a:bodyPr>
            <a:normAutofit/>
          </a:bodyPr>
          <a:lstStyle/>
          <a:p>
            <a:pPr marL="0" marR="0" lvl="0" indent="0"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External Multimedia</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external media is displayed out of context with the webpage that contains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link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Website visitors click a link</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to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access external media files</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57969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319272"/>
          </a:xfrm>
        </p:spPr>
        <p:txBody>
          <a:bodyPr>
            <a:normAutofit/>
          </a:bodyPr>
          <a:lstStyle/>
          <a:p>
            <a:r>
              <a:rPr lang="en-IN" dirty="0"/>
              <a:t>Embedding media is similar to inserting inline </a:t>
            </a:r>
            <a:r>
              <a:rPr lang="en-IN" dirty="0" smtClean="0"/>
              <a:t>images</a:t>
            </a:r>
          </a:p>
          <a:p>
            <a:r>
              <a:rPr lang="en-IN" dirty="0" smtClean="0"/>
              <a:t>Prior to HTML5</a:t>
            </a:r>
            <a:r>
              <a:rPr lang="en-IN" dirty="0"/>
              <a:t>, the </a:t>
            </a:r>
            <a:r>
              <a:rPr lang="en-IN" sz="2600" dirty="0">
                <a:latin typeface="Courier New" panose="02070309020205020404" pitchFamily="49" charset="0"/>
                <a:cs typeface="Courier New" panose="02070309020205020404" pitchFamily="49" charset="0"/>
              </a:rPr>
              <a:t>object</a:t>
            </a:r>
            <a:r>
              <a:rPr lang="en-IN" b="1" dirty="0"/>
              <a:t> </a:t>
            </a:r>
            <a:r>
              <a:rPr lang="en-IN" dirty="0"/>
              <a:t>element </a:t>
            </a:r>
            <a:r>
              <a:rPr lang="en-IN" dirty="0" smtClean="0"/>
              <a:t>was used </a:t>
            </a:r>
            <a:r>
              <a:rPr lang="en-IN" dirty="0"/>
              <a:t>to insert embedded content, including </a:t>
            </a:r>
            <a:r>
              <a:rPr lang="en-IN" dirty="0" smtClean="0"/>
              <a:t>multimedia</a:t>
            </a:r>
          </a:p>
          <a:p>
            <a:r>
              <a:rPr lang="en-US" dirty="0" smtClean="0"/>
              <a:t>Two </a:t>
            </a:r>
            <a:r>
              <a:rPr lang="en-US" dirty="0"/>
              <a:t>new </a:t>
            </a:r>
            <a:r>
              <a:rPr lang="en-IN" dirty="0" smtClean="0"/>
              <a:t>elements introduced by HTML5, </a:t>
            </a:r>
            <a:r>
              <a:rPr lang="en-IN" sz="2600" dirty="0">
                <a:latin typeface="Courier New" panose="02070309020205020404" pitchFamily="49" charset="0"/>
                <a:cs typeface="Courier New" panose="02070309020205020404" pitchFamily="49" charset="0"/>
              </a:rPr>
              <a:t>audio</a:t>
            </a:r>
            <a:r>
              <a:rPr lang="en-IN" b="1" dirty="0"/>
              <a:t> </a:t>
            </a:r>
            <a:r>
              <a:rPr lang="en-IN" dirty="0"/>
              <a:t>and </a:t>
            </a:r>
            <a:r>
              <a:rPr lang="en-IN" sz="2600" dirty="0">
                <a:latin typeface="Courier New" panose="02070309020205020404" pitchFamily="49" charset="0"/>
                <a:cs typeface="Courier New" panose="02070309020205020404" pitchFamily="49" charset="0"/>
              </a:rPr>
              <a:t>video</a:t>
            </a:r>
            <a:r>
              <a:rPr lang="en-IN" dirty="0"/>
              <a:t>, </a:t>
            </a:r>
            <a:r>
              <a:rPr lang="en-IN" dirty="0" smtClean="0"/>
              <a:t>can be used </a:t>
            </a:r>
            <a:r>
              <a:rPr lang="en-IN" dirty="0"/>
              <a:t>as an alternative to the </a:t>
            </a:r>
            <a:r>
              <a:rPr lang="en-IN" sz="2600" dirty="0">
                <a:latin typeface="Courier New" panose="02070309020205020404" pitchFamily="49" charset="0"/>
                <a:cs typeface="Courier New" panose="02070309020205020404" pitchFamily="49" charset="0"/>
              </a:rPr>
              <a:t>object</a:t>
            </a:r>
            <a:r>
              <a:rPr lang="en-IN" b="1" dirty="0"/>
              <a:t> </a:t>
            </a:r>
            <a:r>
              <a:rPr lang="en-IN" dirty="0" smtClean="0"/>
              <a:t>element</a:t>
            </a:r>
            <a:endParaRPr lang="en-IN" dirty="0"/>
          </a:p>
        </p:txBody>
      </p:sp>
      <p:sp>
        <p:nvSpPr>
          <p:cNvPr id="5" name="Title 4"/>
          <p:cNvSpPr>
            <a:spLocks noGrp="1"/>
          </p:cNvSpPr>
          <p:nvPr>
            <p:ph type="title"/>
          </p:nvPr>
        </p:nvSpPr>
        <p:spPr/>
        <p:txBody>
          <a:bodyPr>
            <a:noAutofit/>
          </a:bodyPr>
          <a:lstStyle/>
          <a:p>
            <a:r>
              <a:rPr lang="en-US" dirty="0"/>
              <a:t>Embedded vs. External </a:t>
            </a:r>
            <a:r>
              <a:rPr lang="en-US" dirty="0" smtClean="0"/>
              <a:t>Multimedia</a:t>
            </a:r>
            <a:endParaRPr lang="en-US" dirty="0"/>
          </a:p>
        </p:txBody>
      </p:sp>
    </p:spTree>
    <p:extLst>
      <p:ext uri="{BB962C8B-B14F-4D97-AF65-F5344CB8AC3E}">
        <p14:creationId xmlns:p14="http://schemas.microsoft.com/office/powerpoint/2010/main" val="341842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Using external links is a common web development </a:t>
            </a:r>
            <a:r>
              <a:rPr lang="en-US" dirty="0" smtClean="0"/>
              <a:t>practice</a:t>
            </a:r>
          </a:p>
          <a:p>
            <a:r>
              <a:rPr lang="en-US" dirty="0"/>
              <a:t>For example, </a:t>
            </a:r>
            <a:r>
              <a:rPr lang="en-IN" dirty="0"/>
              <a:t>sites that provide video resources, such as YouTube, use external media files and the embed</a:t>
            </a:r>
            <a:r>
              <a:rPr lang="en-IN" b="1" dirty="0"/>
              <a:t> </a:t>
            </a:r>
            <a:r>
              <a:rPr lang="en-IN" dirty="0"/>
              <a:t>element, which defines a container for an external application or interactive content (also called a </a:t>
            </a:r>
            <a:r>
              <a:rPr lang="en-IN" dirty="0" smtClean="0"/>
              <a:t>plug-in</a:t>
            </a:r>
            <a:r>
              <a:rPr lang="en-IN" dirty="0"/>
              <a:t>)</a:t>
            </a:r>
            <a:endParaRPr lang="en-US" dirty="0"/>
          </a:p>
        </p:txBody>
      </p:sp>
      <p:sp>
        <p:nvSpPr>
          <p:cNvPr id="5" name="Title 4"/>
          <p:cNvSpPr>
            <a:spLocks noGrp="1"/>
          </p:cNvSpPr>
          <p:nvPr>
            <p:ph type="title"/>
          </p:nvPr>
        </p:nvSpPr>
        <p:spPr/>
        <p:txBody>
          <a:bodyPr>
            <a:noAutofit/>
          </a:bodyPr>
          <a:lstStyle/>
          <a:p>
            <a:r>
              <a:rPr lang="en-US" dirty="0"/>
              <a:t>Embedded vs. External </a:t>
            </a:r>
            <a:r>
              <a:rPr lang="en-US" dirty="0" smtClean="0"/>
              <a:t>Multimedia</a:t>
            </a:r>
            <a:endParaRPr lang="en-US" dirty="0"/>
          </a:p>
        </p:txBody>
      </p:sp>
    </p:spTree>
    <p:extLst>
      <p:ext uri="{BB962C8B-B14F-4D97-AF65-F5344CB8AC3E}">
        <p14:creationId xmlns:p14="http://schemas.microsoft.com/office/powerpoint/2010/main" val="1477537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Media player </a:t>
            </a:r>
            <a:r>
              <a:rPr lang="en-IN" dirty="0" smtClean="0"/>
              <a:t>–</a:t>
            </a:r>
            <a:r>
              <a:rPr lang="en-IN" b="1" dirty="0" smtClean="0"/>
              <a:t> </a:t>
            </a:r>
            <a:r>
              <a:rPr lang="en-IN" dirty="0" smtClean="0"/>
              <a:t>A computer </a:t>
            </a:r>
            <a:r>
              <a:rPr lang="en-IN" dirty="0"/>
              <a:t>software </a:t>
            </a:r>
            <a:r>
              <a:rPr lang="en-IN" dirty="0" smtClean="0"/>
              <a:t>that is used to play </a:t>
            </a:r>
            <a:r>
              <a:rPr lang="en-IN" dirty="0"/>
              <a:t>multimedia </a:t>
            </a:r>
            <a:r>
              <a:rPr lang="en-IN" dirty="0" smtClean="0"/>
              <a:t>files</a:t>
            </a:r>
          </a:p>
          <a:p>
            <a:r>
              <a:rPr lang="en-IN" b="1" dirty="0" smtClean="0"/>
              <a:t>Plug-in</a:t>
            </a:r>
            <a:r>
              <a:rPr lang="en-IN" dirty="0" smtClean="0"/>
              <a:t> – An </a:t>
            </a:r>
            <a:r>
              <a:rPr lang="en-IN" dirty="0"/>
              <a:t>extra software added to </a:t>
            </a:r>
            <a:r>
              <a:rPr lang="en-IN" dirty="0" smtClean="0"/>
              <a:t>browsers </a:t>
            </a:r>
            <a:r>
              <a:rPr lang="en-IN" dirty="0"/>
              <a:t>(or other </a:t>
            </a:r>
            <a:r>
              <a:rPr lang="en-IN" dirty="0" smtClean="0"/>
              <a:t>programs) </a:t>
            </a:r>
            <a:r>
              <a:rPr lang="en-IN" dirty="0"/>
              <a:t>to provide a capability that is not inherent to the </a:t>
            </a:r>
            <a:r>
              <a:rPr lang="en-IN" dirty="0" smtClean="0"/>
              <a:t>browser</a:t>
            </a:r>
          </a:p>
          <a:p>
            <a:r>
              <a:rPr lang="en-IN" dirty="0" smtClean="0"/>
              <a:t>Plug-in is also </a:t>
            </a:r>
            <a:r>
              <a:rPr lang="en-IN" dirty="0"/>
              <a:t>called an add-in or </a:t>
            </a:r>
            <a:r>
              <a:rPr lang="en-IN" dirty="0" smtClean="0"/>
              <a:t>add-on</a:t>
            </a:r>
          </a:p>
          <a:p>
            <a:r>
              <a:rPr lang="en-IN" dirty="0" smtClean="0"/>
              <a:t>For embedded </a:t>
            </a:r>
            <a:r>
              <a:rPr lang="en-IN" dirty="0"/>
              <a:t>media </a:t>
            </a:r>
            <a:r>
              <a:rPr lang="en-IN" dirty="0" smtClean="0"/>
              <a:t>files </a:t>
            </a:r>
            <a:r>
              <a:rPr lang="en-IN" dirty="0"/>
              <a:t>to work in a </a:t>
            </a:r>
            <a:r>
              <a:rPr lang="en-IN" dirty="0" smtClean="0"/>
              <a:t>browser, website visitors need </a:t>
            </a:r>
            <a:r>
              <a:rPr lang="en-IN" dirty="0"/>
              <a:t>to have the correct plug-in</a:t>
            </a:r>
            <a:endParaRPr lang="en-US" dirty="0"/>
          </a:p>
        </p:txBody>
      </p:sp>
      <p:sp>
        <p:nvSpPr>
          <p:cNvPr id="5" name="Title 4"/>
          <p:cNvSpPr>
            <a:spLocks noGrp="1"/>
          </p:cNvSpPr>
          <p:nvPr>
            <p:ph type="title"/>
          </p:nvPr>
        </p:nvSpPr>
        <p:spPr/>
        <p:txBody>
          <a:bodyPr/>
          <a:lstStyle/>
          <a:p>
            <a:r>
              <a:rPr lang="en-US" dirty="0"/>
              <a:t>Media Players and Plug-Ins</a:t>
            </a:r>
          </a:p>
        </p:txBody>
      </p:sp>
    </p:spTree>
    <p:extLst>
      <p:ext uri="{BB962C8B-B14F-4D97-AF65-F5344CB8AC3E}">
        <p14:creationId xmlns:p14="http://schemas.microsoft.com/office/powerpoint/2010/main" val="28792950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SAVEMESSAGETIMESTAMP" val="RX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TotalTime>
  <Words>2216</Words>
  <Application>Microsoft Office PowerPoint</Application>
  <PresentationFormat>On-screen Show (4:3)</PresentationFormat>
  <Paragraphs>186</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Concourse</vt:lpstr>
      <vt:lpstr>PowerPoint Presentation</vt:lpstr>
      <vt:lpstr>Using Multimedia</vt:lpstr>
      <vt:lpstr>Creating Multimedia Files</vt:lpstr>
      <vt:lpstr>Creating Multimedia Files</vt:lpstr>
      <vt:lpstr>Creating Multimedia Files</vt:lpstr>
      <vt:lpstr>Embedded vs. External Multimedia</vt:lpstr>
      <vt:lpstr>Embedded vs. External Multimedia</vt:lpstr>
      <vt:lpstr>Embedded vs. External Multimedia</vt:lpstr>
      <vt:lpstr>Media Players and Plug-Ins</vt:lpstr>
      <vt:lpstr>HTML5 and Multimedia</vt:lpstr>
      <vt:lpstr>Flash</vt:lpstr>
      <vt:lpstr>Java Applets</vt:lpstr>
      <vt:lpstr>Object Element</vt:lpstr>
      <vt:lpstr>Object Element</vt:lpstr>
      <vt:lpstr>Integrating Audio</vt:lpstr>
      <vt:lpstr>Audio File Formats</vt:lpstr>
      <vt:lpstr>Audio File Formats</vt:lpstr>
      <vt:lpstr>File Compression and Codecs</vt:lpstr>
      <vt:lpstr>HMTL5 audio Element</vt:lpstr>
      <vt:lpstr>HMTL5 audio Element </vt:lpstr>
      <vt:lpstr>HMTL5 audio Element </vt:lpstr>
      <vt:lpstr>Add Audio to the Home Page</vt:lpstr>
      <vt:lpstr>Add Audio to the Home Page</vt:lpstr>
      <vt:lpstr>Add Audio to the Home Page</vt:lpstr>
      <vt:lpstr>Video File Formats</vt:lpstr>
      <vt:lpstr>Video File Formats</vt:lpstr>
      <vt:lpstr>HTML5 video Element</vt:lpstr>
      <vt:lpstr>Using the video Element</vt:lpstr>
      <vt:lpstr>Using the video Element</vt:lpstr>
      <vt:lpstr>Using the video Element</vt:lpstr>
      <vt:lpstr>Using the video Element</vt:lpstr>
      <vt:lpstr>Add Video to the About Us Page</vt:lpstr>
      <vt:lpstr>Chapter 10</vt:lpstr>
      <vt:lpstr>Using Social Media</vt:lpstr>
      <vt:lpstr>Using Social Media</vt:lpstr>
      <vt:lpstr>Using Social Media</vt:lpstr>
      <vt:lpstr>Using Social Media</vt:lpstr>
      <vt:lpstr>Using Social Media</vt:lpstr>
      <vt:lpstr>Using Social Media</vt:lpstr>
      <vt:lpstr>Using Social Media</vt:lpstr>
      <vt:lpstr>Using Social Media</vt:lpstr>
      <vt:lpstr>Using Social Media</vt:lpstr>
      <vt:lpstr>Using Social Media</vt:lpstr>
      <vt:lpstr>Using Social Media</vt:lpstr>
      <vt:lpstr>Using Social Media</vt:lpstr>
      <vt:lpstr>Using Social Media</vt:lpstr>
      <vt:lpstr>Using Social Media</vt:lpstr>
      <vt:lpstr>Using Social Media</vt:lpstr>
      <vt:lpstr>Using Social Media</vt:lpstr>
      <vt:lpstr>Using Social Media </vt:lpstr>
      <vt:lpstr>Using Social Media</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George McRedmond</cp:lastModifiedBy>
  <cp:revision>67</cp:revision>
  <dcterms:created xsi:type="dcterms:W3CDTF">2016-06-23T17:20:56Z</dcterms:created>
  <dcterms:modified xsi:type="dcterms:W3CDTF">2017-05-02T13:00:58Z</dcterms:modified>
</cp:coreProperties>
</file>