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9" r:id="rId26"/>
    <p:sldId id="284" r:id="rId27"/>
    <p:sldId id="285" r:id="rId28"/>
    <p:sldId id="286" r:id="rId29"/>
    <p:sldId id="287"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098" y="-9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3D2A7A-5061-482F-83E8-D6378DE428CA}" type="datetimeFigureOut">
              <a:rPr lang="en-US" smtClean="0"/>
              <a:pPr/>
              <a:t>5/2/2017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2D12FE-482D-426A-B027-C13D1F74688E}" type="slidenum">
              <a:rPr lang="en-US" smtClean="0"/>
              <a:pPr/>
              <a:t>‹#›</a:t>
            </a:fld>
            <a:endParaRPr lang="en-US"/>
          </a:p>
        </p:txBody>
      </p:sp>
    </p:spTree>
    <p:extLst>
      <p:ext uri="{BB962C8B-B14F-4D97-AF65-F5344CB8AC3E}">
        <p14:creationId xmlns:p14="http://schemas.microsoft.com/office/powerpoint/2010/main" val="2834132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2"/>
          <p:cNvSpPr>
            <a:spLocks noGrp="1" noChangeArrowheads="1"/>
          </p:cNvSpPr>
          <p:nvPr>
            <p:ph type="sldNum" sz="quarter"/>
          </p:nvPr>
        </p:nvSpPr>
        <p:spPr>
          <a:noFill/>
        </p:spPr>
        <p:txBody>
          <a:bodyPr/>
          <a:lstStyle/>
          <a:p>
            <a:fld id="{9A14B9B5-3987-493A-AD9B-C65984FB3FEF}" type="slidenum">
              <a:rPr lang="en-US" altLang="en-US">
                <a:solidFill>
                  <a:prstClr val="white"/>
                </a:solidFill>
              </a:rPr>
              <a:pPr/>
              <a:t>1</a:t>
            </a:fld>
            <a:endParaRPr lang="en-US" altLang="en-US">
              <a:solidFill>
                <a:prstClr val="white"/>
              </a:solidFill>
            </a:endParaRPr>
          </a:p>
        </p:txBody>
      </p:sp>
      <p:sp>
        <p:nvSpPr>
          <p:cNvPr id="368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defTabSz="457200" fontAlgn="base">
              <a:spcBef>
                <a:spcPct val="0"/>
              </a:spcBef>
              <a:spcAft>
                <a:spcPct val="0"/>
              </a:spcAft>
              <a:buClr>
                <a:srgbClr val="FFFFFF"/>
              </a:buClr>
              <a:buSzPct val="100000"/>
              <a:buFont typeface="Times New Roman" pitchFamily="18" charset="0"/>
              <a:buNone/>
            </a:pPr>
            <a:endParaRPr lang="en-US" altLang="en-US" sz="2400">
              <a:solidFill>
                <a:prstClr val="white"/>
              </a:solidFill>
              <a:latin typeface="Times New Roman" pitchFamily="18" charset="0"/>
              <a:ea typeface="ＭＳ Ｐゴシック" pitchFamily="34" charset="-128"/>
            </a:endParaRPr>
          </a:p>
        </p:txBody>
      </p:sp>
      <p:sp>
        <p:nvSpPr>
          <p:cNvPr id="36868" name="Rectangle 2"/>
          <p:cNvSpPr>
            <a:spLocks noGrp="1" noChangeArrowheads="1"/>
          </p:cNvSpPr>
          <p:nvPr>
            <p:ph type="body"/>
          </p:nvPr>
        </p:nvSpPr>
        <p:spPr>
          <a:xfrm>
            <a:off x="685800" y="4343400"/>
            <a:ext cx="5478463" cy="4106863"/>
          </a:xfrm>
          <a:noFill/>
          <a:ln/>
        </p:spPr>
        <p:txBody>
          <a:bodyPr wrap="none" anchor="ctr"/>
          <a:lstStyle/>
          <a:p>
            <a:endParaRPr lang="en-US" alt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defTabSz="457200" fontAlgn="base">
              <a:spcBef>
                <a:spcPct val="0"/>
              </a:spcBef>
              <a:spcAft>
                <a:spcPct val="0"/>
              </a:spcAft>
            </a:pPr>
            <a:endParaRPr lang="en-US" sz="240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endParaRPr lang="en-US" sz="2400">
              <a:latin typeface="Times New Roman" pitchFamily="18" charset="0"/>
              <a:ea typeface="ＭＳ Ｐゴシック" pitchFamily="34" charset="-128"/>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defTabSz="457200" eaLnBrk="0" fontAlgn="base" hangingPunct="0">
              <a:spcBef>
                <a:spcPct val="0"/>
              </a:spcBef>
              <a:spcAft>
                <a:spcPct val="0"/>
              </a:spcAft>
            </a:pPr>
            <a:endParaRPr lang="en-US" sz="2400">
              <a:solidFill>
                <a:srgbClr val="2DA2BF">
                  <a:tint val="20000"/>
                </a:srgbClr>
              </a:solidFill>
              <a:latin typeface="Times New Roman" pitchFamily="18" charset="0"/>
              <a:ea typeface="ＭＳ Ｐゴシック" pitchFamily="34" charset="-128"/>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fld id="{3C130B58-2D2D-4E38-AEB5-470A5E062F9D}" type="slidenum">
              <a:rPr lang="en-US" altLang="en-US" sz="2400" smtClean="0">
                <a:latin typeface="Times New Roman" pitchFamily="18" charset="0"/>
                <a:ea typeface="ＭＳ Ｐゴシック" pitchFamily="34" charset="-128"/>
              </a:rPr>
              <a:pPr defTabSz="457200" eaLnBrk="0" fontAlgn="base" hangingPunct="0">
                <a:spcBef>
                  <a:spcPct val="0"/>
                </a:spcBef>
                <a:spcAft>
                  <a:spcPct val="0"/>
                </a:spcAft>
                <a:defRPr/>
              </a:pPr>
              <a:t>‹#›</a:t>
            </a:fld>
            <a:endParaRPr lang="en-US" altLang="en-US" sz="2400" dirty="0">
              <a:latin typeface="Times New Roman" pitchFamily="18" charset="0"/>
              <a:ea typeface="ＭＳ Ｐゴシック" pitchFamily="34" charset="-128"/>
            </a:endParaRPr>
          </a:p>
        </p:txBody>
      </p:sp>
      <p:pic>
        <p:nvPicPr>
          <p:cNvPr id="13" name="Picture 12" descr="http://www.hunterbusinessschool.edu/hunterbusiness/wp-content/uploads/2013/03/logo.gif"/>
          <p:cNvPicPr/>
          <p:nvPr userDrawn="1"/>
        </p:nvPicPr>
        <p:blipFill>
          <a:blip r:embed="rId3" cstate="print"/>
          <a:srcRect/>
          <a:stretch>
            <a:fillRect/>
          </a:stretch>
        </p:blipFill>
        <p:spPr bwMode="auto">
          <a:xfrm>
            <a:off x="152400" y="152400"/>
            <a:ext cx="923925" cy="692944"/>
          </a:xfrm>
          <a:prstGeom prst="rect">
            <a:avLst/>
          </a:prstGeom>
          <a:noFill/>
          <a:ln w="9525">
            <a:noFill/>
            <a:miter lim="800000"/>
            <a:headEnd/>
            <a:tailEnd/>
          </a:ln>
        </p:spPr>
      </p:pic>
    </p:spTree>
    <p:extLst>
      <p:ext uri="{BB962C8B-B14F-4D97-AF65-F5344CB8AC3E}">
        <p14:creationId xmlns:p14="http://schemas.microsoft.com/office/powerpoint/2010/main" val="2822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pic>
        <p:nvPicPr>
          <p:cNvPr id="10" name="Picture 9" descr="Hunter.jpg"/>
          <p:cNvPicPr>
            <a:picLocks noChangeAspect="1"/>
          </p:cNvPicPr>
          <p:nvPr userDrawn="1"/>
        </p:nvPicPr>
        <p:blipFill>
          <a:blip r:embed="rId2" cstate="print"/>
          <a:stretch>
            <a:fillRect/>
          </a:stretch>
        </p:blipFill>
        <p:spPr>
          <a:xfrm>
            <a:off x="8077200" y="6382264"/>
            <a:ext cx="533400" cy="399536"/>
          </a:xfrm>
          <a:prstGeom prst="rect">
            <a:avLst/>
          </a:prstGeom>
        </p:spPr>
      </p:pic>
      <p:sp>
        <p:nvSpPr>
          <p:cNvPr id="8" name="TextBox 7"/>
          <p:cNvSpPr txBox="1"/>
          <p:nvPr userDrawn="1"/>
        </p:nvSpPr>
        <p:spPr>
          <a:xfrm>
            <a:off x="6248400" y="6350913"/>
            <a:ext cx="1828800" cy="430887"/>
          </a:xfrm>
          <a:prstGeom prst="rect">
            <a:avLst/>
          </a:prstGeom>
          <a:noFill/>
        </p:spPr>
        <p:txBody>
          <a:bodyPr wrap="square" rtlCol="0">
            <a:spAutoFit/>
          </a:bodyPr>
          <a:lstStyle/>
          <a:p>
            <a:pPr defTabSz="457200" eaLnBrk="0" fontAlgn="base" hangingPunct="0">
              <a:spcBef>
                <a:spcPct val="0"/>
              </a:spcBef>
              <a:spcAft>
                <a:spcPct val="0"/>
              </a:spcAft>
              <a:defRPr/>
            </a:pPr>
            <a:r>
              <a:rPr lang="en-US" altLang="en-US" sz="1050" dirty="0">
                <a:solidFill>
                  <a:srgbClr val="114F96"/>
                </a:solidFill>
                <a:latin typeface="Arial" pitchFamily="34" charset="0"/>
                <a:ea typeface="ＭＳ Ｐゴシック" pitchFamily="34" charset="-128"/>
              </a:rPr>
              <a:t>Invitation to Computer Science, 7th Edition</a:t>
            </a:r>
          </a:p>
        </p:txBody>
      </p:sp>
    </p:spTree>
    <p:extLst>
      <p:ext uri="{BB962C8B-B14F-4D97-AF65-F5344CB8AC3E}">
        <p14:creationId xmlns:p14="http://schemas.microsoft.com/office/powerpoint/2010/main" val="286091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unter.jpg"/>
          <p:cNvPicPr>
            <a:picLocks noChangeAspect="1"/>
          </p:cNvPicPr>
          <p:nvPr userDrawn="1"/>
        </p:nvPicPr>
        <p:blipFill>
          <a:blip r:embed="rId2" cstate="print"/>
          <a:stretch>
            <a:fillRect/>
          </a:stretch>
        </p:blipFill>
        <p:spPr>
          <a:xfrm>
            <a:off x="8077200" y="6382264"/>
            <a:ext cx="533400" cy="399536"/>
          </a:xfrm>
          <a:prstGeom prst="rect">
            <a:avLst/>
          </a:prstGeom>
        </p:spPr>
      </p:pic>
      <p:sp>
        <p:nvSpPr>
          <p:cNvPr id="6" name="TextBox 5"/>
          <p:cNvSpPr txBox="1"/>
          <p:nvPr userDrawn="1"/>
        </p:nvSpPr>
        <p:spPr>
          <a:xfrm>
            <a:off x="6248400" y="6350913"/>
            <a:ext cx="1828800" cy="430887"/>
          </a:xfrm>
          <a:prstGeom prst="rect">
            <a:avLst/>
          </a:prstGeom>
          <a:noFill/>
        </p:spPr>
        <p:txBody>
          <a:bodyPr wrap="square" rtlCol="0">
            <a:spAutoFit/>
          </a:bodyPr>
          <a:lstStyle/>
          <a:p>
            <a:pPr defTabSz="457200" eaLnBrk="0" fontAlgn="base" hangingPunct="0">
              <a:spcBef>
                <a:spcPct val="0"/>
              </a:spcBef>
              <a:spcAft>
                <a:spcPct val="0"/>
              </a:spcAft>
              <a:defRPr/>
            </a:pPr>
            <a:r>
              <a:rPr lang="en-US" altLang="en-US" sz="1050" dirty="0">
                <a:solidFill>
                  <a:srgbClr val="114F96"/>
                </a:solidFill>
                <a:latin typeface="Arial" pitchFamily="34" charset="0"/>
                <a:ea typeface="ＭＳ Ｐゴシック" pitchFamily="34" charset="-128"/>
              </a:rPr>
              <a:t>Invitation to Computer Science, 7th Edition</a:t>
            </a:r>
          </a:p>
        </p:txBody>
      </p:sp>
    </p:spTree>
    <p:extLst>
      <p:ext uri="{BB962C8B-B14F-4D97-AF65-F5344CB8AC3E}">
        <p14:creationId xmlns:p14="http://schemas.microsoft.com/office/powerpoint/2010/main" val="107834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9" name="Rectangle 8"/>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normAutofit/>
          </a:bodyPr>
          <a:lstStyle>
            <a:lvl1pPr>
              <a:defRPr sz="4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1524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a:xfrm>
            <a:off x="8382000" y="6324600"/>
            <a:ext cx="609600" cy="381000"/>
          </a:xfrm>
          <a:prstGeom prst="rect">
            <a:avLst/>
          </a:prstGeom>
          <a:solidFill>
            <a:schemeClr val="bg1"/>
          </a:solidFill>
        </p:spPr>
        <p:txBody>
          <a:bodyPr/>
          <a:lstStyle>
            <a:lvl1pPr algn="ctr">
              <a:defRPr sz="1200"/>
            </a:lvl1pPr>
          </a:lstStyle>
          <a:p>
            <a:pPr>
              <a:defRPr/>
            </a:pPr>
            <a:fld id="{5A51B173-483E-4092-B40E-7FE54412C73E}" type="slidenum">
              <a:rPr lang="en-US" smtClean="0">
                <a:solidFill>
                  <a:prstClr val="black"/>
                </a:solidFill>
              </a:rPr>
              <a:pPr>
                <a:defRPr/>
              </a:pPr>
              <a:t>‹#›</a:t>
            </a:fld>
            <a:endParaRPr lang="en-US">
              <a:solidFill>
                <a:prstClr val="black"/>
              </a:solidFill>
            </a:endParaRPr>
          </a:p>
        </p:txBody>
      </p:sp>
      <p:sp>
        <p:nvSpPr>
          <p:cNvPr id="6" name="Footer Placeholder 5"/>
          <p:cNvSpPr>
            <a:spLocks noGrp="1"/>
          </p:cNvSpPr>
          <p:nvPr>
            <p:ph type="ftr" sz="quarter" idx="11"/>
          </p:nvPr>
        </p:nvSpPr>
        <p:spPr>
          <a:xfrm>
            <a:off x="152400" y="6324600"/>
            <a:ext cx="8229600" cy="381000"/>
          </a:xfrm>
          <a:prstGeom prst="rect">
            <a:avLst/>
          </a:prstGeom>
          <a:solidFill>
            <a:schemeClr val="bg1"/>
          </a:solidFill>
        </p:spPr>
        <p:txBody>
          <a:bodyPr/>
          <a:lstStyle>
            <a:lvl1pPr>
              <a:defRPr sz="1200"/>
            </a:lvl1pPr>
          </a:lstStyle>
          <a:p>
            <a:endParaRPr lang="en-US" dirty="0">
              <a:solidFill>
                <a:prstClr val="black"/>
              </a:solidFill>
            </a:endParaRPr>
          </a:p>
        </p:txBody>
      </p:sp>
      <p:cxnSp>
        <p:nvCxnSpPr>
          <p:cNvPr id="10" name="Straight Connector 9"/>
          <p:cNvCxnSpPr/>
          <p:nvPr/>
        </p:nvCxnSpPr>
        <p:spPr>
          <a:xfrm>
            <a:off x="152400" y="6324600"/>
            <a:ext cx="883920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6889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4" name="Right Triangle 13"/>
          <p:cNvSpPr>
            <a:spLocks/>
          </p:cNvSpPr>
          <p:nvPr/>
        </p:nvSpPr>
        <p:spPr bwMode="auto">
          <a:xfrm>
            <a:off x="-6042" y="5791253"/>
            <a:ext cx="3402314" cy="1080868"/>
          </a:xfrm>
          <a:prstGeom prst="rtTriangle">
            <a:avLst/>
          </a:prstGeom>
          <a:blipFill>
            <a:blip r:embed="rId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10" descr="Hunter.jpg"/>
          <p:cNvPicPr>
            <a:picLocks noChangeAspect="1"/>
          </p:cNvPicPr>
          <p:nvPr userDrawn="1"/>
        </p:nvPicPr>
        <p:blipFill>
          <a:blip r:embed="rId7" cstate="print"/>
          <a:stretch>
            <a:fillRect/>
          </a:stretch>
        </p:blipFill>
        <p:spPr>
          <a:xfrm>
            <a:off x="8077200" y="6382264"/>
            <a:ext cx="533400" cy="399536"/>
          </a:xfrm>
          <a:prstGeom prst="rect">
            <a:avLst/>
          </a:prstGeom>
        </p:spPr>
      </p:pic>
      <p:sp>
        <p:nvSpPr>
          <p:cNvPr id="16" name="TextBox 15"/>
          <p:cNvSpPr txBox="1"/>
          <p:nvPr userDrawn="1"/>
        </p:nvSpPr>
        <p:spPr>
          <a:xfrm>
            <a:off x="6248400" y="6350913"/>
            <a:ext cx="1828800" cy="430887"/>
          </a:xfrm>
          <a:prstGeom prst="rect">
            <a:avLst/>
          </a:prstGeom>
          <a:noFill/>
        </p:spPr>
        <p:txBody>
          <a:bodyPr wrap="square" rtlCol="0">
            <a:spAutoFit/>
          </a:bodyPr>
          <a:lstStyle/>
          <a:p>
            <a:pPr defTabSz="457200" eaLnBrk="0" fontAlgn="base" hangingPunct="0">
              <a:spcBef>
                <a:spcPct val="0"/>
              </a:spcBef>
              <a:spcAft>
                <a:spcPct val="0"/>
              </a:spcAft>
              <a:defRPr/>
            </a:pPr>
            <a:r>
              <a:rPr lang="en-US" altLang="en-US" sz="1050" dirty="0">
                <a:solidFill>
                  <a:srgbClr val="114F96"/>
                </a:solidFill>
                <a:latin typeface="Arial" pitchFamily="34" charset="0"/>
                <a:ea typeface="ＭＳ Ｐゴシック" pitchFamily="34" charset="-128"/>
              </a:rPr>
              <a:t>Invitation to Computer Science, 7th Edition</a:t>
            </a:r>
          </a:p>
        </p:txBody>
      </p:sp>
    </p:spTree>
    <p:extLst>
      <p:ext uri="{BB962C8B-B14F-4D97-AF65-F5344CB8AC3E}">
        <p14:creationId xmlns:p14="http://schemas.microsoft.com/office/powerpoint/2010/main" val="2023421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04800" y="2667000"/>
            <a:ext cx="8610600" cy="1323439"/>
          </a:xfrm>
          <a:prstGeom prst="rect">
            <a:avLst/>
          </a:prstGeom>
          <a:noFill/>
        </p:spPr>
        <p:txBody>
          <a:bodyPr>
            <a:spAutoFit/>
          </a:bodyPr>
          <a:lstStyle/>
          <a:p>
            <a:pPr algn="ctr" defTabSz="457200" fontAlgn="base">
              <a:spcBef>
                <a:spcPct val="0"/>
              </a:spcBef>
              <a:spcAft>
                <a:spcPct val="0"/>
              </a:spcAft>
              <a:buClr>
                <a:srgbClr val="FFFFFF"/>
              </a:buClr>
              <a:buSzPct val="100000"/>
              <a:defRPr/>
            </a:pPr>
            <a:r>
              <a:rPr lang="en-US" sz="4000" b="1" dirty="0" smtClean="0">
                <a:solidFill>
                  <a:prstClr val="black"/>
                </a:solidFill>
                <a:latin typeface="Calibri"/>
                <a:ea typeface="ＭＳ Ｐゴシック" pitchFamily="34" charset="-128"/>
              </a:rPr>
              <a:t>Web Design with HTML and CSS</a:t>
            </a:r>
          </a:p>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smtClean="0">
                <a:solidFill>
                  <a:prstClr val="black"/>
                </a:solidFill>
                <a:latin typeface="Calibri"/>
                <a:ea typeface="ＭＳ Ｐゴシック" pitchFamily="34" charset="-128"/>
              </a:rPr>
              <a:t>Day 8</a:t>
            </a:r>
            <a:endParaRPr lang="en-US" sz="3600" b="1" dirty="0">
              <a:solidFill>
                <a:prstClr val="black"/>
              </a:solidFill>
              <a:latin typeface="Calibri"/>
              <a:ea typeface="ＭＳ Ｐゴシック" pitchFamily="34" charset="-128"/>
            </a:endParaRPr>
          </a:p>
        </p:txBody>
      </p:sp>
    </p:spTree>
    <p:extLst>
      <p:ext uri="{BB962C8B-B14F-4D97-AF65-F5344CB8AC3E}">
        <p14:creationId xmlns:p14="http://schemas.microsoft.com/office/powerpoint/2010/main" val="14643270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a:t>To Add a Description Meta Tag</a:t>
            </a:r>
            <a:br>
              <a:rPr lang="en-IN" dirty="0"/>
            </a:br>
            <a:r>
              <a:rPr lang="en-US" dirty="0"/>
              <a:t>to a Webpage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4600"/>
            <a:ext cx="9144000" cy="2355112"/>
          </a:xfrm>
          <a:prstGeom prst="rect">
            <a:avLst/>
          </a:prstGeom>
          <a:ln w="19050">
            <a:solidFill>
              <a:schemeClr val="tx1"/>
            </a:solidFill>
          </a:ln>
        </p:spPr>
      </p:pic>
      <p:sp>
        <p:nvSpPr>
          <p:cNvPr id="6" name="TextBox 5"/>
          <p:cNvSpPr txBox="1"/>
          <p:nvPr/>
        </p:nvSpPr>
        <p:spPr>
          <a:xfrm>
            <a:off x="3962401" y="5562600"/>
            <a:ext cx="4876800" cy="646331"/>
          </a:xfrm>
          <a:prstGeom prst="rect">
            <a:avLst/>
          </a:prstGeom>
          <a:noFill/>
        </p:spPr>
        <p:txBody>
          <a:bodyPr wrap="square" rtlCol="0">
            <a:spAutoFit/>
          </a:bodyPr>
          <a:lstStyle/>
          <a:p>
            <a:r>
              <a:rPr lang="en-US" dirty="0" smtClean="0"/>
              <a:t>Add meta tags to the about.html, nutrition.html and classes.html pages (page 511 &amp; 512) </a:t>
            </a:r>
            <a:endParaRPr lang="en-US" dirty="0"/>
          </a:p>
        </p:txBody>
      </p:sp>
    </p:spTree>
    <p:extLst>
      <p:ext uri="{BB962C8B-B14F-4D97-AF65-F5344CB8AC3E}">
        <p14:creationId xmlns:p14="http://schemas.microsoft.com/office/powerpoint/2010/main" val="3133003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Modify Alt Text on a Webpage</a:t>
            </a:r>
            <a:endParaRPr lang="en-US" dirty="0"/>
          </a:p>
        </p:txBody>
      </p:sp>
      <p:pic>
        <p:nvPicPr>
          <p:cNvPr id="8" name="Content Placeholder 7" descr="The figure explains a code to modify alt text on a webpage.&#10;The figure shows a code and four rectangular boxes. The code reads “33 &lt;img src=“image/classesBanner.jpg” alt=“group fitness classes banner image”&gt;”. The first rectangular box labeled “classes.html file” is positioned at the top of the code. An arrow originating from this box points to the code. The second rectangular box labeled “alt text modified” is positioned on the right side of the first box. An arrow originating from the second rectangular box points to “group fitness classes banner” in the code. The third rectangular box labeled “Line 33” is positioned on the left side of the code. An arrow originating from this box points to “33” in the code. The fourth rectangular box labeled “img tag” is positioned below the third rectangular box. An arrow originating from the fourth rectangular box points to “&lt;img src” in the code."/>
          <p:cNvPicPr>
            <a:picLocks noGrp="1" noChangeAspect="1"/>
          </p:cNvPicPr>
          <p:nvPr>
            <p:ph idx="1"/>
          </p:nvPr>
        </p:nvPicPr>
        <p:blipFill>
          <a:blip r:embed="rId2" cstate="print"/>
          <a:stretch>
            <a:fillRect/>
          </a:stretch>
        </p:blipFill>
        <p:spPr>
          <a:xfrm>
            <a:off x="0" y="2514600"/>
            <a:ext cx="9144000" cy="2175613"/>
          </a:xfrm>
          <a:prstGeom prst="rect">
            <a:avLst/>
          </a:prstGeom>
        </p:spPr>
      </p:pic>
    </p:spTree>
    <p:extLst>
      <p:ext uri="{BB962C8B-B14F-4D97-AF65-F5344CB8AC3E}">
        <p14:creationId xmlns:p14="http://schemas.microsoft.com/office/powerpoint/2010/main" val="2342156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A </a:t>
            </a:r>
            <a:r>
              <a:rPr lang="en-IN" b="1" dirty="0" smtClean="0"/>
              <a:t>domain name</a:t>
            </a:r>
            <a:r>
              <a:rPr lang="en-IN" dirty="0" smtClean="0"/>
              <a:t> </a:t>
            </a:r>
            <a:r>
              <a:rPr lang="en-IN" dirty="0"/>
              <a:t>is the server name portion of a </a:t>
            </a:r>
            <a:r>
              <a:rPr lang="en-IN" dirty="0" smtClean="0"/>
              <a:t>URL</a:t>
            </a:r>
          </a:p>
          <a:p>
            <a:r>
              <a:rPr lang="en-IN" dirty="0" smtClean="0"/>
              <a:t>One should select and register a domain name such that it represents his or her business</a:t>
            </a:r>
          </a:p>
          <a:p>
            <a:r>
              <a:rPr lang="en-IN" dirty="0" smtClean="0"/>
              <a:t>The </a:t>
            </a:r>
            <a:r>
              <a:rPr lang="en-IN" dirty="0"/>
              <a:t>.com top-level domain (TLD) name is preferred for </a:t>
            </a:r>
            <a:r>
              <a:rPr lang="en-IN" dirty="0" smtClean="0"/>
              <a:t>businesses</a:t>
            </a:r>
          </a:p>
          <a:p>
            <a:r>
              <a:rPr lang="en-IN" dirty="0"/>
              <a:t>An </a:t>
            </a:r>
            <a:r>
              <a:rPr lang="en-IN" b="1" dirty="0"/>
              <a:t>open TLD </a:t>
            </a:r>
            <a:r>
              <a:rPr lang="en-IN" dirty="0"/>
              <a:t>means that any person or entity can register with </a:t>
            </a:r>
            <a:r>
              <a:rPr lang="en-IN" dirty="0" smtClean="0"/>
              <a:t>the </a:t>
            </a:r>
            <a:r>
              <a:rPr lang="en-US" dirty="0" smtClean="0"/>
              <a:t>domain name</a:t>
            </a:r>
          </a:p>
          <a:p>
            <a:endParaRPr lang="en-US" dirty="0"/>
          </a:p>
        </p:txBody>
      </p:sp>
      <p:sp>
        <p:nvSpPr>
          <p:cNvPr id="5" name="Title 4"/>
          <p:cNvSpPr>
            <a:spLocks noGrp="1"/>
          </p:cNvSpPr>
          <p:nvPr>
            <p:ph type="title"/>
          </p:nvPr>
        </p:nvSpPr>
        <p:spPr/>
        <p:txBody>
          <a:bodyPr/>
          <a:lstStyle/>
          <a:p>
            <a:r>
              <a:rPr lang="en-US" dirty="0"/>
              <a:t>Domain Name</a:t>
            </a:r>
          </a:p>
        </p:txBody>
      </p:sp>
    </p:spTree>
    <p:extLst>
      <p:ext uri="{BB962C8B-B14F-4D97-AF65-F5344CB8AC3E}">
        <p14:creationId xmlns:p14="http://schemas.microsoft.com/office/powerpoint/2010/main" val="1760820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To determine if the domain name </a:t>
            </a:r>
            <a:r>
              <a:rPr lang="en-IN" dirty="0" smtClean="0"/>
              <a:t>considered </a:t>
            </a:r>
            <a:r>
              <a:rPr lang="en-IN" dirty="0"/>
              <a:t>is available, </a:t>
            </a:r>
            <a:r>
              <a:rPr lang="en-IN" dirty="0" smtClean="0"/>
              <a:t>one </a:t>
            </a:r>
            <a:r>
              <a:rPr lang="en-IN" dirty="0"/>
              <a:t>can start </a:t>
            </a:r>
            <a:r>
              <a:rPr lang="en-IN" dirty="0" smtClean="0"/>
              <a:t>the </a:t>
            </a:r>
            <a:r>
              <a:rPr lang="en-IN" dirty="0"/>
              <a:t>search at </a:t>
            </a:r>
            <a:r>
              <a:rPr lang="en-IN" b="1" dirty="0" err="1"/>
              <a:t>InterNIC</a:t>
            </a:r>
            <a:r>
              <a:rPr lang="en-IN" dirty="0"/>
              <a:t>, www.internic.net</a:t>
            </a:r>
          </a:p>
          <a:p>
            <a:r>
              <a:rPr lang="en-IN" b="1" dirty="0" err="1" smtClean="0"/>
              <a:t>InterNIC</a:t>
            </a:r>
            <a:r>
              <a:rPr lang="en-IN" dirty="0" smtClean="0"/>
              <a:t> </a:t>
            </a:r>
            <a:r>
              <a:rPr lang="en-IN" dirty="0"/>
              <a:t>is a registered service mark </a:t>
            </a:r>
            <a:r>
              <a:rPr lang="en-IN" dirty="0" smtClean="0"/>
              <a:t>of the </a:t>
            </a:r>
            <a:r>
              <a:rPr lang="en-IN" dirty="0"/>
              <a:t>U.S. Department of </a:t>
            </a:r>
            <a:r>
              <a:rPr lang="en-IN" dirty="0" smtClean="0"/>
              <a:t>Commerce</a:t>
            </a:r>
          </a:p>
          <a:p>
            <a:r>
              <a:rPr lang="en-IN" dirty="0"/>
              <a:t>The </a:t>
            </a:r>
            <a:r>
              <a:rPr lang="en-IN" b="1" dirty="0" err="1"/>
              <a:t>InterNIC</a:t>
            </a:r>
            <a:r>
              <a:rPr lang="en-IN" dirty="0"/>
              <a:t> website is operated by the </a:t>
            </a:r>
            <a:r>
              <a:rPr lang="en-IN" dirty="0" smtClean="0"/>
              <a:t>Internet Corporation </a:t>
            </a:r>
            <a:r>
              <a:rPr lang="en-IN" dirty="0"/>
              <a:t>for Assigned Names and Numbers (ICANN) to provide </a:t>
            </a:r>
            <a:r>
              <a:rPr lang="en-IN" dirty="0" smtClean="0"/>
              <a:t>information to </a:t>
            </a:r>
            <a:r>
              <a:rPr lang="en-IN" dirty="0"/>
              <a:t>the public regarding Internet domain name registration services</a:t>
            </a:r>
            <a:endParaRPr lang="en-US" dirty="0"/>
          </a:p>
        </p:txBody>
      </p:sp>
      <p:sp>
        <p:nvSpPr>
          <p:cNvPr id="5" name="Title 4"/>
          <p:cNvSpPr>
            <a:spLocks noGrp="1"/>
          </p:cNvSpPr>
          <p:nvPr>
            <p:ph type="title"/>
          </p:nvPr>
        </p:nvSpPr>
        <p:spPr/>
        <p:txBody>
          <a:bodyPr/>
          <a:lstStyle/>
          <a:p>
            <a:r>
              <a:rPr lang="en-US" dirty="0"/>
              <a:t>Domain </a:t>
            </a:r>
            <a:r>
              <a:rPr lang="en-US" dirty="0" smtClean="0"/>
              <a:t>Name</a:t>
            </a:r>
            <a:endParaRPr lang="en-US" dirty="0"/>
          </a:p>
        </p:txBody>
      </p:sp>
    </p:spTree>
    <p:extLst>
      <p:ext uri="{BB962C8B-B14F-4D97-AF65-F5344CB8AC3E}">
        <p14:creationId xmlns:p14="http://schemas.microsoft.com/office/powerpoint/2010/main" val="1220708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about the common top-level domains and their original purpose. It has 2 columns and 10 rows. The header of column 1 reads “Name” and the header of column 2 reads “Original Purpose”.&#10;In row 2, column 1 reads “.com” and column 2 reads “Commercial”.&#10;In row 3, column 1 reads “.biz” and column 2 reads “Business or commercial”.&#10;In row 4, column 1 reads “.net” and column 2 reads “Network-related domains”.&#10;In row 5, column 1 reads “.co” and column 2 reads “Business or commercial”.&#10;In row 6, column 1 reads “.org” and column 2 reads “Non-profit organizations”.&#10;In row 7, column 1 reads “.edu” and column 2 reads “Educational institutions”.&#10;In row 8, column 1 reads “.gov” and column 2 reads “Restricted use by the United States government”.&#10;In row 9, column 1 reads “.mil” and column 2 reads “Restricted use by the United States military”.&#10;In row 10, column 1 reads “.me” and column 2 reads “Personal website”."/>
          <p:cNvPicPr>
            <a:picLocks noGrp="1" noChangeAspect="1"/>
          </p:cNvPicPr>
          <p:nvPr>
            <p:ph idx="1"/>
          </p:nvPr>
        </p:nvPicPr>
        <p:blipFill>
          <a:blip r:embed="rId2" cstate="print"/>
          <a:stretch>
            <a:fillRect/>
          </a:stretch>
        </p:blipFill>
        <p:spPr>
          <a:xfrm>
            <a:off x="1107281" y="1200999"/>
            <a:ext cx="6929438" cy="4932307"/>
          </a:xfrm>
          <a:prstGeom prst="rect">
            <a:avLst/>
          </a:prstGeom>
          <a:ln w="19050">
            <a:solidFill>
              <a:schemeClr val="tx1"/>
            </a:solidFill>
          </a:ln>
        </p:spPr>
      </p:pic>
      <p:sp>
        <p:nvSpPr>
          <p:cNvPr id="5" name="Title 4"/>
          <p:cNvSpPr>
            <a:spLocks noGrp="1"/>
          </p:cNvSpPr>
          <p:nvPr>
            <p:ph type="title"/>
          </p:nvPr>
        </p:nvSpPr>
        <p:spPr>
          <a:xfrm>
            <a:off x="457200" y="0"/>
            <a:ext cx="8229600" cy="1143000"/>
          </a:xfrm>
        </p:spPr>
        <p:txBody>
          <a:bodyPr/>
          <a:lstStyle/>
          <a:p>
            <a:r>
              <a:rPr lang="en-US" dirty="0"/>
              <a:t>Domain </a:t>
            </a:r>
            <a:r>
              <a:rPr lang="en-US" dirty="0" smtClean="0"/>
              <a:t>Name</a:t>
            </a:r>
            <a:endParaRPr lang="en-US" dirty="0"/>
          </a:p>
        </p:txBody>
      </p:sp>
    </p:spTree>
    <p:extLst>
      <p:ext uri="{BB962C8B-B14F-4D97-AF65-F5344CB8AC3E}">
        <p14:creationId xmlns:p14="http://schemas.microsoft.com/office/powerpoint/2010/main" val="3773054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Options to </a:t>
            </a:r>
            <a:r>
              <a:rPr lang="en-US" dirty="0"/>
              <a:t>find a hosting </a:t>
            </a:r>
            <a:r>
              <a:rPr lang="en-US" dirty="0" smtClean="0"/>
              <a:t>service are:</a:t>
            </a:r>
            <a:endParaRPr lang="en-IN" dirty="0" smtClean="0"/>
          </a:p>
          <a:p>
            <a:pPr lvl="1"/>
            <a:r>
              <a:rPr lang="en-IN" dirty="0" smtClean="0"/>
              <a:t>using a </a:t>
            </a:r>
            <a:r>
              <a:rPr lang="en-IN" dirty="0"/>
              <a:t>company that charges for </a:t>
            </a:r>
            <a:r>
              <a:rPr lang="en-IN" dirty="0" smtClean="0"/>
              <a:t>website </a:t>
            </a:r>
            <a:r>
              <a:rPr lang="en-IN" dirty="0"/>
              <a:t>hosting </a:t>
            </a:r>
            <a:r>
              <a:rPr lang="en-IN" dirty="0" smtClean="0"/>
              <a:t>services</a:t>
            </a:r>
          </a:p>
          <a:p>
            <a:pPr lvl="1"/>
            <a:r>
              <a:rPr lang="en-IN" dirty="0"/>
              <a:t>using the Internet service provider (ISP) that </a:t>
            </a:r>
            <a:r>
              <a:rPr lang="en-IN" dirty="0" smtClean="0"/>
              <a:t>is used to connect </a:t>
            </a:r>
            <a:r>
              <a:rPr lang="en-IN" dirty="0"/>
              <a:t>to the </a:t>
            </a:r>
            <a:r>
              <a:rPr lang="en-IN" dirty="0" smtClean="0"/>
              <a:t>Internet </a:t>
            </a:r>
            <a:r>
              <a:rPr lang="en-IN" dirty="0"/>
              <a:t>as </a:t>
            </a:r>
            <a:r>
              <a:rPr lang="en-IN" dirty="0" smtClean="0"/>
              <a:t>a </a:t>
            </a:r>
            <a:r>
              <a:rPr lang="en-IN" dirty="0"/>
              <a:t>website </a:t>
            </a:r>
            <a:r>
              <a:rPr lang="en-IN" dirty="0" smtClean="0"/>
              <a:t>host</a:t>
            </a:r>
            <a:endParaRPr lang="en-US" dirty="0"/>
          </a:p>
          <a:p>
            <a:pPr lvl="1"/>
            <a:r>
              <a:rPr lang="en-IN" dirty="0"/>
              <a:t>using virtual web </a:t>
            </a:r>
            <a:r>
              <a:rPr lang="en-IN" dirty="0" smtClean="0"/>
              <a:t>hosting, which is </a:t>
            </a:r>
            <a:r>
              <a:rPr lang="en-IN" dirty="0"/>
              <a:t>a less expensive </a:t>
            </a:r>
            <a:r>
              <a:rPr lang="en-IN" dirty="0" smtClean="0"/>
              <a:t>option than ISPs, because payment need not be made to a dedicated server that hosts </a:t>
            </a:r>
            <a:r>
              <a:rPr lang="en-IN" dirty="0"/>
              <a:t>only </a:t>
            </a:r>
            <a:r>
              <a:rPr lang="en-IN" dirty="0" smtClean="0"/>
              <a:t>one website</a:t>
            </a:r>
          </a:p>
          <a:p>
            <a:pPr lvl="1"/>
            <a:r>
              <a:rPr lang="en-IN" dirty="0" smtClean="0"/>
              <a:t>setting </a:t>
            </a:r>
            <a:r>
              <a:rPr lang="en-IN" dirty="0"/>
              <a:t>up and </a:t>
            </a:r>
            <a:r>
              <a:rPr lang="en-IN" dirty="0" smtClean="0"/>
              <a:t>maintaining one’s </a:t>
            </a:r>
            <a:r>
              <a:rPr lang="en-IN" dirty="0"/>
              <a:t>own web server</a:t>
            </a:r>
            <a:r>
              <a:rPr lang="en-IN" dirty="0" smtClean="0"/>
              <a:t> </a:t>
            </a:r>
          </a:p>
        </p:txBody>
      </p:sp>
      <p:sp>
        <p:nvSpPr>
          <p:cNvPr id="5" name="Title 4"/>
          <p:cNvSpPr>
            <a:spLocks noGrp="1"/>
          </p:cNvSpPr>
          <p:nvPr>
            <p:ph type="title"/>
          </p:nvPr>
        </p:nvSpPr>
        <p:spPr/>
        <p:txBody>
          <a:bodyPr/>
          <a:lstStyle/>
          <a:p>
            <a:r>
              <a:rPr lang="en-US" dirty="0"/>
              <a:t>Website Hosting</a:t>
            </a:r>
          </a:p>
        </p:txBody>
      </p:sp>
    </p:spTree>
    <p:extLst>
      <p:ext uri="{BB962C8B-B14F-4D97-AF65-F5344CB8AC3E}">
        <p14:creationId xmlns:p14="http://schemas.microsoft.com/office/powerpoint/2010/main" val="925838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The following questions need to be answered once a web hosting service is selected:</a:t>
            </a:r>
          </a:p>
          <a:p>
            <a:pPr lvl="1"/>
            <a:r>
              <a:rPr lang="en-IN" dirty="0"/>
              <a:t>What is the total cost</a:t>
            </a:r>
            <a:r>
              <a:rPr lang="en-IN" dirty="0" smtClean="0"/>
              <a:t>?</a:t>
            </a:r>
          </a:p>
          <a:p>
            <a:pPr lvl="1"/>
            <a:r>
              <a:rPr lang="en-IN" dirty="0"/>
              <a:t>How much space is </a:t>
            </a:r>
            <a:r>
              <a:rPr lang="en-IN" dirty="0" smtClean="0"/>
              <a:t>available?</a:t>
            </a:r>
          </a:p>
          <a:p>
            <a:pPr lvl="1"/>
            <a:r>
              <a:rPr lang="en-IN" dirty="0"/>
              <a:t>How fast is the connection speed</a:t>
            </a:r>
            <a:r>
              <a:rPr lang="en-IN" dirty="0" smtClean="0"/>
              <a:t>?</a:t>
            </a:r>
          </a:p>
          <a:p>
            <a:pPr lvl="1"/>
            <a:r>
              <a:rPr lang="en-IN" dirty="0"/>
              <a:t>How much total bandwidth transfer is available</a:t>
            </a:r>
            <a:r>
              <a:rPr lang="en-IN" dirty="0" smtClean="0"/>
              <a:t>?</a:t>
            </a:r>
          </a:p>
          <a:p>
            <a:pPr lvl="1"/>
            <a:r>
              <a:rPr lang="en-US" dirty="0"/>
              <a:t>Is technical support provided</a:t>
            </a:r>
            <a:r>
              <a:rPr lang="en-US" dirty="0" smtClean="0"/>
              <a:t>?</a:t>
            </a:r>
          </a:p>
          <a:p>
            <a:pPr lvl="1"/>
            <a:r>
              <a:rPr lang="en-IN" dirty="0" smtClean="0"/>
              <a:t>Are tracking services provided?</a:t>
            </a:r>
          </a:p>
          <a:p>
            <a:r>
              <a:rPr lang="en-IN" dirty="0" smtClean="0"/>
              <a:t>After a </a:t>
            </a:r>
            <a:r>
              <a:rPr lang="en-IN" dirty="0"/>
              <a:t>web hosting </a:t>
            </a:r>
            <a:r>
              <a:rPr lang="en-IN" dirty="0" smtClean="0"/>
              <a:t>service is </a:t>
            </a:r>
            <a:r>
              <a:rPr lang="en-IN" dirty="0"/>
              <a:t>selected</a:t>
            </a:r>
            <a:r>
              <a:rPr lang="en-IN" dirty="0" smtClean="0"/>
              <a:t>, files need to be transferred to </a:t>
            </a:r>
            <a:r>
              <a:rPr lang="en-US" dirty="0" smtClean="0"/>
              <a:t>the </a:t>
            </a:r>
            <a:r>
              <a:rPr lang="en-US" dirty="0"/>
              <a:t>host’s server</a:t>
            </a:r>
          </a:p>
        </p:txBody>
      </p:sp>
      <p:sp>
        <p:nvSpPr>
          <p:cNvPr id="5" name="Title 4"/>
          <p:cNvSpPr>
            <a:spLocks noGrp="1"/>
          </p:cNvSpPr>
          <p:nvPr>
            <p:ph type="title"/>
          </p:nvPr>
        </p:nvSpPr>
        <p:spPr/>
        <p:txBody>
          <a:bodyPr/>
          <a:lstStyle/>
          <a:p>
            <a:r>
              <a:rPr lang="en-US" dirty="0"/>
              <a:t>Website </a:t>
            </a:r>
            <a:r>
              <a:rPr lang="en-US" dirty="0" smtClean="0"/>
              <a:t>Hosting</a:t>
            </a:r>
            <a:endParaRPr lang="en-US" dirty="0"/>
          </a:p>
        </p:txBody>
      </p:sp>
    </p:spTree>
    <p:extLst>
      <p:ext uri="{BB962C8B-B14F-4D97-AF65-F5344CB8AC3E}">
        <p14:creationId xmlns:p14="http://schemas.microsoft.com/office/powerpoint/2010/main" val="552811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When a website is </a:t>
            </a:r>
            <a:r>
              <a:rPr lang="en-US" b="1" dirty="0" smtClean="0"/>
              <a:t>published</a:t>
            </a:r>
            <a:r>
              <a:rPr lang="en-IN" dirty="0" smtClean="0"/>
              <a:t>, the website </a:t>
            </a:r>
            <a:r>
              <a:rPr lang="en-IN" dirty="0"/>
              <a:t>files </a:t>
            </a:r>
            <a:r>
              <a:rPr lang="en-IN" dirty="0" smtClean="0"/>
              <a:t>are transferred to </a:t>
            </a:r>
            <a:r>
              <a:rPr lang="en-IN" dirty="0"/>
              <a:t>a web </a:t>
            </a:r>
            <a:r>
              <a:rPr lang="en-IN" dirty="0" smtClean="0"/>
              <a:t>server</a:t>
            </a:r>
          </a:p>
          <a:p>
            <a:r>
              <a:rPr lang="en-IN" dirty="0" smtClean="0"/>
              <a:t>One </a:t>
            </a:r>
            <a:r>
              <a:rPr lang="en-IN" dirty="0"/>
              <a:t>way to upload files to a web server is to use a </a:t>
            </a:r>
            <a:r>
              <a:rPr lang="en-IN" dirty="0" smtClean="0"/>
              <a:t>File </a:t>
            </a:r>
            <a:r>
              <a:rPr lang="pt-BR" dirty="0" smtClean="0"/>
              <a:t>Transfer </a:t>
            </a:r>
            <a:r>
              <a:rPr lang="pt-BR" dirty="0"/>
              <a:t>Protocol (FTP) client </a:t>
            </a:r>
            <a:r>
              <a:rPr lang="pt-BR" dirty="0" smtClean="0"/>
              <a:t>program</a:t>
            </a:r>
          </a:p>
          <a:p>
            <a:r>
              <a:rPr lang="en-IN" dirty="0" smtClean="0"/>
              <a:t>An </a:t>
            </a:r>
            <a:r>
              <a:rPr lang="en-IN" b="1" dirty="0" smtClean="0"/>
              <a:t>FTP </a:t>
            </a:r>
            <a:r>
              <a:rPr lang="en-IN" b="1" dirty="0"/>
              <a:t>client </a:t>
            </a:r>
            <a:r>
              <a:rPr lang="en-IN" dirty="0"/>
              <a:t>is </a:t>
            </a:r>
            <a:r>
              <a:rPr lang="en-IN" dirty="0" smtClean="0"/>
              <a:t>a software that is used </a:t>
            </a:r>
            <a:r>
              <a:rPr lang="en-IN" dirty="0"/>
              <a:t>to </a:t>
            </a:r>
            <a:r>
              <a:rPr lang="en-IN" dirty="0" smtClean="0"/>
              <a:t>transfer files </a:t>
            </a:r>
            <a:r>
              <a:rPr lang="en-IN" dirty="0"/>
              <a:t>from </a:t>
            </a:r>
            <a:r>
              <a:rPr lang="en-IN" dirty="0" smtClean="0"/>
              <a:t>a </a:t>
            </a:r>
            <a:r>
              <a:rPr lang="en-IN" dirty="0"/>
              <a:t>computer to a server over the Internet</a:t>
            </a:r>
            <a:endParaRPr lang="en-US" dirty="0"/>
          </a:p>
        </p:txBody>
      </p:sp>
      <p:sp>
        <p:nvSpPr>
          <p:cNvPr id="5" name="Title 4"/>
          <p:cNvSpPr>
            <a:spLocks noGrp="1"/>
          </p:cNvSpPr>
          <p:nvPr>
            <p:ph type="title"/>
          </p:nvPr>
        </p:nvSpPr>
        <p:spPr/>
        <p:txBody>
          <a:bodyPr/>
          <a:lstStyle/>
          <a:p>
            <a:r>
              <a:rPr lang="en-US" dirty="0" smtClean="0"/>
              <a:t>Publishing a Website</a:t>
            </a:r>
            <a:endParaRPr lang="en-US" dirty="0"/>
          </a:p>
        </p:txBody>
      </p:sp>
    </p:spTree>
    <p:extLst>
      <p:ext uri="{BB962C8B-B14F-4D97-AF65-F5344CB8AC3E}">
        <p14:creationId xmlns:p14="http://schemas.microsoft.com/office/powerpoint/2010/main" val="2817651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Like other types of software, some FTP clients are free and some are </a:t>
            </a:r>
            <a:r>
              <a:rPr lang="en-IN" dirty="0" smtClean="0"/>
              <a:t>for purchase</a:t>
            </a:r>
            <a:endParaRPr lang="en-IN" dirty="0"/>
          </a:p>
          <a:p>
            <a:r>
              <a:rPr lang="en-IN" dirty="0" smtClean="0"/>
              <a:t>FileZilla </a:t>
            </a:r>
            <a:r>
              <a:rPr lang="en-IN" dirty="0"/>
              <a:t>is a free FTP option, available for download at </a:t>
            </a:r>
            <a:r>
              <a:rPr lang="en-IN" dirty="0" err="1" smtClean="0"/>
              <a:t>filezilla</a:t>
            </a:r>
            <a:r>
              <a:rPr lang="en-IN" dirty="0" smtClean="0"/>
              <a:t>-project</a:t>
            </a:r>
            <a:r>
              <a:rPr lang="en-US" dirty="0" smtClean="0"/>
              <a:t>.org</a:t>
            </a:r>
          </a:p>
          <a:p>
            <a:r>
              <a:rPr lang="en-IN" dirty="0"/>
              <a:t>The FileZilla FTP client software is available for several OS platforms, </a:t>
            </a:r>
            <a:r>
              <a:rPr lang="en-IN" dirty="0" smtClean="0"/>
              <a:t>including </a:t>
            </a:r>
            <a:r>
              <a:rPr lang="en-US" dirty="0" smtClean="0"/>
              <a:t>Windows</a:t>
            </a:r>
            <a:r>
              <a:rPr lang="en-US" dirty="0"/>
              <a:t>, Mac, and Linux</a:t>
            </a:r>
          </a:p>
        </p:txBody>
      </p:sp>
      <p:sp>
        <p:nvSpPr>
          <p:cNvPr id="5" name="Title 4"/>
          <p:cNvSpPr>
            <a:spLocks noGrp="1"/>
          </p:cNvSpPr>
          <p:nvPr>
            <p:ph type="title"/>
          </p:nvPr>
        </p:nvSpPr>
        <p:spPr/>
        <p:txBody>
          <a:bodyPr/>
          <a:lstStyle/>
          <a:p>
            <a:r>
              <a:rPr lang="en-US" dirty="0"/>
              <a:t>FTP Clients</a:t>
            </a:r>
          </a:p>
        </p:txBody>
      </p:sp>
    </p:spTree>
    <p:extLst>
      <p:ext uri="{BB962C8B-B14F-4D97-AF65-F5344CB8AC3E}">
        <p14:creationId xmlns:p14="http://schemas.microsoft.com/office/powerpoint/2010/main" val="3595068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FTP </a:t>
            </a:r>
            <a:r>
              <a:rPr lang="en-US" dirty="0" smtClean="0"/>
              <a:t>Clients</a:t>
            </a:r>
            <a:endParaRPr lang="en-US" dirty="0"/>
          </a:p>
        </p:txBody>
      </p:sp>
      <p:pic>
        <p:nvPicPr>
          <p:cNvPr id="8" name="Content Placeholder 7" descr="This figure shows the FileZilla FTP client software. The figure consists of twenty rectangular boxes.&#10;The first rectangular box is the FileZilla page with a label on the top-center that reads “FileZilla”. This box is divided into seven sections. The first section consists of labels that read “File”, “Edit”, “View”, “Transfer”, “Server”, “Bookmarks”, and “Help” that are positioned to the left. The second section is the second rectangular box. A text that reads “Host:” is positioned to the left, inside the second rectangular box. The third rectangular box is a text box positioned on the right side of the text. A text that reads “Username:” is positioned on the right side of the third rectangular box. The fourth rectangular box is a text box positioned on the right side of the text. A text that reads “Password:” is positioned on the right side of the fourth rectangular box. The fifth rectangular box is a text box positioned on the right side of the text. A text that reads “Port:” is positioned on the right side of the fifth rectangular box. The sixth rectangular box is a text box positioned on the right side of the text. The seventh rectangular box is a dropdown positioned on the right side of the sixth rectangular box. A text that reads “Quickconnect” followed by a filled downward triangle is positioned on the seventh rectangular box. The eighth rectangular box labeled “Quickconnect bar” is positioned on the right side of the seventh rectangular box. An arrow originating from the eighth rectangular box points to the seventh rectangular box.&#10;The ninth rectangular box is positioned in the third section of the first rectangular box. The tenth rectangular box labeled “status window” is positioned on the left side of the first rectangular box. An arrow originating from the tenth rectangular box points to the ninth rectangular box.&#10;The fourth section consists of two rectangular boxes. The eleventh rectangular box is positioned to the left of the fourth section. A label that reads “Local site:” is positioned at the top in the fourth section. The eleventh rectangular box is an address bar that reads “\”. This box is positioned on the right side of the label. A list that contains “Desktop”, “Documents”, and “This PC” is positioned below the eleventh rectangular box, in the fourth section. The twelfth rectangular box labeled “local site directory” is positioned below the tenth rectangular box. An arrow originating from the twelfth rectangular box points to the eleventh rectangular box. The thirteenth rectangular box is positioned on the right side of the eleventh rectangular box, in the fourth section. The fourteenth rectangular box that reads “remote site directory” is positioned below the eighth rectangular box. An arrow originating from the fourteenth rectangular box points to the thirteenth rectangular box.&#10;The fifth section consists of two rectangular boxes. The fifteenth rectangular box is positioned to the left of the fifth section. Labels that read “Filename”, “Filesize”, “Filetype”, and “Last modified” are positioned at the top of the fifteenth rectangular box. A list that reads “C:” under the label “Filename” and “Local Disk” under the label “Filetype” is positioned in the first line of the list. The second line reads “D: (FLASHDRIVE)” under the label “Filename” and “Removable Disk” under the label “Filetype”. The sixteenth rectangular box that reads “local site file list” is positioned below the twelfth rectangular box. An arrow originating from the sixteenth rectangular box points to the fifteenth rectangular box.&#10;The seventeenth rectangular box is positioned on the right side of the fifteenth rectangular box, in the fifth section. Labels that read “Filename”, “Filesize”, “Filetype”, “Last modified”, and “Permissions” are positioned at the top of the seventeenth rectangular box. A text that reads “Not connected to any server” is positioned at the center of the seventeenth rectangular box. The eighteenth rectangular box labeled “remote site file list” is positioned below the text in the seventeenth rectangular box. An arrow originating from the eighteenth rectangular box points to the text in the center of the seventeenth rectangular box. A horizontal scrollbar is positioned at the bottom of the seventeenth rectangular box.&#10;The sixth section is the nineteenth rectangular box that reads “Server/Local file”, “Direction”, “Remote file”, “Size”, “Priority”, “Status”.&#10;The seventh section is the twentieth rectangular box that consists of three labels that read “Queued files”, “Failed transfers”, and “Successful transfers”.&#10;The source is mentioned on the right side of the image that reads “Source: FileZilla.com”."/>
          <p:cNvPicPr>
            <a:picLocks noGrp="1" noChangeAspect="1"/>
          </p:cNvPicPr>
          <p:nvPr>
            <p:ph idx="1"/>
          </p:nvPr>
        </p:nvPicPr>
        <p:blipFill>
          <a:blip r:embed="rId2" cstate="print"/>
          <a:stretch>
            <a:fillRect/>
          </a:stretch>
        </p:blipFill>
        <p:spPr>
          <a:xfrm>
            <a:off x="152400" y="1417433"/>
            <a:ext cx="8839200" cy="4774022"/>
          </a:xfrm>
          <a:prstGeom prst="rect">
            <a:avLst/>
          </a:prstGeom>
        </p:spPr>
      </p:pic>
    </p:spTree>
    <p:extLst>
      <p:ext uri="{BB962C8B-B14F-4D97-AF65-F5344CB8AC3E}">
        <p14:creationId xmlns:p14="http://schemas.microsoft.com/office/powerpoint/2010/main" val="3408616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smtClean="0"/>
              <a:t>Search engines</a:t>
            </a:r>
            <a:r>
              <a:rPr lang="en-IN" dirty="0" smtClean="0"/>
              <a:t> are used </a:t>
            </a:r>
            <a:r>
              <a:rPr lang="en-IN" dirty="0"/>
              <a:t>to find </a:t>
            </a:r>
            <a:r>
              <a:rPr lang="en-IN" dirty="0" smtClean="0"/>
              <a:t>specific businesses </a:t>
            </a:r>
            <a:r>
              <a:rPr lang="en-IN" dirty="0"/>
              <a:t>or content on </a:t>
            </a:r>
            <a:r>
              <a:rPr lang="en-IN" dirty="0" smtClean="0"/>
              <a:t>the web</a:t>
            </a:r>
          </a:p>
          <a:p>
            <a:r>
              <a:rPr lang="en-IN" dirty="0" smtClean="0"/>
              <a:t>They are </a:t>
            </a:r>
            <a:r>
              <a:rPr lang="en-IN" dirty="0"/>
              <a:t>online </a:t>
            </a:r>
            <a:r>
              <a:rPr lang="en-IN" dirty="0" smtClean="0"/>
              <a:t>tools </a:t>
            </a:r>
            <a:r>
              <a:rPr lang="en-IN" dirty="0"/>
              <a:t>that </a:t>
            </a:r>
            <a:r>
              <a:rPr lang="en-IN" dirty="0" smtClean="0"/>
              <a:t>search </a:t>
            </a:r>
            <a:r>
              <a:rPr lang="en-IN" dirty="0"/>
              <a:t>for websites based on </a:t>
            </a:r>
            <a:r>
              <a:rPr lang="en-IN" dirty="0" smtClean="0"/>
              <a:t>keywords </a:t>
            </a:r>
            <a:r>
              <a:rPr lang="en-US" dirty="0" smtClean="0"/>
              <a:t>entered </a:t>
            </a:r>
            <a:r>
              <a:rPr lang="en-US" dirty="0"/>
              <a:t>by a </a:t>
            </a:r>
            <a:r>
              <a:rPr lang="en-US" dirty="0" smtClean="0"/>
              <a:t>user</a:t>
            </a:r>
          </a:p>
          <a:p>
            <a:r>
              <a:rPr lang="en-IN" dirty="0" smtClean="0"/>
              <a:t>They use </a:t>
            </a:r>
            <a:r>
              <a:rPr lang="en-IN" b="1" dirty="0" smtClean="0"/>
              <a:t>robots</a:t>
            </a:r>
            <a:r>
              <a:rPr lang="en-IN" dirty="0" smtClean="0"/>
              <a:t> (also known as </a:t>
            </a:r>
            <a:r>
              <a:rPr lang="en-IN" dirty="0"/>
              <a:t>bots or </a:t>
            </a:r>
            <a:r>
              <a:rPr lang="en-IN" dirty="0" smtClean="0"/>
              <a:t>spiders), which are programs </a:t>
            </a:r>
            <a:r>
              <a:rPr lang="en-IN" dirty="0"/>
              <a:t>that run automated tasks on the Internet, to traverse the web in search </a:t>
            </a:r>
            <a:r>
              <a:rPr lang="en-IN" dirty="0" smtClean="0"/>
              <a:t>of the </a:t>
            </a:r>
            <a:r>
              <a:rPr lang="en-IN" dirty="0"/>
              <a:t>keywords entered by </a:t>
            </a:r>
            <a:r>
              <a:rPr lang="en-IN" dirty="0" smtClean="0"/>
              <a:t>users</a:t>
            </a:r>
          </a:p>
        </p:txBody>
      </p:sp>
      <p:sp>
        <p:nvSpPr>
          <p:cNvPr id="5" name="Title 4"/>
          <p:cNvSpPr>
            <a:spLocks noGrp="1"/>
          </p:cNvSpPr>
          <p:nvPr>
            <p:ph type="title"/>
          </p:nvPr>
        </p:nvSpPr>
        <p:spPr/>
        <p:txBody>
          <a:bodyPr/>
          <a:lstStyle/>
          <a:p>
            <a:r>
              <a:rPr lang="en-US" dirty="0"/>
              <a:t>Search Engines</a:t>
            </a:r>
          </a:p>
        </p:txBody>
      </p:sp>
    </p:spTree>
    <p:extLst>
      <p:ext uri="{BB962C8B-B14F-4D97-AF65-F5344CB8AC3E}">
        <p14:creationId xmlns:p14="http://schemas.microsoft.com/office/powerpoint/2010/main" val="993345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An</a:t>
            </a:r>
            <a:r>
              <a:rPr lang="en-IN" dirty="0" smtClean="0">
                <a:solidFill>
                  <a:srgbClr val="FF0000"/>
                </a:solidFill>
              </a:rPr>
              <a:t> </a:t>
            </a:r>
            <a:r>
              <a:rPr lang="en-IN" dirty="0" smtClean="0"/>
              <a:t>FTP client is required to upload and publish </a:t>
            </a:r>
            <a:r>
              <a:rPr lang="en-IN" dirty="0"/>
              <a:t>website files and </a:t>
            </a:r>
            <a:r>
              <a:rPr lang="en-IN" dirty="0" smtClean="0"/>
              <a:t>folders, unless a </a:t>
            </a:r>
            <a:r>
              <a:rPr lang="en-IN" dirty="0"/>
              <a:t>direct access to the </a:t>
            </a:r>
            <a:r>
              <a:rPr lang="en-IN" dirty="0" smtClean="0"/>
              <a:t>web </a:t>
            </a:r>
            <a:r>
              <a:rPr lang="en-IN" dirty="0"/>
              <a:t>hosting </a:t>
            </a:r>
            <a:r>
              <a:rPr lang="en-IN" dirty="0" smtClean="0"/>
              <a:t>server is available</a:t>
            </a:r>
          </a:p>
          <a:p>
            <a:r>
              <a:rPr lang="en-IN" dirty="0" smtClean="0"/>
              <a:t>If there is no </a:t>
            </a:r>
            <a:r>
              <a:rPr lang="en-US" dirty="0"/>
              <a:t>preferred FTP </a:t>
            </a:r>
            <a:r>
              <a:rPr lang="en-US" dirty="0" smtClean="0"/>
              <a:t>client specified, it can be downloaded</a:t>
            </a:r>
            <a:endParaRPr lang="en-US" b="1" dirty="0">
              <a:solidFill>
                <a:srgbClr val="FF0000"/>
              </a:solidFill>
            </a:endParaRPr>
          </a:p>
        </p:txBody>
      </p:sp>
      <p:sp>
        <p:nvSpPr>
          <p:cNvPr id="5" name="Title 4"/>
          <p:cNvSpPr>
            <a:spLocks noGrp="1"/>
          </p:cNvSpPr>
          <p:nvPr>
            <p:ph type="title"/>
          </p:nvPr>
        </p:nvSpPr>
        <p:spPr/>
        <p:txBody>
          <a:bodyPr/>
          <a:lstStyle/>
          <a:p>
            <a:r>
              <a:rPr lang="en-US" dirty="0"/>
              <a:t>FTP </a:t>
            </a:r>
            <a:r>
              <a:rPr lang="en-US" dirty="0" smtClean="0"/>
              <a:t>Clients</a:t>
            </a:r>
            <a:endParaRPr lang="en-US" dirty="0"/>
          </a:p>
        </p:txBody>
      </p:sp>
    </p:spTree>
    <p:extLst>
      <p:ext uri="{BB962C8B-B14F-4D97-AF65-F5344CB8AC3E}">
        <p14:creationId xmlns:p14="http://schemas.microsoft.com/office/powerpoint/2010/main" val="2350352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Pieces of information required to </a:t>
            </a:r>
            <a:r>
              <a:rPr lang="en-IN" dirty="0"/>
              <a:t>publish </a:t>
            </a:r>
            <a:r>
              <a:rPr lang="en-IN" dirty="0" smtClean="0"/>
              <a:t>a website are:</a:t>
            </a:r>
          </a:p>
          <a:p>
            <a:pPr lvl="1"/>
            <a:r>
              <a:rPr lang="en-IN" dirty="0" smtClean="0"/>
              <a:t>URL or </a:t>
            </a:r>
            <a:r>
              <a:rPr lang="en-IN" dirty="0"/>
              <a:t>domain </a:t>
            </a:r>
            <a:r>
              <a:rPr lang="en-IN" dirty="0" smtClean="0"/>
              <a:t>name</a:t>
            </a:r>
          </a:p>
          <a:p>
            <a:pPr lvl="1"/>
            <a:r>
              <a:rPr lang="en-IN" dirty="0" smtClean="0"/>
              <a:t>FTP </a:t>
            </a:r>
            <a:r>
              <a:rPr lang="en-IN" dirty="0"/>
              <a:t>username and </a:t>
            </a:r>
            <a:r>
              <a:rPr lang="en-IN" dirty="0" smtClean="0"/>
              <a:t>password</a:t>
            </a:r>
          </a:p>
          <a:p>
            <a:pPr lvl="1"/>
            <a:r>
              <a:rPr lang="en-IN" dirty="0" smtClean="0"/>
              <a:t>port number</a:t>
            </a:r>
          </a:p>
        </p:txBody>
      </p:sp>
      <p:sp>
        <p:nvSpPr>
          <p:cNvPr id="5" name="Title 4"/>
          <p:cNvSpPr>
            <a:spLocks noGrp="1"/>
          </p:cNvSpPr>
          <p:nvPr>
            <p:ph type="title"/>
          </p:nvPr>
        </p:nvSpPr>
        <p:spPr/>
        <p:txBody>
          <a:bodyPr/>
          <a:lstStyle/>
          <a:p>
            <a:r>
              <a:rPr lang="en-US" dirty="0"/>
              <a:t>Transferring Files</a:t>
            </a:r>
          </a:p>
        </p:txBody>
      </p:sp>
    </p:spTree>
    <p:extLst>
      <p:ext uri="{BB962C8B-B14F-4D97-AF65-F5344CB8AC3E}">
        <p14:creationId xmlns:p14="http://schemas.microsoft.com/office/powerpoint/2010/main" val="2245596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Before </a:t>
            </a:r>
            <a:r>
              <a:rPr lang="en-IN" dirty="0" smtClean="0"/>
              <a:t>a website can be published, one </a:t>
            </a:r>
            <a:r>
              <a:rPr lang="en-IN" dirty="0"/>
              <a:t>must use an FTP client to connect to </a:t>
            </a:r>
            <a:r>
              <a:rPr lang="en-IN" dirty="0" smtClean="0"/>
              <a:t>a remote </a:t>
            </a:r>
            <a:r>
              <a:rPr lang="en-IN" dirty="0"/>
              <a:t>web </a:t>
            </a:r>
            <a:r>
              <a:rPr lang="en-IN" dirty="0" smtClean="0"/>
              <a:t>server</a:t>
            </a:r>
          </a:p>
          <a:p>
            <a:endParaRPr lang="en-US" dirty="0"/>
          </a:p>
        </p:txBody>
      </p:sp>
      <p:sp>
        <p:nvSpPr>
          <p:cNvPr id="5" name="Title 4"/>
          <p:cNvSpPr>
            <a:spLocks noGrp="1"/>
          </p:cNvSpPr>
          <p:nvPr>
            <p:ph type="title"/>
          </p:nvPr>
        </p:nvSpPr>
        <p:spPr/>
        <p:txBody>
          <a:bodyPr>
            <a:noAutofit/>
          </a:bodyPr>
          <a:lstStyle/>
          <a:p>
            <a:r>
              <a:rPr lang="en-IN" dirty="0"/>
              <a:t>To Start FileZilla and Connect</a:t>
            </a:r>
            <a:br>
              <a:rPr lang="en-IN" dirty="0"/>
            </a:br>
            <a:r>
              <a:rPr lang="en-IN" dirty="0"/>
              <a:t>to a Remote Server</a:t>
            </a:r>
            <a:endParaRPr lang="en-US" dirty="0"/>
          </a:p>
        </p:txBody>
      </p:sp>
      <p:pic>
        <p:nvPicPr>
          <p:cNvPr id="8" name="Picture 7" descr="This figure shows the FileZilla main window.&#10;The figure consists of sixteen rectangular boxes. The first rectangular box with a label at the top-center that reads “FileZilla” is a webpage. The second rectangular box labeled “FileZilla main window” is positioned at the top of the first rectangular box. An arrow originating from the second rectangular box points to the first rectangular box.&#10;The first rectangular box is divided into four sections. The first section consists of labels that read “File”, “Edit”, “View”, “Transfer”, “Server”, “Bookmarks”, and “Help”.&#10;The second section consists of a text that reads “Host:”. The third rectangular box labeled “Quickconnect bar” is positioned on the left side of the first rectangular box. An arrow originating from the third rectangular box points to “Host:”. The fourth rectangular box positioned on the right side of the text that reads “Host:” is a text box that reads “example.com”. The fifth rectangular box labeled “Host text box” is positioned at the top-left of the first rectangular box. An arrow originating from the fifth rectangular box points to the fourth rectangular box. A text that reads “Username:” is positioned on the right side of the fifth rectangular box. The sixth rectangular box positioned on the right side of the text that reads “Username:” is a text box that reads “student1”. The seventh rectangular box labeled “Username text box” is positioned on the right side of the fifth rectangular box. An arrow originating from the seventh rectangular box points to the sixth rectangular box. A text that reads “Password:” is positioned on the right side of the sixth rectangular box. The eighth rectangular box positioned at the right side of the text that reads “Password:” is a text box that consists of eight filled circles. The ninth rectangular box labeled “Password text box” is positioned below the eighth rectangular box. An arrow originating from the ninth rectangular box points to the eighth rectangular box. A text that reads “Port:” is positioned on the right side of the eighth rectangular box. The tenth rectangular box positioned on the right side of the text that reads “Port:” is a text box that reads “21”. The eleventh rectangular box labeled “Port text box” is positioned on the right side of the ninth rectangular box. An arrow originating from the eleventh rectangular box points to the tenth rectangular box. The twelfth rectangular box positioned on the right side of the tenth rectangular box is a dropdown box labeled “Quickconnect”. The thirteenth rectangular box labeled “Quickconnect button” is positioned on the right side of the eleventh rectangular box. An arrow originating from the thirteenth rectangular box points to the twelfth rectangular box.&#10;The fourth section consists of the fourteenth rectangular box with a double-sided vertical scrollbar positioned on the right side of the box.&#10;The fifth section consists of the fifteenth rectangular box labeled “Local site:”. The fifteenth rectangular box is a dropdown box that reads “\”. The sixteenth rectangular box positioned on the right side of the fifteenth rectangular box is labeled “Remote site:”. The sixteenth rectangular box is a dropdown box.&#10;The source is mentioned on the right side of the image that reads “Source: FileZilla”."/>
          <p:cNvPicPr>
            <a:picLocks noChangeAspect="1"/>
          </p:cNvPicPr>
          <p:nvPr/>
        </p:nvPicPr>
        <p:blipFill>
          <a:blip r:embed="rId2" cstate="print"/>
          <a:stretch>
            <a:fillRect/>
          </a:stretch>
        </p:blipFill>
        <p:spPr>
          <a:xfrm>
            <a:off x="230884" y="2514600"/>
            <a:ext cx="8682232" cy="3380484"/>
          </a:xfrm>
          <a:prstGeom prst="rect">
            <a:avLst/>
          </a:prstGeom>
        </p:spPr>
      </p:pic>
    </p:spTree>
    <p:extLst>
      <p:ext uri="{BB962C8B-B14F-4D97-AF65-F5344CB8AC3E}">
        <p14:creationId xmlns:p14="http://schemas.microsoft.com/office/powerpoint/2010/main" val="2944395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dirty="0"/>
              <a:t>To Upload Folders and Files to a Remote Server</a:t>
            </a:r>
            <a:endParaRPr lang="en-US" dirty="0"/>
          </a:p>
        </p:txBody>
      </p:sp>
      <p:pic>
        <p:nvPicPr>
          <p:cNvPr id="9" name="Content Placeholder 8" descr="This figure shows a webpage that allows one to upload files to a remote server.&#10;The figure consists of twenty rectangular boxes. The first rectangular box is a webpage labeled “FileZila” at the top-center of the box. This box is divided into six sections.&#10;The first section consists of labels that read “File”, “Edit”, “View”, “Transfer”, “Server”, “Bookmarks”, and “Help”.&#10;The second section consists of a text that reads “Host:”. The second rectangular box positioned on the right side of the text that reads “Host:” is a text box that reads “example.com”. A text that reads “Username:” is positioned on the right side of the second rectangular box. The third rectangular box positioned on the right side of the text that reads “Username:” is a text box that reads “student1”. A text that reads “Password:” is positioned on the right side of the third rectangular box. The fourth rectangular box positioned on the right side of the text that reads “Password:” is a textbox that consists of eight filled circles. A text that reads “Port:” is positioned on the right side of the fourth rectangular box. The fifth rectangular box positioned on the right side of the text that reads “Port:” is a text box that reads “21”. The sixth rectangular box positioned on the right side of the fifth rectangular box is a dropdown box labeled “Quickconnect”.&#10;The third section consists of the seventh rectangular box with a double-sided vertical scrollbar positioned on the right side of the box. A list of the connection status is positioned on the left side of this box.&#10;The fourth section consists of four rectangular boxes. The eighth rectangular box labeled “Local site” is positioned on the left side of the fourth section. The ninth rectangular box is an address bar that reads “D:\fitness\”. A list that reads “Desktop”, “Documents”, “This PC”, “C: (drive)”, “D: (FLASH DRIVE)”, and “fitness” is positioned in the tenth rectangular box, below the eighth rectangular box. The eleventh rectangular box labeled “fitness folder” is positioned on the left side of the first rectangular box. An arrow originating from the eleventh rectangular box points to “fitness” in the tenth rectangular box.&#10;The twelfth rectangular box is positioned on the right side of the ninth rectangular box. A text that reads “Remote site:” is followed by the thirteenth rectangular box. The thirteenth rectangular box positioned at the top of twelfth rectangular box reads “/”. The fourteenth rectangular box labeled “Remote site pane” is positioned on the thirteenth rectangular box. An arrow originating from the fourteenth rectangular box points to the thirteenth rectangular box.&#10;The fourth section consists of two rectangular boxes. The fifteenth rectangular box is positioned to the left of the fourth section. Labels that read “Filename”, “Filesize”, and “Filetype” are positioned at the top of the fifteenth rectangular box. A list of local files with the file size and file type is positioned below the labels. The sixteenth rectangular box labeled “Local site file list” is positioned at the top of the fourth section. An arrow originating from this box points to the fifteenth rectangular box. The seventeenth rectangular box labeled “css folder” is positioned below the eleventh rectangular box. An arrow originating from the seventeenth rectangular box points to the list in the fifteenth rectangular box. The eighteenth rectangular box labeled “fitness folder contents selected” is positioned below the seventeenth rectangular box. An arrow originating from the eighteenth rectangular box points to the list of files in the fifteenth rectangular box.&#10;The nineteenth rectangular box is positioned on the right side of the fifteenth rectangular box. This box consists of a double-sided horizontal bar at the bottom. Labels that read “Filename”, “Filesize”, “Filetype”, and “Last modified” are positioned at the top of this box. The twentieth rectangular box labeled “Remote site file list” is positioned on the nineteenth rectangular box. An arrow originating from the twentieth rectangular box points to the center of the nineteenth rectangular box.&#10;The fifth section reads “Server/Local file”, “Direction”, “Remote file”, “Size”, “Priority”, “Status”.&#10;The sixth section consists of three labels that read “Queued files”, “Failed transfers”, and “Successful transfers”.&#10;The source is mentioned on the right side of the image that reads “Source: FileZilla”."/>
          <p:cNvPicPr>
            <a:picLocks noGrp="1" noChangeAspect="1"/>
          </p:cNvPicPr>
          <p:nvPr>
            <p:ph idx="1"/>
          </p:nvPr>
        </p:nvPicPr>
        <p:blipFill>
          <a:blip r:embed="rId2" cstate="print"/>
          <a:stretch>
            <a:fillRect/>
          </a:stretch>
        </p:blipFill>
        <p:spPr>
          <a:xfrm>
            <a:off x="457200" y="1512281"/>
            <a:ext cx="8153400" cy="4855395"/>
          </a:xfrm>
          <a:prstGeom prst="rect">
            <a:avLst/>
          </a:prstGeom>
        </p:spPr>
      </p:pic>
    </p:spTree>
    <p:extLst>
      <p:ext uri="{BB962C8B-B14F-4D97-AF65-F5344CB8AC3E}">
        <p14:creationId xmlns:p14="http://schemas.microsoft.com/office/powerpoint/2010/main" val="2858540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After successfully publishing </a:t>
            </a:r>
            <a:r>
              <a:rPr lang="en-IN" dirty="0" smtClean="0"/>
              <a:t>a </a:t>
            </a:r>
            <a:r>
              <a:rPr lang="en-IN" dirty="0"/>
              <a:t>website, </a:t>
            </a:r>
            <a:r>
              <a:rPr lang="en-IN" dirty="0" smtClean="0"/>
              <a:t>view the </a:t>
            </a:r>
            <a:r>
              <a:rPr lang="en-IN" dirty="0"/>
              <a:t>website </a:t>
            </a:r>
            <a:r>
              <a:rPr lang="en-IN" dirty="0" smtClean="0"/>
              <a:t>on a </a:t>
            </a:r>
            <a:r>
              <a:rPr lang="en-IN" dirty="0"/>
              <a:t>browser and </a:t>
            </a:r>
            <a:r>
              <a:rPr lang="en-IN" dirty="0" smtClean="0"/>
              <a:t>test all </a:t>
            </a:r>
            <a:r>
              <a:rPr lang="en-IN" dirty="0"/>
              <a:t>the </a:t>
            </a:r>
            <a:r>
              <a:rPr lang="en-IN" dirty="0" smtClean="0"/>
              <a:t>links</a:t>
            </a:r>
          </a:p>
          <a:p>
            <a:r>
              <a:rPr lang="en-US" dirty="0"/>
              <a:t>The following steps </a:t>
            </a:r>
            <a:r>
              <a:rPr lang="en-US" dirty="0" smtClean="0"/>
              <a:t>are used to view </a:t>
            </a:r>
            <a:r>
              <a:rPr lang="en-IN" dirty="0" smtClean="0"/>
              <a:t>the </a:t>
            </a:r>
            <a:r>
              <a:rPr lang="en-IN" dirty="0"/>
              <a:t>published website in a </a:t>
            </a:r>
            <a:r>
              <a:rPr lang="en-IN" dirty="0" smtClean="0"/>
              <a:t>browser:</a:t>
            </a:r>
          </a:p>
          <a:p>
            <a:pPr lvl="1"/>
            <a:r>
              <a:rPr lang="en-IN" dirty="0" smtClean="0"/>
              <a:t>Open a </a:t>
            </a:r>
            <a:r>
              <a:rPr lang="en-IN" dirty="0"/>
              <a:t>browser and type </a:t>
            </a:r>
            <a:r>
              <a:rPr lang="en-IN" dirty="0" smtClean="0"/>
              <a:t>the website’s URL in the </a:t>
            </a:r>
            <a:r>
              <a:rPr lang="en-IN" dirty="0"/>
              <a:t>address bar to </a:t>
            </a:r>
            <a:r>
              <a:rPr lang="en-IN" dirty="0" smtClean="0"/>
              <a:t>display the webpage</a:t>
            </a:r>
          </a:p>
          <a:p>
            <a:pPr lvl="1"/>
            <a:r>
              <a:rPr lang="en-IN" dirty="0" smtClean="0"/>
              <a:t>Tap </a:t>
            </a:r>
            <a:r>
              <a:rPr lang="en-IN" dirty="0"/>
              <a:t>or click the </a:t>
            </a:r>
            <a:r>
              <a:rPr lang="en-IN" dirty="0" smtClean="0"/>
              <a:t>labels in the webpage that contain links </a:t>
            </a:r>
            <a:r>
              <a:rPr lang="en-IN" dirty="0"/>
              <a:t>to </a:t>
            </a:r>
            <a:r>
              <a:rPr lang="en-IN" dirty="0" smtClean="0"/>
              <a:t>display the pages </a:t>
            </a:r>
            <a:r>
              <a:rPr lang="en-IN" dirty="0"/>
              <a:t>and to verify the page </a:t>
            </a:r>
            <a:r>
              <a:rPr lang="en-IN" dirty="0" smtClean="0"/>
              <a:t>content</a:t>
            </a:r>
          </a:p>
        </p:txBody>
      </p:sp>
      <p:sp>
        <p:nvSpPr>
          <p:cNvPr id="5" name="Title 4"/>
          <p:cNvSpPr>
            <a:spLocks noGrp="1"/>
          </p:cNvSpPr>
          <p:nvPr>
            <p:ph type="title"/>
          </p:nvPr>
        </p:nvSpPr>
        <p:spPr/>
        <p:txBody>
          <a:bodyPr>
            <a:noAutofit/>
          </a:bodyPr>
          <a:lstStyle/>
          <a:p>
            <a:r>
              <a:rPr lang="en-IN" dirty="0"/>
              <a:t>To View and Test a Published Website</a:t>
            </a:r>
            <a:endParaRPr lang="en-US" dirty="0"/>
          </a:p>
        </p:txBody>
      </p:sp>
    </p:spTree>
    <p:extLst>
      <p:ext uri="{BB962C8B-B14F-4D97-AF65-F5344CB8AC3E}">
        <p14:creationId xmlns:p14="http://schemas.microsoft.com/office/powerpoint/2010/main" val="34326024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Install and configure </a:t>
            </a:r>
            <a:r>
              <a:rPr lang="en-US" dirty="0" err="1" smtClean="0"/>
              <a:t>FileZilla</a:t>
            </a:r>
            <a:r>
              <a:rPr lang="en-US" dirty="0" smtClean="0"/>
              <a:t> FTP client using web hosting account information provided by the instructor.</a:t>
            </a:r>
          </a:p>
          <a:p>
            <a:r>
              <a:rPr lang="en-US" dirty="0" smtClean="0"/>
              <a:t>Publish your web site project files to the server.</a:t>
            </a:r>
          </a:p>
          <a:p>
            <a:r>
              <a:rPr lang="en-US" dirty="0" smtClean="0"/>
              <a:t>Test your web site, including all the images and links on the server using public domain name.</a:t>
            </a:r>
          </a:p>
          <a:p>
            <a:r>
              <a:rPr lang="en-US" dirty="0" smtClean="0"/>
              <a:t>Familiarize yourself with the hosting control panel, such as </a:t>
            </a:r>
            <a:r>
              <a:rPr lang="en-US" dirty="0" err="1" smtClean="0"/>
              <a:t>cPanel</a:t>
            </a:r>
            <a:r>
              <a:rPr lang="en-US" dirty="0" smtClean="0"/>
              <a:t> (per information provided by the instructor).</a:t>
            </a:r>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After testing </a:t>
            </a:r>
            <a:r>
              <a:rPr lang="en-IN" dirty="0" smtClean="0"/>
              <a:t>webpages </a:t>
            </a:r>
            <a:r>
              <a:rPr lang="en-IN" dirty="0"/>
              <a:t>and correcting any errors, the last step is to </a:t>
            </a:r>
            <a:r>
              <a:rPr lang="en-IN" dirty="0" smtClean="0"/>
              <a:t>market the </a:t>
            </a:r>
            <a:r>
              <a:rPr lang="en-IN" dirty="0"/>
              <a:t>website location to attract </a:t>
            </a:r>
            <a:r>
              <a:rPr lang="en-IN" dirty="0" smtClean="0"/>
              <a:t>visitors</a:t>
            </a:r>
          </a:p>
          <a:p>
            <a:r>
              <a:rPr lang="en-IN" dirty="0" smtClean="0"/>
              <a:t>A website can be promoted and marketed to reach the targeted </a:t>
            </a:r>
            <a:r>
              <a:rPr lang="en-IN" dirty="0"/>
              <a:t>audience in the following </a:t>
            </a:r>
            <a:r>
              <a:rPr lang="en-IN" dirty="0" smtClean="0"/>
              <a:t>ways:</a:t>
            </a:r>
          </a:p>
          <a:p>
            <a:pPr lvl="1"/>
            <a:r>
              <a:rPr lang="en-IN" dirty="0" smtClean="0"/>
              <a:t>Add the URL for one’s website to his or her business </a:t>
            </a:r>
            <a:r>
              <a:rPr lang="en-IN" dirty="0"/>
              <a:t>cards, company brochures, stationery, and </a:t>
            </a:r>
            <a:r>
              <a:rPr lang="en-IN" dirty="0" smtClean="0"/>
              <a:t>email </a:t>
            </a:r>
            <a:r>
              <a:rPr lang="en-US" dirty="0" smtClean="0"/>
              <a:t>signature</a:t>
            </a:r>
          </a:p>
          <a:p>
            <a:pPr lvl="1"/>
            <a:r>
              <a:rPr lang="en-IN" dirty="0"/>
              <a:t>Advertise </a:t>
            </a:r>
            <a:r>
              <a:rPr lang="en-IN" dirty="0" smtClean="0"/>
              <a:t>the </a:t>
            </a:r>
            <a:r>
              <a:rPr lang="en-IN" dirty="0"/>
              <a:t>URL in newsletters and print articles</a:t>
            </a:r>
            <a:endParaRPr lang="en-US" dirty="0" smtClean="0"/>
          </a:p>
          <a:p>
            <a:pPr lvl="1"/>
            <a:endParaRPr lang="en-US" dirty="0"/>
          </a:p>
        </p:txBody>
      </p:sp>
      <p:sp>
        <p:nvSpPr>
          <p:cNvPr id="5" name="Title 4"/>
          <p:cNvSpPr>
            <a:spLocks noGrp="1"/>
          </p:cNvSpPr>
          <p:nvPr>
            <p:ph type="title"/>
          </p:nvPr>
        </p:nvSpPr>
        <p:spPr/>
        <p:txBody>
          <a:bodyPr/>
          <a:lstStyle/>
          <a:p>
            <a:r>
              <a:rPr lang="en-US" dirty="0"/>
              <a:t>Marketing a Website</a:t>
            </a:r>
          </a:p>
        </p:txBody>
      </p:sp>
    </p:spTree>
    <p:extLst>
      <p:ext uri="{BB962C8B-B14F-4D97-AF65-F5344CB8AC3E}">
        <p14:creationId xmlns:p14="http://schemas.microsoft.com/office/powerpoint/2010/main" val="2240656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IN" dirty="0" smtClean="0"/>
              <a:t>Tell about the</a:t>
            </a:r>
            <a:r>
              <a:rPr lang="en-IN" b="1" dirty="0" smtClean="0"/>
              <a:t> </a:t>
            </a:r>
            <a:r>
              <a:rPr lang="en-IN" dirty="0" smtClean="0"/>
              <a:t>website when one meets people</a:t>
            </a:r>
          </a:p>
          <a:p>
            <a:pPr lvl="1"/>
            <a:r>
              <a:rPr lang="en-IN" dirty="0" smtClean="0"/>
              <a:t>Find </a:t>
            </a:r>
            <a:r>
              <a:rPr lang="en-IN" dirty="0"/>
              <a:t>and get listed on targeted directories and search </a:t>
            </a:r>
            <a:r>
              <a:rPr lang="en-US" dirty="0" smtClean="0"/>
              <a:t>engines</a:t>
            </a:r>
            <a:r>
              <a:rPr lang="en-IN" dirty="0" smtClean="0"/>
              <a:t> </a:t>
            </a:r>
            <a:r>
              <a:rPr lang="en-IN" dirty="0"/>
              <a:t>specific to </a:t>
            </a:r>
            <a:r>
              <a:rPr lang="en-IN" dirty="0" smtClean="0"/>
              <a:t>one’s </a:t>
            </a:r>
            <a:r>
              <a:rPr lang="en-US" dirty="0" smtClean="0"/>
              <a:t>industry</a:t>
            </a:r>
          </a:p>
          <a:p>
            <a:pPr lvl="1"/>
            <a:r>
              <a:rPr lang="en-US" dirty="0"/>
              <a:t>Buy banner </a:t>
            </a:r>
            <a:r>
              <a:rPr lang="en-US" dirty="0" smtClean="0"/>
              <a:t>ads</a:t>
            </a:r>
          </a:p>
          <a:p>
            <a:pPr lvl="1"/>
            <a:r>
              <a:rPr lang="en-IN" dirty="0" smtClean="0"/>
              <a:t>Negotiate </a:t>
            </a:r>
            <a:r>
              <a:rPr lang="en-IN" dirty="0"/>
              <a:t>reciprocal links in which </a:t>
            </a:r>
            <a:r>
              <a:rPr lang="en-IN" dirty="0" smtClean="0"/>
              <a:t>one agrees </a:t>
            </a:r>
            <a:r>
              <a:rPr lang="en-IN" dirty="0"/>
              <a:t>to link to a website if they agree </a:t>
            </a:r>
            <a:r>
              <a:rPr lang="en-IN" dirty="0" smtClean="0"/>
              <a:t>to </a:t>
            </a:r>
            <a:r>
              <a:rPr lang="en-US" dirty="0" smtClean="0"/>
              <a:t>link </a:t>
            </a:r>
            <a:r>
              <a:rPr lang="en-US" dirty="0"/>
              <a:t>to </a:t>
            </a:r>
            <a:r>
              <a:rPr lang="en-US" dirty="0" smtClean="0"/>
              <a:t>his or her website</a:t>
            </a:r>
          </a:p>
          <a:p>
            <a:pPr lvl="1"/>
            <a:r>
              <a:rPr lang="en-IN" dirty="0"/>
              <a:t>Use newsgroups specific to </a:t>
            </a:r>
            <a:r>
              <a:rPr lang="en-IN" dirty="0" smtClean="0"/>
              <a:t>one’s </a:t>
            </a:r>
            <a:r>
              <a:rPr lang="en-IN" dirty="0"/>
              <a:t>industry</a:t>
            </a:r>
            <a:endParaRPr lang="en-US" dirty="0"/>
          </a:p>
        </p:txBody>
      </p:sp>
      <p:sp>
        <p:nvSpPr>
          <p:cNvPr id="5" name="Title 4"/>
          <p:cNvSpPr>
            <a:spLocks noGrp="1"/>
          </p:cNvSpPr>
          <p:nvPr>
            <p:ph type="title"/>
          </p:nvPr>
        </p:nvSpPr>
        <p:spPr/>
        <p:txBody>
          <a:bodyPr/>
          <a:lstStyle/>
          <a:p>
            <a:r>
              <a:rPr lang="en-US" dirty="0"/>
              <a:t>Marketing a </a:t>
            </a:r>
            <a:r>
              <a:rPr lang="en-US" dirty="0" smtClean="0"/>
              <a:t>Website</a:t>
            </a:r>
            <a:endParaRPr lang="en-US" dirty="0"/>
          </a:p>
        </p:txBody>
      </p:sp>
    </p:spTree>
    <p:extLst>
      <p:ext uri="{BB962C8B-B14F-4D97-AF65-F5344CB8AC3E}">
        <p14:creationId xmlns:p14="http://schemas.microsoft.com/office/powerpoint/2010/main" val="28791509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A </a:t>
            </a:r>
            <a:r>
              <a:rPr lang="en-IN" dirty="0"/>
              <a:t>website is registered with a search </a:t>
            </a:r>
            <a:r>
              <a:rPr lang="en-IN" dirty="0" smtClean="0"/>
              <a:t>engine </a:t>
            </a:r>
            <a:r>
              <a:rPr lang="en-IN" dirty="0"/>
              <a:t>after </a:t>
            </a:r>
            <a:r>
              <a:rPr lang="en-IN" dirty="0" smtClean="0"/>
              <a:t>the </a:t>
            </a:r>
            <a:r>
              <a:rPr lang="en-IN" dirty="0"/>
              <a:t>meta </a:t>
            </a:r>
            <a:r>
              <a:rPr lang="en-IN" dirty="0" smtClean="0"/>
              <a:t>tags are entered and the website is published </a:t>
            </a:r>
            <a:r>
              <a:rPr lang="en-IN" dirty="0"/>
              <a:t>and </a:t>
            </a:r>
            <a:r>
              <a:rPr lang="en-IN" dirty="0" smtClean="0"/>
              <a:t>marketed</a:t>
            </a:r>
            <a:endParaRPr lang="en-IN" dirty="0"/>
          </a:p>
          <a:p>
            <a:r>
              <a:rPr lang="en-IN" dirty="0" smtClean="0"/>
              <a:t>The </a:t>
            </a:r>
            <a:r>
              <a:rPr lang="en-IN" dirty="0"/>
              <a:t>two most popular search engines are </a:t>
            </a:r>
            <a:r>
              <a:rPr lang="en-US" dirty="0"/>
              <a:t>Google and Yahoo</a:t>
            </a:r>
            <a:r>
              <a:rPr lang="en-US" dirty="0" smtClean="0"/>
              <a:t>!</a:t>
            </a:r>
            <a:endParaRPr lang="en-IN" dirty="0" smtClean="0"/>
          </a:p>
          <a:p>
            <a:r>
              <a:rPr lang="en-IN" dirty="0" smtClean="0"/>
              <a:t>It </a:t>
            </a:r>
            <a:r>
              <a:rPr lang="en-IN" dirty="0"/>
              <a:t>is also a good idea to register </a:t>
            </a:r>
            <a:r>
              <a:rPr lang="en-IN" dirty="0" smtClean="0"/>
              <a:t>a website </a:t>
            </a:r>
            <a:r>
              <a:rPr lang="en-IN" dirty="0"/>
              <a:t>with search engines </a:t>
            </a:r>
            <a:r>
              <a:rPr lang="en-IN" dirty="0" smtClean="0"/>
              <a:t>that specialize </a:t>
            </a:r>
            <a:r>
              <a:rPr lang="en-IN" dirty="0"/>
              <a:t>in subject matter related to </a:t>
            </a:r>
            <a:r>
              <a:rPr lang="en-IN" dirty="0" smtClean="0"/>
              <a:t>the website</a:t>
            </a:r>
            <a:endParaRPr lang="en-US" dirty="0"/>
          </a:p>
        </p:txBody>
      </p:sp>
      <p:sp>
        <p:nvSpPr>
          <p:cNvPr id="5" name="Title 4"/>
          <p:cNvSpPr>
            <a:spLocks noGrp="1"/>
          </p:cNvSpPr>
          <p:nvPr>
            <p:ph type="title"/>
          </p:nvPr>
        </p:nvSpPr>
        <p:spPr/>
        <p:txBody>
          <a:bodyPr/>
          <a:lstStyle/>
          <a:p>
            <a:r>
              <a:rPr lang="en-US" dirty="0"/>
              <a:t>Registering with Search Engines</a:t>
            </a:r>
          </a:p>
        </p:txBody>
      </p:sp>
    </p:spTree>
    <p:extLst>
      <p:ext uri="{BB962C8B-B14F-4D97-AF65-F5344CB8AC3E}">
        <p14:creationId xmlns:p14="http://schemas.microsoft.com/office/powerpoint/2010/main" val="2615418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Every time </a:t>
            </a:r>
            <a:r>
              <a:rPr lang="en-IN" dirty="0" smtClean="0"/>
              <a:t>a </a:t>
            </a:r>
            <a:r>
              <a:rPr lang="en-IN" dirty="0"/>
              <a:t>new </a:t>
            </a:r>
            <a:r>
              <a:rPr lang="en-IN" dirty="0" smtClean="0"/>
              <a:t>webpage is created </a:t>
            </a:r>
            <a:r>
              <a:rPr lang="en-IN" dirty="0"/>
              <a:t>or </a:t>
            </a:r>
            <a:r>
              <a:rPr lang="en-IN" dirty="0" smtClean="0"/>
              <a:t>modified, </a:t>
            </a:r>
            <a:r>
              <a:rPr lang="en-IN" dirty="0"/>
              <a:t>run </a:t>
            </a:r>
            <a:r>
              <a:rPr lang="en-IN" dirty="0" smtClean="0"/>
              <a:t>it through </a:t>
            </a:r>
            <a:r>
              <a:rPr lang="en-IN" dirty="0"/>
              <a:t>W3C’s validator to check the document for </a:t>
            </a:r>
            <a:r>
              <a:rPr lang="en-IN" dirty="0" smtClean="0"/>
              <a:t>errors</a:t>
            </a:r>
          </a:p>
          <a:p>
            <a:r>
              <a:rPr lang="en-IN" dirty="0"/>
              <a:t>Validation is </a:t>
            </a:r>
            <a:r>
              <a:rPr lang="en-IN" dirty="0" smtClean="0"/>
              <a:t>an </a:t>
            </a:r>
            <a:r>
              <a:rPr lang="en-IN" dirty="0"/>
              <a:t>effective troubleshooting tool during </a:t>
            </a:r>
            <a:r>
              <a:rPr lang="en-IN" dirty="0" smtClean="0"/>
              <a:t>the development </a:t>
            </a:r>
            <a:r>
              <a:rPr lang="en-IN" dirty="0"/>
              <a:t>process and adds a valuable level of professionalism to </a:t>
            </a:r>
            <a:r>
              <a:rPr lang="en-IN" dirty="0" smtClean="0"/>
              <a:t>the work done</a:t>
            </a:r>
            <a:endParaRPr lang="en-US" dirty="0"/>
          </a:p>
        </p:txBody>
      </p:sp>
      <p:sp>
        <p:nvSpPr>
          <p:cNvPr id="5" name="Title 4"/>
          <p:cNvSpPr>
            <a:spLocks noGrp="1"/>
          </p:cNvSpPr>
          <p:nvPr>
            <p:ph type="title"/>
          </p:nvPr>
        </p:nvSpPr>
        <p:spPr/>
        <p:txBody>
          <a:bodyPr/>
          <a:lstStyle/>
          <a:p>
            <a:r>
              <a:rPr lang="en-IN" dirty="0"/>
              <a:t>To Validate the HTML Files</a:t>
            </a:r>
            <a:endParaRPr lang="en-US" dirty="0"/>
          </a:p>
        </p:txBody>
      </p:sp>
    </p:spTree>
    <p:extLst>
      <p:ext uri="{BB962C8B-B14F-4D97-AF65-F5344CB8AC3E}">
        <p14:creationId xmlns:p14="http://schemas.microsoft.com/office/powerpoint/2010/main" val="2399863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As the robots </a:t>
            </a:r>
            <a:r>
              <a:rPr lang="en-IN" dirty="0"/>
              <a:t>browse the web, they index and </a:t>
            </a:r>
            <a:r>
              <a:rPr lang="en-IN" dirty="0" smtClean="0"/>
              <a:t>organize their </a:t>
            </a:r>
            <a:r>
              <a:rPr lang="en-IN" dirty="0"/>
              <a:t>findings, which are stored in a database</a:t>
            </a:r>
            <a:endParaRPr lang="en-IN" dirty="0" smtClean="0">
              <a:solidFill>
                <a:srgbClr val="FF0000"/>
              </a:solidFill>
            </a:endParaRPr>
          </a:p>
          <a:p>
            <a:r>
              <a:rPr lang="en-IN" dirty="0" smtClean="0"/>
              <a:t>The</a:t>
            </a:r>
            <a:r>
              <a:rPr lang="en-IN" dirty="0" smtClean="0">
                <a:solidFill>
                  <a:srgbClr val="FF0000"/>
                </a:solidFill>
              </a:rPr>
              <a:t> </a:t>
            </a:r>
            <a:r>
              <a:rPr lang="en-IN" dirty="0"/>
              <a:t>robots view and may store </a:t>
            </a:r>
            <a:r>
              <a:rPr lang="en-IN" dirty="0" smtClean="0"/>
              <a:t>webpage titles</a:t>
            </a:r>
            <a:r>
              <a:rPr lang="en-IN" dirty="0"/>
              <a:t>, meta tag keywords and descriptions, and h1 or other heading element content</a:t>
            </a:r>
            <a:endParaRPr lang="en-US" dirty="0" smtClean="0"/>
          </a:p>
          <a:p>
            <a:r>
              <a:rPr lang="en-US" dirty="0" smtClean="0"/>
              <a:t>Popular </a:t>
            </a:r>
            <a:r>
              <a:rPr lang="en-US" dirty="0"/>
              <a:t>search engines include Google.com, </a:t>
            </a:r>
            <a:r>
              <a:rPr lang="en-US" dirty="0" smtClean="0"/>
              <a:t>Bing.com </a:t>
            </a:r>
            <a:r>
              <a:rPr lang="en-US" dirty="0"/>
              <a:t>and Yahoo.com</a:t>
            </a:r>
          </a:p>
          <a:p>
            <a:endParaRPr lang="en-US" dirty="0"/>
          </a:p>
        </p:txBody>
      </p:sp>
      <p:sp>
        <p:nvSpPr>
          <p:cNvPr id="5" name="Title 4"/>
          <p:cNvSpPr>
            <a:spLocks noGrp="1"/>
          </p:cNvSpPr>
          <p:nvPr>
            <p:ph type="title"/>
          </p:nvPr>
        </p:nvSpPr>
        <p:spPr/>
        <p:txBody>
          <a:bodyPr/>
          <a:lstStyle/>
          <a:p>
            <a:r>
              <a:rPr lang="en-US" dirty="0"/>
              <a:t>Search </a:t>
            </a:r>
            <a:r>
              <a:rPr lang="en-US" dirty="0" smtClean="0"/>
              <a:t>Engines</a:t>
            </a:r>
            <a:endParaRPr lang="en-US" dirty="0"/>
          </a:p>
        </p:txBody>
      </p:sp>
    </p:spTree>
    <p:extLst>
      <p:ext uri="{BB962C8B-B14F-4D97-AF65-F5344CB8AC3E}">
        <p14:creationId xmlns:p14="http://schemas.microsoft.com/office/powerpoint/2010/main" val="2460514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Search engine optimization </a:t>
            </a:r>
            <a:r>
              <a:rPr lang="en-IN" dirty="0"/>
              <a:t>(SEO) is the process of improving the amount </a:t>
            </a:r>
            <a:r>
              <a:rPr lang="en-IN" dirty="0" smtClean="0"/>
              <a:t>of traffic </a:t>
            </a:r>
            <a:r>
              <a:rPr lang="en-IN" dirty="0"/>
              <a:t>to </a:t>
            </a:r>
            <a:r>
              <a:rPr lang="en-IN" dirty="0" smtClean="0"/>
              <a:t>a </a:t>
            </a:r>
            <a:r>
              <a:rPr lang="en-IN" dirty="0"/>
              <a:t>website by improving the ranking of </a:t>
            </a:r>
            <a:r>
              <a:rPr lang="en-IN" dirty="0" smtClean="0"/>
              <a:t>the </a:t>
            </a:r>
            <a:r>
              <a:rPr lang="en-IN" dirty="0"/>
              <a:t>site in search engine </a:t>
            </a:r>
            <a:r>
              <a:rPr lang="en-IN" dirty="0" smtClean="0"/>
              <a:t>results pages </a:t>
            </a:r>
            <a:r>
              <a:rPr lang="en-IN" dirty="0"/>
              <a:t>(SERPs</a:t>
            </a:r>
            <a:r>
              <a:rPr lang="en-IN" dirty="0" smtClean="0"/>
              <a:t>)</a:t>
            </a:r>
          </a:p>
          <a:p>
            <a:r>
              <a:rPr lang="en-IN" b="1" dirty="0" smtClean="0"/>
              <a:t>Rank</a:t>
            </a:r>
            <a:r>
              <a:rPr lang="en-IN" dirty="0" smtClean="0"/>
              <a:t> – It is </a:t>
            </a:r>
            <a:r>
              <a:rPr lang="en-IN" dirty="0"/>
              <a:t>the position of </a:t>
            </a:r>
            <a:r>
              <a:rPr lang="en-IN" dirty="0" smtClean="0"/>
              <a:t>a </a:t>
            </a:r>
            <a:r>
              <a:rPr lang="en-IN" dirty="0"/>
              <a:t>webpage link, as displayed on </a:t>
            </a:r>
            <a:r>
              <a:rPr lang="en-IN" dirty="0" smtClean="0"/>
              <a:t>the SERP</a:t>
            </a:r>
          </a:p>
          <a:p>
            <a:r>
              <a:rPr lang="en-IN" dirty="0" smtClean="0"/>
              <a:t>An </a:t>
            </a:r>
            <a:r>
              <a:rPr lang="en-IN" b="1" dirty="0" smtClean="0"/>
              <a:t>impression</a:t>
            </a:r>
            <a:r>
              <a:rPr lang="en-IN" dirty="0" smtClean="0"/>
              <a:t> is created each </a:t>
            </a:r>
            <a:r>
              <a:rPr lang="en-IN" dirty="0"/>
              <a:t>time </a:t>
            </a:r>
            <a:r>
              <a:rPr lang="en-IN" dirty="0" smtClean="0"/>
              <a:t>a </a:t>
            </a:r>
            <a:r>
              <a:rPr lang="en-IN" dirty="0"/>
              <a:t>webpage link appears in a SERP of a related </a:t>
            </a:r>
            <a:r>
              <a:rPr lang="en-IN" dirty="0" smtClean="0"/>
              <a:t>query</a:t>
            </a:r>
            <a:endParaRPr lang="en-US" dirty="0"/>
          </a:p>
        </p:txBody>
      </p:sp>
      <p:sp>
        <p:nvSpPr>
          <p:cNvPr id="5" name="Title 4"/>
          <p:cNvSpPr>
            <a:spLocks noGrp="1"/>
          </p:cNvSpPr>
          <p:nvPr>
            <p:ph type="title"/>
          </p:nvPr>
        </p:nvSpPr>
        <p:spPr/>
        <p:txBody>
          <a:bodyPr/>
          <a:lstStyle/>
          <a:p>
            <a:r>
              <a:rPr lang="en-US" dirty="0"/>
              <a:t>Search Engine Optimization</a:t>
            </a:r>
          </a:p>
        </p:txBody>
      </p:sp>
    </p:spTree>
    <p:extLst>
      <p:ext uri="{BB962C8B-B14F-4D97-AF65-F5344CB8AC3E}">
        <p14:creationId xmlns:p14="http://schemas.microsoft.com/office/powerpoint/2010/main" val="1410490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Effective SEO involves key tasks such as:</a:t>
            </a:r>
          </a:p>
          <a:p>
            <a:pPr lvl="1"/>
            <a:r>
              <a:rPr lang="en-IN" dirty="0" smtClean="0"/>
              <a:t>Brainstorming key words that describe the business</a:t>
            </a:r>
          </a:p>
          <a:p>
            <a:pPr lvl="1"/>
            <a:r>
              <a:rPr lang="en-IN" dirty="0" smtClean="0"/>
              <a:t>Using </a:t>
            </a:r>
            <a:r>
              <a:rPr lang="en-IN" dirty="0"/>
              <a:t>these keywords within </a:t>
            </a:r>
            <a:r>
              <a:rPr lang="en-IN" dirty="0" smtClean="0"/>
              <a:t>the domain name</a:t>
            </a:r>
            <a:r>
              <a:rPr lang="en-IN" dirty="0"/>
              <a:t>, page titles, heading elements, and meta </a:t>
            </a:r>
            <a:r>
              <a:rPr lang="en-IN" dirty="0" smtClean="0"/>
              <a:t>tags</a:t>
            </a:r>
          </a:p>
          <a:p>
            <a:pPr lvl="1"/>
            <a:r>
              <a:rPr lang="en-IN" dirty="0" smtClean="0"/>
              <a:t>Researching the competitors and </a:t>
            </a:r>
            <a:r>
              <a:rPr lang="en-US" dirty="0" smtClean="0"/>
              <a:t>noting their keywords</a:t>
            </a:r>
          </a:p>
          <a:p>
            <a:pPr lvl="1"/>
            <a:r>
              <a:rPr lang="en-IN" dirty="0" smtClean="0"/>
              <a:t>Optimizing images by using keywords within the alt text of the images as robots </a:t>
            </a:r>
            <a:r>
              <a:rPr lang="en-IN" dirty="0"/>
              <a:t>cannot read text on </a:t>
            </a:r>
            <a:r>
              <a:rPr lang="en-IN" dirty="0" smtClean="0"/>
              <a:t>the images</a:t>
            </a:r>
            <a:endParaRPr lang="en-US" dirty="0"/>
          </a:p>
        </p:txBody>
      </p:sp>
      <p:sp>
        <p:nvSpPr>
          <p:cNvPr id="5" name="Title 4"/>
          <p:cNvSpPr>
            <a:spLocks noGrp="1"/>
          </p:cNvSpPr>
          <p:nvPr>
            <p:ph type="title"/>
          </p:nvPr>
        </p:nvSpPr>
        <p:spPr/>
        <p:txBody>
          <a:bodyPr>
            <a:noAutofit/>
          </a:bodyPr>
          <a:lstStyle/>
          <a:p>
            <a:r>
              <a:rPr lang="en-US" dirty="0"/>
              <a:t>Search Engine </a:t>
            </a:r>
            <a:r>
              <a:rPr lang="en-US" dirty="0" smtClean="0"/>
              <a:t>Optimization</a:t>
            </a:r>
            <a:endParaRPr lang="en-US" dirty="0"/>
          </a:p>
        </p:txBody>
      </p:sp>
    </p:spTree>
    <p:extLst>
      <p:ext uri="{BB962C8B-B14F-4D97-AF65-F5344CB8AC3E}">
        <p14:creationId xmlns:p14="http://schemas.microsoft.com/office/powerpoint/2010/main" val="6883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The </a:t>
            </a:r>
            <a:r>
              <a:rPr lang="en-IN" sz="2600" dirty="0">
                <a:latin typeface="Courier New" panose="02070309020205020404" pitchFamily="49" charset="0"/>
                <a:cs typeface="Courier New" panose="02070309020205020404" pitchFamily="49" charset="0"/>
              </a:rPr>
              <a:t>meta</a:t>
            </a:r>
            <a:r>
              <a:rPr lang="en-IN" b="1" dirty="0"/>
              <a:t> </a:t>
            </a:r>
            <a:r>
              <a:rPr lang="en-IN" dirty="0"/>
              <a:t>tag name derives from the word, </a:t>
            </a:r>
            <a:r>
              <a:rPr lang="en-IN" b="1" dirty="0"/>
              <a:t>metadata</a:t>
            </a:r>
            <a:r>
              <a:rPr lang="en-IN" dirty="0"/>
              <a:t>, which is </a:t>
            </a:r>
            <a:r>
              <a:rPr lang="en-IN" dirty="0" smtClean="0"/>
              <a:t>information </a:t>
            </a:r>
            <a:r>
              <a:rPr lang="en-US" dirty="0" smtClean="0"/>
              <a:t>about data</a:t>
            </a:r>
          </a:p>
          <a:p>
            <a:r>
              <a:rPr lang="en-IN" dirty="0" smtClean="0"/>
              <a:t>The </a:t>
            </a:r>
            <a:r>
              <a:rPr lang="en-IN" dirty="0"/>
              <a:t>statement below declares the character encoding as </a:t>
            </a:r>
            <a:r>
              <a:rPr lang="en-IN" dirty="0" smtClean="0"/>
              <a:t>UTF-8</a:t>
            </a:r>
          </a:p>
          <a:p>
            <a:pPr marL="457200" lvl="1" indent="0">
              <a:buNone/>
            </a:pPr>
            <a:r>
              <a:rPr lang="en-US" sz="2600" dirty="0" smtClean="0">
                <a:latin typeface="Courier New" panose="02070309020205020404" pitchFamily="49" charset="0"/>
                <a:cs typeface="Courier New" panose="02070309020205020404" pitchFamily="49" charset="0"/>
              </a:rPr>
              <a:t>&lt;meta </a:t>
            </a:r>
            <a:r>
              <a:rPr lang="en-US" sz="2600" dirty="0">
                <a:latin typeface="Courier New" panose="02070309020205020404" pitchFamily="49" charset="0"/>
                <a:cs typeface="Courier New" panose="02070309020205020404" pitchFamily="49" charset="0"/>
              </a:rPr>
              <a:t>charset=”utf-8”&gt;</a:t>
            </a:r>
            <a:endParaRPr lang="en-IN" sz="2600" dirty="0">
              <a:latin typeface="Courier New" panose="02070309020205020404" pitchFamily="49" charset="0"/>
              <a:cs typeface="Courier New" panose="02070309020205020404" pitchFamily="49" charset="0"/>
            </a:endParaRPr>
          </a:p>
          <a:p>
            <a:r>
              <a:rPr lang="en-IN" dirty="0" smtClean="0"/>
              <a:t>The Unicode Transformation </a:t>
            </a:r>
            <a:r>
              <a:rPr lang="en-IN" dirty="0"/>
              <a:t>Format (UTF) is a compressed format that allows computers </a:t>
            </a:r>
            <a:r>
              <a:rPr lang="en-IN" dirty="0" smtClean="0"/>
              <a:t>to </a:t>
            </a:r>
            <a:r>
              <a:rPr lang="en-US" dirty="0" smtClean="0"/>
              <a:t>display </a:t>
            </a:r>
            <a:r>
              <a:rPr lang="en-US" dirty="0"/>
              <a:t>and manipulate </a:t>
            </a:r>
            <a:r>
              <a:rPr lang="en-US" dirty="0" smtClean="0"/>
              <a:t>text</a:t>
            </a:r>
            <a:endParaRPr lang="en-US" dirty="0"/>
          </a:p>
        </p:txBody>
      </p:sp>
      <p:sp>
        <p:nvSpPr>
          <p:cNvPr id="5" name="Title 4"/>
          <p:cNvSpPr>
            <a:spLocks noGrp="1"/>
          </p:cNvSpPr>
          <p:nvPr>
            <p:ph type="title"/>
          </p:nvPr>
        </p:nvSpPr>
        <p:spPr/>
        <p:txBody>
          <a:bodyPr/>
          <a:lstStyle/>
          <a:p>
            <a:r>
              <a:rPr lang="en-US" dirty="0"/>
              <a:t>Meta Tags</a:t>
            </a:r>
          </a:p>
        </p:txBody>
      </p:sp>
    </p:spTree>
    <p:extLst>
      <p:ext uri="{BB962C8B-B14F-4D97-AF65-F5344CB8AC3E}">
        <p14:creationId xmlns:p14="http://schemas.microsoft.com/office/powerpoint/2010/main" val="2573040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Author, </a:t>
            </a:r>
            <a:r>
              <a:rPr lang="en-IN" dirty="0"/>
              <a:t>description, and keywords for the </a:t>
            </a:r>
            <a:r>
              <a:rPr lang="en-IN" dirty="0" smtClean="0"/>
              <a:t>webpage are specified </a:t>
            </a:r>
            <a:r>
              <a:rPr lang="en-IN" dirty="0"/>
              <a:t>through the use </a:t>
            </a:r>
            <a:r>
              <a:rPr lang="en-IN" dirty="0" smtClean="0"/>
              <a:t>of the </a:t>
            </a:r>
            <a:r>
              <a:rPr lang="en-IN" sz="2600" dirty="0">
                <a:latin typeface="Courier New" panose="02070309020205020404" pitchFamily="49" charset="0"/>
                <a:cs typeface="Courier New" panose="02070309020205020404" pitchFamily="49" charset="0"/>
              </a:rPr>
              <a:t>name</a:t>
            </a:r>
            <a:r>
              <a:rPr lang="en-IN" b="1" dirty="0"/>
              <a:t> </a:t>
            </a:r>
            <a:r>
              <a:rPr lang="en-IN" dirty="0"/>
              <a:t>and </a:t>
            </a:r>
            <a:r>
              <a:rPr lang="en-IN" sz="2600" dirty="0">
                <a:latin typeface="Courier New" panose="02070309020205020404" pitchFamily="49" charset="0"/>
                <a:cs typeface="Courier New" panose="02070309020205020404" pitchFamily="49" charset="0"/>
              </a:rPr>
              <a:t>content</a:t>
            </a:r>
            <a:r>
              <a:rPr lang="en-IN" b="1" dirty="0"/>
              <a:t> </a:t>
            </a:r>
            <a:r>
              <a:rPr lang="en-IN" dirty="0" smtClean="0"/>
              <a:t>attributes</a:t>
            </a:r>
          </a:p>
          <a:p>
            <a:r>
              <a:rPr lang="en-IN" dirty="0"/>
              <a:t>The </a:t>
            </a:r>
            <a:r>
              <a:rPr lang="en-IN" sz="2600" dirty="0">
                <a:latin typeface="Courier New" panose="02070309020205020404" pitchFamily="49" charset="0"/>
                <a:cs typeface="Courier New" panose="02070309020205020404" pitchFamily="49" charset="0"/>
              </a:rPr>
              <a:t>name</a:t>
            </a:r>
            <a:r>
              <a:rPr lang="en-IN" b="1" dirty="0"/>
              <a:t> </a:t>
            </a:r>
            <a:r>
              <a:rPr lang="en-IN" dirty="0"/>
              <a:t>attribute identifies the type </a:t>
            </a:r>
            <a:r>
              <a:rPr lang="en-IN" dirty="0" smtClean="0"/>
              <a:t>of information </a:t>
            </a:r>
            <a:r>
              <a:rPr lang="en-IN" dirty="0"/>
              <a:t>in the </a:t>
            </a:r>
            <a:r>
              <a:rPr lang="en-IN" sz="2600" dirty="0">
                <a:latin typeface="Courier New" panose="02070309020205020404" pitchFamily="49" charset="0"/>
                <a:cs typeface="Courier New" panose="02070309020205020404" pitchFamily="49" charset="0"/>
              </a:rPr>
              <a:t>content</a:t>
            </a:r>
            <a:r>
              <a:rPr lang="en-IN" b="1" dirty="0"/>
              <a:t> </a:t>
            </a:r>
            <a:r>
              <a:rPr lang="en-IN" dirty="0" smtClean="0"/>
              <a:t>attribute</a:t>
            </a:r>
          </a:p>
          <a:p>
            <a:r>
              <a:rPr lang="en-US" dirty="0" smtClean="0"/>
              <a:t>The </a:t>
            </a:r>
            <a:r>
              <a:rPr lang="en-US" sz="2600" dirty="0" smtClean="0">
                <a:latin typeface="Courier New" panose="02070309020205020404" pitchFamily="49" charset="0"/>
                <a:cs typeface="Courier New" panose="02070309020205020404" pitchFamily="49" charset="0"/>
              </a:rPr>
              <a:t>content</a:t>
            </a:r>
            <a:r>
              <a:rPr lang="en-US" b="1" dirty="0" smtClean="0"/>
              <a:t> </a:t>
            </a:r>
            <a:r>
              <a:rPr lang="en-US" dirty="0"/>
              <a:t>attribute identifies </a:t>
            </a:r>
            <a:r>
              <a:rPr lang="en-US" dirty="0" smtClean="0"/>
              <a:t>the </a:t>
            </a:r>
            <a:r>
              <a:rPr lang="en-IN" dirty="0" smtClean="0"/>
              <a:t>specific </a:t>
            </a:r>
            <a:r>
              <a:rPr lang="en-IN" dirty="0"/>
              <a:t>phrases or words that </a:t>
            </a:r>
            <a:r>
              <a:rPr lang="en-IN" dirty="0" smtClean="0"/>
              <a:t>are required to appear </a:t>
            </a:r>
            <a:r>
              <a:rPr lang="en-IN" dirty="0"/>
              <a:t>as metadata</a:t>
            </a:r>
            <a:endParaRPr lang="en-US" dirty="0"/>
          </a:p>
        </p:txBody>
      </p:sp>
      <p:sp>
        <p:nvSpPr>
          <p:cNvPr id="5" name="Title 4"/>
          <p:cNvSpPr>
            <a:spLocks noGrp="1"/>
          </p:cNvSpPr>
          <p:nvPr>
            <p:ph type="title"/>
          </p:nvPr>
        </p:nvSpPr>
        <p:spPr/>
        <p:txBody>
          <a:bodyPr/>
          <a:lstStyle/>
          <a:p>
            <a:r>
              <a:rPr lang="en-US" dirty="0"/>
              <a:t>Meta </a:t>
            </a:r>
            <a:r>
              <a:rPr lang="en-US" dirty="0" smtClean="0"/>
              <a:t>Tags</a:t>
            </a:r>
            <a:endParaRPr lang="en-US" dirty="0"/>
          </a:p>
        </p:txBody>
      </p:sp>
    </p:spTree>
    <p:extLst>
      <p:ext uri="{BB962C8B-B14F-4D97-AF65-F5344CB8AC3E}">
        <p14:creationId xmlns:p14="http://schemas.microsoft.com/office/powerpoint/2010/main" val="2591967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following </a:t>
            </a:r>
            <a:r>
              <a:rPr lang="en-IN" dirty="0"/>
              <a:t>is an example of a description meta tag</a:t>
            </a:r>
            <a:r>
              <a:rPr lang="en-IN" dirty="0" smtClean="0"/>
              <a:t>:</a:t>
            </a:r>
          </a:p>
          <a:p>
            <a:pPr marL="457200" lvl="1" indent="0">
              <a:buNone/>
            </a:pPr>
            <a:r>
              <a:rPr lang="en-IN" sz="2600" dirty="0" smtClean="0">
                <a:latin typeface="Courier New" panose="02070309020205020404" pitchFamily="49" charset="0"/>
                <a:cs typeface="Courier New" panose="02070309020205020404" pitchFamily="49" charset="0"/>
              </a:rPr>
              <a:t>&lt;</a:t>
            </a:r>
            <a:r>
              <a:rPr lang="en-IN" sz="2600" dirty="0">
                <a:latin typeface="Courier New" panose="02070309020205020404" pitchFamily="49" charset="0"/>
                <a:cs typeface="Courier New" panose="02070309020205020404" pitchFamily="49" charset="0"/>
              </a:rPr>
              <a:t>meta name="description" content="Forward Fitness Club </a:t>
            </a:r>
            <a:r>
              <a:rPr lang="en-IN" sz="2600" dirty="0" smtClean="0">
                <a:latin typeface="Courier New" panose="02070309020205020404" pitchFamily="49" charset="0"/>
                <a:cs typeface="Courier New" panose="02070309020205020404" pitchFamily="49" charset="0"/>
              </a:rPr>
              <a:t>is an </a:t>
            </a:r>
            <a:r>
              <a:rPr lang="en-IN" sz="2600" dirty="0">
                <a:latin typeface="Courier New" panose="02070309020205020404" pitchFamily="49" charset="0"/>
                <a:cs typeface="Courier New" panose="02070309020205020404" pitchFamily="49" charset="0"/>
              </a:rPr>
              <a:t>elite fitness </a:t>
            </a:r>
            <a:r>
              <a:rPr lang="en-IN" sz="2600" dirty="0" err="1">
                <a:latin typeface="Courier New" panose="02070309020205020404" pitchFamily="49" charset="0"/>
                <a:cs typeface="Courier New" panose="02070309020205020404" pitchFamily="49" charset="0"/>
              </a:rPr>
              <a:t>center</a:t>
            </a:r>
            <a:r>
              <a:rPr lang="en-IN" sz="2600" dirty="0">
                <a:latin typeface="Courier New" panose="02070309020205020404" pitchFamily="49" charset="0"/>
                <a:cs typeface="Courier New" panose="02070309020205020404" pitchFamily="49" charset="0"/>
              </a:rPr>
              <a:t> dedicated to helping our </a:t>
            </a:r>
            <a:r>
              <a:rPr lang="en-IN" sz="2600" dirty="0" smtClean="0">
                <a:latin typeface="Courier New" panose="02070309020205020404" pitchFamily="49" charset="0"/>
                <a:cs typeface="Courier New" panose="02070309020205020404" pitchFamily="49" charset="0"/>
              </a:rPr>
              <a:t>clients achieve </a:t>
            </a:r>
            <a:r>
              <a:rPr lang="en-IN" sz="2600" dirty="0">
                <a:latin typeface="Courier New" panose="02070309020205020404" pitchFamily="49" charset="0"/>
                <a:cs typeface="Courier New" panose="02070309020205020404" pitchFamily="49" charset="0"/>
              </a:rPr>
              <a:t>their fitness and nutrition goals</a:t>
            </a:r>
            <a:r>
              <a:rPr lang="en-IN" sz="2600" dirty="0" smtClean="0">
                <a:latin typeface="Courier New" panose="02070309020205020404" pitchFamily="49" charset="0"/>
                <a:cs typeface="Courier New" panose="02070309020205020404" pitchFamily="49" charset="0"/>
              </a:rPr>
              <a:t>."&gt;</a:t>
            </a:r>
          </a:p>
          <a:p>
            <a:pPr marL="457200" lvl="1" indent="0">
              <a:buNone/>
            </a:pPr>
            <a:r>
              <a:rPr lang="en-US" sz="3200" dirty="0">
                <a:cs typeface="Courier New" panose="02070309020205020404" pitchFamily="49" charset="0"/>
              </a:rPr>
              <a:t>w</a:t>
            </a:r>
            <a:r>
              <a:rPr lang="en-US" sz="3200" dirty="0" smtClean="0">
                <a:cs typeface="Courier New" panose="02070309020205020404" pitchFamily="49" charset="0"/>
              </a:rPr>
              <a:t>here</a:t>
            </a:r>
            <a:r>
              <a:rPr lang="en-US" dirty="0" smtClean="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description</a:t>
            </a:r>
            <a:r>
              <a:rPr lang="en-US" sz="3200" b="1" dirty="0" smtClean="0"/>
              <a:t> </a:t>
            </a:r>
            <a:r>
              <a:rPr lang="en-US" sz="3200" dirty="0"/>
              <a:t>is </a:t>
            </a:r>
            <a:r>
              <a:rPr lang="en-US" sz="3200" dirty="0" smtClean="0"/>
              <a:t>the </a:t>
            </a:r>
            <a:r>
              <a:rPr lang="en-IN" sz="3200" dirty="0" smtClean="0"/>
              <a:t>value </a:t>
            </a:r>
            <a:r>
              <a:rPr lang="en-IN" sz="3200" dirty="0"/>
              <a:t>for the </a:t>
            </a:r>
            <a:r>
              <a:rPr lang="en-IN" sz="2600" dirty="0">
                <a:latin typeface="Courier New" panose="02070309020205020404" pitchFamily="49" charset="0"/>
                <a:cs typeface="Courier New" panose="02070309020205020404" pitchFamily="49" charset="0"/>
              </a:rPr>
              <a:t>name</a:t>
            </a:r>
            <a:r>
              <a:rPr lang="en-IN" b="1" dirty="0"/>
              <a:t> </a:t>
            </a:r>
            <a:r>
              <a:rPr lang="en-IN" sz="3200" dirty="0"/>
              <a:t>attribute</a:t>
            </a:r>
            <a:endParaRPr lang="en-US" sz="80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lstStyle/>
          <a:p>
            <a:r>
              <a:rPr lang="en-US" dirty="0"/>
              <a:t>Meta </a:t>
            </a:r>
            <a:r>
              <a:rPr lang="en-US" dirty="0" smtClean="0"/>
              <a:t>Tags</a:t>
            </a:r>
            <a:endParaRPr lang="en-US" dirty="0"/>
          </a:p>
        </p:txBody>
      </p:sp>
    </p:spTree>
    <p:extLst>
      <p:ext uri="{BB962C8B-B14F-4D97-AF65-F5344CB8AC3E}">
        <p14:creationId xmlns:p14="http://schemas.microsoft.com/office/powerpoint/2010/main" val="3540082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Meta </a:t>
            </a:r>
            <a:r>
              <a:rPr lang="en-US" dirty="0" smtClean="0"/>
              <a:t>Tags</a:t>
            </a:r>
            <a:endParaRPr lang="en-US" dirty="0"/>
          </a:p>
        </p:txBody>
      </p:sp>
      <p:pic>
        <p:nvPicPr>
          <p:cNvPr id="8" name="Content Placeholder 7" descr="The figure shows an example of the description that is added below the webpage URL in a Google search results list.&#10;The figure consists of two rectangular boxes. The first rectangular box consists of three URLs followed by their description.&#10;The first line reads “Web Hosting|Lightning Fast Hosting &amp; One Click Setup…” The second line reads “https://www.godaddy.com/hosting/web-hosting.aspx” followed by a filled downward triangle and a text that reads “GoDaddy”. The third and the fourth lines read a description of the URL in the second line.&#10;The fifth line reads “SiteGround: Quality-Crafted Hosting Services”. The sixth line reads “https://www.siteground.com/” followed by a filled downward triangle. The seventh and the eighth lines read a description of the URL in the sixth line.&#10;The ninth line reads “Web Hosting Services from Network Solutions – Professional …” The tenth line reads “www.networksolutions.com/web-hosting/” followed by a filled downward triangle and a text that reads “Network Solutions”. The eleventh and the twelfth lines read a description of the URL mentioned in the tenth line.&#10;The second rectangular box labeled “description meta tags” is positioned on the left side of the first rectangular box. Three arrows originate from this box, and each arrow points to the description in the first rectangular box.&#10;The source is mentioned on the right side of the image, which reads “Source: Google”."/>
          <p:cNvPicPr>
            <a:picLocks noGrp="1" noChangeAspect="1"/>
          </p:cNvPicPr>
          <p:nvPr>
            <p:ph idx="1"/>
          </p:nvPr>
        </p:nvPicPr>
        <p:blipFill>
          <a:blip r:embed="rId2" cstate="print"/>
          <a:stretch>
            <a:fillRect/>
          </a:stretch>
        </p:blipFill>
        <p:spPr>
          <a:xfrm>
            <a:off x="152400" y="1654480"/>
            <a:ext cx="8839200" cy="4299928"/>
          </a:xfrm>
          <a:prstGeom prst="rect">
            <a:avLst/>
          </a:prstGeom>
        </p:spPr>
      </p:pic>
    </p:spTree>
    <p:extLst>
      <p:ext uri="{BB962C8B-B14F-4D97-AF65-F5344CB8AC3E}">
        <p14:creationId xmlns:p14="http://schemas.microsoft.com/office/powerpoint/2010/main" val="19559621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SAVEMESSAGETIMESTAMP" val="RXP"/>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1817</TotalTime>
  <Words>1288</Words>
  <Application>Microsoft Office PowerPoint</Application>
  <PresentationFormat>On-screen Show (4:3)</PresentationFormat>
  <Paragraphs>111</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Concourse</vt:lpstr>
      <vt:lpstr>PowerPoint Presentation</vt:lpstr>
      <vt:lpstr>Search Engines</vt:lpstr>
      <vt:lpstr>Search Engines</vt:lpstr>
      <vt:lpstr>Search Engine Optimization</vt:lpstr>
      <vt:lpstr>Search Engine Optimization</vt:lpstr>
      <vt:lpstr>Meta Tags</vt:lpstr>
      <vt:lpstr>Meta Tags</vt:lpstr>
      <vt:lpstr>Meta Tags</vt:lpstr>
      <vt:lpstr>Meta Tags</vt:lpstr>
      <vt:lpstr>To Add a Description Meta Tag to a Webpage</vt:lpstr>
      <vt:lpstr>To Modify Alt Text on a Webpage</vt:lpstr>
      <vt:lpstr>Domain Name</vt:lpstr>
      <vt:lpstr>Domain Name</vt:lpstr>
      <vt:lpstr>Domain Name</vt:lpstr>
      <vt:lpstr>Website Hosting</vt:lpstr>
      <vt:lpstr>Website Hosting</vt:lpstr>
      <vt:lpstr>Publishing a Website</vt:lpstr>
      <vt:lpstr>FTP Clients</vt:lpstr>
      <vt:lpstr>FTP Clients</vt:lpstr>
      <vt:lpstr>FTP Clients</vt:lpstr>
      <vt:lpstr>Transferring Files</vt:lpstr>
      <vt:lpstr>To Start FileZilla and Connect to a Remote Server</vt:lpstr>
      <vt:lpstr>To Upload Folders and Files to a Remote Server</vt:lpstr>
      <vt:lpstr>To View and Test a Published Website</vt:lpstr>
      <vt:lpstr>Exercise</vt:lpstr>
      <vt:lpstr>Marketing a Website</vt:lpstr>
      <vt:lpstr>Marketing a Website</vt:lpstr>
      <vt:lpstr>Registering with Search Engines</vt:lpstr>
      <vt:lpstr>To Validate the HTML Files</vt:lpstr>
    </vt:vector>
  </TitlesOfParts>
  <Company>F. Hoffmann-La Roche,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Baduk, Katerina {DOPA~Boston Dia}</dc:creator>
  <cp:lastModifiedBy>George McRedmond</cp:lastModifiedBy>
  <cp:revision>39</cp:revision>
  <dcterms:created xsi:type="dcterms:W3CDTF">2016-06-23T17:32:31Z</dcterms:created>
  <dcterms:modified xsi:type="dcterms:W3CDTF">2017-05-02T16:27:04Z</dcterms:modified>
</cp:coreProperties>
</file>