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7" r:id="rId2"/>
    <p:sldId id="258" r:id="rId3"/>
    <p:sldId id="259" r:id="rId4"/>
    <p:sldId id="260" r:id="rId5"/>
    <p:sldId id="261" r:id="rId6"/>
    <p:sldId id="262" r:id="rId7"/>
    <p:sldId id="318" r:id="rId8"/>
    <p:sldId id="319" r:id="rId9"/>
    <p:sldId id="320" r:id="rId10"/>
    <p:sldId id="321" r:id="rId11"/>
    <p:sldId id="263" r:id="rId12"/>
    <p:sldId id="264" r:id="rId13"/>
    <p:sldId id="265" r:id="rId14"/>
    <p:sldId id="322" r:id="rId15"/>
    <p:sldId id="267" r:id="rId16"/>
    <p:sldId id="268" r:id="rId17"/>
    <p:sldId id="323" r:id="rId18"/>
    <p:sldId id="266" r:id="rId19"/>
    <p:sldId id="269" r:id="rId20"/>
    <p:sldId id="332" r:id="rId21"/>
    <p:sldId id="270" r:id="rId22"/>
    <p:sldId id="271" r:id="rId23"/>
    <p:sldId id="272" r:id="rId24"/>
    <p:sldId id="273" r:id="rId25"/>
    <p:sldId id="324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325" r:id="rId34"/>
    <p:sldId id="326" r:id="rId35"/>
    <p:sldId id="327" r:id="rId36"/>
    <p:sldId id="328" r:id="rId37"/>
    <p:sldId id="281" r:id="rId38"/>
    <p:sldId id="282" r:id="rId39"/>
    <p:sldId id="329" r:id="rId40"/>
    <p:sldId id="330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31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</p:sldIdLst>
  <p:sldSz cx="9144000" cy="6858000" type="screen4x3"/>
  <p:notesSz cx="6858000" cy="9144000"/>
  <p:custDataLst>
    <p:tags r:id="rId7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7EDD1-4989-4CD1-A7ED-14E9E80D4C76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BD71-F499-4EAD-BAD7-4E0E435B5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14B9B5-3987-493A-AD9B-C65984FB3FEF}" type="slidenum">
              <a:rPr lang="en-US" altLang="en-US" smtClean="0">
                <a:solidFill>
                  <a:prstClr val="white"/>
                </a:solidFill>
              </a:rPr>
              <a:pPr/>
              <a:t>1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</a:pPr>
            <a:endParaRPr lang="en-US" alt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C4630D-A3E6-4B89-BBA8-F54C7BC9F027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9B8783-E460-4271-AF0C-CDFDEE6E6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CC4630D-A3E6-4B89-BBA8-F54C7BC9F027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39B8783-E460-4271-AF0C-CDFDEE6E6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CC4630D-A3E6-4B89-BBA8-F54C7BC9F027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39B8783-E460-4271-AF0C-CDFDEE6E6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39B8783-E460-4271-AF0C-CDFDEE6E6F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CC4630D-A3E6-4B89-BBA8-F54C7BC9F027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39B8783-E460-4271-AF0C-CDFDEE6E6F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CC4630D-A3E6-4B89-BBA8-F54C7BC9F027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39B8783-E460-4271-AF0C-CDFDEE6E6F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CC4630D-A3E6-4B89-BBA8-F54C7BC9F027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39B8783-E460-4271-AF0C-CDFDEE6E6F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CC4630D-A3E6-4B89-BBA8-F54C7BC9F027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39B8783-E460-4271-AF0C-CDFDEE6E6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CC4630D-A3E6-4B89-BBA8-F54C7BC9F027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39B8783-E460-4271-AF0C-CDFDEE6E6F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CC4630D-A3E6-4B89-BBA8-F54C7BC9F027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39B8783-E460-4271-AF0C-CDFDEE6E6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CC4630D-A3E6-4B89-BBA8-F54C7BC9F027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39B8783-E460-4271-AF0C-CDFDEE6E6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C4630D-A3E6-4B89-BBA8-F54C7BC9F027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9B8783-E460-4271-AF0C-CDFDEE6E6F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129511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341736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JavaScript: The Web Warrior Series, 6</a:t>
            </a:r>
            <a:r>
              <a:rPr lang="en-US" sz="1100" baseline="30000" dirty="0"/>
              <a:t>th</a:t>
            </a:r>
            <a:r>
              <a:rPr lang="en-US" sz="1100" dirty="0"/>
              <a:t>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200" y="2638961"/>
            <a:ext cx="8915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Programming with JavaScript and jQuery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u="sng" dirty="0">
                <a:solidFill>
                  <a:prstClr val="black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Day 1</a:t>
            </a:r>
            <a:endParaRPr lang="en-US" sz="3600" b="1" u="sng" dirty="0">
              <a:solidFill>
                <a:prstClr val="black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891"/>
            <a:ext cx="3533775" cy="1986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101"/>
            <a:ext cx="1600200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914400"/>
            <a:ext cx="3810000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4525963"/>
          </a:xfrm>
        </p:spPr>
        <p:txBody>
          <a:bodyPr/>
          <a:lstStyle/>
          <a:p>
            <a:r>
              <a:rPr lang="en-US" dirty="0"/>
              <a:t>Switch back to “</a:t>
            </a:r>
            <a:r>
              <a:rPr lang="en-US" b="1" dirty="0"/>
              <a:t>estimate.htm</a:t>
            </a:r>
            <a:r>
              <a:rPr lang="en-US" dirty="0"/>
              <a:t>”.</a:t>
            </a:r>
          </a:p>
          <a:p>
            <a:r>
              <a:rPr lang="en-US" dirty="0"/>
              <a:t>Near the bottom of the document, just before the closing &lt;/body&gt; tag, enter the following &lt;script&gt; element: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6" y="3276600"/>
            <a:ext cx="8092569" cy="19955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5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To execute a named function: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Must invoke, or “</a:t>
            </a:r>
            <a:r>
              <a:rPr lang="en-US" altLang="en-US" b="1" dirty="0">
                <a:ea typeface="ヒラギノ角ゴ Pro W3" pitchFamily="127" charset="-128"/>
              </a:rPr>
              <a:t>call</a:t>
            </a:r>
            <a:r>
              <a:rPr lang="en-US" altLang="en-US" dirty="0">
                <a:ea typeface="ヒラギノ角ゴ Pro W3" pitchFamily="127" charset="-128"/>
              </a:rPr>
              <a:t>” it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Functions do not execute automatically</a:t>
            </a:r>
          </a:p>
          <a:p>
            <a:pPr eaLnBrk="1" hangingPunct="1"/>
            <a:r>
              <a:rPr lang="en-US" altLang="en-US" b="1" dirty="0">
                <a:ea typeface="ヒラギノ角ゴ Pro W3" pitchFamily="127" charset="-128"/>
              </a:rPr>
              <a:t>Function call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Refers to the code calling a function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Consists of function name followed by parentheses</a:t>
            </a:r>
          </a:p>
          <a:p>
            <a:pPr lvl="2" eaLnBrk="1" hangingPunct="1"/>
            <a:r>
              <a:rPr lang="en-US" altLang="en-US" dirty="0">
                <a:ea typeface="ヒラギノ角ゴ Pro W3" pitchFamily="127" charset="-128"/>
              </a:rPr>
              <a:t>Contains any variables or values assigned to the function parameters</a:t>
            </a:r>
          </a:p>
          <a:p>
            <a:pPr eaLnBrk="1" hangingPunct="1"/>
            <a:r>
              <a:rPr lang="en-US" altLang="en-US" b="1" dirty="0">
                <a:ea typeface="ヒラギノ角ゴ Pro W3" pitchFamily="127" charset="-128"/>
              </a:rPr>
              <a:t>Arguments</a:t>
            </a:r>
            <a:r>
              <a:rPr lang="en-US" altLang="en-US" dirty="0">
                <a:ea typeface="ヒラギノ角ゴ Pro W3" pitchFamily="127" charset="-128"/>
              </a:rPr>
              <a:t> (a.k.a.: </a:t>
            </a:r>
            <a:r>
              <a:rPr lang="en-US" altLang="en-US" i="1" dirty="0">
                <a:ea typeface="ヒラギノ角ゴ Pro W3" pitchFamily="127" charset="-128"/>
              </a:rPr>
              <a:t>actual parameters</a:t>
            </a:r>
            <a:r>
              <a:rPr lang="en-US" altLang="en-US" dirty="0">
                <a:ea typeface="ヒラギノ角ゴ Pro W3" pitchFamily="127" charset="-128"/>
              </a:rPr>
              <a:t>)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Variables (values) placed in the function call statement parentheses</a:t>
            </a:r>
          </a:p>
        </p:txBody>
      </p:sp>
      <p:sp>
        <p:nvSpPr>
          <p:cNvPr id="1024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Calling Functions</a:t>
            </a:r>
          </a:p>
        </p:txBody>
      </p:sp>
    </p:spTree>
    <p:extLst>
      <p:ext uri="{BB962C8B-B14F-4D97-AF65-F5344CB8AC3E}">
        <p14:creationId xmlns:p14="http://schemas.microsoft.com/office/powerpoint/2010/main" val="138366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ヒラギノ角ゴ Pro W3" pitchFamily="127" charset="-128"/>
              </a:rPr>
              <a:t>Passing arguments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Sending arguments to parameters of a called function</a:t>
            </a:r>
          </a:p>
          <a:p>
            <a:pPr lvl="2" eaLnBrk="1" hangingPunct="1"/>
            <a:r>
              <a:rPr lang="en-US" altLang="en-US" dirty="0">
                <a:ea typeface="ヒラギノ角ゴ Pro W3" pitchFamily="127" charset="-128"/>
              </a:rPr>
              <a:t>Argument value assigned to the corresponding parameter value in the function definition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Calling Functions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90703"/>
            <a:ext cx="8916645" cy="15908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588839" y="5334000"/>
            <a:ext cx="4065537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/>
              <a:t>Line 4 passes the results of the</a:t>
            </a:r>
          </a:p>
          <a:p>
            <a:r>
              <a:rPr lang="en-US" dirty="0"/>
              <a:t>“</a:t>
            </a:r>
            <a:r>
              <a:rPr lang="en-US" dirty="0" err="1"/>
              <a:t>calculateSum</a:t>
            </a:r>
            <a:r>
              <a:rPr lang="en-US" dirty="0"/>
              <a:t>” function to another</a:t>
            </a:r>
          </a:p>
          <a:p>
            <a:r>
              <a:rPr lang="en-US" dirty="0"/>
              <a:t>function named “</a:t>
            </a:r>
            <a:r>
              <a:rPr lang="en-US" dirty="0" err="1"/>
              <a:t>updateResult</a:t>
            </a:r>
            <a:r>
              <a:rPr lang="en-US" dirty="0"/>
              <a:t>”.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971800" y="48006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1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7"/>
          <p:cNvSpPr>
            <a:spLocks noGrp="1" noChangeArrowheads="1"/>
          </p:cNvSpPr>
          <p:nvPr>
            <p:ph idx="1"/>
          </p:nvPr>
        </p:nvSpPr>
        <p:spPr>
          <a:xfrm>
            <a:off x="76200" y="1481328"/>
            <a:ext cx="88392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b="1" dirty="0"/>
              <a:t>Handling Events</a:t>
            </a:r>
          </a:p>
          <a:p>
            <a:pPr lvl="1">
              <a:defRPr/>
            </a:pPr>
            <a:r>
              <a:rPr lang="en-US" dirty="0"/>
              <a:t>Functions can be called in response to browser events.</a:t>
            </a:r>
          </a:p>
          <a:p>
            <a:pPr lvl="1" eaLnBrk="1" hangingPunct="1">
              <a:defRPr/>
            </a:pPr>
            <a:r>
              <a:rPr lang="en-US" dirty="0"/>
              <a:t>Three methods for doing this are supported by browsers:</a:t>
            </a:r>
          </a:p>
          <a:p>
            <a:pPr lvl="3">
              <a:defRPr/>
            </a:pPr>
            <a:r>
              <a:rPr lang="en-US" dirty="0"/>
              <a:t>Specify the function as value for HTML attribute:</a:t>
            </a:r>
          </a:p>
          <a:p>
            <a:pPr marL="1197864" lvl="3" indent="0">
              <a:buFontTx/>
              <a:buNone/>
              <a:defRPr/>
            </a:pPr>
            <a:r>
              <a:rPr lang="en-US" sz="2200" baseline="30000" dirty="0">
                <a:solidFill>
                  <a:srgbClr val="141413"/>
                </a:solidFill>
                <a:latin typeface="CourierNewPSMT"/>
              </a:rPr>
              <a:t>&lt;</a:t>
            </a:r>
            <a:r>
              <a:rPr lang="en-US" sz="2200" baseline="30000" dirty="0">
                <a:solidFill>
                  <a:srgbClr val="00477B"/>
                </a:solidFill>
                <a:latin typeface="CourierNewPSMT"/>
              </a:rPr>
              <a:t>input type</a:t>
            </a:r>
            <a:r>
              <a:rPr lang="en-US" sz="2200" baseline="30000" dirty="0">
                <a:solidFill>
                  <a:srgbClr val="141413"/>
                </a:solidFill>
                <a:latin typeface="CourierNewPSMT"/>
              </a:rPr>
              <a:t>=</a:t>
            </a:r>
            <a:r>
              <a:rPr lang="en-US" sz="2200" baseline="30000" dirty="0">
                <a:solidFill>
                  <a:srgbClr val="007833"/>
                </a:solidFill>
                <a:latin typeface="CourierNewPSMT"/>
              </a:rPr>
              <a:t>"submit" </a:t>
            </a:r>
            <a:r>
              <a:rPr lang="en-US" sz="2200" baseline="30000" dirty="0" err="1">
                <a:solidFill>
                  <a:srgbClr val="00477B"/>
                </a:solidFill>
                <a:latin typeface="CourierNewPSMT"/>
              </a:rPr>
              <a:t>onclick</a:t>
            </a:r>
            <a:r>
              <a:rPr lang="en-US" sz="2200" baseline="30000" dirty="0">
                <a:solidFill>
                  <a:srgbClr val="141413"/>
                </a:solidFill>
                <a:latin typeface="CourierNewPSMT"/>
              </a:rPr>
              <a:t>=</a:t>
            </a:r>
            <a:r>
              <a:rPr lang="en-US" sz="2200" baseline="30000" dirty="0">
                <a:solidFill>
                  <a:srgbClr val="007833"/>
                </a:solidFill>
                <a:latin typeface="CourierNewPSMT"/>
              </a:rPr>
              <a:t>"</a:t>
            </a:r>
            <a:r>
              <a:rPr lang="en-US" sz="2200" baseline="30000" dirty="0" err="1">
                <a:solidFill>
                  <a:srgbClr val="00477B"/>
                </a:solidFill>
                <a:latin typeface="CourierNewPSMT"/>
              </a:rPr>
              <a:t>showMessage</a:t>
            </a:r>
            <a:r>
              <a:rPr lang="en-US" sz="2200" baseline="30000" dirty="0">
                <a:solidFill>
                  <a:srgbClr val="00477B"/>
                </a:solidFill>
                <a:latin typeface="CourierNewPSMT"/>
              </a:rPr>
              <a:t>()</a:t>
            </a:r>
            <a:r>
              <a:rPr lang="en-US" sz="2200" baseline="30000" dirty="0">
                <a:solidFill>
                  <a:srgbClr val="007833"/>
                </a:solidFill>
                <a:latin typeface="CourierNewPSMT"/>
              </a:rPr>
              <a:t>" </a:t>
            </a:r>
            <a:r>
              <a:rPr lang="en-US" sz="2200" baseline="30000" dirty="0">
                <a:solidFill>
                  <a:srgbClr val="141413"/>
                </a:solidFill>
                <a:latin typeface="CourierNewPSMT"/>
              </a:rPr>
              <a:t>/&gt;</a:t>
            </a:r>
            <a:endParaRPr lang="en-US" dirty="0"/>
          </a:p>
          <a:p>
            <a:pPr lvl="3">
              <a:defRPr/>
            </a:pPr>
            <a:r>
              <a:rPr lang="en-US" dirty="0"/>
              <a:t>Specify the function as property value for object:</a:t>
            </a:r>
          </a:p>
          <a:p>
            <a:pPr marL="1197864" lvl="3" indent="0">
              <a:buFontTx/>
              <a:buNone/>
              <a:defRPr/>
            </a:pPr>
            <a:r>
              <a:rPr lang="en-US" sz="2200" baseline="30000" dirty="0" err="1">
                <a:solidFill>
                  <a:srgbClr val="00477B"/>
                </a:solidFill>
                <a:latin typeface="CourierNewPSMT"/>
              </a:rPr>
              <a:t>document</a:t>
            </a:r>
            <a:r>
              <a:rPr lang="en-US" sz="2200" baseline="30000" dirty="0" err="1">
                <a:solidFill>
                  <a:srgbClr val="141413"/>
                </a:solidFill>
                <a:latin typeface="CourierNewPSMT"/>
              </a:rPr>
              <a:t>.getElementById</a:t>
            </a:r>
            <a:r>
              <a:rPr lang="en-US" sz="2200" baseline="30000" dirty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sz="2200" baseline="30000" dirty="0">
                <a:solidFill>
                  <a:srgbClr val="007833"/>
                </a:solidFill>
                <a:latin typeface="CourierNewPSMT"/>
              </a:rPr>
              <a:t>"</a:t>
            </a:r>
            <a:r>
              <a:rPr lang="en-US" sz="2200" baseline="30000" dirty="0" err="1">
                <a:solidFill>
                  <a:srgbClr val="007833"/>
                </a:solidFill>
                <a:latin typeface="CourierNewPSMT"/>
              </a:rPr>
              <a:t>submitButton</a:t>
            </a:r>
            <a:r>
              <a:rPr lang="en-US" sz="2200" baseline="30000" dirty="0">
                <a:solidFill>
                  <a:srgbClr val="007833"/>
                </a:solidFill>
                <a:latin typeface="CourierNewPSMT"/>
              </a:rPr>
              <a:t>"</a:t>
            </a:r>
            <a:r>
              <a:rPr lang="en-US" sz="2200" baseline="30000" dirty="0">
                <a:solidFill>
                  <a:srgbClr val="141413"/>
                </a:solidFill>
                <a:latin typeface="CourierNewPSMT"/>
              </a:rPr>
              <a:t>).</a:t>
            </a:r>
            <a:r>
              <a:rPr lang="en-US" sz="2200" baseline="30000" dirty="0" err="1">
                <a:solidFill>
                  <a:srgbClr val="141413"/>
                </a:solidFill>
                <a:latin typeface="CourierNewPSMT"/>
              </a:rPr>
              <a:t>onclick</a:t>
            </a:r>
            <a:r>
              <a:rPr lang="en-US" sz="2200" baseline="30000" dirty="0">
                <a:solidFill>
                  <a:srgbClr val="141413"/>
                </a:solidFill>
                <a:latin typeface="CourierNewPSMT"/>
              </a:rPr>
              <a:t> </a:t>
            </a:r>
            <a:r>
              <a:rPr lang="en-US" sz="2200" baseline="30000" dirty="0">
                <a:solidFill>
                  <a:srgbClr val="D67134"/>
                </a:solidFill>
                <a:latin typeface="CourierNewPSMT"/>
              </a:rPr>
              <a:t>=</a:t>
            </a:r>
            <a:r>
              <a:rPr lang="en-US" sz="2200" baseline="30000" dirty="0" err="1">
                <a:solidFill>
                  <a:srgbClr val="141413"/>
                </a:solidFill>
                <a:latin typeface="CourierNewPSMT"/>
              </a:rPr>
              <a:t>showMessage</a:t>
            </a:r>
            <a:r>
              <a:rPr lang="en-US" sz="2200" baseline="30000" dirty="0">
                <a:solidFill>
                  <a:srgbClr val="141413"/>
                </a:solidFill>
                <a:latin typeface="CourierNewPSMT"/>
              </a:rPr>
              <a:t>;</a:t>
            </a:r>
            <a:endParaRPr lang="en-US" dirty="0"/>
          </a:p>
          <a:p>
            <a:pPr lvl="3">
              <a:defRPr/>
            </a:pPr>
            <a:r>
              <a:rPr lang="en-US" dirty="0"/>
              <a:t>Use </a:t>
            </a:r>
            <a:r>
              <a:rPr lang="en-US" dirty="0" err="1">
                <a:latin typeface="Courier New"/>
                <a:cs typeface="Courier New"/>
              </a:rPr>
              <a:t>addEventListener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method:</a:t>
            </a:r>
          </a:p>
          <a:p>
            <a:pPr marL="1083564" lvl="3" indent="0">
              <a:buFontTx/>
              <a:buNone/>
              <a:defRPr/>
            </a:pPr>
            <a:endParaRPr lang="en-US" baseline="30000" dirty="0">
              <a:solidFill>
                <a:srgbClr val="D67134"/>
              </a:solidFill>
              <a:latin typeface="CourierNewPSMT"/>
            </a:endParaRPr>
          </a:p>
          <a:p>
            <a:pPr marL="1083564" lvl="3" indent="0">
              <a:buFontTx/>
              <a:buNone/>
              <a:defRPr/>
            </a:pPr>
            <a:r>
              <a:rPr lang="en-US" baseline="30000" dirty="0" err="1">
                <a:solidFill>
                  <a:srgbClr val="D67134"/>
                </a:solidFill>
                <a:latin typeface="CourierNewPSMT"/>
              </a:rPr>
              <a:t>var</a:t>
            </a:r>
            <a:r>
              <a:rPr lang="en-US" baseline="30000" dirty="0">
                <a:solidFill>
                  <a:srgbClr val="D67134"/>
                </a:solidFill>
                <a:latin typeface="CourierNewPSMT"/>
              </a:rPr>
              <a:t> </a:t>
            </a:r>
            <a:r>
              <a:rPr lang="en-US" baseline="30000" dirty="0">
                <a:solidFill>
                  <a:srgbClr val="141413"/>
                </a:solidFill>
                <a:latin typeface="CourierNewPSMT"/>
              </a:rPr>
              <a:t>submit </a:t>
            </a:r>
            <a:r>
              <a:rPr lang="en-US" baseline="30000" dirty="0">
                <a:solidFill>
                  <a:srgbClr val="D67134"/>
                </a:solidFill>
                <a:latin typeface="CourierNewPSMT"/>
              </a:rPr>
              <a:t>= </a:t>
            </a:r>
            <a:r>
              <a:rPr lang="en-US" baseline="30000" dirty="0" err="1">
                <a:solidFill>
                  <a:srgbClr val="00477B"/>
                </a:solidFill>
                <a:latin typeface="CourierNewPSMT"/>
              </a:rPr>
              <a:t>document</a:t>
            </a:r>
            <a:r>
              <a:rPr lang="en-US" baseline="30000" dirty="0" err="1">
                <a:solidFill>
                  <a:srgbClr val="141413"/>
                </a:solidFill>
                <a:latin typeface="CourierNewPSMT"/>
              </a:rPr>
              <a:t>.getElementById</a:t>
            </a:r>
            <a:r>
              <a:rPr lang="en-US" baseline="30000" dirty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baseline="30000" dirty="0">
                <a:solidFill>
                  <a:srgbClr val="007833"/>
                </a:solidFill>
                <a:latin typeface="CourierNewPSMT"/>
              </a:rPr>
              <a:t>"</a:t>
            </a:r>
            <a:r>
              <a:rPr lang="en-US" baseline="30000" dirty="0" err="1">
                <a:solidFill>
                  <a:srgbClr val="007833"/>
                </a:solidFill>
                <a:latin typeface="CourierNewPSMT"/>
              </a:rPr>
              <a:t>submitButton</a:t>
            </a:r>
            <a:r>
              <a:rPr lang="en-US" baseline="30000" dirty="0">
                <a:solidFill>
                  <a:srgbClr val="007833"/>
                </a:solidFill>
                <a:latin typeface="CourierNewPSMT"/>
              </a:rPr>
              <a:t>"</a:t>
            </a:r>
            <a:r>
              <a:rPr lang="en-US" baseline="30000" dirty="0">
                <a:solidFill>
                  <a:srgbClr val="141413"/>
                </a:solidFill>
                <a:latin typeface="CourierNewPSMT"/>
              </a:rPr>
              <a:t>);</a:t>
            </a:r>
          </a:p>
          <a:p>
            <a:pPr marL="1083564" lvl="3" indent="0">
              <a:buFontTx/>
              <a:buNone/>
              <a:defRPr/>
            </a:pPr>
            <a:r>
              <a:rPr lang="en-US" baseline="30000" dirty="0" err="1">
                <a:solidFill>
                  <a:srgbClr val="141413"/>
                </a:solidFill>
                <a:latin typeface="CourierNewPSMT"/>
              </a:rPr>
              <a:t>submit.addEventListener</a:t>
            </a:r>
            <a:r>
              <a:rPr lang="en-US" baseline="30000" dirty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baseline="30000" dirty="0">
                <a:solidFill>
                  <a:srgbClr val="007833"/>
                </a:solidFill>
                <a:latin typeface="CourierNewPSMT"/>
              </a:rPr>
              <a:t>"click"</a:t>
            </a:r>
            <a:r>
              <a:rPr lang="en-US" baseline="30000" dirty="0">
                <a:solidFill>
                  <a:srgbClr val="141413"/>
                </a:solidFill>
                <a:latin typeface="CourierNewPSMT"/>
              </a:rPr>
              <a:t>, </a:t>
            </a:r>
            <a:r>
              <a:rPr lang="en-US" baseline="30000" dirty="0" err="1">
                <a:solidFill>
                  <a:srgbClr val="141413"/>
                </a:solidFill>
                <a:latin typeface="CourierNewPSMT"/>
              </a:rPr>
              <a:t>showMessage</a:t>
            </a:r>
            <a:r>
              <a:rPr lang="en-US" baseline="30000" dirty="0">
                <a:solidFill>
                  <a:srgbClr val="141413"/>
                </a:solidFill>
                <a:latin typeface="CourierNewPSMT"/>
              </a:rPr>
              <a:t>, </a:t>
            </a:r>
            <a:r>
              <a:rPr lang="en-US" baseline="30000" dirty="0">
                <a:solidFill>
                  <a:srgbClr val="00477B"/>
                </a:solidFill>
                <a:latin typeface="CourierNewPSMT"/>
              </a:rPr>
              <a:t>false</a:t>
            </a:r>
            <a:r>
              <a:rPr lang="en-US" baseline="30000" dirty="0">
                <a:solidFill>
                  <a:srgbClr val="141413"/>
                </a:solidFill>
                <a:latin typeface="CourierNewPSMT"/>
              </a:rPr>
              <a:t>);</a:t>
            </a:r>
          </a:p>
          <a:p>
            <a:pPr marL="800100" lvl="2" indent="0">
              <a:buFontTx/>
              <a:buNone/>
              <a:defRPr/>
            </a:pPr>
            <a:endParaRPr lang="en-US" baseline="30000" dirty="0">
              <a:solidFill>
                <a:srgbClr val="141413"/>
              </a:solidFill>
              <a:latin typeface="CourierNewPSMT"/>
            </a:endParaRPr>
          </a:p>
          <a:p>
            <a:r>
              <a:rPr lang="en-US" altLang="en-US" dirty="0">
                <a:ea typeface="ヒラギノ角ゴ Pro W3" pitchFamily="127" charset="-128"/>
              </a:rPr>
              <a:t>Adding an event listener is most flexible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Separates HTML and JavaScript code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Can specify several event handlers for a single event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Calling Functions</a:t>
            </a:r>
          </a:p>
        </p:txBody>
      </p:sp>
    </p:spTree>
    <p:extLst>
      <p:ext uri="{BB962C8B-B14F-4D97-AF65-F5344CB8AC3E}">
        <p14:creationId xmlns:p14="http://schemas.microsoft.com/office/powerpoint/2010/main" val="378187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534400" cy="1566672"/>
          </a:xfrm>
        </p:spPr>
        <p:txBody>
          <a:bodyPr/>
          <a:lstStyle/>
          <a:p>
            <a:r>
              <a:rPr lang="en-US" dirty="0"/>
              <a:t>Return to the “</a:t>
            </a:r>
            <a:r>
              <a:rPr lang="en-US" b="1" dirty="0"/>
              <a:t>ft.js</a:t>
            </a:r>
            <a:r>
              <a:rPr lang="en-US" dirty="0"/>
              <a:t>” file in Notepad ++</a:t>
            </a:r>
          </a:p>
          <a:p>
            <a:r>
              <a:rPr lang="en-US" dirty="0"/>
              <a:t>Add the following comment and statement on a new line below the function we added earlier: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1" y="3048000"/>
            <a:ext cx="8668960" cy="9526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161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991600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Unintentional coding mistakes keep code from working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Browsers generate error messages in response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Messages displayed in browser console pane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Hidden by default to avoid alarming users</a:t>
            </a:r>
          </a:p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Developers display browser console to see errors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>
                <a:ea typeface="ヒラギノ角ゴ Pro W3" pitchFamily="127" charset="-128"/>
              </a:rPr>
              <a:t>Locating Errors with the Browser Console</a:t>
            </a:r>
          </a:p>
        </p:txBody>
      </p:sp>
      <p:pic>
        <p:nvPicPr>
          <p:cNvPr id="14342" name="Picture 2" descr="Screen Shot 2014-09-11 at 11 Sep   2.57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199"/>
            <a:ext cx="7206243" cy="22621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00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Consoles specify a line number with each error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Locating Errors with the Browser Console</a:t>
            </a:r>
          </a:p>
        </p:txBody>
      </p:sp>
      <p:pic>
        <p:nvPicPr>
          <p:cNvPr id="1536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5402"/>
            <a:ext cx="8077200" cy="19317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54"/>
          <a:stretch/>
        </p:blipFill>
        <p:spPr bwMode="auto">
          <a:xfrm>
            <a:off x="457200" y="4648540"/>
            <a:ext cx="8077200" cy="1066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8" name="TextBox 4"/>
          <p:cNvSpPr txBox="1">
            <a:spLocks noChangeArrowheads="1"/>
          </p:cNvSpPr>
          <p:nvPr/>
        </p:nvSpPr>
        <p:spPr bwMode="auto">
          <a:xfrm>
            <a:off x="3810000" y="4278312"/>
            <a:ext cx="481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dirty="0"/>
              <a:t>Figure 2-3: Internet Explorer browser console</a:t>
            </a:r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4648200" y="5715000"/>
            <a:ext cx="3930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dirty="0"/>
              <a:t>Figure 2-4: Chrome browser console</a:t>
            </a:r>
          </a:p>
        </p:txBody>
      </p:sp>
    </p:spTree>
    <p:extLst>
      <p:ext uri="{BB962C8B-B14F-4D97-AF65-F5344CB8AC3E}">
        <p14:creationId xmlns:p14="http://schemas.microsoft.com/office/powerpoint/2010/main" val="258625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81328"/>
            <a:ext cx="9067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introduce an intentional error in our code.</a:t>
            </a:r>
          </a:p>
          <a:p>
            <a:r>
              <a:rPr lang="en-US" dirty="0"/>
              <a:t>In the file “ft.js”, delete the closing curly brace at the end of the </a:t>
            </a:r>
            <a:r>
              <a:rPr lang="en-US" dirty="0" err="1"/>
              <a:t>resetForm</a:t>
            </a:r>
            <a:r>
              <a:rPr lang="en-US" dirty="0"/>
              <a:t> function.</a:t>
            </a:r>
          </a:p>
          <a:p>
            <a:r>
              <a:rPr lang="en-US" dirty="0"/>
              <a:t>Save the changes to “ft.js”, then return to the browser.</a:t>
            </a:r>
          </a:p>
          <a:p>
            <a:r>
              <a:rPr lang="en-US" dirty="0"/>
              <a:t>Open the developer console and then refresh the page. View the error.</a:t>
            </a:r>
          </a:p>
          <a:p>
            <a:r>
              <a:rPr lang="en-US" dirty="0"/>
              <a:t>Return to “ft.js” and replace the closing curly brace.</a:t>
            </a:r>
          </a:p>
          <a:p>
            <a:r>
              <a:rPr lang="en-US" dirty="0"/>
              <a:t>Refresh the browser and note that the error should now be clear.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</p:spTree>
    <p:extLst>
      <p:ext uri="{BB962C8B-B14F-4D97-AF65-F5344CB8AC3E}">
        <p14:creationId xmlns:p14="http://schemas.microsoft.com/office/powerpoint/2010/main" val="398813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Can return function value to a calling statement</a:t>
            </a:r>
          </a:p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Return statement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Returns a value to the statement calling the function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Use the </a:t>
            </a:r>
            <a:r>
              <a:rPr lang="en-US" altLang="en-US" b="1" dirty="0">
                <a:latin typeface="Courier New" pitchFamily="49" charset="0"/>
                <a:ea typeface="ヒラギノ角ゴ Pro W3" pitchFamily="127" charset="-128"/>
              </a:rPr>
              <a:t>return</a:t>
            </a:r>
            <a:r>
              <a:rPr lang="en-US" altLang="en-US" dirty="0">
                <a:ea typeface="ヒラギノ角ゴ Pro W3" pitchFamily="127" charset="-128"/>
              </a:rPr>
              <a:t> keyword with the variable or value to send to the calling statement</a:t>
            </a:r>
          </a:p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Using Return Statements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1436914" y="4038600"/>
            <a:ext cx="66294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function </a:t>
            </a:r>
            <a:r>
              <a:rPr lang="en-US" altLang="en-US" sz="3600" baseline="30000" dirty="0" err="1">
                <a:solidFill>
                  <a:srgbClr val="00477B"/>
                </a:solidFill>
                <a:latin typeface="CourierNewPSMT" charset="0"/>
              </a:rPr>
              <a:t>averageNumbers</a:t>
            </a:r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(a, b, c) {</a:t>
            </a:r>
          </a:p>
          <a:p>
            <a:pPr eaLnBrk="1" hangingPunct="1"/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   </a:t>
            </a:r>
            <a:r>
              <a:rPr lang="en-US" altLang="en-US" sz="36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3600" baseline="30000" dirty="0" err="1">
                <a:solidFill>
                  <a:srgbClr val="141413"/>
                </a:solidFill>
                <a:latin typeface="CourierNewPSMT" charset="0"/>
              </a:rPr>
              <a:t>sum_of_numbers</a:t>
            </a:r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a </a:t>
            </a:r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b </a:t>
            </a:r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c;</a:t>
            </a:r>
          </a:p>
          <a:p>
            <a:pPr eaLnBrk="1" hangingPunct="1"/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   </a:t>
            </a:r>
            <a:r>
              <a:rPr lang="en-US" altLang="en-US" sz="36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result </a:t>
            </a:r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3600" baseline="30000" dirty="0" err="1">
                <a:solidFill>
                  <a:srgbClr val="141413"/>
                </a:solidFill>
                <a:latin typeface="CourierNewPSMT" charset="0"/>
              </a:rPr>
              <a:t>sum_of_numbers</a:t>
            </a:r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/ </a:t>
            </a:r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3;</a:t>
            </a:r>
          </a:p>
          <a:p>
            <a:pPr eaLnBrk="1" hangingPunct="1"/>
            <a:r>
              <a:rPr lang="en-US" altLang="en-US" sz="3600" baseline="30000" dirty="0">
                <a:solidFill>
                  <a:srgbClr val="D67134"/>
                </a:solidFill>
                <a:latin typeface="CourierNewPSMT" charset="0"/>
              </a:rPr>
              <a:t>   return </a:t>
            </a:r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result;</a:t>
            </a:r>
          </a:p>
          <a:p>
            <a:pPr eaLnBrk="1" hangingPunct="1"/>
            <a:r>
              <a:rPr lang="en-US" altLang="en-US" sz="3600" baseline="30000" dirty="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3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81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>
            <a:normAutofit/>
          </a:bodyPr>
          <a:lstStyle/>
          <a:p>
            <a:r>
              <a:rPr lang="en-US" dirty="0"/>
              <a:t>Using the examples from previous slides, create a JavaScript function that converts Fahrenheit temperature (input from a text field) to </a:t>
            </a:r>
            <a:r>
              <a:rPr lang="en-US" dirty="0" err="1"/>
              <a:t>Celcius</a:t>
            </a:r>
            <a:r>
              <a:rPr lang="en-US" dirty="0"/>
              <a:t> (output to another text field).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1026" name="Picture 2" descr="C:\$user\projects\Hunter\Lectures\WA120 - Programming with JavaScript &amp; jQuery\Cengage\1305078446_442795\9781305078444_Ch02\Ch02\Figure 2-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773168" cy="2206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80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ヒラギノ角ゴ Pro W3" pitchFamily="127" charset="-128"/>
              </a:rPr>
              <a:t>Methods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Procedures associated with an object</a:t>
            </a:r>
          </a:p>
          <a:p>
            <a:pPr eaLnBrk="1" hangingPunct="1"/>
            <a:r>
              <a:rPr lang="en-US" altLang="en-US" b="1" dirty="0">
                <a:ea typeface="ヒラギノ角ゴ Pro W3" pitchFamily="127" charset="-128"/>
              </a:rPr>
              <a:t>Functions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Related group of JavaScript statements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Executed as a single unit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Virtually identical to methods</a:t>
            </a:r>
          </a:p>
          <a:p>
            <a:pPr lvl="2" eaLnBrk="1" hangingPunct="1"/>
            <a:r>
              <a:rPr lang="en-US" altLang="en-US" dirty="0">
                <a:ea typeface="ヒラギノ角ゴ Pro W3" pitchFamily="127" charset="-128"/>
              </a:rPr>
              <a:t>Not associated with an object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Must be contained within a </a:t>
            </a:r>
            <a:r>
              <a:rPr lang="en-US" altLang="en-US" dirty="0">
                <a:latin typeface="Courier New" pitchFamily="49" charset="0"/>
                <a:ea typeface="ヒラギノ角ゴ Pro W3" pitchFamily="127" charset="-128"/>
              </a:rPr>
              <a:t>script</a:t>
            </a:r>
            <a:r>
              <a:rPr lang="en-US" altLang="en-US" dirty="0">
                <a:ea typeface="ヒラギノ角ゴ Pro W3" pitchFamily="127" charset="-128"/>
              </a:rPr>
              <a:t> element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Working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221672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7E9950-8113-4A34-BA69-73736E20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&lt;!DOCTYPE html&gt;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&lt;html&gt;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&lt;title&gt;Celsius to Fahrenheit Temperature Converter&lt;/title&gt;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&lt;body&gt;</a:t>
            </a:r>
          </a:p>
          <a:p>
            <a:endParaRPr lang="en-US" altLang="en-US" sz="2800" baseline="30000" dirty="0">
              <a:solidFill>
                <a:srgbClr val="D67134"/>
              </a:solidFill>
              <a:latin typeface="CourierNewPSMT" charset="0"/>
            </a:endParaRP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&lt;h2&gt;Temperature Converter&lt;/h2&gt;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&lt;p&gt;Type a value in the Celsius field to convert the value to Fahrenheit:&lt;/p&gt;</a:t>
            </a:r>
          </a:p>
          <a:p>
            <a:endParaRPr lang="en-US" altLang="en-US" sz="2800" baseline="30000" dirty="0">
              <a:solidFill>
                <a:srgbClr val="D67134"/>
              </a:solidFill>
              <a:latin typeface="CourierNewPSMT" charset="0"/>
            </a:endParaRP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&lt;p&gt;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 &lt;label&gt;Celsius&lt;/label&gt;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 &lt;input id="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inputCelsius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" type="number" placeholder="Celsius" 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oninput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="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temperatureConverter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(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this.value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)" 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onchange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="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temperatureConverter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(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this.value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)"&gt;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&lt;/p&gt;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&lt;p&gt;Fahrenheit: &lt;span id="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outputFahrenheit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"&gt;&lt;/span&gt;&lt;/p&gt;</a:t>
            </a:r>
          </a:p>
          <a:p>
            <a:endParaRPr lang="en-US" altLang="en-US" sz="2800" baseline="30000" dirty="0">
              <a:solidFill>
                <a:srgbClr val="D67134"/>
              </a:solidFill>
              <a:latin typeface="CourierNewPSMT" charset="0"/>
            </a:endParaRP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&lt;script&gt;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function 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temperatureConverter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(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valNum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) {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 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valNum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= 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parseFloat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(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valNum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);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 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document.getElementById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("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outputFahrenheit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").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innerHTML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=(</a:t>
            </a: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valNum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*1.8)+32;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}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&lt;/script&gt;</a:t>
            </a:r>
          </a:p>
          <a:p>
            <a:endParaRPr lang="en-US" altLang="en-US" sz="2800" baseline="30000" dirty="0">
              <a:solidFill>
                <a:srgbClr val="D67134"/>
              </a:solidFill>
              <a:latin typeface="CourierNewPSMT" charset="0"/>
            </a:endParaRP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&lt;/body&gt;</a:t>
            </a:r>
          </a:p>
          <a:p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AF1F95-9407-454D-92C4-3666A988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</a:p>
        </p:txBody>
      </p:sp>
    </p:spTree>
    <p:extLst>
      <p:ext uri="{BB962C8B-B14F-4D97-AF65-F5344CB8AC3E}">
        <p14:creationId xmlns:p14="http://schemas.microsoft.com/office/powerpoint/2010/main" val="683634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ea typeface="ヒラギノ角ゴ Pro W3" pitchFamily="127" charset="-128"/>
              </a:rPr>
              <a:t>Variable scope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Where in code a declared variable can be used</a:t>
            </a:r>
          </a:p>
          <a:p>
            <a:pPr eaLnBrk="1" hangingPunct="1"/>
            <a:r>
              <a:rPr lang="en-US" altLang="en-US" b="1" dirty="0">
                <a:ea typeface="ヒラギノ角ゴ Pro W3" pitchFamily="127" charset="-128"/>
              </a:rPr>
              <a:t>Global variable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Declared outside a function</a:t>
            </a:r>
          </a:p>
          <a:p>
            <a:pPr lvl="2" eaLnBrk="1" hangingPunct="1"/>
            <a:r>
              <a:rPr lang="en-US" altLang="en-US" dirty="0">
                <a:ea typeface="ヒラギノ角ゴ Pro W3" pitchFamily="127" charset="-128"/>
              </a:rPr>
              <a:t>Available to all parts of code</a:t>
            </a:r>
          </a:p>
          <a:p>
            <a:pPr eaLnBrk="1" hangingPunct="1"/>
            <a:r>
              <a:rPr lang="en-US" altLang="en-US" b="1" dirty="0">
                <a:ea typeface="ヒラギノ角ゴ Pro W3" pitchFamily="127" charset="-128"/>
              </a:rPr>
              <a:t>Local variable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Declared inside a function</a:t>
            </a:r>
          </a:p>
          <a:p>
            <a:pPr lvl="2" eaLnBrk="1" hangingPunct="1"/>
            <a:r>
              <a:rPr lang="en-US" altLang="en-US" dirty="0">
                <a:ea typeface="ヒラギノ角ゴ Pro W3" pitchFamily="127" charset="-128"/>
              </a:rPr>
              <a:t>Only available within the function in which it is declared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Ceases </a:t>
            </a:r>
            <a:r>
              <a:rPr lang="en-US" altLang="en-US" dirty="0">
                <a:ea typeface="ヒラギノ角ゴ Pro W3" pitchFamily="127" charset="-128"/>
              </a:rPr>
              <a:t>to exist when the function ends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Keyword </a:t>
            </a:r>
            <a:r>
              <a:rPr lang="en-US" altLang="en-US" dirty="0" err="1">
                <a:latin typeface="Courier New" pitchFamily="49" charset="0"/>
                <a:ea typeface="ヒラギノ角ゴ Pro W3" pitchFamily="127" charset="-128"/>
              </a:rPr>
              <a:t>var</a:t>
            </a:r>
            <a:r>
              <a:rPr lang="en-US" altLang="en-US" dirty="0">
                <a:ea typeface="ヒラギノ角ゴ Pro W3" pitchFamily="127" charset="-128"/>
              </a:rPr>
              <a:t> required</a:t>
            </a:r>
          </a:p>
        </p:txBody>
      </p:sp>
      <p:sp>
        <p:nvSpPr>
          <p:cNvPr id="1741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Understanding Variable Scope</a:t>
            </a:r>
          </a:p>
        </p:txBody>
      </p:sp>
    </p:spTree>
    <p:extLst>
      <p:ext uri="{BB962C8B-B14F-4D97-AF65-F5344CB8AC3E}">
        <p14:creationId xmlns:p14="http://schemas.microsoft.com/office/powerpoint/2010/main" val="55019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Good programming technique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Always use the </a:t>
            </a:r>
            <a:r>
              <a:rPr lang="en-US" altLang="en-US" b="1" dirty="0" err="1">
                <a:latin typeface="Courier New" pitchFamily="49" charset="0"/>
                <a:ea typeface="ヒラギノ角ゴ Pro W3" pitchFamily="127" charset="-128"/>
              </a:rPr>
              <a:t>var</a:t>
            </a:r>
            <a:r>
              <a:rPr lang="en-US" altLang="en-US" dirty="0">
                <a:ea typeface="ヒラギノ角ゴ Pro W3" pitchFamily="127" charset="-128"/>
              </a:rPr>
              <a:t> keyword when declaring variables</a:t>
            </a:r>
          </a:p>
          <a:p>
            <a:pPr lvl="2" eaLnBrk="1" hangingPunct="1"/>
            <a:r>
              <a:rPr lang="en-US" altLang="en-US" dirty="0">
                <a:ea typeface="ヒラギノ角ゴ Pro W3" pitchFamily="127" charset="-128"/>
              </a:rPr>
              <a:t>Clarifies where and when variable used</a:t>
            </a:r>
          </a:p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Poor programming technique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Declaring a global variable inside of a function by not using the </a:t>
            </a:r>
            <a:r>
              <a:rPr lang="en-US" altLang="en-US" dirty="0" err="1">
                <a:latin typeface="Courier New" pitchFamily="49" charset="0"/>
                <a:ea typeface="ヒラギノ角ゴ Pro W3" pitchFamily="127" charset="-128"/>
              </a:rPr>
              <a:t>var</a:t>
            </a:r>
            <a:r>
              <a:rPr lang="en-US" altLang="en-US" dirty="0">
                <a:ea typeface="ヒラギノ角ゴ Pro W3" pitchFamily="127" charset="-128"/>
              </a:rPr>
              <a:t> keyword</a:t>
            </a:r>
          </a:p>
          <a:p>
            <a:pPr lvl="2" eaLnBrk="1" hangingPunct="1"/>
            <a:r>
              <a:rPr lang="en-US" altLang="en-US" dirty="0">
                <a:ea typeface="ヒラギノ角ゴ Pro W3" pitchFamily="127" charset="-128"/>
              </a:rPr>
              <a:t>Harder to identify global variables in your scripts when you do not use the </a:t>
            </a:r>
            <a:r>
              <a:rPr lang="en-US" altLang="en-US" dirty="0" err="1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var</a:t>
            </a:r>
            <a:r>
              <a:rPr lang="en-US" altLang="en-US" dirty="0">
                <a:ea typeface="ヒラギノ角ゴ Pro W3" pitchFamily="127" charset="-128"/>
              </a:rPr>
              <a:t> keyword.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Understanding Variable Scope</a:t>
            </a:r>
          </a:p>
        </p:txBody>
      </p:sp>
    </p:spTree>
    <p:extLst>
      <p:ext uri="{BB962C8B-B14F-4D97-AF65-F5344CB8AC3E}">
        <p14:creationId xmlns:p14="http://schemas.microsoft.com/office/powerpoint/2010/main" val="99274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If variable declared within a function and does not include the </a:t>
            </a:r>
            <a:r>
              <a:rPr lang="en-US" altLang="en-US" dirty="0" err="1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var</a:t>
            </a:r>
            <a:r>
              <a:rPr lang="en-US" altLang="en-US" dirty="0">
                <a:ea typeface="ヒラギノ角ゴ Pro W3" pitchFamily="127" charset="-128"/>
              </a:rPr>
              <a:t> keyword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Variable automatically becomes a global variable </a:t>
            </a:r>
          </a:p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Program may contain global and local variables with the same name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Local variable takes precedence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Value assigned to local variable of the same name</a:t>
            </a:r>
          </a:p>
          <a:p>
            <a:pPr lvl="2" eaLnBrk="1" hangingPunct="1"/>
            <a:r>
              <a:rPr lang="en-US" altLang="en-US" dirty="0">
                <a:ea typeface="ヒラギノ角ゴ Pro W3" pitchFamily="127" charset="-128"/>
              </a:rPr>
              <a:t>Not assigned to global variable of the same name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Understanding Variable Scope</a:t>
            </a:r>
          </a:p>
        </p:txBody>
      </p:sp>
    </p:spTree>
    <p:extLst>
      <p:ext uri="{BB962C8B-B14F-4D97-AF65-F5344CB8AC3E}">
        <p14:creationId xmlns:p14="http://schemas.microsoft.com/office/powerpoint/2010/main" val="3027784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371600" y="1524000"/>
            <a:ext cx="6553200" cy="2308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"green"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function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duplicateVariableNames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() {</a:t>
            </a:r>
          </a:p>
          <a:p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   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color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"purple"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   document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.write(color);</a:t>
            </a:r>
          </a:p>
          <a:p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   // value printed is purple</a:t>
            </a:r>
          </a:p>
          <a:p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}</a:t>
            </a:r>
          </a:p>
          <a:p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duplicateVariableNames();</a:t>
            </a:r>
          </a:p>
          <a:p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.write(color);</a:t>
            </a:r>
          </a:p>
          <a:p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value printed is green</a:t>
            </a:r>
            <a:endParaRPr lang="en-US" altLang="en-US" sz="2400">
              <a:latin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Understanding Variable Scope</a:t>
            </a:r>
            <a:endParaRPr kumimoji="0" lang="en-US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42672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dirty="0">
                <a:ea typeface="ヒラギノ角ゴ Pro W3" pitchFamily="127" charset="-128"/>
              </a:rPr>
              <a:t> Why is the first printed value “purple”?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ea typeface="ヒラギノ角ゴ Pro W3" pitchFamily="127" charset="-128"/>
              </a:rPr>
              <a:t> Why is the second printed value “green”?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ea typeface="ヒラギノ角ゴ Pro W3" pitchFamily="127" charset="-128"/>
              </a:rPr>
              <a:t> How would you change the program to print “purple” both times?</a:t>
            </a:r>
            <a:br>
              <a:rPr lang="en-US" dirty="0">
                <a:ea typeface="ヒラギノ角ゴ Pro W3" pitchFamily="127" charset="-128"/>
              </a:rPr>
            </a:br>
            <a:endParaRPr lang="en-US" dirty="0">
              <a:ea typeface="ヒラギノ角ゴ Pro W3" pitchFamily="127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u="sng" dirty="0">
                <a:solidFill>
                  <a:srgbClr val="FF0000"/>
                </a:solidFill>
                <a:ea typeface="ヒラギノ角ゴ Pro W3" pitchFamily="127" charset="-128"/>
              </a:rPr>
              <a:t>NOTE</a:t>
            </a:r>
            <a:r>
              <a:rPr lang="en-US" dirty="0">
                <a:ea typeface="ヒラギノ角ゴ Pro W3" pitchFamily="127" charset="-128"/>
              </a:rPr>
              <a:t>: It is usually poor practice to use the same name for local and global variables!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6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1871472"/>
          </a:xfrm>
        </p:spPr>
        <p:txBody>
          <a:bodyPr/>
          <a:lstStyle/>
          <a:p>
            <a:r>
              <a:rPr lang="en-US" dirty="0"/>
              <a:t>Return to the “</a:t>
            </a:r>
            <a:r>
              <a:rPr lang="en-US" b="1" dirty="0"/>
              <a:t>ft.js</a:t>
            </a:r>
            <a:r>
              <a:rPr lang="en-US" dirty="0"/>
              <a:t>” file in Notepad ++</a:t>
            </a:r>
          </a:p>
          <a:p>
            <a:r>
              <a:rPr lang="en-US" dirty="0"/>
              <a:t>Below the comment area and above the </a:t>
            </a:r>
            <a:r>
              <a:rPr lang="en-US" dirty="0" err="1"/>
              <a:t>resetForm</a:t>
            </a:r>
            <a:r>
              <a:rPr lang="en-US" dirty="0"/>
              <a:t>() function, add the following statements to define 2 global variables: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8" y="3276600"/>
            <a:ext cx="7553344" cy="2753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1300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Called the same way a custom function is called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Using Built-in JavaScript Functions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1828800" y="5791200"/>
            <a:ext cx="404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dirty="0"/>
              <a:t>Table 2-2 </a:t>
            </a:r>
            <a:r>
              <a:rPr lang="en-US" altLang="en-US" dirty="0"/>
              <a:t>Built-in JavaScript functions</a:t>
            </a:r>
          </a:p>
        </p:txBody>
      </p:sp>
      <p:pic>
        <p:nvPicPr>
          <p:cNvPr id="21511" name="Picture 1" descr="Screen Shot 2014-09-11 at 11 Sep   4.04.0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307956"/>
            <a:ext cx="6629400" cy="34832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395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ヒラギノ角ゴ Pro W3" pitchFamily="127" charset="-128"/>
              </a:rPr>
              <a:t>Data type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>
                <a:ea typeface="ヒラギノ角ゴ Pro W3" pitchFamily="127" charset="-128"/>
              </a:rPr>
              <a:t>Specific information category a variable contains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ヒラギノ角ゴ Pro W3" pitchFamily="127" charset="-128"/>
              </a:rPr>
              <a:t>Primitive types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>
                <a:ea typeface="ヒラギノ角ゴ Pro W3" pitchFamily="127" charset="-128"/>
              </a:rPr>
              <a:t>Data types assigned a single value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Working with Data Types</a:t>
            </a:r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1981200" y="5715000"/>
            <a:ext cx="436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2-3 </a:t>
            </a:r>
            <a:r>
              <a:rPr lang="en-US" altLang="en-US"/>
              <a:t>Primitive JavaScript data types</a:t>
            </a:r>
          </a:p>
        </p:txBody>
      </p:sp>
      <p:pic>
        <p:nvPicPr>
          <p:cNvPr id="22535" name="Picture 1" descr="Screen Shot 2014-09-11 at 11 Sep   4.05.0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19500"/>
            <a:ext cx="6629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89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ヒラギノ角ゴ Pro W3" pitchFamily="127" charset="-128"/>
              </a:rPr>
              <a:t>The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null</a:t>
            </a:r>
            <a:r>
              <a:rPr lang="en-US" altLang="en-US">
                <a:ea typeface="ヒラギノ角ゴ Pro W3" pitchFamily="127" charset="-128"/>
              </a:rPr>
              <a:t> value: data type and a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ヒラギノ角ゴ Pro W3" pitchFamily="127" charset="-128"/>
              </a:rPr>
              <a:t>Can be assigned to a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ヒラギノ角ゴ Pro W3" pitchFamily="127" charset="-128"/>
              </a:rPr>
              <a:t>Indicates no usable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ヒラギノ角ゴ Pro W3" pitchFamily="127" charset="-128"/>
              </a:rPr>
              <a:t>Use: ensure a variable does not contain any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ヒラギノ角ゴ Pro W3" pitchFamily="127" charset="-128"/>
              </a:rPr>
              <a:t>Undefined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ヒラギノ角ゴ Pro W3" pitchFamily="127" charset="-128"/>
              </a:rPr>
              <a:t>Never had a value assigned to it, has not been declared, or does not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ヒラギノ角ゴ Pro W3" pitchFamily="127" charset="-128"/>
              </a:rPr>
              <a:t>Indicates variable never assigned a value: not even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null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ヒラギノ角ゴ Pro W3" pitchFamily="127" charset="-128"/>
              </a:rPr>
              <a:t>Use: determine if a value being used by another part of a script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Working with Data Types</a:t>
            </a:r>
          </a:p>
        </p:txBody>
      </p:sp>
    </p:spTree>
    <p:extLst>
      <p:ext uri="{BB962C8B-B14F-4D97-AF65-F5344CB8AC3E}">
        <p14:creationId xmlns:p14="http://schemas.microsoft.com/office/powerpoint/2010/main" val="9345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609600" y="1905000"/>
            <a:ext cx="7391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stateTax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.write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stateTax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fr-FR" altLang="en-US" sz="2400" baseline="30000" dirty="0" err="1">
                <a:solidFill>
                  <a:srgbClr val="141413"/>
                </a:solidFill>
                <a:latin typeface="CourierNewPSMT" charset="0"/>
              </a:rPr>
              <a:t>stateTax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fr-FR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fr-FR" altLang="en-US" sz="2400" baseline="30000" dirty="0">
                <a:solidFill>
                  <a:srgbClr val="00477B"/>
                </a:solidFill>
                <a:latin typeface="CourierNewPSMT" charset="0"/>
              </a:rPr>
              <a:t>40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fr-FR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fr-FR" altLang="en-US" sz="2400" baseline="30000" dirty="0" err="1">
                <a:solidFill>
                  <a:srgbClr val="141413"/>
                </a:solidFill>
                <a:latin typeface="CourierNewPSMT" charset="0"/>
              </a:rPr>
              <a:t>.write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fr-FR" altLang="en-US" sz="2400" baseline="30000" dirty="0" err="1">
                <a:solidFill>
                  <a:srgbClr val="141413"/>
                </a:solidFill>
                <a:latin typeface="CourierNewPSMT" charset="0"/>
              </a:rPr>
              <a:t>stateTax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fr-FR" altLang="en-US" sz="2400" baseline="30000" dirty="0" err="1">
                <a:solidFill>
                  <a:srgbClr val="141413"/>
                </a:solidFill>
                <a:latin typeface="CourierNewPSMT" charset="0"/>
              </a:rPr>
              <a:t>stateTax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fr-FR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fr-FR" altLang="en-US" sz="2400" baseline="30000" dirty="0" err="1">
                <a:solidFill>
                  <a:srgbClr val="00477B"/>
                </a:solidFill>
                <a:latin typeface="CourierNewPSMT" charset="0"/>
              </a:rPr>
              <a:t>null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fr-FR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fr-FR" altLang="en-US" sz="2400" baseline="30000" dirty="0" err="1">
                <a:solidFill>
                  <a:srgbClr val="141413"/>
                </a:solidFill>
                <a:latin typeface="CourierNewPSMT" charset="0"/>
              </a:rPr>
              <a:t>.write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fr-FR" altLang="en-US" sz="2400" baseline="30000" dirty="0" err="1">
                <a:solidFill>
                  <a:srgbClr val="141413"/>
                </a:solidFill>
                <a:latin typeface="CourierNewPSMT" charset="0"/>
              </a:rPr>
              <a:t>stateTax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400" dirty="0">
              <a:latin typeface="Courier New" pitchFamily="49" charset="0"/>
            </a:endParaRPr>
          </a:p>
        </p:txBody>
      </p:sp>
      <p:pic>
        <p:nvPicPr>
          <p:cNvPr id="24583" name="Picture 1" descr="Screen Shot 2014-09-11 at 11 Sep   4.07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62400"/>
            <a:ext cx="51181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Working with Data Types</a:t>
            </a:r>
            <a:endParaRPr kumimoji="0" lang="en-US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366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7" name="Rectangle 17"/>
          <p:cNvSpPr>
            <a:spLocks noGrp="1" noChangeArrowheads="1"/>
          </p:cNvSpPr>
          <p:nvPr>
            <p:ph idx="1"/>
          </p:nvPr>
        </p:nvSpPr>
        <p:spPr>
          <a:xfrm>
            <a:off x="457200" y="1646238"/>
            <a:ext cx="8382000" cy="35353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ea typeface="+mn-ea"/>
              </a:rPr>
              <a:t>Named function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Related statements assigned a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Call, or reference, named function to execute 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ea typeface="+mn-ea"/>
              </a:rPr>
              <a:t>Anonymous function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Related statements with no name assigned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Work only where they are located in code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ea typeface="+mn-ea"/>
              </a:rPr>
              <a:t>Use </a:t>
            </a:r>
            <a:r>
              <a:rPr lang="en-US" i="1" u="sng" dirty="0">
                <a:ea typeface="+mn-ea"/>
              </a:rPr>
              <a:t>named function</a:t>
            </a:r>
            <a:r>
              <a:rPr lang="en-US" i="1" dirty="0">
                <a:ea typeface="+mn-ea"/>
              </a:rPr>
              <a:t> when you want to reuse code</a:t>
            </a:r>
          </a:p>
        </p:txBody>
      </p:sp>
      <p:sp>
        <p:nvSpPr>
          <p:cNvPr id="614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Defining Functions</a:t>
            </a:r>
          </a:p>
        </p:txBody>
      </p:sp>
    </p:spTree>
    <p:extLst>
      <p:ext uri="{BB962C8B-B14F-4D97-AF65-F5344CB8AC3E}">
        <p14:creationId xmlns:p14="http://schemas.microsoft.com/office/powerpoint/2010/main" val="134639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Strongly typed programming languages 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Require declaration of the data types of variables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Strong typing also known as static typing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Data types do not change after declared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Loosely typed programming languages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Do not require declaration of the data types of variables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Loose typing also known as dynamic typing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Data types can change after declared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Working with Data Types</a:t>
            </a:r>
          </a:p>
        </p:txBody>
      </p:sp>
    </p:spTree>
    <p:extLst>
      <p:ext uri="{BB962C8B-B14F-4D97-AF65-F5344CB8AC3E}">
        <p14:creationId xmlns:p14="http://schemas.microsoft.com/office/powerpoint/2010/main" val="4115940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JavaScript interpreter </a:t>
            </a:r>
            <a:r>
              <a:rPr lang="en-US" altLang="en-US" u="sng" dirty="0">
                <a:ea typeface="ヒラギノ角ゴ Pro W3" pitchFamily="127" charset="-128"/>
              </a:rPr>
              <a:t>automatically determines data type</a:t>
            </a:r>
            <a:r>
              <a:rPr lang="en-US" altLang="en-US" dirty="0">
                <a:ea typeface="ヒラギノ角ゴ Pro W3" pitchFamily="127" charset="-128"/>
              </a:rPr>
              <a:t> stored in a variable</a:t>
            </a:r>
          </a:p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Examples: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Working with Data Types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3124200"/>
            <a:ext cx="731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diffTypes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"Hello World"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 </a:t>
            </a: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String</a:t>
            </a:r>
            <a:endParaRPr lang="en-US" altLang="en-US" sz="2400" baseline="30000">
              <a:solidFill>
                <a:srgbClr val="141413"/>
              </a:solidFill>
              <a:latin typeface="CourierNewPSMT" charset="0"/>
            </a:endParaRPr>
          </a:p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diffTypes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8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             </a:t>
            </a: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Integer number</a:t>
            </a:r>
            <a:endParaRPr lang="en-US" altLang="en-US" sz="2400" baseline="30000">
              <a:solidFill>
                <a:srgbClr val="141413"/>
              </a:solidFill>
              <a:latin typeface="CourierNewPSMT" charset="0"/>
            </a:endParaRPr>
          </a:p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diffTypes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5.367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         </a:t>
            </a: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</a:rPr>
              <a:t>// Floating-point number</a:t>
            </a:r>
            <a:endParaRPr lang="en-US" altLang="en-US" sz="2400" baseline="30000">
              <a:solidFill>
                <a:srgbClr val="141413"/>
              </a:solidFill>
              <a:latin typeface="CourierNewPSMT" charset="0"/>
            </a:endParaRPr>
          </a:p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diffTypes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true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          </a:t>
            </a:r>
            <a:r>
              <a:rPr lang="nl-NL" altLang="en-US" sz="2400" baseline="30000">
                <a:solidFill>
                  <a:srgbClr val="777877"/>
                </a:solidFill>
                <a:latin typeface="CourierNewPSMT" charset="0"/>
              </a:rPr>
              <a:t>// Boolean</a:t>
            </a:r>
          </a:p>
          <a:p>
            <a:pPr eaLnBrk="1" hangingPunct="1"/>
            <a:r>
              <a:rPr lang="nl-NL" altLang="en-US" sz="2400" baseline="30000">
                <a:solidFill>
                  <a:srgbClr val="141413"/>
                </a:solidFill>
                <a:latin typeface="CourierNewPSMT" charset="0"/>
              </a:rPr>
              <a:t>diffTypes </a:t>
            </a:r>
            <a:r>
              <a:rPr lang="nl-NL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nl-NL" altLang="en-US" sz="2400" baseline="30000">
                <a:solidFill>
                  <a:srgbClr val="00477B"/>
                </a:solidFill>
                <a:latin typeface="CourierNewPSMT" charset="0"/>
              </a:rPr>
              <a:t>null</a:t>
            </a:r>
            <a:r>
              <a:rPr lang="nl-NL" altLang="en-US" sz="2400" baseline="30000">
                <a:solidFill>
                  <a:srgbClr val="141413"/>
                </a:solidFill>
                <a:latin typeface="CourierNewPSMT" charset="0"/>
              </a:rPr>
              <a:t>;          </a:t>
            </a:r>
            <a:r>
              <a:rPr lang="nl-NL" altLang="en-US" sz="2400" baseline="30000">
                <a:solidFill>
                  <a:srgbClr val="777877"/>
                </a:solidFill>
                <a:latin typeface="CourierNewPSMT" charset="0"/>
              </a:rPr>
              <a:t>// Null</a:t>
            </a:r>
          </a:p>
        </p:txBody>
      </p:sp>
    </p:spTree>
    <p:extLst>
      <p:ext uri="{BB962C8B-B14F-4D97-AF65-F5344CB8AC3E}">
        <p14:creationId xmlns:p14="http://schemas.microsoft.com/office/powerpoint/2010/main" val="1741767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JavaScript supports two numeric data types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Integers and floating-point numbers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Integer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Positive or negative number with no decimal places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Floating-point number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Number containing decimal places or written in exponential notation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Exponential notation (scientific notation)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Shortened format for writing very large numbers or numbers with many decimal places</a:t>
            </a:r>
          </a:p>
        </p:txBody>
      </p:sp>
      <p:sp>
        <p:nvSpPr>
          <p:cNvPr id="2765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Understanding Numeric Data Types</a:t>
            </a:r>
          </a:p>
        </p:txBody>
      </p:sp>
    </p:spTree>
    <p:extLst>
      <p:ext uri="{BB962C8B-B14F-4D97-AF65-F5344CB8AC3E}">
        <p14:creationId xmlns:p14="http://schemas.microsoft.com/office/powerpoint/2010/main" val="1415281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Notepad++, open the “digital.htm” document from the “</a:t>
            </a:r>
            <a:r>
              <a:rPr lang="en-US" dirty="0" err="1"/>
              <a:t>fan_trick_photography</a:t>
            </a:r>
            <a:r>
              <a:rPr lang="en-US" dirty="0"/>
              <a:t>” folder.</a:t>
            </a:r>
          </a:p>
          <a:p>
            <a:r>
              <a:rPr lang="en-US" dirty="0"/>
              <a:t>Enter your name and the current date in the comment section, save the file and then run the file in your browser.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</p:spTree>
    <p:extLst>
      <p:ext uri="{BB962C8B-B14F-4D97-AF65-F5344CB8AC3E}">
        <p14:creationId xmlns:p14="http://schemas.microsoft.com/office/powerpoint/2010/main" val="2153287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“</a:t>
            </a:r>
            <a:r>
              <a:rPr lang="en-US" b="1" dirty="0"/>
              <a:t>digital.htm</a:t>
            </a:r>
            <a:r>
              <a:rPr lang="en-US" dirty="0"/>
              <a:t>”, add a &lt;script&gt; element above the opening &lt;table&gt; tag. Enter the code which contain variable declarations for the 20 metric prefixes (</a:t>
            </a:r>
            <a:r>
              <a:rPr lang="en-US" i="1" dirty="0"/>
              <a:t>see pages 94 &amp; 95 step 3</a:t>
            </a:r>
            <a:r>
              <a:rPr lang="en-US" dirty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</p:spTree>
    <p:extLst>
      <p:ext uri="{BB962C8B-B14F-4D97-AF65-F5344CB8AC3E}">
        <p14:creationId xmlns:p14="http://schemas.microsoft.com/office/powerpoint/2010/main" val="1914749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&lt;table&gt; element, in the second row, within the empty &lt;td&gt; element, enter the following script section which will print the value of the variable that corresponds to the prefix: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0" y="3657600"/>
            <a:ext cx="7159921" cy="21813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212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add script sections within the empty &lt;td&gt; elements of the table to add the relevant variable names for each row.</a:t>
            </a:r>
          </a:p>
          <a:p>
            <a:r>
              <a:rPr lang="en-US" u="sng" dirty="0">
                <a:solidFill>
                  <a:srgbClr val="FF0000"/>
                </a:solidFill>
              </a:rPr>
              <a:t>NOTE</a:t>
            </a:r>
            <a:r>
              <a:rPr lang="en-US" dirty="0"/>
              <a:t>: </a:t>
            </a:r>
            <a:r>
              <a:rPr lang="en-US" i="1" dirty="0"/>
              <a:t>be sure to spell the variable names correctly and match the lowercase that we used to declare the variables with in Step 3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</p:spTree>
    <p:extLst>
      <p:ext uri="{BB962C8B-B14F-4D97-AF65-F5344CB8AC3E}">
        <p14:creationId xmlns:p14="http://schemas.microsoft.com/office/powerpoint/2010/main" val="1345028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Logical value of true or false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Used for decision making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Which parts of a program should execute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Used for comparing data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JavaScript programming Boolean values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The words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true</a:t>
            </a:r>
            <a:r>
              <a:rPr lang="en-US" altLang="en-US">
                <a:ea typeface="ヒラギノ角ゴ Pro W3" pitchFamily="127" charset="-128"/>
              </a:rPr>
              <a:t> and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false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JavaScript converts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true</a:t>
            </a:r>
            <a:r>
              <a:rPr lang="en-US" altLang="en-US">
                <a:ea typeface="ヒラギノ角ゴ Pro W3" pitchFamily="127" charset="-128"/>
              </a:rPr>
              <a:t> and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false</a:t>
            </a:r>
            <a:r>
              <a:rPr lang="en-US" altLang="en-US">
                <a:ea typeface="ヒラギノ角ゴ Pro W3" pitchFamily="127" charset="-128"/>
              </a:rPr>
              <a:t> values to the integers 1 and 0 when necessary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Using Boolean Values</a:t>
            </a:r>
          </a:p>
        </p:txBody>
      </p:sp>
    </p:spTree>
    <p:extLst>
      <p:ext uri="{BB962C8B-B14F-4D97-AF65-F5344CB8AC3E}">
        <p14:creationId xmlns:p14="http://schemas.microsoft.com/office/powerpoint/2010/main" val="430632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533400" y="1524000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newCustomer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true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contractorRates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false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.write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"&lt;p&gt;New customer: "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newCustomer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"&lt;/p&gt;"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.write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"&lt;p&gt;Contractor rates: "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contractorRates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"&lt;/p&gt;"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400" dirty="0">
              <a:latin typeface="Courier New" pitchFamily="49" charset="0"/>
            </a:endParaRPr>
          </a:p>
        </p:txBody>
      </p:sp>
      <p:pic>
        <p:nvPicPr>
          <p:cNvPr id="29703" name="Picture 1" descr="Screen Shot 2014-09-11 at 11 Sep   4.12.46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44"/>
          <a:stretch/>
        </p:blipFill>
        <p:spPr bwMode="auto">
          <a:xfrm>
            <a:off x="838200" y="3429000"/>
            <a:ext cx="68931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Using Boolean Values</a:t>
            </a:r>
            <a:endParaRPr kumimoji="0" lang="en-US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639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Notepad++, return to the “ft.js” file.</a:t>
            </a:r>
          </a:p>
          <a:p>
            <a:r>
              <a:rPr lang="en-US" dirty="0"/>
              <a:t>Below the </a:t>
            </a:r>
            <a:r>
              <a:rPr lang="en-US" dirty="0" err="1"/>
              <a:t>totalCost</a:t>
            </a:r>
            <a:r>
              <a:rPr lang="en-US" dirty="0"/>
              <a:t> variable, add the following global variables: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6" y="3276600"/>
            <a:ext cx="7394948" cy="22003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62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7" name="Rectangle 17"/>
          <p:cNvSpPr>
            <a:spLocks noGrp="1" noChangeArrowheads="1"/>
          </p:cNvSpPr>
          <p:nvPr>
            <p:ph idx="1"/>
          </p:nvPr>
        </p:nvSpPr>
        <p:spPr>
          <a:xfrm>
            <a:off x="457200" y="1646238"/>
            <a:ext cx="83820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Function definition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Lines making up a function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Named function syntax</a:t>
            </a:r>
          </a:p>
          <a:p>
            <a:pPr marL="1085850"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name_of_function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085850"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statements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85850"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Anonymous function syntax</a:t>
            </a:r>
          </a:p>
          <a:p>
            <a:pPr marL="1085850"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085850"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statements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85850"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ea typeface="+mn-ea"/>
            </a:endParaRPr>
          </a:p>
        </p:txBody>
      </p:sp>
      <p:sp>
        <p:nvSpPr>
          <p:cNvPr id="717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Defining Functions</a:t>
            </a:r>
            <a:endParaRPr lang="en-US" altLang="en-US" dirty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589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</a:t>
            </a:r>
            <a:r>
              <a:rPr lang="en-US" dirty="0" err="1"/>
              <a:t>resetForm</a:t>
            </a:r>
            <a:r>
              <a:rPr lang="en-US" dirty="0"/>
              <a:t>() function, change the values “checked” to the appropriate variable values: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9" y="2895600"/>
            <a:ext cx="8981843" cy="26216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5354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Text string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Contains zero or more characters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Surrounded by double or single quotation marks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Can be used as literal values or assigned to a variable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Empty string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Zero-length string value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Valid for literal strings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Not considered to be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</a:rPr>
              <a:t>null</a:t>
            </a:r>
            <a:r>
              <a:rPr lang="en-US" altLang="en-US">
                <a:ea typeface="ヒラギノ角ゴ Pro W3" pitchFamily="127" charset="-128"/>
              </a:rPr>
              <a:t> or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</a:rPr>
              <a:t>undefined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Working with Strings</a:t>
            </a:r>
          </a:p>
        </p:txBody>
      </p:sp>
    </p:spTree>
    <p:extLst>
      <p:ext uri="{BB962C8B-B14F-4D97-AF65-F5344CB8AC3E}">
        <p14:creationId xmlns:p14="http://schemas.microsoft.com/office/powerpoint/2010/main" val="2037688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To include a quoted string within a literal string surrounded by double quotation marks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Surround the quoted string with single quotation marks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To include a quoted string within a literal string surrounded by single quotation marks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Surround the quoted string with double quotation marks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String must begin and end with the same type of quotation marks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Working with Strings</a:t>
            </a:r>
          </a:p>
        </p:txBody>
      </p:sp>
    </p:spTree>
    <p:extLst>
      <p:ext uri="{BB962C8B-B14F-4D97-AF65-F5344CB8AC3E}">
        <p14:creationId xmlns:p14="http://schemas.microsoft.com/office/powerpoint/2010/main" val="1567157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304800" y="1295400"/>
            <a:ext cx="8229600" cy="204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000" baseline="30000" dirty="0" err="1">
                <a:solidFill>
                  <a:srgbClr val="00477B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000" baseline="30000" dirty="0" err="1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"&lt;h1&gt;Speech at the Berlin Wall</a:t>
            </a:r>
            <a:r>
              <a:rPr lang="en-US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(excerpt)&lt;/h1&gt;"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en-US" sz="2000" baseline="30000" dirty="0" err="1">
                <a:solidFill>
                  <a:srgbClr val="00477B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000" baseline="30000" dirty="0" err="1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"&lt;p&gt;Two thousand years ago, the proudest boast</a:t>
            </a:r>
            <a:r>
              <a:rPr lang="en-US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was '</a:t>
            </a:r>
            <a:r>
              <a:rPr lang="en-US" altLang="en-US" sz="2000" baseline="30000" dirty="0" err="1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civis</a:t>
            </a:r>
            <a:r>
              <a:rPr lang="en-US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aseline="30000" dirty="0" err="1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Romanus</a:t>
            </a:r>
            <a:r>
              <a:rPr lang="en-US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 sum.'&lt;</a:t>
            </a:r>
            <a:r>
              <a:rPr lang="en-US" altLang="en-US" sz="2000" baseline="30000" dirty="0" err="1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 /&gt;"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en-US" sz="2000" baseline="30000" dirty="0" err="1">
                <a:solidFill>
                  <a:srgbClr val="00477B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000" baseline="30000" dirty="0" err="1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'Today, in the world of freedom, the proudest</a:t>
            </a:r>
            <a:r>
              <a:rPr lang="en-US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boast is "</a:t>
            </a:r>
            <a:r>
              <a:rPr lang="en-US" altLang="en-US" sz="2000" baseline="30000" dirty="0" err="1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Ich</a:t>
            </a:r>
            <a:r>
              <a:rPr lang="en-US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 bin </a:t>
            </a:r>
            <a:r>
              <a:rPr lang="en-US" altLang="en-US" sz="2000" baseline="30000" dirty="0" err="1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ein</a:t>
            </a:r>
            <a:r>
              <a:rPr lang="en-US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 Berliner."&lt;/p&gt;'</a:t>
            </a:r>
            <a:r>
              <a:rPr lang="en-US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en-US" sz="2000" baseline="30000" dirty="0" err="1">
                <a:solidFill>
                  <a:srgbClr val="D67134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en-US" sz="2000" baseline="30000" dirty="0">
                <a:solidFill>
                  <a:srgbClr val="D6713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speaker </a:t>
            </a:r>
            <a:r>
              <a:rPr lang="en-US" altLang="en-US" sz="2000" baseline="30000" dirty="0">
                <a:solidFill>
                  <a:srgbClr val="D67134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"&lt;p&gt;John F. Kennedy&lt;/</a:t>
            </a:r>
            <a:r>
              <a:rPr lang="en-US" altLang="en-US" sz="2000" baseline="30000" dirty="0" err="1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&gt;"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da-DK" altLang="en-US" sz="2000" baseline="30000" dirty="0">
                <a:solidFill>
                  <a:srgbClr val="D67134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da-DK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da-DK" altLang="en-US" sz="2000" baseline="30000" dirty="0">
                <a:solidFill>
                  <a:srgbClr val="D67134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da-DK" altLang="en-US" sz="2000" baseline="30000" dirty="0">
                <a:solidFill>
                  <a:srgbClr val="007833"/>
                </a:solidFill>
                <a:latin typeface="Courier New" pitchFamily="49" charset="0"/>
                <a:cs typeface="Courier New" pitchFamily="49" charset="0"/>
              </a:rPr>
              <a:t>'June 26, 1963&lt;/p&gt;'</a:t>
            </a:r>
            <a:r>
              <a:rPr lang="da-DK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da-DK" altLang="en-US" sz="2000" baseline="30000" dirty="0">
                <a:solidFill>
                  <a:srgbClr val="00477B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da-DK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.write(speaker);</a:t>
            </a:r>
          </a:p>
          <a:p>
            <a:pPr eaLnBrk="1" hangingPunct="1"/>
            <a:r>
              <a:rPr lang="da-DK" altLang="en-US" sz="2000" baseline="30000" dirty="0">
                <a:solidFill>
                  <a:srgbClr val="00477B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da-DK" altLang="en-US" sz="2000" baseline="30000" dirty="0">
                <a:solidFill>
                  <a:srgbClr val="141413"/>
                </a:solidFill>
                <a:latin typeface="Courier New" pitchFamily="49" charset="0"/>
                <a:cs typeface="Courier New" pitchFamily="49" charset="0"/>
              </a:rPr>
              <a:t>.write(date);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2775" name="Picture 2" descr="Screen Shot 2014-09-11 at 11 Sep   4.15.3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51181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Working with Strings</a:t>
            </a:r>
            <a:endParaRPr kumimoji="0" lang="en-US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2286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String operators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Concatenation operator (+): combines two strings</a:t>
            </a:r>
          </a:p>
          <a:p>
            <a:pPr marL="800100" lvl="2" indent="0"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destination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"Honolulu"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marL="800100" lvl="2" indent="0"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location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"Hawaii"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marL="800100" lvl="2" indent="0"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destination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destination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 is in "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location;</a:t>
            </a:r>
          </a:p>
          <a:p>
            <a:r>
              <a:rPr lang="en-US" altLang="en-US">
                <a:ea typeface="ヒラギノ角ゴ Pro W3" pitchFamily="127" charset="-128"/>
              </a:rPr>
              <a:t>Compound assignment operator (+=): combines two strings</a:t>
            </a:r>
          </a:p>
          <a:p>
            <a:pPr marL="800100" lvl="2" indent="0">
              <a:buFontTx/>
              <a:buNone/>
            </a:pP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destination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"Honolulu"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marL="800100" lvl="2" indent="0"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destination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 is in Hawaii"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r>
              <a:rPr lang="en-US" altLang="en-US">
                <a:ea typeface="ヒラギノ角ゴ Pro W3" pitchFamily="127" charset="-128"/>
              </a:rPr>
              <a:t>Plus sign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Concatenation operator and addition operator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Working with Strings</a:t>
            </a:r>
          </a:p>
        </p:txBody>
      </p:sp>
    </p:spTree>
    <p:extLst>
      <p:ext uri="{BB962C8B-B14F-4D97-AF65-F5344CB8AC3E}">
        <p14:creationId xmlns:p14="http://schemas.microsoft.com/office/powerpoint/2010/main" val="4048944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Escape characters and sequences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Escape character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Tells the compiler or interpreter that the character that follows has a special purpose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In JavaScript, escape character is backslash (\)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Escape sequence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Escape character combined with other characters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Most escape sequences carry out special functions</a:t>
            </a:r>
          </a:p>
        </p:txBody>
      </p:sp>
      <p:sp>
        <p:nvSpPr>
          <p:cNvPr id="348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Working with Strings</a:t>
            </a:r>
          </a:p>
        </p:txBody>
      </p:sp>
    </p:spTree>
    <p:extLst>
      <p:ext uri="{BB962C8B-B14F-4D97-AF65-F5344CB8AC3E}">
        <p14:creationId xmlns:p14="http://schemas.microsoft.com/office/powerpoint/2010/main" val="1944348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752600" y="582295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2-4 </a:t>
            </a:r>
            <a:r>
              <a:rPr lang="en-US" altLang="en-US"/>
              <a:t>JavaScript escape sequences</a:t>
            </a:r>
            <a:endParaRPr lang="en-US" altLang="en-US" i="1"/>
          </a:p>
        </p:txBody>
      </p:sp>
      <p:pic>
        <p:nvPicPr>
          <p:cNvPr id="35846" name="Picture 1" descr="Screen Shot 2014-09-11 at 11 Sep   4.19.0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781800" cy="44831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Working with Strings</a:t>
            </a:r>
            <a:endParaRPr kumimoji="0" lang="en-US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8827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Using Operators to Build Expressions</a:t>
            </a: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3924359" y="6019800"/>
            <a:ext cx="3848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dirty="0"/>
              <a:t>Table 2-5 </a:t>
            </a:r>
            <a:r>
              <a:rPr lang="en-US" altLang="en-US" dirty="0"/>
              <a:t>JavaScript operator types</a:t>
            </a:r>
            <a:endParaRPr lang="en-US" altLang="en-US" i="1" dirty="0"/>
          </a:p>
        </p:txBody>
      </p:sp>
      <p:pic>
        <p:nvPicPr>
          <p:cNvPr id="36870" name="Picture 1" descr="Screen Shot 2014-09-11 at 11 Sep   4.20.1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023937"/>
            <a:ext cx="6019800" cy="48434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76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2133600" y="5943600"/>
            <a:ext cx="4740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2-5 </a:t>
            </a:r>
            <a:r>
              <a:rPr lang="en-US" altLang="en-US"/>
              <a:t>JavaScript operator types (cont'd.)</a:t>
            </a:r>
          </a:p>
        </p:txBody>
      </p:sp>
      <p:pic>
        <p:nvPicPr>
          <p:cNvPr id="37894" name="Picture 1" descr="Screen Shot 2014-09-11 at 11 Sep   4.21.3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4785"/>
            <a:ext cx="5597525" cy="21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2" descr="Screen Shot 2014-09-11 at 11 Sep   4.25.54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53590"/>
            <a:ext cx="5608638" cy="127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3" descr="Screen Shot 2014-09-11 at 11 Sep   4.26.05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04" y="3200400"/>
            <a:ext cx="570173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686800" cy="868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Using Operators to Build Expressions</a:t>
            </a:r>
          </a:p>
        </p:txBody>
      </p:sp>
    </p:spTree>
    <p:extLst>
      <p:ext uri="{BB962C8B-B14F-4D97-AF65-F5344CB8AC3E}">
        <p14:creationId xmlns:p14="http://schemas.microsoft.com/office/powerpoint/2010/main" val="1578108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Binary operator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Requires an operand before and after the operator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Unary operator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Requires a single operand either before or after the operator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Using Operators to Build Expressions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4611" y="3886200"/>
            <a:ext cx="3874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myNumber</a:t>
            </a:r>
            <a:r>
              <a:rPr lang="en-US" sz="3200" dirty="0"/>
              <a:t> = 100;</a:t>
            </a:r>
          </a:p>
          <a:p>
            <a:endParaRPr lang="en-US" sz="3200" dirty="0"/>
          </a:p>
          <a:p>
            <a:r>
              <a:rPr lang="en-US" sz="3200" dirty="0" err="1"/>
              <a:t>myNumber</a:t>
            </a:r>
            <a:r>
              <a:rPr lang="en-US" sz="3200" dirty="0"/>
              <a:t>++;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86600" y="3352800"/>
            <a:ext cx="883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5257800" y="3537466"/>
            <a:ext cx="1828800" cy="501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1800" y="4876800"/>
            <a:ext cx="8130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unary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410200" y="5061466"/>
            <a:ext cx="1371600" cy="43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1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7" name="Rectangle 17"/>
          <p:cNvSpPr>
            <a:spLocks noGrp="1" noChangeArrowheads="1"/>
          </p:cNvSpPr>
          <p:nvPr>
            <p:ph idx="1"/>
          </p:nvPr>
        </p:nvSpPr>
        <p:spPr>
          <a:xfrm>
            <a:off x="457200" y="1646238"/>
            <a:ext cx="83820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ea typeface="+mn-ea"/>
              </a:rPr>
              <a:t>Parameter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Variable used within a function.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Placed within parentheses following a function name.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Multiple parameters are allowed.</a:t>
            </a:r>
          </a:p>
          <a:p>
            <a:pPr marL="1085850" lvl="2" indent="-339725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</a:endParaRPr>
          </a:p>
          <a:p>
            <a:pPr marL="1085850" lvl="2" indent="-339725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</a:rPr>
              <a:t>function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</a:rPr>
              <a:t>calculateVolume</a:t>
            </a:r>
            <a:r>
              <a:rPr lang="en-US" sz="2000" dirty="0">
                <a:latin typeface="Courier New" pitchFamily="49" charset="0"/>
              </a:rPr>
              <a:t>(length, width, height){</a:t>
            </a:r>
          </a:p>
          <a:p>
            <a:pPr marL="1085850" lvl="2" indent="-339725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latin typeface="Courier New" pitchFamily="49" charset="0"/>
            </a:endParaRPr>
          </a:p>
          <a:p>
            <a:pPr marL="1085850" lvl="2" indent="-339725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819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Defining Functions</a:t>
            </a:r>
          </a:p>
        </p:txBody>
      </p:sp>
    </p:spTree>
    <p:extLst>
      <p:ext uri="{BB962C8B-B14F-4D97-AF65-F5344CB8AC3E}">
        <p14:creationId xmlns:p14="http://schemas.microsoft.com/office/powerpoint/2010/main" val="2207166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Perform mathematical calculations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Addition, subtraction, multiplication, division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Returns the modulus of a calculation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Arithmetic binary operators</a:t>
            </a:r>
          </a:p>
        </p:txBody>
      </p:sp>
      <p:sp>
        <p:nvSpPr>
          <p:cNvPr id="399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Arithmetic Operators</a:t>
            </a:r>
          </a:p>
        </p:txBody>
      </p:sp>
      <p:sp>
        <p:nvSpPr>
          <p:cNvPr id="39942" name="Rectangle 11"/>
          <p:cNvSpPr>
            <a:spLocks noChangeArrowheads="1"/>
          </p:cNvSpPr>
          <p:nvPr/>
        </p:nvSpPr>
        <p:spPr bwMode="auto">
          <a:xfrm>
            <a:off x="1219200" y="5321300"/>
            <a:ext cx="396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2-6 </a:t>
            </a:r>
            <a:r>
              <a:rPr lang="en-US" altLang="en-US"/>
              <a:t>Arithmetic binary operators</a:t>
            </a:r>
          </a:p>
        </p:txBody>
      </p:sp>
      <p:pic>
        <p:nvPicPr>
          <p:cNvPr id="39943" name="Picture 1" descr="Screen Shot 2014-09-11 at 11 Sep   4.28.3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3505200"/>
            <a:ext cx="6565900" cy="1816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796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Arithmetic binary operators (cont</a:t>
            </a:r>
            <a:r>
              <a:rPr lang="ja-JP" altLang="en-US">
                <a:ea typeface="ヒラギノ角ゴ Pro W3" pitchFamily="127" charset="-128"/>
              </a:rPr>
              <a:t>’</a:t>
            </a:r>
            <a:r>
              <a:rPr lang="en-US" altLang="ja-JP">
                <a:ea typeface="ヒラギノ角ゴ Pro W3" pitchFamily="127" charset="-128"/>
              </a:rPr>
              <a:t>d.)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Value of operation on right side of the assignment operator assigned to variable on the left side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Example: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</a:rPr>
              <a:t>arithmeticValue = x + y</a:t>
            </a:r>
            <a:r>
              <a:rPr lang="en-US" altLang="en-US">
                <a:ea typeface="ヒラギノ角ゴ Pro W3" pitchFamily="127" charset="-128"/>
              </a:rPr>
              <a:t>;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Result assigned to the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</a:rPr>
              <a:t>arithmeticValue</a:t>
            </a:r>
            <a:r>
              <a:rPr lang="en-US" altLang="en-US">
                <a:ea typeface="ヒラギノ角ゴ Pro W3" pitchFamily="127" charset="-128"/>
              </a:rPr>
              <a:t> variable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Division operator (/)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Standard mathematical division operation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Modulus operator (%)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Returns the remainder resulting from the division of two integers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25923605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524000" y="4114800"/>
            <a:ext cx="4970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2-13 </a:t>
            </a:r>
            <a:r>
              <a:rPr lang="en-US" altLang="en-US"/>
              <a:t>Division and modulus expressions</a:t>
            </a:r>
          </a:p>
        </p:txBody>
      </p:sp>
      <p:sp>
        <p:nvSpPr>
          <p:cNvPr id="41989" name="Line 8"/>
          <p:cNvSpPr>
            <a:spLocks noChangeShapeType="1"/>
          </p:cNvSpPr>
          <p:nvPr/>
        </p:nvSpPr>
        <p:spPr bwMode="auto">
          <a:xfrm>
            <a:off x="1276350" y="41783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Box 1"/>
          <p:cNvSpPr txBox="1">
            <a:spLocks noChangeArrowheads="1"/>
          </p:cNvSpPr>
          <p:nvPr/>
        </p:nvSpPr>
        <p:spPr bwMode="auto">
          <a:xfrm>
            <a:off x="533400" y="1676400"/>
            <a:ext cx="8305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divisionResult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15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/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6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modulusResult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15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%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6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 </a:t>
            </a:r>
          </a:p>
          <a:p>
            <a:pPr eaLnBrk="1" hangingPunct="1"/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.write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"&lt;p&gt;15 divided by 6 is “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divisionResult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".&lt;/p&gt;"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 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prints '2.5' </a:t>
            </a:r>
          </a:p>
          <a:p>
            <a:pPr eaLnBrk="1" hangingPunct="1"/>
            <a:r>
              <a:rPr lang="en-US" altLang="en-US" sz="24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.write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"&lt;p&gt;The whole number 6 goes into 15 twice,</a:t>
            </a:r>
            <a:endParaRPr lang="en-US" altLang="en-US" sz="24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/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with a remainder of "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modulusResult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".&lt;/p&gt;"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prints '3'</a:t>
            </a:r>
            <a:endParaRPr lang="en-US" altLang="en-US" sz="2400" dirty="0"/>
          </a:p>
        </p:txBody>
      </p:sp>
      <p:pic>
        <p:nvPicPr>
          <p:cNvPr id="41992" name="Picture 2" descr="Screen Shot 2014-09-11 at 11 Sep   4.31.2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5816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Arithmetic Operators</a:t>
            </a:r>
            <a:endParaRPr kumimoji="0" lang="en-US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4315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Arithmetic binary operators</a:t>
            </a:r>
            <a:endParaRPr lang="en-US" altLang="ja-JP" dirty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Assignment statement</a:t>
            </a:r>
          </a:p>
          <a:p>
            <a:pPr lvl="2" eaLnBrk="1" hangingPunct="1"/>
            <a:r>
              <a:rPr lang="en-US" altLang="en-US" dirty="0">
                <a:ea typeface="ヒラギノ角ゴ Pro W3" pitchFamily="127" charset="-128"/>
              </a:rPr>
              <a:t>Can include combination of variables and literal values on the right side</a:t>
            </a:r>
          </a:p>
          <a:p>
            <a:pPr lvl="2" eaLnBrk="1" hangingPunct="1"/>
            <a:r>
              <a:rPr lang="en-US" altLang="en-US" dirty="0">
                <a:ea typeface="ヒラギノ角ゴ Pro W3" pitchFamily="127" charset="-128"/>
              </a:rPr>
              <a:t>Cannot include a literal value as the left operand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JavaScript interpreter</a:t>
            </a:r>
          </a:p>
          <a:p>
            <a:pPr lvl="2" eaLnBrk="1" hangingPunct="1"/>
            <a:r>
              <a:rPr lang="en-US" altLang="en-US" dirty="0">
                <a:ea typeface="ヒラギノ角ゴ Pro W3" pitchFamily="127" charset="-128"/>
              </a:rPr>
              <a:t>Attempts to convert the string values to numbers</a:t>
            </a:r>
          </a:p>
          <a:p>
            <a:pPr lvl="2" eaLnBrk="1" hangingPunct="1"/>
            <a:r>
              <a:rPr lang="en-US" altLang="en-US" dirty="0">
                <a:ea typeface="ヒラギノ角ゴ Pro W3" pitchFamily="127" charset="-128"/>
              </a:rPr>
              <a:t>Does not convert strings to numbers when using the addition operator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618189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Prefix operator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Placed before a variable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Postfix operator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Placed after a variable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Arithmetic Operators</a:t>
            </a: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1143000" y="5410200"/>
            <a:ext cx="391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2-7 </a:t>
            </a:r>
            <a:r>
              <a:rPr lang="en-US" altLang="en-US"/>
              <a:t>Arithmetic unary operators</a:t>
            </a:r>
          </a:p>
        </p:txBody>
      </p:sp>
      <p:pic>
        <p:nvPicPr>
          <p:cNvPr id="44039" name="Picture 1" descr="Screen Shot 2014-09-11 at 11 Sep   4.33.3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9563"/>
            <a:ext cx="6629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107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Arithmetic unary operators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Performed on a single variable using unary operators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Increment (++) unary operator: used as prefix operators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Prefix operator placed before a variable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Decrement (--) unary operator: used as postfix operator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Postfix operator placed after a variable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Example: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</a:rPr>
              <a:t>++count;</a:t>
            </a:r>
            <a:r>
              <a:rPr lang="en-US" altLang="en-US">
                <a:ea typeface="ヒラギノ角ゴ Pro W3" pitchFamily="127" charset="-128"/>
              </a:rPr>
              <a:t> and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</a:rPr>
              <a:t>count++;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Both increase the count variable by one, but return different values</a:t>
            </a:r>
          </a:p>
        </p:txBody>
      </p:sp>
      <p:sp>
        <p:nvSpPr>
          <p:cNvPr id="4506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672744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9"/>
          <p:cNvSpPr>
            <a:spLocks noChangeArrowheads="1"/>
          </p:cNvSpPr>
          <p:nvPr/>
        </p:nvSpPr>
        <p:spPr bwMode="auto">
          <a:xfrm>
            <a:off x="1066800" y="5378450"/>
            <a:ext cx="678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2-14 </a:t>
            </a:r>
            <a:r>
              <a:rPr lang="en-US" altLang="en-US"/>
              <a:t>Output of the prefix version of the student ID script</a:t>
            </a:r>
          </a:p>
        </p:txBody>
      </p:sp>
      <p:pic>
        <p:nvPicPr>
          <p:cNvPr id="46086" name="Picture 1" descr="Screen Shot 2014-09-11 at 11 Sep   4.34.4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16000"/>
            <a:ext cx="55880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2" descr="Screen Shot 2014-09-11 at 11 Sep   4.34.54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5816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082615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295400" y="5562600"/>
            <a:ext cx="678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2-15 </a:t>
            </a:r>
            <a:r>
              <a:rPr lang="en-US" altLang="en-US"/>
              <a:t>Output of the postfix version of the student ID script</a:t>
            </a:r>
          </a:p>
        </p:txBody>
      </p:sp>
      <p:pic>
        <p:nvPicPr>
          <p:cNvPr id="47110" name="Picture 1" descr="Screen Shot 2014-09-11 at 11 Sep   4.36.4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30300"/>
            <a:ext cx="510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2" descr="Screen Shot 2014-09-11 at 11 Sep   4.36.5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552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3" descr="Screen Shot 2014-09-11 at 11 Sep   4.37.08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525963"/>
            <a:ext cx="58039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0176883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Used for assigning a value to a variable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Equal sign (=)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Assigns initial value to a new variable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Assigns new value to an existing variable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Compound assignment operators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Perform mathematical calculations on variables and literal values in an expression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Then assign a new value to the left operand</a:t>
            </a:r>
          </a:p>
        </p:txBody>
      </p:sp>
      <p:sp>
        <p:nvSpPr>
          <p:cNvPr id="4813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21494208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Assignment Operators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90600" y="5334000"/>
            <a:ext cx="346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2-8 </a:t>
            </a:r>
            <a:r>
              <a:rPr lang="en-US" altLang="en-US"/>
              <a:t>Assignment operators</a:t>
            </a:r>
          </a:p>
        </p:txBody>
      </p:sp>
      <p:pic>
        <p:nvPicPr>
          <p:cNvPr id="8" name="Picture 2" descr="Screen Shot 2014-09-11 at 11 Sep   4.38.1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9596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89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ea typeface="ヒラギノ角ゴ Pro W3" pitchFamily="127" charset="-128"/>
              </a:rPr>
              <a:t>Function statements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Do the actual work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Contained within function braces</a:t>
            </a:r>
          </a:p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Put functions in an external .</a:t>
            </a:r>
            <a:r>
              <a:rPr lang="en-US" altLang="en-US" dirty="0" err="1">
                <a:ea typeface="ヒラギノ角ゴ Pro W3" pitchFamily="127" charset="-128"/>
              </a:rPr>
              <a:t>js</a:t>
            </a:r>
            <a:r>
              <a:rPr lang="en-US" altLang="en-US" dirty="0">
                <a:ea typeface="ヒラギノ角ゴ Pro W3" pitchFamily="127" charset="-128"/>
              </a:rPr>
              <a:t> file 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Reference at bottom of body section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Defining Functions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066800" y="4038600"/>
            <a:ext cx="701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6600"/>
                </a:solidFill>
                <a:latin typeface="Courier New" pitchFamily="49" charset="0"/>
              </a:rPr>
              <a:t>function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Courier New" pitchFamily="49" charset="0"/>
              </a:rPr>
              <a:t>calculateVolume</a:t>
            </a:r>
            <a:r>
              <a:rPr lang="en-US" altLang="en-US" dirty="0">
                <a:latin typeface="Courier New" pitchFamily="49" charset="0"/>
              </a:rPr>
              <a:t>(length, width, height) {</a:t>
            </a:r>
          </a:p>
          <a:p>
            <a:pPr lvl="1" eaLnBrk="1" hangingPunct="1"/>
            <a:r>
              <a:rPr lang="en-US" altLang="en-US" dirty="0" err="1">
                <a:solidFill>
                  <a:srgbClr val="FF6600"/>
                </a:solidFill>
                <a:latin typeface="Courier New" pitchFamily="49" charset="0"/>
              </a:rPr>
              <a:t>var</a:t>
            </a:r>
            <a:r>
              <a:rPr lang="en-US" altLang="en-US" dirty="0">
                <a:latin typeface="Courier New" pitchFamily="49" charset="0"/>
              </a:rPr>
              <a:t> volume </a:t>
            </a:r>
            <a:r>
              <a:rPr lang="en-US" altLang="en-US" dirty="0">
                <a:solidFill>
                  <a:srgbClr val="FF6600"/>
                </a:solidFill>
                <a:latin typeface="Courier New" pitchFamily="49" charset="0"/>
              </a:rPr>
              <a:t>=</a:t>
            </a:r>
            <a:r>
              <a:rPr lang="en-US" altLang="en-US" dirty="0">
                <a:latin typeface="Courier New" pitchFamily="49" charset="0"/>
              </a:rPr>
              <a:t> length </a:t>
            </a:r>
            <a:r>
              <a:rPr lang="en-US" altLang="en-US" dirty="0">
                <a:solidFill>
                  <a:srgbClr val="FF6600"/>
                </a:solidFill>
                <a:latin typeface="Courier New" pitchFamily="49" charset="0"/>
              </a:rPr>
              <a:t>*</a:t>
            </a:r>
            <a:r>
              <a:rPr lang="en-US" altLang="en-US" dirty="0">
                <a:latin typeface="Courier New" pitchFamily="49" charset="0"/>
              </a:rPr>
              <a:t> width </a:t>
            </a:r>
            <a:r>
              <a:rPr lang="en-US" altLang="en-US" dirty="0">
                <a:solidFill>
                  <a:srgbClr val="FF6600"/>
                </a:solidFill>
                <a:latin typeface="Courier New" pitchFamily="49" charset="0"/>
              </a:rPr>
              <a:t>*</a:t>
            </a:r>
            <a:r>
              <a:rPr lang="en-US" altLang="en-US" dirty="0">
                <a:latin typeface="Courier New" pitchFamily="49" charset="0"/>
              </a:rPr>
              <a:t> height;</a:t>
            </a:r>
          </a:p>
          <a:p>
            <a:pPr lvl="1" eaLnBrk="1" hangingPunct="1"/>
            <a:r>
              <a:rPr lang="en-US" altLang="en-US" dirty="0">
                <a:solidFill>
                  <a:srgbClr val="0066FF"/>
                </a:solidFill>
                <a:latin typeface="Courier New" pitchFamily="49" charset="0"/>
              </a:rPr>
              <a:t>alert</a:t>
            </a:r>
            <a:r>
              <a:rPr lang="en-US" altLang="en-US" dirty="0">
                <a:latin typeface="Courier New" pitchFamily="49" charset="0"/>
              </a:rPr>
              <a:t>(volume);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87265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+= compound addition assignment operator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Used to combine two strings and to add numbers</a:t>
            </a:r>
          </a:p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Examples:</a:t>
            </a: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Assignment Operators</a:t>
            </a:r>
          </a:p>
        </p:txBody>
      </p:sp>
      <p:pic>
        <p:nvPicPr>
          <p:cNvPr id="50182" name="Picture 1" descr="Screen Shot 2014-09-11 at 11 Sep   4.39.08 PM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62200"/>
            <a:ext cx="4800600" cy="39608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9581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Examples: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Assignment Operators</a:t>
            </a:r>
          </a:p>
        </p:txBody>
      </p:sp>
      <p:pic>
        <p:nvPicPr>
          <p:cNvPr id="51206" name="Picture 1" descr="Screen Shot 2014-09-11 at 11 Sep   4.39.55 PM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5738782" cy="433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213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</p:spTree>
    <p:extLst>
      <p:ext uri="{BB962C8B-B14F-4D97-AF65-F5344CB8AC3E}">
        <p14:creationId xmlns:p14="http://schemas.microsoft.com/office/powerpoint/2010/main" val="42879037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1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Comparison operators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Compare two operands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Determine if one numeric value is greater than another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Boolean value of true or false returned after compare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Operands of comparison operators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Two numeric values: compared numerically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Two nonnumeric values: compared in alphabetical order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Number and a string: convert string value to a number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If conversion fails: value of false returned</a:t>
            </a:r>
          </a:p>
        </p:txBody>
      </p:sp>
      <p:sp>
        <p:nvSpPr>
          <p:cNvPr id="5222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Comparison and Conditional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15993490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860425" y="4814888"/>
            <a:ext cx="349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2-9 </a:t>
            </a:r>
            <a:r>
              <a:rPr lang="en-US" altLang="en-US"/>
              <a:t>Comparison operators</a:t>
            </a:r>
          </a:p>
        </p:txBody>
      </p:sp>
      <p:pic>
        <p:nvPicPr>
          <p:cNvPr id="53254" name="Picture 1" descr="Screen Shot 2014-09-11 at 11 Sep   4.41.0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752600"/>
            <a:ext cx="69088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Comparison and Conditional Operators</a:t>
            </a:r>
            <a:endParaRPr kumimoji="0" lang="en-US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99444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Conditional operator</a:t>
            </a:r>
          </a:p>
          <a:p>
            <a:pPr lvl="1" eaLnBrk="1" hangingPunct="1">
              <a:defRPr/>
            </a:pPr>
            <a:r>
              <a:rPr lang="en-US" dirty="0"/>
              <a:t>Executes one of two expressions based on conditional expression results</a:t>
            </a:r>
          </a:p>
          <a:p>
            <a:pPr lvl="1" eaLnBrk="1" hangingPunct="1">
              <a:defRPr/>
            </a:pPr>
            <a:r>
              <a:rPr lang="en-US" dirty="0"/>
              <a:t>Syntax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2400" i="1" baseline="30000" dirty="0">
                <a:solidFill>
                  <a:srgbClr val="141413"/>
                </a:solidFill>
                <a:latin typeface="CourierNewPS-ItalicMT"/>
              </a:rPr>
              <a:t>conditional expression </a:t>
            </a:r>
            <a:r>
              <a:rPr lang="en-US" sz="2400" baseline="30000" dirty="0">
                <a:solidFill>
                  <a:srgbClr val="D67134"/>
                </a:solidFill>
                <a:latin typeface="CourierNewPSMT"/>
              </a:rPr>
              <a:t>? </a:t>
            </a:r>
            <a:r>
              <a:rPr lang="en-US" sz="2400" i="1" baseline="30000" dirty="0">
                <a:solidFill>
                  <a:srgbClr val="141413"/>
                </a:solidFill>
                <a:latin typeface="CourierNewPS-ItalicMT"/>
              </a:rPr>
              <a:t>expression1 </a:t>
            </a:r>
            <a:r>
              <a:rPr lang="en-US" sz="2400" baseline="30000" dirty="0">
                <a:solidFill>
                  <a:srgbClr val="141413"/>
                </a:solidFill>
                <a:latin typeface="CourierNewPSMT"/>
              </a:rPr>
              <a:t>: </a:t>
            </a:r>
            <a:r>
              <a:rPr lang="en-US" sz="2400" i="1" baseline="30000" dirty="0">
                <a:solidFill>
                  <a:srgbClr val="141413"/>
                </a:solidFill>
                <a:latin typeface="CourierNewPS-ItalicMT"/>
              </a:rPr>
              <a:t>expression2</a:t>
            </a:r>
            <a:r>
              <a:rPr lang="en-US" sz="2400" baseline="30000" dirty="0">
                <a:solidFill>
                  <a:srgbClr val="141413"/>
                </a:solidFill>
                <a:latin typeface="CourierNewPSMT"/>
              </a:rPr>
              <a:t>;</a:t>
            </a:r>
          </a:p>
          <a:p>
            <a:pPr lvl="1" eaLnBrk="1" hangingPunct="1">
              <a:defRPr/>
            </a:pPr>
            <a:r>
              <a:rPr lang="en-US" dirty="0"/>
              <a:t>If conditional expression evaluates to true:</a:t>
            </a:r>
          </a:p>
          <a:p>
            <a:pPr lvl="2" eaLnBrk="1" hangingPunct="1">
              <a:defRPr/>
            </a:pPr>
            <a:r>
              <a:rPr lang="en-US" dirty="0"/>
              <a:t>Then </a:t>
            </a:r>
            <a:r>
              <a:rPr lang="en-US" dirty="0">
                <a:latin typeface="Courier New" charset="0"/>
              </a:rPr>
              <a:t>expression1</a:t>
            </a:r>
            <a:r>
              <a:rPr lang="en-US" dirty="0"/>
              <a:t> executes</a:t>
            </a:r>
          </a:p>
          <a:p>
            <a:pPr lvl="1" eaLnBrk="1" hangingPunct="1">
              <a:defRPr/>
            </a:pPr>
            <a:r>
              <a:rPr lang="en-US" dirty="0"/>
              <a:t>If the conditional expression evaluates to false:</a:t>
            </a:r>
          </a:p>
          <a:p>
            <a:pPr lvl="2" eaLnBrk="1" hangingPunct="1">
              <a:defRPr/>
            </a:pPr>
            <a:r>
              <a:rPr lang="en-US" dirty="0"/>
              <a:t>Then </a:t>
            </a:r>
            <a:r>
              <a:rPr lang="en-US" dirty="0">
                <a:latin typeface="Courier New" charset="0"/>
              </a:rPr>
              <a:t>expression2</a:t>
            </a:r>
            <a:r>
              <a:rPr lang="en-US" dirty="0"/>
              <a:t> executes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Comparison and Conditional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7846546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Example of conditional operator: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Comparison and Conditional Operators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1143000" y="2559050"/>
            <a:ext cx="7467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intVariable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150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 </a:t>
            </a:r>
          </a:p>
          <a:p>
            <a:pPr eaLnBrk="1" hangingPunct="1"/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result; </a:t>
            </a:r>
          </a:p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intVariable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&gt;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100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?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   result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"intVariable is greater than 100"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:</a:t>
            </a:r>
            <a:r>
              <a:rPr lang="en-US" altLang="en-US" sz="2400" baseline="3000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/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   result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</a:rPr>
              <a:t>"intVariable is less than or equal to 100"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.write(result);</a:t>
            </a:r>
            <a:endParaRPr lang="en-US" altLang="en-US" sz="2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78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Six false values treated like Boolean </a:t>
            </a:r>
            <a:r>
              <a:rPr lang="en-US" altLang="en-US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false</a:t>
            </a:r>
            <a:r>
              <a:rPr lang="en-US" altLang="en-US" dirty="0">
                <a:ea typeface="ヒラギノ角ゴ Pro W3" pitchFamily="127" charset="-128"/>
              </a:rPr>
              <a:t>:</a:t>
            </a:r>
          </a:p>
          <a:p>
            <a:pPr lvl="1" eaLnBrk="1" hangingPunct="1"/>
            <a:r>
              <a:rPr lang="en-US" altLang="en-US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""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-0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0</a:t>
            </a:r>
          </a:p>
          <a:p>
            <a:pPr lvl="1" eaLnBrk="1" hangingPunct="1"/>
            <a:r>
              <a:rPr lang="en-US" altLang="en-US" dirty="0" err="1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NaN</a:t>
            </a:r>
            <a:endParaRPr lang="en-US" altLang="en-US" dirty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  <a:p>
            <a:pPr lvl="1" eaLnBrk="1" hangingPunct="1"/>
            <a:r>
              <a:rPr lang="en-US" altLang="en-US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null</a:t>
            </a:r>
          </a:p>
          <a:p>
            <a:pPr lvl="1" eaLnBrk="1" hangingPunct="1"/>
            <a:r>
              <a:rPr lang="en-US" altLang="en-US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undefined</a:t>
            </a:r>
          </a:p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All other values are truth, treated like Boolean </a:t>
            </a:r>
            <a:r>
              <a:rPr lang="en-US" altLang="en-US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true</a:t>
            </a:r>
            <a:r>
              <a:rPr lang="en-US" altLang="en-US" dirty="0">
                <a:ea typeface="ヒラギノ角ゴ Pro W3" pitchFamily="127" charset="-128"/>
              </a:rPr>
              <a:t> </a:t>
            </a:r>
            <a:endParaRPr lang="en-US" altLang="en-US" dirty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Falsy and Truthy Values</a:t>
            </a:r>
          </a:p>
        </p:txBody>
      </p:sp>
    </p:spTree>
    <p:extLst>
      <p:ext uri="{BB962C8B-B14F-4D97-AF65-F5344CB8AC3E}">
        <p14:creationId xmlns:p14="http://schemas.microsoft.com/office/powerpoint/2010/main" val="37050499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Compare two Boolean operands for equality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Logical Operators</a:t>
            </a: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914400" y="4343400"/>
            <a:ext cx="3132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2-10 </a:t>
            </a:r>
            <a:r>
              <a:rPr lang="en-US" altLang="en-US"/>
              <a:t>Logical operators</a:t>
            </a:r>
          </a:p>
        </p:txBody>
      </p:sp>
      <p:pic>
        <p:nvPicPr>
          <p:cNvPr id="57351" name="Picture 1" descr="Screen Shot 2014-09-11 at 11 Sep   4.54.4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946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1274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143000" y="5791200"/>
            <a:ext cx="314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2-11 </a:t>
            </a:r>
            <a:r>
              <a:rPr lang="en-US" altLang="en-US"/>
              <a:t>Special operators</a:t>
            </a:r>
          </a:p>
        </p:txBody>
      </p:sp>
      <p:sp>
        <p:nvSpPr>
          <p:cNvPr id="5837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Special Operators</a:t>
            </a:r>
          </a:p>
        </p:txBody>
      </p:sp>
      <p:pic>
        <p:nvPicPr>
          <p:cNvPr id="58374" name="Picture 2" descr="Screen Shot 2014-09-11 at 11 Sep   4.55.4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08075"/>
            <a:ext cx="70104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3" descr="Screen Shot 2014-09-11 at 11 Sep   4.55.5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64038"/>
            <a:ext cx="6985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20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“</a:t>
            </a:r>
            <a:r>
              <a:rPr lang="en-US" b="1" dirty="0"/>
              <a:t>WA120_data_files</a:t>
            </a:r>
            <a:r>
              <a:rPr lang="en-US" dirty="0"/>
              <a:t>” folder.</a:t>
            </a:r>
          </a:p>
          <a:p>
            <a:r>
              <a:rPr lang="en-US" dirty="0"/>
              <a:t>Open the “</a:t>
            </a:r>
            <a:r>
              <a:rPr lang="en-US" b="1" dirty="0"/>
              <a:t>Chapter02</a:t>
            </a:r>
            <a:r>
              <a:rPr lang="en-US" dirty="0"/>
              <a:t>” sub-folder.</a:t>
            </a:r>
          </a:p>
          <a:p>
            <a:r>
              <a:rPr lang="en-US" dirty="0"/>
              <a:t>Open the folder labeled “</a:t>
            </a:r>
            <a:r>
              <a:rPr lang="en-US" b="1" dirty="0"/>
              <a:t>Chapter</a:t>
            </a:r>
            <a:r>
              <a:rPr lang="en-US" dirty="0"/>
              <a:t>”</a:t>
            </a:r>
          </a:p>
          <a:p>
            <a:r>
              <a:rPr lang="en-US" sz="2800" dirty="0"/>
              <a:t>COPY</a:t>
            </a:r>
            <a:r>
              <a:rPr lang="en-US" dirty="0"/>
              <a:t> the data files contained within.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Navigate to the folder where you keep your projects.</a:t>
            </a:r>
          </a:p>
          <a:p>
            <a:r>
              <a:rPr lang="en-US" dirty="0"/>
              <a:t>Create a new folder named “</a:t>
            </a:r>
            <a:r>
              <a:rPr lang="en-US" b="1" dirty="0" err="1"/>
              <a:t>fan_trick_photo</a:t>
            </a:r>
            <a:r>
              <a:rPr lang="en-US" dirty="0"/>
              <a:t>”</a:t>
            </a:r>
          </a:p>
          <a:p>
            <a:r>
              <a:rPr lang="en-US" dirty="0"/>
              <a:t>PASTE the data files in this new folder.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</p:spTree>
    <p:extLst>
      <p:ext uri="{BB962C8B-B14F-4D97-AF65-F5344CB8AC3E}">
        <p14:creationId xmlns:p14="http://schemas.microsoft.com/office/powerpoint/2010/main" val="23587793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Special Operators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133600" y="4267200"/>
            <a:ext cx="508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2-12 </a:t>
            </a:r>
            <a:r>
              <a:rPr lang="en-US" altLang="en-US"/>
              <a:t>Values returned by </a:t>
            </a:r>
            <a:r>
              <a:rPr lang="en-US" altLang="en-US">
                <a:latin typeface="Courier New" pitchFamily="49" charset="0"/>
              </a:rPr>
              <a:t>typeof</a:t>
            </a:r>
            <a:r>
              <a:rPr lang="en-US" altLang="en-US"/>
              <a:t> operator</a:t>
            </a:r>
          </a:p>
        </p:txBody>
      </p:sp>
      <p:pic>
        <p:nvPicPr>
          <p:cNvPr id="59398" name="Picture 2" descr="Screen Shot 2014-09-11 at 11 Sep   4.57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19300"/>
            <a:ext cx="46355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1867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Operator precedence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Order in which operations in an expression evaluate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Associativity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Order in which operators of equal precedence execute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Left to right associativity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Right to left associativity</a:t>
            </a:r>
          </a:p>
        </p:txBody>
      </p:sp>
      <p:sp>
        <p:nvSpPr>
          <p:cNvPr id="6042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Understanding 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8216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Evaluating associativity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Example: multiplication and division operators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Associativity of left to right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Understanding Operator Precedence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752600" y="4648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2-16 </a:t>
            </a:r>
            <a:r>
              <a:rPr lang="en-US" altLang="en-US"/>
              <a:t>Conceptual illustration of left to right associativity</a:t>
            </a:r>
          </a:p>
        </p:txBody>
      </p:sp>
      <p:pic>
        <p:nvPicPr>
          <p:cNvPr id="61447" name="Picture 1" descr="Screen Shot 2014-09-11 at 11 Sep   4.57.4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41275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268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Evaluating </a:t>
            </a:r>
            <a:r>
              <a:rPr lang="en-US" altLang="en-US" dirty="0" err="1">
                <a:ea typeface="ヒラギノ角ゴ Pro W3" pitchFamily="127" charset="-128"/>
              </a:rPr>
              <a:t>associativity</a:t>
            </a:r>
            <a:endParaRPr lang="en-US" altLang="ja-JP" dirty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Example: Assignment operator and compound assignment operators</a:t>
            </a:r>
          </a:p>
          <a:p>
            <a:pPr lvl="2" eaLnBrk="1" hangingPunct="1"/>
            <a:r>
              <a:rPr lang="en-US" altLang="en-US" dirty="0" err="1">
                <a:ea typeface="ヒラギノ角ゴ Pro W3" pitchFamily="127" charset="-128"/>
              </a:rPr>
              <a:t>Associativity</a:t>
            </a:r>
            <a:r>
              <a:rPr lang="en-US" altLang="en-US" dirty="0">
                <a:ea typeface="ヒラギノ角ゴ Pro W3" pitchFamily="127" charset="-128"/>
              </a:rPr>
              <a:t> of right to left</a:t>
            </a:r>
          </a:p>
          <a:p>
            <a:pPr lvl="2" eaLnBrk="1" hangingPunct="1"/>
            <a:r>
              <a:rPr lang="en-US" altLang="en-US" dirty="0">
                <a:latin typeface="Courier New" pitchFamily="49" charset="0"/>
                <a:ea typeface="ヒラギノ角ゴ Pro W3" pitchFamily="127" charset="-128"/>
              </a:rPr>
              <a:t>x = y *= ++x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Understanding Operator Precedence</a:t>
            </a:r>
          </a:p>
        </p:txBody>
      </p:sp>
      <p:sp>
        <p:nvSpPr>
          <p:cNvPr id="62470" name="Rectangle 8"/>
          <p:cNvSpPr>
            <a:spLocks noChangeArrowheads="1"/>
          </p:cNvSpPr>
          <p:nvPr/>
        </p:nvSpPr>
        <p:spPr bwMode="auto">
          <a:xfrm>
            <a:off x="4114800" y="5791200"/>
            <a:ext cx="373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2-17 </a:t>
            </a:r>
            <a:r>
              <a:rPr lang="en-US" altLang="en-US"/>
              <a:t>Conceptual illustration of right-to-left associativity</a:t>
            </a:r>
          </a:p>
        </p:txBody>
      </p:sp>
      <p:sp>
        <p:nvSpPr>
          <p:cNvPr id="62471" name="Rectangle 11"/>
          <p:cNvSpPr>
            <a:spLocks noChangeArrowheads="1"/>
          </p:cNvSpPr>
          <p:nvPr/>
        </p:nvSpPr>
        <p:spPr bwMode="auto">
          <a:xfrm>
            <a:off x="1600200" y="4267200"/>
            <a:ext cx="2133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is-IS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is-IS" altLang="en-US" sz="2400" baseline="30000">
                <a:solidFill>
                  <a:srgbClr val="141413"/>
                </a:solidFill>
                <a:latin typeface="CourierNewPSMT" charset="0"/>
              </a:rPr>
              <a:t>x </a:t>
            </a:r>
            <a:r>
              <a:rPr lang="is-IS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is-IS" altLang="en-US" sz="2400" baseline="30000">
                <a:solidFill>
                  <a:srgbClr val="00477B"/>
                </a:solidFill>
                <a:latin typeface="CourierNewPSMT" charset="0"/>
              </a:rPr>
              <a:t>3</a:t>
            </a:r>
            <a:r>
              <a:rPr lang="is-IS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s-ES_tradnl" altLang="en-US" sz="24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s-ES_tradnl" altLang="en-US" sz="2400" baseline="30000">
                <a:solidFill>
                  <a:srgbClr val="141413"/>
                </a:solidFill>
                <a:latin typeface="CourierNewPSMT" charset="0"/>
              </a:rPr>
              <a:t>y </a:t>
            </a:r>
            <a:r>
              <a:rPr lang="es-ES_tradnl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s-ES_tradnl" altLang="en-US" sz="2400" baseline="30000">
                <a:solidFill>
                  <a:srgbClr val="00477B"/>
                </a:solidFill>
                <a:latin typeface="CourierNewPSMT" charset="0"/>
              </a:rPr>
              <a:t>2</a:t>
            </a:r>
            <a:r>
              <a:rPr lang="es-ES_tradnl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s-ES_tradnl" altLang="en-US" sz="2400" baseline="30000">
                <a:solidFill>
                  <a:srgbClr val="141413"/>
                </a:solidFill>
                <a:latin typeface="CourierNewPSMT" charset="0"/>
              </a:rPr>
              <a:t>x </a:t>
            </a:r>
            <a:r>
              <a:rPr lang="es-ES_tradnl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s-ES_tradnl" altLang="en-US" sz="2400" baseline="30000">
                <a:solidFill>
                  <a:srgbClr val="141413"/>
                </a:solidFill>
                <a:latin typeface="CourierNewPSMT" charset="0"/>
              </a:rPr>
              <a:t>y </a:t>
            </a:r>
            <a:r>
              <a:rPr lang="es-ES_tradnl" altLang="en-US" sz="2400" baseline="30000">
                <a:solidFill>
                  <a:srgbClr val="D67134"/>
                </a:solidFill>
                <a:latin typeface="CourierNewPSMT" charset="0"/>
              </a:rPr>
              <a:t>*= ++</a:t>
            </a:r>
            <a:r>
              <a:rPr lang="es-ES_tradnl" altLang="en-US" sz="2400" baseline="30000">
                <a:solidFill>
                  <a:srgbClr val="141413"/>
                </a:solidFill>
                <a:latin typeface="CourierNewPSMT" charset="0"/>
              </a:rPr>
              <a:t>x;</a:t>
            </a:r>
            <a:endParaRPr lang="en-US" altLang="en-US" sz="2400">
              <a:latin typeface="Courier New" pitchFamily="49" charset="0"/>
            </a:endParaRPr>
          </a:p>
        </p:txBody>
      </p:sp>
      <p:pic>
        <p:nvPicPr>
          <p:cNvPr id="62472" name="Picture 1" descr="Screen Shot 2014-09-11 at 11 Sep   4.58.0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313113"/>
            <a:ext cx="4724400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0403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153400" cy="4525963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Functions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Similar to methods associated with an object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Pass parameters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To execute, must be called</a:t>
            </a:r>
          </a:p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Variable scope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Where a declared variable can be used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Global and local variables</a:t>
            </a:r>
          </a:p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Data type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Specific category of information a variable contains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Static typing and dynamic typing</a:t>
            </a:r>
          </a:p>
          <a:p>
            <a:r>
              <a:rPr lang="en-US" altLang="en-US" dirty="0">
                <a:ea typeface="ヒラギノ角ゴ Pro W3" pitchFamily="127" charset="-128"/>
              </a:rPr>
              <a:t>Numeric data types: integer and floating point</a:t>
            </a:r>
          </a:p>
          <a:p>
            <a:r>
              <a:rPr lang="en-US" altLang="en-US" dirty="0">
                <a:ea typeface="ヒラギノ角ゴ Pro W3" pitchFamily="127" charset="-128"/>
              </a:rPr>
              <a:t>Boolean values: true and false</a:t>
            </a:r>
          </a:p>
          <a:p>
            <a:r>
              <a:rPr lang="en-US" altLang="en-US" dirty="0">
                <a:ea typeface="ヒラギノ角ゴ Pro W3" pitchFamily="127" charset="-128"/>
              </a:rPr>
              <a:t>Strings: one or more character surrounded by double or single quotes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String operators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Escape character</a:t>
            </a:r>
          </a:p>
          <a:p>
            <a:r>
              <a:rPr lang="en-US" altLang="en-US" dirty="0">
                <a:ea typeface="ヒラギノ角ゴ Pro W3" pitchFamily="127" charset="-128"/>
              </a:rPr>
              <a:t>Operators build expressions</a:t>
            </a:r>
          </a:p>
          <a:p>
            <a:r>
              <a:rPr lang="en-US" altLang="en-US" dirty="0">
                <a:ea typeface="ヒラギノ角ゴ Pro W3" pitchFamily="127" charset="-128"/>
              </a:rPr>
              <a:t>Operator precedence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Order in which operations in an expression are evaluated</a:t>
            </a:r>
          </a:p>
        </p:txBody>
      </p:sp>
      <p:sp>
        <p:nvSpPr>
          <p:cNvPr id="6349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78394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script that calculates the total of shopping cart + sales tax. </a:t>
            </a:r>
          </a:p>
          <a:p>
            <a:r>
              <a:rPr lang="en-US" dirty="0"/>
              <a:t>Use conditional statements to determine which selections the user made. Example: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item1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(“item1”);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itemTotal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+= (item1.checked) ? 8 : 0;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Make sure the result has a dollar sign in the front.</a:t>
            </a:r>
          </a:p>
          <a:p>
            <a:r>
              <a:rPr lang="en-US" dirty="0"/>
              <a:t>Test in all browsers that you have installed.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0501109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2050" name="Picture 2" descr="C:\$user\projects\Hunter\Lectures\WA120 - Programming with JavaScript &amp; jQuery\Cengage\1305078446_442795\9781305078444_Ch02\Ch02\Figure 2-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297999" cy="3057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51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534400" cy="4525963"/>
          </a:xfrm>
        </p:spPr>
        <p:txBody>
          <a:bodyPr/>
          <a:lstStyle/>
          <a:p>
            <a:r>
              <a:rPr lang="en-US" dirty="0"/>
              <a:t>In Notepad ++, open the file from the “</a:t>
            </a:r>
            <a:r>
              <a:rPr lang="en-US" dirty="0" err="1"/>
              <a:t>fan_trick_photo</a:t>
            </a:r>
            <a:r>
              <a:rPr lang="en-US" dirty="0"/>
              <a:t>” folder named </a:t>
            </a:r>
            <a:r>
              <a:rPr lang="en-US" b="1" dirty="0"/>
              <a:t>“estimate.htm</a:t>
            </a:r>
            <a:r>
              <a:rPr lang="en-US" dirty="0"/>
              <a:t>”.</a:t>
            </a:r>
          </a:p>
          <a:p>
            <a:r>
              <a:rPr lang="en-US" dirty="0"/>
              <a:t>In the comment section at the top, add your name and change the current date.</a:t>
            </a:r>
          </a:p>
          <a:p>
            <a:r>
              <a:rPr lang="en-US" dirty="0"/>
              <a:t>Run the “estimate.htm” in a browser.</a:t>
            </a:r>
          </a:p>
          <a:p>
            <a:pPr lvl="1"/>
            <a:r>
              <a:rPr lang="en-US" i="1" dirty="0"/>
              <a:t>As of now, changes can be made to the form elements, but nothing in the “estimate” area changes because there has yet to be JavaScript which will enable this action to occur.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</p:spTree>
    <p:extLst>
      <p:ext uri="{BB962C8B-B14F-4D97-AF65-F5344CB8AC3E}">
        <p14:creationId xmlns:p14="http://schemas.microsoft.com/office/powerpoint/2010/main" val="47362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4525963"/>
          </a:xfrm>
        </p:spPr>
        <p:txBody>
          <a:bodyPr/>
          <a:lstStyle/>
          <a:p>
            <a:r>
              <a:rPr lang="en-US" dirty="0"/>
              <a:t>In Notepad ++, open the file from the “</a:t>
            </a:r>
            <a:r>
              <a:rPr lang="en-US" dirty="0" err="1"/>
              <a:t>fan_trick_photo</a:t>
            </a:r>
            <a:r>
              <a:rPr lang="en-US" dirty="0"/>
              <a:t>” folder named “</a:t>
            </a:r>
            <a:r>
              <a:rPr lang="en-US" b="1" dirty="0"/>
              <a:t>ft.js</a:t>
            </a:r>
            <a:r>
              <a:rPr lang="en-US" dirty="0"/>
              <a:t>”</a:t>
            </a:r>
          </a:p>
          <a:p>
            <a:r>
              <a:rPr lang="en-US" dirty="0"/>
              <a:t>Change the name and date in the comment section.</a:t>
            </a:r>
          </a:p>
          <a:p>
            <a:r>
              <a:rPr lang="en-US" dirty="0"/>
              <a:t>Enter the following code under the comments: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u="sng" dirty="0"/>
              <a:t>Exercise</a:t>
            </a:r>
            <a:r>
              <a:rPr lang="en-US" dirty="0"/>
              <a:t>: Fan Trick Photography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" y="3699641"/>
            <a:ext cx="8773886" cy="21677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89498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7/26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Hunter_120</Template>
  <TotalTime>670</TotalTime>
  <Words>3252</Words>
  <Application>Microsoft Office PowerPoint</Application>
  <PresentationFormat>On-screen Show (4:3)</PresentationFormat>
  <Paragraphs>500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1" baseType="lpstr">
      <vt:lpstr>Batang</vt:lpstr>
      <vt:lpstr>ＭＳ Ｐゴシック</vt:lpstr>
      <vt:lpstr>Arial</vt:lpstr>
      <vt:lpstr>Calibri</vt:lpstr>
      <vt:lpstr>Courier New</vt:lpstr>
      <vt:lpstr>CourierNewPS-ItalicMT</vt:lpstr>
      <vt:lpstr>CourierNewPSMT</vt:lpstr>
      <vt:lpstr>Lucida Sans Unicode</vt:lpstr>
      <vt:lpstr>LucidaGrande</vt:lpstr>
      <vt:lpstr>Times New Roman</vt:lpstr>
      <vt:lpstr>Verdana</vt:lpstr>
      <vt:lpstr>Wingdings 2</vt:lpstr>
      <vt:lpstr>Wingdings 3</vt:lpstr>
      <vt:lpstr>ヒラギノ角ゴ Pro W3</vt:lpstr>
      <vt:lpstr>Concourse</vt:lpstr>
      <vt:lpstr>PowerPoint Presentation</vt:lpstr>
      <vt:lpstr>Working with Functions</vt:lpstr>
      <vt:lpstr>Defining Functions</vt:lpstr>
      <vt:lpstr>Defining Functions</vt:lpstr>
      <vt:lpstr>Defining Functions</vt:lpstr>
      <vt:lpstr>Defining Functions</vt:lpstr>
      <vt:lpstr>Exercise: Fan Trick Photography</vt:lpstr>
      <vt:lpstr>Exercise: Fan Trick Photography</vt:lpstr>
      <vt:lpstr>Exercise: Fan Trick Photography</vt:lpstr>
      <vt:lpstr>Exercise: Fan Trick Photography</vt:lpstr>
      <vt:lpstr>Calling Functions</vt:lpstr>
      <vt:lpstr>Calling Functions</vt:lpstr>
      <vt:lpstr>Calling Functions</vt:lpstr>
      <vt:lpstr>Exercise: Fan Trick Photography</vt:lpstr>
      <vt:lpstr>Locating Errors with the Browser Console</vt:lpstr>
      <vt:lpstr>Locating Errors with the Browser Console</vt:lpstr>
      <vt:lpstr>Exercise: Fan Trick Photography</vt:lpstr>
      <vt:lpstr>Using Return Statements</vt:lpstr>
      <vt:lpstr>Exercise</vt:lpstr>
      <vt:lpstr>Answer: </vt:lpstr>
      <vt:lpstr>Understanding Variable Scope</vt:lpstr>
      <vt:lpstr>Understanding Variable Scope</vt:lpstr>
      <vt:lpstr>Understanding Variable Scope</vt:lpstr>
      <vt:lpstr>PowerPoint Presentation</vt:lpstr>
      <vt:lpstr>Exercise: Fan Trick Photography</vt:lpstr>
      <vt:lpstr>Using Built-in JavaScript Functions</vt:lpstr>
      <vt:lpstr>Working with Data Types</vt:lpstr>
      <vt:lpstr>Working with Data Types</vt:lpstr>
      <vt:lpstr>PowerPoint Presentation</vt:lpstr>
      <vt:lpstr>Working with Data Types</vt:lpstr>
      <vt:lpstr>Working with Data Types</vt:lpstr>
      <vt:lpstr>Understanding Numeric Data Types</vt:lpstr>
      <vt:lpstr>Exercise: Fan Trick Photography</vt:lpstr>
      <vt:lpstr>Exercise: Fan Trick Photography</vt:lpstr>
      <vt:lpstr>Exercise: Fan Trick Photography</vt:lpstr>
      <vt:lpstr>Exercise: Fan Trick Photography</vt:lpstr>
      <vt:lpstr>Using Boolean Values</vt:lpstr>
      <vt:lpstr>PowerPoint Presentation</vt:lpstr>
      <vt:lpstr>Exercise: Fan Trick Photography</vt:lpstr>
      <vt:lpstr>Exercise: Fan Trick Photography</vt:lpstr>
      <vt:lpstr>Working with Strings</vt:lpstr>
      <vt:lpstr>Working with Strings</vt:lpstr>
      <vt:lpstr>PowerPoint Presentation</vt:lpstr>
      <vt:lpstr>Working with Strings</vt:lpstr>
      <vt:lpstr>Working with Strings</vt:lpstr>
      <vt:lpstr>PowerPoint Presentation</vt:lpstr>
      <vt:lpstr>Using Operators to Build Expressions</vt:lpstr>
      <vt:lpstr>PowerPoint Presentation</vt:lpstr>
      <vt:lpstr>Using Operators to Build Expressions</vt:lpstr>
      <vt:lpstr>Arithmetic Operators</vt:lpstr>
      <vt:lpstr>Arithmetic Operators</vt:lpstr>
      <vt:lpstr>PowerPoint Presentation</vt:lpstr>
      <vt:lpstr>Arithmetic Operators</vt:lpstr>
      <vt:lpstr>Arithmetic Operators</vt:lpstr>
      <vt:lpstr>Arithmetic Operators</vt:lpstr>
      <vt:lpstr>PowerPoint Presentation</vt:lpstr>
      <vt:lpstr>PowerPoint Presentation</vt:lpstr>
      <vt:lpstr>Assignment Operators</vt:lpstr>
      <vt:lpstr>Assignment Operators</vt:lpstr>
      <vt:lpstr>Assignment Operators</vt:lpstr>
      <vt:lpstr>Assignment Operators</vt:lpstr>
      <vt:lpstr>Exercise: Fan Trick Photography</vt:lpstr>
      <vt:lpstr>Comparison and Conditional Operators</vt:lpstr>
      <vt:lpstr>PowerPoint Presentation</vt:lpstr>
      <vt:lpstr>Comparison and Conditional Operators</vt:lpstr>
      <vt:lpstr>Comparison and Conditional Operators</vt:lpstr>
      <vt:lpstr>Falsy and Truthy Values</vt:lpstr>
      <vt:lpstr>Logical Operators</vt:lpstr>
      <vt:lpstr>Special Operators</vt:lpstr>
      <vt:lpstr>Special Operators</vt:lpstr>
      <vt:lpstr>Understanding Operator Precedence</vt:lpstr>
      <vt:lpstr>Understanding Operator Precedence</vt:lpstr>
      <vt:lpstr>Understanding Operator Precedence</vt:lpstr>
      <vt:lpstr>Summary</vt:lpstr>
      <vt:lpstr>Exercise</vt:lpstr>
      <vt:lpstr>Exercise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jane navarro</cp:lastModifiedBy>
  <cp:revision>74</cp:revision>
  <dcterms:created xsi:type="dcterms:W3CDTF">2016-07-26T14:27:31Z</dcterms:created>
  <dcterms:modified xsi:type="dcterms:W3CDTF">2018-03-26T10:49:11Z</dcterms:modified>
</cp:coreProperties>
</file>