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7" r:id="rId2"/>
    <p:sldId id="348" r:id="rId3"/>
    <p:sldId id="258" r:id="rId4"/>
    <p:sldId id="259" r:id="rId5"/>
    <p:sldId id="260" r:id="rId6"/>
    <p:sldId id="261" r:id="rId7"/>
    <p:sldId id="262" r:id="rId8"/>
    <p:sldId id="349" r:id="rId9"/>
    <p:sldId id="350" r:id="rId10"/>
    <p:sldId id="351" r:id="rId11"/>
    <p:sldId id="263" r:id="rId12"/>
    <p:sldId id="264" r:id="rId13"/>
    <p:sldId id="265" r:id="rId14"/>
    <p:sldId id="266" r:id="rId15"/>
    <p:sldId id="267" r:id="rId16"/>
    <p:sldId id="359" r:id="rId17"/>
    <p:sldId id="268" r:id="rId18"/>
    <p:sldId id="269" r:id="rId19"/>
    <p:sldId id="270" r:id="rId20"/>
    <p:sldId id="271" r:id="rId21"/>
    <p:sldId id="272" r:id="rId22"/>
    <p:sldId id="273" r:id="rId23"/>
    <p:sldId id="274" r:id="rId24"/>
    <p:sldId id="275" r:id="rId25"/>
    <p:sldId id="352" r:id="rId26"/>
    <p:sldId id="353" r:id="rId27"/>
    <p:sldId id="276" r:id="rId28"/>
    <p:sldId id="277" r:id="rId29"/>
    <p:sldId id="278" r:id="rId30"/>
    <p:sldId id="354" r:id="rId31"/>
    <p:sldId id="279" r:id="rId32"/>
    <p:sldId id="280" r:id="rId33"/>
    <p:sldId id="281" r:id="rId34"/>
    <p:sldId id="282" r:id="rId35"/>
    <p:sldId id="355" r:id="rId36"/>
    <p:sldId id="283" r:id="rId37"/>
    <p:sldId id="284" r:id="rId38"/>
    <p:sldId id="285" r:id="rId39"/>
    <p:sldId id="286" r:id="rId40"/>
    <p:sldId id="287" r:id="rId41"/>
    <p:sldId id="356" r:id="rId42"/>
    <p:sldId id="288" r:id="rId43"/>
    <p:sldId id="289" r:id="rId44"/>
    <p:sldId id="357" r:id="rId45"/>
    <p:sldId id="290" r:id="rId46"/>
    <p:sldId id="291" r:id="rId47"/>
    <p:sldId id="292" r:id="rId48"/>
    <p:sldId id="293" r:id="rId49"/>
    <p:sldId id="358" r:id="rId50"/>
    <p:sldId id="294" r:id="rId51"/>
  </p:sldIdLst>
  <p:sldSz cx="9144000" cy="6858000" type="screen4x3"/>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2098F-859D-4A57-BFF4-52B05E1239F1}" type="datetimeFigureOut">
              <a:rPr lang="en-US" smtClean="0"/>
              <a:pPr/>
              <a:t>3/26/2018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89BB6-8C03-4D87-8211-61B4B6B5DE06}" type="slidenum">
              <a:rPr lang="en-US" smtClean="0"/>
              <a:pPr/>
              <a:t>‹#›</a:t>
            </a:fld>
            <a:endParaRPr lang="en-US"/>
          </a:p>
        </p:txBody>
      </p:sp>
    </p:spTree>
    <p:extLst>
      <p:ext uri="{BB962C8B-B14F-4D97-AF65-F5344CB8AC3E}">
        <p14:creationId xmlns:p14="http://schemas.microsoft.com/office/powerpoint/2010/main" val="521983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2"/>
          <p:cNvSpPr>
            <a:spLocks noGrp="1" noChangeArrowheads="1"/>
          </p:cNvSpPr>
          <p:nvPr>
            <p:ph type="sldNum" sz="quarter"/>
          </p:nvPr>
        </p:nvSpPr>
        <p:spPr>
          <a:noFill/>
        </p:spPr>
        <p:txBody>
          <a:bodyPr/>
          <a:lstStyle/>
          <a:p>
            <a:fld id="{9A14B9B5-3987-493A-AD9B-C65984FB3FEF}" type="slidenum">
              <a:rPr lang="en-US" altLang="en-US" smtClean="0">
                <a:solidFill>
                  <a:prstClr val="white"/>
                </a:solidFill>
              </a:rPr>
              <a:pPr/>
              <a:t>1</a:t>
            </a:fld>
            <a:endParaRPr lang="en-US" altLang="en-US">
              <a:solidFill>
                <a:prstClr val="white"/>
              </a:solidFill>
            </a:endParaRPr>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457200" fontAlgn="base">
              <a:spcBef>
                <a:spcPct val="0"/>
              </a:spcBef>
              <a:spcAft>
                <a:spcPct val="0"/>
              </a:spcAft>
              <a:buClr>
                <a:srgbClr val="FFFFFF"/>
              </a:buClr>
              <a:buSzPct val="100000"/>
              <a:buFont typeface="Times New Roman" pitchFamily="18" charset="0"/>
              <a:buNone/>
            </a:pPr>
            <a:endParaRPr lang="en-US" altLang="en-US" sz="2400">
              <a:solidFill>
                <a:prstClr val="white"/>
              </a:solidFill>
              <a:latin typeface="Times New Roman" pitchFamily="18" charset="0"/>
              <a:ea typeface="ＭＳ Ｐゴシック" pitchFamily="34" charset="-128"/>
            </a:endParaRPr>
          </a:p>
        </p:txBody>
      </p:sp>
      <p:sp>
        <p:nvSpPr>
          <p:cNvPr id="36868" name="Rectangle 2"/>
          <p:cNvSpPr>
            <a:spLocks noGrp="1" noChangeArrowheads="1"/>
          </p:cNvSpPr>
          <p:nvPr>
            <p:ph type="body"/>
          </p:nvPr>
        </p:nvSpPr>
        <p:spPr>
          <a:xfrm>
            <a:off x="685800" y="4343400"/>
            <a:ext cx="5478463" cy="4106863"/>
          </a:xfrm>
          <a:noFill/>
          <a:ln/>
        </p:spPr>
        <p:txBody>
          <a:bodyPr wrap="none" anchor="ct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ヒラギノ角ゴ Pro W3" pitchFamily="127"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85379C51-7924-4AB5-8BEA-F5054B9101CB}" type="datetimeFigureOut">
              <a:rPr lang="en-US" smtClean="0"/>
              <a:pPr/>
              <a:t>3/26/2018</a:t>
            </a:fld>
            <a:endParaRPr lang="en-US"/>
          </a:p>
        </p:txBody>
      </p:sp>
      <p:sp>
        <p:nvSpPr>
          <p:cNvPr id="19" name="Footer Placeholder 18"/>
          <p:cNvSpPr>
            <a:spLocks noGrp="1"/>
          </p:cNvSpPr>
          <p:nvPr>
            <p:ph type="ftr" sz="quarter" idx="11"/>
          </p:nvPr>
        </p:nvSpPr>
        <p:spPr>
          <a:xfrm>
            <a:off x="5715000" y="6398980"/>
            <a:ext cx="2350681" cy="365125"/>
          </a:xfrm>
          <a:prstGeom prst="rect">
            <a:avLst/>
          </a:prstGeom>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B5E8154E-0AC3-4103-BD93-97BEFE0C85F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85379C51-7924-4AB5-8BEA-F5054B9101CB}" type="datetimeFigureOut">
              <a:rPr lang="en-US" smtClean="0"/>
              <a:pPr/>
              <a:t>3/26/2018</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B5E8154E-0AC3-4103-BD93-97BEFE0C85F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85379C51-7924-4AB5-8BEA-F5054B9101CB}" type="datetimeFigureOut">
              <a:rPr lang="en-US" smtClean="0"/>
              <a:pPr/>
              <a:t>3/26/2018</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B5E8154E-0AC3-4103-BD93-97BEFE0C85F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fld id="{B5E8154E-0AC3-4103-BD93-97BEFE0C85F1}" type="slidenum">
              <a:rPr lang="en-US" smtClean="0"/>
              <a:pPr/>
              <a:t>‹#›</a:t>
            </a:fld>
            <a:endParaRPr lang="en-US"/>
          </a:p>
        </p:txBody>
      </p:sp>
    </p:spTree>
    <p:extLst>
      <p:ext uri="{BB962C8B-B14F-4D97-AF65-F5344CB8AC3E}">
        <p14:creationId xmlns:p14="http://schemas.microsoft.com/office/powerpoint/2010/main" val="107306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85379C51-7924-4AB5-8BEA-F5054B9101CB}" type="datetimeFigureOut">
              <a:rPr lang="en-US" smtClean="0"/>
              <a:pPr/>
              <a:t>3/26/2018</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B5E8154E-0AC3-4103-BD93-97BEFE0C85F1}"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85379C51-7924-4AB5-8BEA-F5054B9101CB}" type="datetimeFigureOut">
              <a:rPr lang="en-US" smtClean="0"/>
              <a:pPr/>
              <a:t>3/26/2018</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B5E8154E-0AC3-4103-BD93-97BEFE0C85F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fld id="{85379C51-7924-4AB5-8BEA-F5054B9101CB}" type="datetimeFigureOut">
              <a:rPr lang="en-US" smtClean="0"/>
              <a:pPr/>
              <a:t>3/26/2018</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p>
            <a:fld id="{B5E8154E-0AC3-4103-BD93-97BEFE0C85F1}"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p>
            <a:fld id="{85379C51-7924-4AB5-8BEA-F5054B9101CB}" type="datetimeFigureOut">
              <a:rPr lang="en-US" smtClean="0"/>
              <a:pPr/>
              <a:t>3/26/2018</a:t>
            </a:fld>
            <a:endParaRPr lang="en-US"/>
          </a:p>
        </p:txBody>
      </p:sp>
      <p:sp>
        <p:nvSpPr>
          <p:cNvPr id="8" name="Footer Placeholder 7"/>
          <p:cNvSpPr>
            <a:spLocks noGrp="1"/>
          </p:cNvSpPr>
          <p:nvPr>
            <p:ph type="ftr" sz="quarter" idx="11"/>
          </p:nvPr>
        </p:nvSpPr>
        <p:spPr>
          <a:xfrm>
            <a:off x="5715000" y="6398980"/>
            <a:ext cx="2350681"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p>
            <a:fld id="{B5E8154E-0AC3-4103-BD93-97BEFE0C85F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fld id="{85379C51-7924-4AB5-8BEA-F5054B9101CB}" type="datetimeFigureOut">
              <a:rPr lang="en-US" smtClean="0"/>
              <a:pPr/>
              <a:t>3/26/2018</a:t>
            </a:fld>
            <a:endParaRPr lang="en-US"/>
          </a:p>
        </p:txBody>
      </p:sp>
      <p:sp>
        <p:nvSpPr>
          <p:cNvPr id="4" name="Footer Placeholder 3"/>
          <p:cNvSpPr>
            <a:spLocks noGrp="1"/>
          </p:cNvSpPr>
          <p:nvPr>
            <p:ph type="ftr" sz="quarter" idx="11"/>
          </p:nvPr>
        </p:nvSpPr>
        <p:spPr>
          <a:xfrm>
            <a:off x="5715000" y="6398980"/>
            <a:ext cx="2350681"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p>
            <a:fld id="{B5E8154E-0AC3-4103-BD93-97BEFE0C85F1}"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p>
            <a:fld id="{85379C51-7924-4AB5-8BEA-F5054B9101CB}" type="datetimeFigureOut">
              <a:rPr lang="en-US" smtClean="0"/>
              <a:pPr/>
              <a:t>3/26/2018</a:t>
            </a:fld>
            <a:endParaRPr lang="en-US"/>
          </a:p>
        </p:txBody>
      </p:sp>
      <p:sp>
        <p:nvSpPr>
          <p:cNvPr id="3" name="Footer Placeholder 2"/>
          <p:cNvSpPr>
            <a:spLocks noGrp="1"/>
          </p:cNvSpPr>
          <p:nvPr>
            <p:ph type="ftr" sz="quarter" idx="11"/>
          </p:nvPr>
        </p:nvSpPr>
        <p:spPr>
          <a:xfrm>
            <a:off x="5715000" y="6398980"/>
            <a:ext cx="2350681"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p>
            <a:fld id="{B5E8154E-0AC3-4103-BD93-97BEFE0C85F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fld id="{85379C51-7924-4AB5-8BEA-F5054B9101CB}" type="datetimeFigureOut">
              <a:rPr lang="en-US" smtClean="0"/>
              <a:pPr/>
              <a:t>3/26/2018</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p>
            <a:fld id="{B5E8154E-0AC3-4103-BD93-97BEFE0C85F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85379C51-7924-4AB5-8BEA-F5054B9101CB}" type="datetimeFigureOut">
              <a:rPr lang="en-US" smtClean="0"/>
              <a:pPr/>
              <a:t>3/26/2018</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fld id="{B5E8154E-0AC3-4103-BD93-97BEFE0C85F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pic>
        <p:nvPicPr>
          <p:cNvPr id="2" name="Picture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077200" y="6129511"/>
            <a:ext cx="736600" cy="552450"/>
          </a:xfrm>
          <a:prstGeom prst="rect">
            <a:avLst/>
          </a:prstGeom>
        </p:spPr>
      </p:pic>
      <p:sp>
        <p:nvSpPr>
          <p:cNvPr id="4" name="TextBox 3"/>
          <p:cNvSpPr txBox="1"/>
          <p:nvPr/>
        </p:nvSpPr>
        <p:spPr>
          <a:xfrm>
            <a:off x="5648915" y="6341736"/>
            <a:ext cx="2438400" cy="430887"/>
          </a:xfrm>
          <a:prstGeom prst="rect">
            <a:avLst/>
          </a:prstGeom>
          <a:noFill/>
        </p:spPr>
        <p:txBody>
          <a:bodyPr wrap="square" rtlCol="0">
            <a:spAutoFit/>
          </a:bodyPr>
          <a:lstStyle/>
          <a:p>
            <a:pPr algn="r"/>
            <a:r>
              <a:rPr lang="en-US" sz="1100" dirty="0"/>
              <a:t>JavaScript: The Web Warrior Series, 6</a:t>
            </a:r>
            <a:r>
              <a:rPr lang="en-US" sz="1100" baseline="30000" dirty="0"/>
              <a:t>th</a:t>
            </a:r>
            <a:r>
              <a:rPr lang="en-US" sz="1100" dirty="0"/>
              <a:t> Edition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5000" r="-18000" b="23000"/>
          </a:stretch>
        </a:blipFill>
        <a:effectLst/>
      </p:bgPr>
    </p:bg>
    <p:spTree>
      <p:nvGrpSpPr>
        <p:cNvPr id="1" name=""/>
        <p:cNvGrpSpPr/>
        <p:nvPr/>
      </p:nvGrpSpPr>
      <p:grpSpPr>
        <a:xfrm>
          <a:off x="0" y="0"/>
          <a:ext cx="0" cy="0"/>
          <a:chOff x="0" y="0"/>
          <a:chExt cx="0" cy="0"/>
        </a:xfrm>
      </p:grpSpPr>
      <p:sp>
        <p:nvSpPr>
          <p:cNvPr id="13" name="TextBox 12"/>
          <p:cNvSpPr txBox="1"/>
          <p:nvPr/>
        </p:nvSpPr>
        <p:spPr>
          <a:xfrm>
            <a:off x="152400" y="2244060"/>
            <a:ext cx="8915400" cy="2369880"/>
          </a:xfrm>
          <a:prstGeom prst="rect">
            <a:avLst/>
          </a:prstGeom>
          <a:solidFill>
            <a:srgbClr val="BFBFBF">
              <a:alpha val="14902"/>
            </a:srgbClr>
          </a:solidFill>
          <a:effectLst>
            <a:softEdge rad="127000"/>
          </a:effectLst>
        </p:spPr>
        <p:txBody>
          <a:bodyPr wrap="square">
            <a:spAutoFit/>
          </a:bodyPr>
          <a:lstStyle/>
          <a:p>
            <a:pPr algn="ctr" defTabSz="457200" fontAlgn="base">
              <a:spcBef>
                <a:spcPct val="0"/>
              </a:spcBef>
              <a:spcAft>
                <a:spcPct val="0"/>
              </a:spcAft>
              <a:buClr>
                <a:srgbClr val="FFFFFF"/>
              </a:buClr>
              <a:buSzPct val="100000"/>
              <a:buFont typeface="Times New Roman" panose="02020603050405020304" pitchFamily="18" charset="0"/>
              <a:buNone/>
              <a:defRPr/>
            </a:pPr>
            <a:r>
              <a:rPr lang="en-US" sz="5400" b="1" dirty="0">
                <a:solidFill>
                  <a:srgbClr val="FFFF00"/>
                </a:solidFill>
                <a:effectLst>
                  <a:outerShdw blurRad="38100" dist="38100" dir="2700000" algn="tl">
                    <a:srgbClr val="000000">
                      <a:alpha val="43137"/>
                    </a:srgbClr>
                  </a:outerShdw>
                </a:effectLst>
                <a:latin typeface="Calibri"/>
                <a:ea typeface="ＭＳ Ｐゴシック" pitchFamily="34" charset="-128"/>
              </a:rPr>
              <a:t>Programming with JavaScript and jQuery</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u="sng" dirty="0">
                <a:solidFill>
                  <a:srgbClr val="FFFF00"/>
                </a:solidFill>
                <a:latin typeface="Bell MT" panose="02020503060305020303" pitchFamily="18" charset="0"/>
                <a:ea typeface="ＭＳ Ｐゴシック" pitchFamily="34" charset="-128"/>
              </a:rPr>
              <a:t>Day 2</a:t>
            </a:r>
            <a:endParaRPr lang="en-US" sz="3600" b="1" u="sng" dirty="0">
              <a:solidFill>
                <a:srgbClr val="FFFF00"/>
              </a:solidFill>
              <a:latin typeface="Bell MT" panose="02020503060305020303" pitchFamily="18" charset="0"/>
              <a:ea typeface="ＭＳ Ｐゴシック" pitchFamily="34" charset="-128"/>
            </a:endParaRPr>
          </a:p>
        </p:txBody>
      </p:sp>
    </p:spTree>
    <p:extLst>
      <p:ext uri="{BB962C8B-B14F-4D97-AF65-F5344CB8AC3E}">
        <p14:creationId xmlns:p14="http://schemas.microsoft.com/office/powerpoint/2010/main" val="252198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 pages </a:t>
            </a:r>
            <a:r>
              <a:rPr lang="en-US" b="1" dirty="0"/>
              <a:t>154-155</a:t>
            </a:r>
            <a:r>
              <a:rPr lang="en-US" dirty="0"/>
              <a:t>, enter the comments / code listed in steps 6-10 in Notepad++.</a:t>
            </a:r>
          </a:p>
          <a:p>
            <a:r>
              <a:rPr lang="en-US" dirty="0"/>
              <a:t>When finished, save the “tt.js” file and refresh your browser.</a:t>
            </a:r>
          </a:p>
          <a:p>
            <a:pPr lvl="1"/>
            <a:r>
              <a:rPr lang="en-US" u="sng" dirty="0">
                <a:solidFill>
                  <a:schemeClr val="accent2"/>
                </a:solidFill>
              </a:rPr>
              <a:t>Note</a:t>
            </a:r>
            <a:r>
              <a:rPr lang="en-US" dirty="0"/>
              <a:t>: Although the page itself will not change, you can check the console and see that the array values can be called on by typing the variable name and the element index in brackets.</a:t>
            </a:r>
            <a:br>
              <a:rPr lang="en-US" dirty="0"/>
            </a:br>
            <a:endParaRPr lang="en-US" dirty="0"/>
          </a:p>
          <a:p>
            <a:pPr lvl="1"/>
            <a:r>
              <a:rPr lang="en-US" dirty="0"/>
              <a:t>EX: </a:t>
            </a:r>
            <a:r>
              <a:rPr lang="en-US" dirty="0" err="1"/>
              <a:t>daysOfWeek</a:t>
            </a:r>
            <a:r>
              <a:rPr lang="en-US" dirty="0"/>
              <a:t>[3] will return “Wednesday”</a:t>
            </a:r>
          </a:p>
        </p:txBody>
      </p:sp>
      <p:sp>
        <p:nvSpPr>
          <p:cNvPr id="3" name="Title 2"/>
          <p:cNvSpPr>
            <a:spLocks noGrp="1"/>
          </p:cNvSpPr>
          <p:nvPr>
            <p:ph type="title"/>
          </p:nvPr>
        </p:nvSpPr>
        <p:spPr/>
        <p:txBody>
          <a:bodyPr/>
          <a:lstStyle/>
          <a:p>
            <a:r>
              <a:rPr lang="en-US" u="sng" dirty="0"/>
              <a:t>Exercise</a:t>
            </a:r>
            <a:r>
              <a:rPr lang="en-US" dirty="0"/>
              <a:t>: Tipton Turbines</a:t>
            </a:r>
          </a:p>
        </p:txBody>
      </p:sp>
    </p:spTree>
    <p:extLst>
      <p:ext uri="{BB962C8B-B14F-4D97-AF65-F5344CB8AC3E}">
        <p14:creationId xmlns:p14="http://schemas.microsoft.com/office/powerpoint/2010/main" val="101155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7"/>
          <p:cNvSpPr>
            <a:spLocks noGrp="1" noChangeArrowheads="1"/>
          </p:cNvSpPr>
          <p:nvPr>
            <p:ph idx="1"/>
          </p:nvPr>
        </p:nvSpPr>
        <p:spPr>
          <a:xfrm>
            <a:off x="457200" y="1600200"/>
            <a:ext cx="4038600" cy="1600200"/>
          </a:xfrm>
        </p:spPr>
        <p:txBody>
          <a:bodyPr>
            <a:normAutofit lnSpcReduction="10000"/>
          </a:bodyPr>
          <a:lstStyle/>
          <a:p>
            <a:pPr eaLnBrk="1" hangingPunct="1"/>
            <a:r>
              <a:rPr lang="en-US" altLang="en-US" sz="2000" dirty="0">
                <a:ea typeface="ヒラギノ角ゴ Pro W3" pitchFamily="127" charset="-128"/>
              </a:rPr>
              <a:t>To access an element</a:t>
            </a:r>
            <a:r>
              <a:rPr lang="ja-JP" altLang="en-US" sz="2000">
                <a:ea typeface="ヒラギノ角ゴ Pro W3" pitchFamily="127" charset="-128"/>
              </a:rPr>
              <a:t>’</a:t>
            </a:r>
            <a:r>
              <a:rPr lang="en-US" altLang="ja-JP" sz="2000" dirty="0">
                <a:ea typeface="ヒラギノ角ゴ Pro W3" pitchFamily="127" charset="-128"/>
              </a:rPr>
              <a:t>s value:</a:t>
            </a:r>
          </a:p>
          <a:p>
            <a:pPr lvl="1" eaLnBrk="1" hangingPunct="1"/>
            <a:r>
              <a:rPr lang="en-US" altLang="en-US" sz="2000" dirty="0">
                <a:ea typeface="ヒラギノ角ゴ Pro W3" pitchFamily="127" charset="-128"/>
              </a:rPr>
              <a:t>Include brackets and element index</a:t>
            </a:r>
          </a:p>
          <a:p>
            <a:pPr eaLnBrk="1" hangingPunct="1"/>
            <a:r>
              <a:rPr lang="en-US" altLang="en-US" sz="2000" dirty="0">
                <a:ea typeface="ヒラギノ角ゴ Pro W3" pitchFamily="127" charset="-128"/>
              </a:rPr>
              <a:t>Examples:</a:t>
            </a:r>
            <a:endParaRPr lang="en-US" altLang="en-US" dirty="0">
              <a:ea typeface="ヒラギノ角ゴ Pro W3" pitchFamily="127" charset="-128"/>
            </a:endParaRPr>
          </a:p>
        </p:txBody>
      </p:sp>
      <p:sp>
        <p:nvSpPr>
          <p:cNvPr id="10244" name="Rectangle 6"/>
          <p:cNvSpPr>
            <a:spLocks noGrp="1" noChangeArrowheads="1"/>
          </p:cNvSpPr>
          <p:nvPr>
            <p:ph type="title"/>
          </p:nvPr>
        </p:nvSpPr>
        <p:spPr/>
        <p:txBody>
          <a:bodyPr/>
          <a:lstStyle/>
          <a:p>
            <a:pPr eaLnBrk="1" hangingPunct="1"/>
            <a:r>
              <a:rPr lang="en-US" altLang="en-US">
                <a:ea typeface="ヒラギノ角ゴ Pro W3" pitchFamily="127" charset="-128"/>
              </a:rPr>
              <a:t>Accessing Element Information</a:t>
            </a:r>
          </a:p>
        </p:txBody>
      </p:sp>
      <p:sp>
        <p:nvSpPr>
          <p:cNvPr id="10246" name="Text Box 9"/>
          <p:cNvSpPr txBox="1">
            <a:spLocks noChangeArrowheads="1"/>
          </p:cNvSpPr>
          <p:nvPr/>
        </p:nvSpPr>
        <p:spPr bwMode="auto">
          <a:xfrm>
            <a:off x="838200" y="3276600"/>
            <a:ext cx="8153400" cy="283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a:lnSpc>
                <a:spcPct val="150000"/>
              </a:lnSpc>
            </a:pPr>
            <a:r>
              <a:rPr lang="en-US" altLang="en-US" sz="2800" baseline="30000" dirty="0" err="1">
                <a:solidFill>
                  <a:srgbClr val="D67134"/>
                </a:solidFill>
                <a:latin typeface="CourierNewPSMT" charset="0"/>
              </a:rPr>
              <a:t>var</a:t>
            </a:r>
            <a:r>
              <a:rPr lang="en-US" altLang="en-US" sz="2800" baseline="30000" dirty="0">
                <a:solidFill>
                  <a:srgbClr val="D67134"/>
                </a:solidFill>
                <a:latin typeface="CourierNewPSMT" charset="0"/>
              </a:rPr>
              <a:t> </a:t>
            </a:r>
            <a:r>
              <a:rPr lang="en-US" altLang="en-US" sz="2800" baseline="30000" dirty="0">
                <a:solidFill>
                  <a:srgbClr val="141413"/>
                </a:solidFill>
                <a:latin typeface="CourierNewPSMT" charset="0"/>
              </a:rPr>
              <a:t>sec1Head </a:t>
            </a:r>
            <a:r>
              <a:rPr lang="en-US" altLang="en-US" sz="2800" baseline="30000" dirty="0">
                <a:solidFill>
                  <a:srgbClr val="D67134"/>
                </a:solidFill>
                <a:latin typeface="CourierNewPSMT" charset="0"/>
              </a:rPr>
              <a:t>= </a:t>
            </a:r>
            <a:r>
              <a:rPr lang="en-US" altLang="en-US" sz="2800" baseline="30000" dirty="0" err="1">
                <a:solidFill>
                  <a:srgbClr val="00477B"/>
                </a:solidFill>
                <a:latin typeface="CourierNewPSMT" charset="0"/>
              </a:rPr>
              <a:t>document</a:t>
            </a:r>
            <a:r>
              <a:rPr lang="en-US" altLang="en-US" sz="2800" baseline="30000" dirty="0" err="1">
                <a:solidFill>
                  <a:srgbClr val="141413"/>
                </a:solidFill>
                <a:latin typeface="CourierNewPSMT" charset="0"/>
              </a:rPr>
              <a:t>.getElementById</a:t>
            </a:r>
            <a:r>
              <a:rPr lang="en-US" altLang="en-US" sz="2800" baseline="30000" dirty="0">
                <a:solidFill>
                  <a:srgbClr val="141413"/>
                </a:solidFill>
                <a:latin typeface="CourierNewPSMT" charset="0"/>
              </a:rPr>
              <a:t>(</a:t>
            </a:r>
            <a:r>
              <a:rPr lang="en-US" altLang="en-US" sz="2800" baseline="30000" dirty="0">
                <a:solidFill>
                  <a:srgbClr val="007833"/>
                </a:solidFill>
                <a:latin typeface="CourierNewPSMT" charset="0"/>
              </a:rPr>
              <a:t>"section1"</a:t>
            </a:r>
            <a:r>
              <a:rPr lang="en-US" altLang="en-US" sz="2800" baseline="30000" dirty="0">
                <a:solidFill>
                  <a:srgbClr val="141413"/>
                </a:solidFill>
                <a:latin typeface="CourierNewPSMT" charset="0"/>
              </a:rPr>
              <a:t>);</a:t>
            </a:r>
          </a:p>
          <a:p>
            <a:pPr>
              <a:lnSpc>
                <a:spcPct val="150000"/>
              </a:lnSpc>
            </a:pPr>
            <a:r>
              <a:rPr lang="en-US" altLang="en-US" sz="2800" baseline="30000" dirty="0" err="1">
                <a:solidFill>
                  <a:srgbClr val="D67134"/>
                </a:solidFill>
                <a:latin typeface="CourierNewPSMT" charset="0"/>
              </a:rPr>
              <a:t>var</a:t>
            </a:r>
            <a:r>
              <a:rPr lang="en-US" altLang="en-US" sz="2800" baseline="30000" dirty="0">
                <a:solidFill>
                  <a:srgbClr val="D67134"/>
                </a:solidFill>
                <a:latin typeface="CourierNewPSMT" charset="0"/>
              </a:rPr>
              <a:t> </a:t>
            </a:r>
            <a:r>
              <a:rPr lang="en-US" altLang="en-US" sz="2800" baseline="30000" dirty="0">
                <a:solidFill>
                  <a:srgbClr val="141413"/>
                </a:solidFill>
                <a:latin typeface="CourierNewPSMT" charset="0"/>
              </a:rPr>
              <a:t>sec2Head </a:t>
            </a:r>
            <a:r>
              <a:rPr lang="en-US" altLang="en-US" sz="2800" baseline="30000" dirty="0">
                <a:solidFill>
                  <a:srgbClr val="D67134"/>
                </a:solidFill>
                <a:latin typeface="CourierNewPSMT" charset="0"/>
              </a:rPr>
              <a:t>= </a:t>
            </a:r>
            <a:r>
              <a:rPr lang="en-US" altLang="en-US" sz="2800" baseline="30000" dirty="0" err="1">
                <a:solidFill>
                  <a:srgbClr val="00477B"/>
                </a:solidFill>
                <a:latin typeface="CourierNewPSMT" charset="0"/>
              </a:rPr>
              <a:t>document</a:t>
            </a:r>
            <a:r>
              <a:rPr lang="en-US" altLang="en-US" sz="2800" baseline="30000" dirty="0" err="1">
                <a:solidFill>
                  <a:srgbClr val="141413"/>
                </a:solidFill>
                <a:latin typeface="CourierNewPSMT" charset="0"/>
              </a:rPr>
              <a:t>.getElementById</a:t>
            </a:r>
            <a:r>
              <a:rPr lang="en-US" altLang="en-US" sz="2800" baseline="30000" dirty="0">
                <a:solidFill>
                  <a:srgbClr val="141413"/>
                </a:solidFill>
                <a:latin typeface="CourierNewPSMT" charset="0"/>
              </a:rPr>
              <a:t>(</a:t>
            </a:r>
            <a:r>
              <a:rPr lang="en-US" altLang="en-US" sz="2800" baseline="30000" dirty="0">
                <a:solidFill>
                  <a:srgbClr val="007833"/>
                </a:solidFill>
                <a:latin typeface="CourierNewPSMT" charset="0"/>
              </a:rPr>
              <a:t>"section2"</a:t>
            </a:r>
            <a:r>
              <a:rPr lang="en-US" altLang="en-US" sz="2800" baseline="30000" dirty="0">
                <a:solidFill>
                  <a:srgbClr val="141413"/>
                </a:solidFill>
                <a:latin typeface="CourierNewPSMT" charset="0"/>
              </a:rPr>
              <a:t>);</a:t>
            </a:r>
          </a:p>
          <a:p>
            <a:pPr>
              <a:lnSpc>
                <a:spcPct val="150000"/>
              </a:lnSpc>
            </a:pPr>
            <a:r>
              <a:rPr lang="en-US" altLang="en-US" sz="2800" baseline="30000" dirty="0" err="1">
                <a:solidFill>
                  <a:srgbClr val="D67134"/>
                </a:solidFill>
                <a:latin typeface="CourierNewPSMT" charset="0"/>
              </a:rPr>
              <a:t>var</a:t>
            </a:r>
            <a:r>
              <a:rPr lang="en-US" altLang="en-US" sz="2800" baseline="30000" dirty="0">
                <a:solidFill>
                  <a:srgbClr val="D67134"/>
                </a:solidFill>
                <a:latin typeface="CourierNewPSMT" charset="0"/>
              </a:rPr>
              <a:t> </a:t>
            </a:r>
            <a:r>
              <a:rPr lang="en-US" altLang="en-US" sz="2800" baseline="30000" dirty="0">
                <a:solidFill>
                  <a:srgbClr val="141413"/>
                </a:solidFill>
                <a:latin typeface="CourierNewPSMT" charset="0"/>
              </a:rPr>
              <a:t>sec3Head </a:t>
            </a:r>
            <a:r>
              <a:rPr lang="en-US" altLang="en-US" sz="2800" baseline="30000" dirty="0">
                <a:solidFill>
                  <a:srgbClr val="D67134"/>
                </a:solidFill>
                <a:latin typeface="CourierNewPSMT" charset="0"/>
              </a:rPr>
              <a:t>= </a:t>
            </a:r>
            <a:r>
              <a:rPr lang="en-US" altLang="en-US" sz="2800" baseline="30000" dirty="0" err="1">
                <a:solidFill>
                  <a:srgbClr val="00477B"/>
                </a:solidFill>
                <a:latin typeface="CourierNewPSMT" charset="0"/>
              </a:rPr>
              <a:t>document</a:t>
            </a:r>
            <a:r>
              <a:rPr lang="en-US" altLang="en-US" sz="2800" baseline="30000" dirty="0" err="1">
                <a:solidFill>
                  <a:srgbClr val="141413"/>
                </a:solidFill>
                <a:latin typeface="CourierNewPSMT" charset="0"/>
              </a:rPr>
              <a:t>.getElementById</a:t>
            </a:r>
            <a:r>
              <a:rPr lang="en-US" altLang="en-US" sz="2800" baseline="30000" dirty="0">
                <a:solidFill>
                  <a:srgbClr val="141413"/>
                </a:solidFill>
                <a:latin typeface="CourierNewPSMT" charset="0"/>
              </a:rPr>
              <a:t>(</a:t>
            </a:r>
            <a:r>
              <a:rPr lang="en-US" altLang="en-US" sz="2800" baseline="30000" dirty="0">
                <a:solidFill>
                  <a:srgbClr val="007833"/>
                </a:solidFill>
                <a:latin typeface="CourierNewPSMT" charset="0"/>
              </a:rPr>
              <a:t>"section3"</a:t>
            </a:r>
            <a:r>
              <a:rPr lang="en-US" altLang="en-US" sz="2800" baseline="30000" dirty="0">
                <a:solidFill>
                  <a:srgbClr val="141413"/>
                </a:solidFill>
                <a:latin typeface="CourierNewPSMT" charset="0"/>
              </a:rPr>
              <a:t>);</a:t>
            </a:r>
          </a:p>
          <a:p>
            <a:pPr>
              <a:lnSpc>
                <a:spcPct val="150000"/>
              </a:lnSpc>
            </a:pPr>
            <a:r>
              <a:rPr lang="en-US" altLang="en-US" sz="2800" baseline="30000" dirty="0">
                <a:solidFill>
                  <a:srgbClr val="141413"/>
                </a:solidFill>
                <a:latin typeface="CourierNewPSMT" charset="0"/>
              </a:rPr>
              <a:t>sec1Head.innerHTML </a:t>
            </a:r>
            <a:r>
              <a:rPr lang="en-US" altLang="en-US" sz="2800" baseline="30000" dirty="0">
                <a:solidFill>
                  <a:srgbClr val="D67134"/>
                </a:solidFill>
                <a:latin typeface="CourierNewPSMT" charset="0"/>
              </a:rPr>
              <a:t>= </a:t>
            </a:r>
            <a:r>
              <a:rPr lang="en-US" altLang="en-US" sz="2800" baseline="30000" dirty="0" err="1">
                <a:solidFill>
                  <a:srgbClr val="141413"/>
                </a:solidFill>
                <a:latin typeface="CourierNewPSMT" charset="0"/>
              </a:rPr>
              <a:t>newsSections</a:t>
            </a:r>
            <a:r>
              <a:rPr lang="en-US" altLang="en-US" sz="2800" baseline="30000" dirty="0">
                <a:solidFill>
                  <a:srgbClr val="141413"/>
                </a:solidFill>
                <a:latin typeface="CourierNewPSMT" charset="0"/>
              </a:rPr>
              <a:t>[</a:t>
            </a:r>
            <a:r>
              <a:rPr lang="en-US" altLang="en-US" sz="2800" baseline="30000" dirty="0">
                <a:solidFill>
                  <a:srgbClr val="00477B"/>
                </a:solidFill>
                <a:latin typeface="CourierNewPSMT" charset="0"/>
              </a:rPr>
              <a:t>0</a:t>
            </a:r>
            <a:r>
              <a:rPr lang="en-US" altLang="en-US" sz="2800" baseline="30000" dirty="0">
                <a:solidFill>
                  <a:srgbClr val="141413"/>
                </a:solidFill>
                <a:latin typeface="CourierNewPSMT" charset="0"/>
              </a:rPr>
              <a:t>]; </a:t>
            </a:r>
            <a:r>
              <a:rPr lang="en-US" altLang="en-US" sz="2800" baseline="30000" dirty="0">
                <a:solidFill>
                  <a:srgbClr val="777877"/>
                </a:solidFill>
                <a:latin typeface="CourierNewPSMT" charset="0"/>
              </a:rPr>
              <a:t>// "world"</a:t>
            </a:r>
          </a:p>
          <a:p>
            <a:pPr>
              <a:lnSpc>
                <a:spcPct val="150000"/>
              </a:lnSpc>
            </a:pPr>
            <a:r>
              <a:rPr lang="en-US" altLang="en-US" sz="2800" baseline="30000" dirty="0">
                <a:solidFill>
                  <a:srgbClr val="141413"/>
                </a:solidFill>
                <a:latin typeface="CourierNewPSMT" charset="0"/>
              </a:rPr>
              <a:t>sec2Head.innerHTML </a:t>
            </a:r>
            <a:r>
              <a:rPr lang="en-US" altLang="en-US" sz="2800" baseline="30000" dirty="0">
                <a:solidFill>
                  <a:srgbClr val="D67134"/>
                </a:solidFill>
                <a:latin typeface="CourierNewPSMT" charset="0"/>
              </a:rPr>
              <a:t>= </a:t>
            </a:r>
            <a:r>
              <a:rPr lang="en-US" altLang="en-US" sz="2800" baseline="30000" dirty="0" err="1">
                <a:solidFill>
                  <a:srgbClr val="141413"/>
                </a:solidFill>
                <a:latin typeface="CourierNewPSMT" charset="0"/>
              </a:rPr>
              <a:t>newsSections</a:t>
            </a:r>
            <a:r>
              <a:rPr lang="en-US" altLang="en-US" sz="2800" baseline="30000" dirty="0">
                <a:solidFill>
                  <a:srgbClr val="141413"/>
                </a:solidFill>
                <a:latin typeface="CourierNewPSMT" charset="0"/>
              </a:rPr>
              <a:t>[</a:t>
            </a:r>
            <a:r>
              <a:rPr lang="en-US" altLang="en-US" sz="2800" baseline="30000" dirty="0">
                <a:solidFill>
                  <a:srgbClr val="00477B"/>
                </a:solidFill>
                <a:latin typeface="CourierNewPSMT" charset="0"/>
              </a:rPr>
              <a:t>1</a:t>
            </a:r>
            <a:r>
              <a:rPr lang="en-US" altLang="en-US" sz="2800" baseline="30000" dirty="0">
                <a:solidFill>
                  <a:srgbClr val="141413"/>
                </a:solidFill>
                <a:latin typeface="CourierNewPSMT" charset="0"/>
              </a:rPr>
              <a:t>]; </a:t>
            </a:r>
            <a:r>
              <a:rPr lang="en-US" altLang="en-US" sz="2800" baseline="30000" dirty="0">
                <a:solidFill>
                  <a:srgbClr val="777877"/>
                </a:solidFill>
                <a:latin typeface="CourierNewPSMT" charset="0"/>
              </a:rPr>
              <a:t>// "local"</a:t>
            </a:r>
          </a:p>
          <a:p>
            <a:pPr>
              <a:lnSpc>
                <a:spcPct val="150000"/>
              </a:lnSpc>
            </a:pPr>
            <a:r>
              <a:rPr lang="en-US" altLang="en-US" sz="2800" baseline="30000" dirty="0">
                <a:solidFill>
                  <a:srgbClr val="141413"/>
                </a:solidFill>
                <a:latin typeface="CourierNewPSMT" charset="0"/>
              </a:rPr>
              <a:t>sec3Head.innerHTML </a:t>
            </a:r>
            <a:r>
              <a:rPr lang="en-US" altLang="en-US" sz="2800" baseline="30000" dirty="0">
                <a:solidFill>
                  <a:srgbClr val="D67134"/>
                </a:solidFill>
                <a:latin typeface="CourierNewPSMT" charset="0"/>
              </a:rPr>
              <a:t>= </a:t>
            </a:r>
            <a:r>
              <a:rPr lang="en-US" altLang="en-US" sz="2800" baseline="30000" dirty="0" err="1">
                <a:solidFill>
                  <a:srgbClr val="141413"/>
                </a:solidFill>
                <a:latin typeface="CourierNewPSMT" charset="0"/>
              </a:rPr>
              <a:t>newsSections</a:t>
            </a:r>
            <a:r>
              <a:rPr lang="en-US" altLang="en-US" sz="2800" baseline="30000" dirty="0">
                <a:solidFill>
                  <a:srgbClr val="141413"/>
                </a:solidFill>
                <a:latin typeface="CourierNewPSMT" charset="0"/>
              </a:rPr>
              <a:t>[</a:t>
            </a:r>
            <a:r>
              <a:rPr lang="en-US" altLang="en-US" sz="2800" baseline="30000" dirty="0">
                <a:solidFill>
                  <a:srgbClr val="00477B"/>
                </a:solidFill>
                <a:latin typeface="CourierNewPSMT" charset="0"/>
              </a:rPr>
              <a:t>2</a:t>
            </a:r>
            <a:r>
              <a:rPr lang="en-US" altLang="en-US" sz="2800" baseline="30000" dirty="0">
                <a:solidFill>
                  <a:srgbClr val="141413"/>
                </a:solidFill>
                <a:latin typeface="CourierNewPSMT" charset="0"/>
              </a:rPr>
              <a:t>]; </a:t>
            </a:r>
            <a:r>
              <a:rPr lang="en-US" altLang="en-US" sz="2800" baseline="30000" dirty="0">
                <a:solidFill>
                  <a:srgbClr val="777877"/>
                </a:solidFill>
                <a:latin typeface="CourierNewPSMT" charset="0"/>
              </a:rPr>
              <a:t>// "opinion"</a:t>
            </a:r>
            <a:endParaRPr lang="en-US" altLang="en-US" sz="2800" dirty="0">
              <a:latin typeface="Courier New" pitchFamily="49" charset="0"/>
            </a:endParaRPr>
          </a:p>
        </p:txBody>
      </p:sp>
      <p:sp>
        <p:nvSpPr>
          <p:cNvPr id="5" name="Rectangle 4"/>
          <p:cNvSpPr/>
          <p:nvPr/>
        </p:nvSpPr>
        <p:spPr>
          <a:xfrm>
            <a:off x="3733800" y="1792069"/>
            <a:ext cx="5562600" cy="646331"/>
          </a:xfrm>
          <a:prstGeom prst="rect">
            <a:avLst/>
          </a:prstGeom>
        </p:spPr>
        <p:txBody>
          <a:bodyPr wrap="square">
            <a:spAutoFit/>
          </a:bodyPr>
          <a:lstStyle/>
          <a:p>
            <a:pPr lvl="1">
              <a:lnSpc>
                <a:spcPct val="150000"/>
              </a:lnSpc>
            </a:pPr>
            <a:r>
              <a:rPr lang="en-US" altLang="en-US" sz="2400" baseline="30000" dirty="0" err="1">
                <a:solidFill>
                  <a:srgbClr val="DF6523"/>
                </a:solidFill>
                <a:latin typeface="CourierNewPSMT" charset="0"/>
                <a:ea typeface="ヒラギノ角ゴ Pro W3" pitchFamily="127" charset="-128"/>
              </a:rPr>
              <a:t>var</a:t>
            </a:r>
            <a:r>
              <a:rPr lang="en-US" altLang="en-US" sz="2400" baseline="30000" dirty="0">
                <a:solidFill>
                  <a:srgbClr val="DF6523"/>
                </a:solidFill>
                <a:latin typeface="CourierNewPSMT" charset="0"/>
                <a:ea typeface="ヒラギノ角ゴ Pro W3" pitchFamily="127" charset="-128"/>
              </a:rPr>
              <a:t> </a:t>
            </a:r>
            <a:r>
              <a:rPr lang="en-US" altLang="en-US" sz="2400" baseline="30000" dirty="0">
                <a:solidFill>
                  <a:srgbClr val="141413"/>
                </a:solidFill>
                <a:latin typeface="CourierNewPSMT" charset="0"/>
                <a:ea typeface="ヒラギノ角ゴ Pro W3" pitchFamily="127" charset="-128"/>
              </a:rPr>
              <a:t>newsSections </a:t>
            </a:r>
            <a:r>
              <a:rPr lang="en-US" altLang="en-US" sz="2400" baseline="30000" dirty="0">
                <a:solidFill>
                  <a:srgbClr val="DF6523"/>
                </a:solidFill>
                <a:latin typeface="Helvetica" pitchFamily="124" charset="0"/>
                <a:ea typeface="ヒラギノ角ゴ Pro W3" pitchFamily="127" charset="-128"/>
              </a:rPr>
              <a:t>= </a:t>
            </a:r>
            <a:r>
              <a:rPr lang="en-US" altLang="en-US" sz="2400" baseline="30000" dirty="0">
                <a:solidFill>
                  <a:srgbClr val="141413"/>
                </a:solidFill>
                <a:latin typeface="Helvetica" pitchFamily="124" charset="0"/>
                <a:ea typeface="ヒラギノ角ゴ Pro W3" pitchFamily="127" charset="-128"/>
              </a:rPr>
              <a:t>[</a:t>
            </a:r>
            <a:r>
              <a:rPr lang="en-US" altLang="en-US" sz="2400" baseline="30000" dirty="0">
                <a:solidFill>
                  <a:srgbClr val="16993D"/>
                </a:solidFill>
                <a:latin typeface="CourierNewPSMT" charset="0"/>
                <a:ea typeface="ヒラギノ角ゴ Pro W3" pitchFamily="127" charset="-128"/>
              </a:rPr>
              <a:t>"</a:t>
            </a:r>
            <a:r>
              <a:rPr lang="en-US" altLang="en-US" sz="2400" baseline="30000" dirty="0" err="1">
                <a:solidFill>
                  <a:srgbClr val="16993D"/>
                </a:solidFill>
                <a:latin typeface="CourierNewPSMT" charset="0"/>
                <a:ea typeface="ヒラギノ角ゴ Pro W3" pitchFamily="127" charset="-128"/>
              </a:rPr>
              <a:t>world"</a:t>
            </a:r>
            <a:r>
              <a:rPr lang="en-US" altLang="en-US" sz="2400" baseline="30000" dirty="0" err="1">
                <a:solidFill>
                  <a:srgbClr val="141413"/>
                </a:solidFill>
                <a:latin typeface="Helvetica" pitchFamily="124" charset="0"/>
                <a:ea typeface="ヒラギノ角ゴ Pro W3" pitchFamily="127" charset="-128"/>
              </a:rPr>
              <a:t>,</a:t>
            </a:r>
            <a:r>
              <a:rPr lang="en-US" altLang="en-US" sz="2400" baseline="30000" dirty="0" err="1">
                <a:solidFill>
                  <a:srgbClr val="16993D"/>
                </a:solidFill>
                <a:latin typeface="CourierNewPSMT" charset="0"/>
                <a:ea typeface="ヒラギノ角ゴ Pro W3" pitchFamily="127" charset="-128"/>
              </a:rPr>
              <a:t>"local"</a:t>
            </a:r>
            <a:r>
              <a:rPr lang="en-US" altLang="en-US" sz="2400" baseline="30000" dirty="0" err="1">
                <a:solidFill>
                  <a:srgbClr val="141413"/>
                </a:solidFill>
                <a:latin typeface="Helvetica" pitchFamily="124" charset="0"/>
                <a:ea typeface="ヒラギノ角ゴ Pro W3" pitchFamily="127" charset="-128"/>
              </a:rPr>
              <a:t>,</a:t>
            </a:r>
            <a:r>
              <a:rPr lang="en-US" altLang="en-US" sz="2400" baseline="30000" dirty="0" err="1">
                <a:solidFill>
                  <a:srgbClr val="16993D"/>
                </a:solidFill>
                <a:latin typeface="CourierNewPSMT" charset="0"/>
                <a:ea typeface="ヒラギノ角ゴ Pro W3" pitchFamily="127" charset="-128"/>
              </a:rPr>
              <a:t>"opinion"</a:t>
            </a:r>
            <a:r>
              <a:rPr lang="en-US" altLang="en-US" sz="2400" baseline="30000" dirty="0" err="1">
                <a:solidFill>
                  <a:srgbClr val="141413"/>
                </a:solidFill>
                <a:latin typeface="Helvetica" pitchFamily="124" charset="0"/>
                <a:ea typeface="ヒラギノ角ゴ Pro W3" pitchFamily="127" charset="-128"/>
              </a:rPr>
              <a:t>,</a:t>
            </a:r>
            <a:r>
              <a:rPr lang="en-US" altLang="en-US" sz="2400" baseline="30000" dirty="0" err="1">
                <a:solidFill>
                  <a:srgbClr val="16993D"/>
                </a:solidFill>
                <a:latin typeface="CourierNewPSMT" charset="0"/>
                <a:ea typeface="ヒラギノ角ゴ Pro W3" pitchFamily="127" charset="-128"/>
              </a:rPr>
              <a:t>"sports</a:t>
            </a:r>
            <a:r>
              <a:rPr lang="en-US" altLang="en-US" sz="2400" baseline="30000" dirty="0">
                <a:solidFill>
                  <a:srgbClr val="16993D"/>
                </a:solidFill>
                <a:latin typeface="CourierNewPSMT" charset="0"/>
                <a:ea typeface="ヒラギノ角ゴ Pro W3" pitchFamily="127" charset="-128"/>
              </a:rPr>
              <a:t>"</a:t>
            </a:r>
            <a:r>
              <a:rPr lang="en-US" altLang="en-US" sz="2400" baseline="30000" dirty="0">
                <a:solidFill>
                  <a:srgbClr val="141413"/>
                </a:solidFill>
                <a:latin typeface="Helvetica" pitchFamily="124" charset="0"/>
                <a:ea typeface="ヒラギノ角ゴ Pro W3" pitchFamily="127" charset="-128"/>
              </a:rPr>
              <a:t>]</a:t>
            </a:r>
            <a:endParaRPr lang="en-US" altLang="en-US" sz="2400" dirty="0">
              <a:ea typeface="ヒラギノ角ゴ Pro W3" pitchFamily="127" charset="-128"/>
            </a:endParaRPr>
          </a:p>
        </p:txBody>
      </p:sp>
    </p:spTree>
    <p:extLst>
      <p:ext uri="{BB962C8B-B14F-4D97-AF65-F5344CB8AC3E}">
        <p14:creationId xmlns:p14="http://schemas.microsoft.com/office/powerpoint/2010/main" val="384032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0"/>
          <p:cNvSpPr>
            <a:spLocks noGrp="1" noChangeArrowheads="1"/>
          </p:cNvSpPr>
          <p:nvPr>
            <p:ph idx="1"/>
          </p:nvPr>
        </p:nvSpPr>
        <p:spPr>
          <a:xfrm>
            <a:off x="457200" y="1600200"/>
            <a:ext cx="8229600" cy="1981200"/>
          </a:xfrm>
        </p:spPr>
        <p:txBody>
          <a:bodyPr>
            <a:normAutofit fontScale="92500" lnSpcReduction="10000"/>
          </a:bodyPr>
          <a:lstStyle/>
          <a:p>
            <a:pPr eaLnBrk="1" hangingPunct="1"/>
            <a:r>
              <a:rPr lang="en-US" altLang="en-US" dirty="0">
                <a:ea typeface="ヒラギノ角ゴ Pro W3" pitchFamily="127" charset="-128"/>
              </a:rPr>
              <a:t>To modify values in existing array elements:</a:t>
            </a:r>
          </a:p>
          <a:p>
            <a:pPr lvl="1" eaLnBrk="1" hangingPunct="1"/>
            <a:r>
              <a:rPr lang="en-US" altLang="en-US" dirty="0">
                <a:ea typeface="ヒラギノ角ゴ Pro W3" pitchFamily="127" charset="-128"/>
              </a:rPr>
              <a:t>Include brackets and element index</a:t>
            </a:r>
          </a:p>
          <a:p>
            <a:pPr eaLnBrk="1" hangingPunct="1"/>
            <a:r>
              <a:rPr lang="en-US" altLang="en-US" dirty="0">
                <a:ea typeface="ヒラギノ角ゴ Pro W3" pitchFamily="127" charset="-128"/>
              </a:rPr>
              <a:t>Can easily change a value assigned to an array element</a:t>
            </a:r>
          </a:p>
          <a:p>
            <a:pPr eaLnBrk="1" hangingPunct="1"/>
            <a:r>
              <a:rPr lang="en-US" altLang="en-US" dirty="0">
                <a:ea typeface="ヒラギノ角ゴ Pro W3" pitchFamily="127" charset="-128"/>
              </a:rPr>
              <a:t>Example:</a:t>
            </a:r>
          </a:p>
        </p:txBody>
      </p:sp>
      <p:sp>
        <p:nvSpPr>
          <p:cNvPr id="11268" name="Rectangle 9"/>
          <p:cNvSpPr>
            <a:spLocks noGrp="1" noChangeArrowheads="1"/>
          </p:cNvSpPr>
          <p:nvPr>
            <p:ph type="title"/>
          </p:nvPr>
        </p:nvSpPr>
        <p:spPr/>
        <p:txBody>
          <a:bodyPr/>
          <a:lstStyle/>
          <a:p>
            <a:pPr eaLnBrk="1" hangingPunct="1"/>
            <a:r>
              <a:rPr lang="en-US" altLang="en-US">
                <a:ea typeface="ヒラギノ角ゴ Pro W3" pitchFamily="127" charset="-128"/>
              </a:rPr>
              <a:t>Modifying Elements</a:t>
            </a:r>
          </a:p>
        </p:txBody>
      </p:sp>
      <p:sp>
        <p:nvSpPr>
          <p:cNvPr id="11270" name="Text Box 11"/>
          <p:cNvSpPr txBox="1">
            <a:spLocks noChangeArrowheads="1"/>
          </p:cNvSpPr>
          <p:nvPr/>
        </p:nvSpPr>
        <p:spPr bwMode="auto">
          <a:xfrm>
            <a:off x="838200" y="3733800"/>
            <a:ext cx="7429500" cy="7694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algn="ctr" eaLnBrk="1" hangingPunct="1"/>
            <a:r>
              <a:rPr lang="en-US" altLang="en-US" sz="4400" baseline="30000" dirty="0" err="1">
                <a:solidFill>
                  <a:srgbClr val="141413"/>
                </a:solidFill>
                <a:latin typeface="CourierNewPSMT" charset="0"/>
              </a:rPr>
              <a:t>newsSections</a:t>
            </a:r>
            <a:r>
              <a:rPr lang="en-US" altLang="en-US" sz="4400" baseline="30000" dirty="0">
                <a:solidFill>
                  <a:srgbClr val="141413"/>
                </a:solidFill>
                <a:latin typeface="CourierNewPSMT" charset="0"/>
              </a:rPr>
              <a:t>[</a:t>
            </a:r>
            <a:r>
              <a:rPr lang="en-US" altLang="en-US" sz="4400" baseline="30000" dirty="0">
                <a:solidFill>
                  <a:srgbClr val="00477B"/>
                </a:solidFill>
                <a:latin typeface="CourierNewPSMT" charset="0"/>
              </a:rPr>
              <a:t>4</a:t>
            </a:r>
            <a:r>
              <a:rPr lang="en-US" altLang="en-US" sz="4400" baseline="30000" dirty="0">
                <a:solidFill>
                  <a:srgbClr val="141413"/>
                </a:solidFill>
                <a:latin typeface="CourierNewPSMT" charset="0"/>
              </a:rPr>
              <a:t>] </a:t>
            </a:r>
            <a:r>
              <a:rPr lang="en-US" altLang="en-US" sz="4400" baseline="30000" dirty="0">
                <a:solidFill>
                  <a:srgbClr val="D67134"/>
                </a:solidFill>
                <a:latin typeface="CourierNewPSMT" charset="0"/>
              </a:rPr>
              <a:t>= </a:t>
            </a:r>
            <a:r>
              <a:rPr lang="en-US" altLang="en-US" sz="4400" baseline="30000" dirty="0">
                <a:solidFill>
                  <a:srgbClr val="007833"/>
                </a:solidFill>
                <a:latin typeface="CourierNewPSMT" charset="0"/>
              </a:rPr>
              <a:t>"living"</a:t>
            </a:r>
            <a:r>
              <a:rPr lang="en-US" altLang="en-US" sz="4400" baseline="30000" dirty="0">
                <a:solidFill>
                  <a:srgbClr val="141413"/>
                </a:solidFill>
                <a:latin typeface="CourierNewPSMT" charset="0"/>
              </a:rPr>
              <a:t>;</a:t>
            </a:r>
            <a:endParaRPr lang="en-US" altLang="en-US" sz="4400" dirty="0"/>
          </a:p>
        </p:txBody>
      </p:sp>
    </p:spTree>
    <p:extLst>
      <p:ext uri="{BB962C8B-B14F-4D97-AF65-F5344CB8AC3E}">
        <p14:creationId xmlns:p14="http://schemas.microsoft.com/office/powerpoint/2010/main" val="212576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7"/>
          <p:cNvSpPr>
            <a:spLocks noGrp="1" noChangeArrowheads="1"/>
          </p:cNvSpPr>
          <p:nvPr>
            <p:ph idx="1"/>
          </p:nvPr>
        </p:nvSpPr>
        <p:spPr>
          <a:xfrm>
            <a:off x="457200" y="1600200"/>
            <a:ext cx="8229600" cy="2971800"/>
          </a:xfrm>
        </p:spPr>
        <p:txBody>
          <a:bodyPr>
            <a:normAutofit/>
          </a:bodyPr>
          <a:lstStyle/>
          <a:p>
            <a:pPr eaLnBrk="1" hangingPunct="1"/>
            <a:r>
              <a:rPr lang="en-US" altLang="en-US" dirty="0">
                <a:latin typeface="Courier New" pitchFamily="49" charset="0"/>
                <a:ea typeface="ヒラギノ角ゴ Pro W3" pitchFamily="127" charset="-128"/>
              </a:rPr>
              <a:t>length</a:t>
            </a:r>
            <a:r>
              <a:rPr lang="en-US" altLang="en-US" dirty="0">
                <a:ea typeface="ヒラギノ角ゴ Pro W3" pitchFamily="127" charset="-128"/>
              </a:rPr>
              <a:t> property</a:t>
            </a:r>
          </a:p>
          <a:p>
            <a:pPr lvl="1" eaLnBrk="1" hangingPunct="1"/>
            <a:r>
              <a:rPr lang="en-US" altLang="en-US" dirty="0">
                <a:ea typeface="ヒラギノ角ゴ Pro W3" pitchFamily="127" charset="-128"/>
              </a:rPr>
              <a:t>Returns the number of elements in an array</a:t>
            </a:r>
          </a:p>
          <a:p>
            <a:pPr eaLnBrk="1" hangingPunct="1"/>
            <a:r>
              <a:rPr lang="en-US" altLang="en-US" dirty="0">
                <a:ea typeface="ヒラギノ角ゴ Pro W3" pitchFamily="127" charset="-128"/>
              </a:rPr>
              <a:t>Syntax</a:t>
            </a:r>
          </a:p>
          <a:p>
            <a:pPr lvl="1" eaLnBrk="1" hangingPunct="1">
              <a:buFontTx/>
              <a:buNone/>
            </a:pPr>
            <a:r>
              <a:rPr lang="en-US" altLang="en-US" dirty="0">
                <a:ea typeface="ヒラギノ角ゴ Pro W3" pitchFamily="127" charset="-128"/>
              </a:rPr>
              <a:t>	</a:t>
            </a:r>
            <a:r>
              <a:rPr lang="en-US" altLang="en-US" i="1" dirty="0" err="1">
                <a:latin typeface="Courier New" pitchFamily="49" charset="0"/>
                <a:ea typeface="ヒラギノ角ゴ Pro W3" pitchFamily="127" charset="-128"/>
                <a:cs typeface="Courier New" pitchFamily="49" charset="0"/>
              </a:rPr>
              <a:t>name</a:t>
            </a:r>
            <a:r>
              <a:rPr lang="en-US" altLang="en-US" dirty="0" err="1">
                <a:latin typeface="Courier New" pitchFamily="49" charset="0"/>
                <a:ea typeface="ヒラギノ角ゴ Pro W3" pitchFamily="127" charset="-128"/>
                <a:cs typeface="Courier New" pitchFamily="49" charset="0"/>
              </a:rPr>
              <a:t>.length</a:t>
            </a:r>
            <a:r>
              <a:rPr lang="en-US" altLang="en-US" dirty="0">
                <a:latin typeface="Courier New" pitchFamily="49" charset="0"/>
                <a:ea typeface="ヒラギノ角ゴ Pro W3" pitchFamily="127" charset="-128"/>
                <a:cs typeface="Courier New" pitchFamily="49" charset="0"/>
              </a:rPr>
              <a:t>;</a:t>
            </a:r>
            <a:br>
              <a:rPr lang="en-US" altLang="en-US" dirty="0">
                <a:latin typeface="Courier New" pitchFamily="49" charset="0"/>
                <a:ea typeface="ヒラギノ角ゴ Pro W3" pitchFamily="127" charset="-128"/>
                <a:cs typeface="Courier New" pitchFamily="49" charset="0"/>
              </a:rPr>
            </a:br>
            <a:endParaRPr lang="en-US" altLang="en-US" dirty="0">
              <a:latin typeface="Courier New" pitchFamily="49" charset="0"/>
              <a:ea typeface="ヒラギノ角ゴ Pro W3" pitchFamily="127" charset="-128"/>
              <a:cs typeface="Courier New" pitchFamily="49" charset="0"/>
            </a:endParaRPr>
          </a:p>
          <a:p>
            <a:pPr lvl="1" eaLnBrk="1" hangingPunct="1">
              <a:buFontTx/>
              <a:buNone/>
            </a:pPr>
            <a:r>
              <a:rPr lang="en-US" altLang="en-US" dirty="0">
                <a:latin typeface="Courier New" pitchFamily="49" charset="0"/>
                <a:ea typeface="ヒラギノ角ゴ Pro W3" pitchFamily="127" charset="-128"/>
                <a:cs typeface="Courier New" pitchFamily="49" charset="0"/>
              </a:rPr>
              <a:t>Ex:  </a:t>
            </a:r>
            <a:r>
              <a:rPr lang="en-US" altLang="en-US" dirty="0" err="1">
                <a:latin typeface="Courier New" pitchFamily="49" charset="0"/>
                <a:ea typeface="ヒラギノ角ゴ Pro W3" pitchFamily="127" charset="-128"/>
                <a:cs typeface="Courier New" pitchFamily="49" charset="0"/>
              </a:rPr>
              <a:t>daysOfWeek.length</a:t>
            </a:r>
            <a:endParaRPr lang="en-US" altLang="en-US" dirty="0">
              <a:latin typeface="Courier New" pitchFamily="49" charset="0"/>
              <a:ea typeface="ヒラギノ角ゴ Pro W3" pitchFamily="127" charset="-128"/>
              <a:cs typeface="Courier New" pitchFamily="49" charset="0"/>
            </a:endParaRPr>
          </a:p>
        </p:txBody>
      </p:sp>
      <p:sp>
        <p:nvSpPr>
          <p:cNvPr id="12292" name="Rectangle 6"/>
          <p:cNvSpPr>
            <a:spLocks noGrp="1" noChangeArrowheads="1"/>
          </p:cNvSpPr>
          <p:nvPr>
            <p:ph type="title"/>
          </p:nvPr>
        </p:nvSpPr>
        <p:spPr/>
        <p:txBody>
          <a:bodyPr>
            <a:normAutofit fontScale="90000"/>
          </a:bodyPr>
          <a:lstStyle/>
          <a:p>
            <a:pPr eaLnBrk="1" hangingPunct="1"/>
            <a:r>
              <a:rPr lang="en-US" altLang="en-US">
                <a:ea typeface="ヒラギノ角ゴ Pro W3" pitchFamily="127" charset="-128"/>
              </a:rPr>
              <a:t>Determining the Number of Elements in an Array</a:t>
            </a:r>
          </a:p>
        </p:txBody>
      </p:sp>
    </p:spTree>
    <p:extLst>
      <p:ext uri="{BB962C8B-B14F-4D97-AF65-F5344CB8AC3E}">
        <p14:creationId xmlns:p14="http://schemas.microsoft.com/office/powerpoint/2010/main" val="300540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normAutofit/>
          </a:bodyPr>
          <a:lstStyle/>
          <a:p>
            <a:pPr eaLnBrk="1" hangingPunct="1"/>
            <a:r>
              <a:rPr lang="en-US" altLang="en-US" dirty="0">
                <a:ea typeface="ヒラギノ角ゴ Pro W3" pitchFamily="127" charset="-128"/>
              </a:rPr>
              <a:t>JavaScript represents arrays with the </a:t>
            </a:r>
            <a:r>
              <a:rPr lang="en-US" altLang="en-US" dirty="0">
                <a:latin typeface="Courier New" pitchFamily="49" charset="0"/>
                <a:ea typeface="ヒラギノ角ゴ Pro W3" pitchFamily="127" charset="-128"/>
              </a:rPr>
              <a:t>Array</a:t>
            </a:r>
            <a:r>
              <a:rPr lang="en-US" altLang="en-US" dirty="0">
                <a:ea typeface="ヒラギノ角ゴ Pro W3" pitchFamily="127" charset="-128"/>
              </a:rPr>
              <a:t> object</a:t>
            </a:r>
          </a:p>
          <a:p>
            <a:pPr lvl="1" eaLnBrk="1" hangingPunct="1"/>
            <a:r>
              <a:rPr lang="en-US" altLang="en-US" dirty="0">
                <a:ea typeface="ヒラギノ角ゴ Pro W3" pitchFamily="127" charset="-128"/>
              </a:rPr>
              <a:t>Contains a special constructor named </a:t>
            </a:r>
            <a:r>
              <a:rPr lang="en-US" altLang="en-US" dirty="0">
                <a:latin typeface="Courier New" pitchFamily="49" charset="0"/>
                <a:ea typeface="ヒラギノ角ゴ Pro W3" pitchFamily="127" charset="-128"/>
              </a:rPr>
              <a:t>Array()</a:t>
            </a:r>
          </a:p>
          <a:p>
            <a:pPr eaLnBrk="1" hangingPunct="1"/>
            <a:r>
              <a:rPr lang="en-US" altLang="en-US" dirty="0">
                <a:ea typeface="ヒラギノ角ゴ Pro W3" pitchFamily="127" charset="-128"/>
              </a:rPr>
              <a:t>Constructor</a:t>
            </a:r>
          </a:p>
          <a:p>
            <a:pPr lvl="1" eaLnBrk="1" hangingPunct="1"/>
            <a:r>
              <a:rPr lang="en-US" altLang="en-US" dirty="0">
                <a:ea typeface="ヒラギノ角ゴ Pro W3" pitchFamily="127" charset="-128"/>
              </a:rPr>
              <a:t>Special function type used as the basis for creating reference variables</a:t>
            </a:r>
          </a:p>
          <a:p>
            <a:pPr eaLnBrk="1" hangingPunct="1"/>
            <a:r>
              <a:rPr lang="en-US" altLang="en-US" dirty="0">
                <a:ea typeface="ヒラギノ角ゴ Pro W3" pitchFamily="127" charset="-128"/>
              </a:rPr>
              <a:t>Syntax</a:t>
            </a:r>
          </a:p>
          <a:p>
            <a:pPr lvl="1" eaLnBrk="1" hangingPunct="1">
              <a:buClr>
                <a:schemeClr val="tx1"/>
              </a:buClr>
              <a:buFontTx/>
              <a:buNone/>
            </a:pPr>
            <a:r>
              <a:rPr lang="en-US" altLang="en-US" sz="2800" b="1" dirty="0">
                <a:solidFill>
                  <a:srgbClr val="00CCFF"/>
                </a:solidFill>
                <a:ea typeface="ヒラギノ角ゴ Pro W3" pitchFamily="127" charset="-128"/>
              </a:rPr>
              <a:t>	</a:t>
            </a:r>
            <a:r>
              <a:rPr lang="en-US" altLang="en-US" sz="2800" baseline="30000" dirty="0" err="1">
                <a:solidFill>
                  <a:srgbClr val="141413"/>
                </a:solidFill>
                <a:latin typeface="CourierNewPSMT" charset="0"/>
                <a:ea typeface="ヒラギノ角ゴ Pro W3" pitchFamily="127" charset="-128"/>
              </a:rPr>
              <a:t>var</a:t>
            </a:r>
            <a:r>
              <a:rPr lang="en-US" altLang="en-US" sz="2800" baseline="30000" dirty="0">
                <a:solidFill>
                  <a:srgbClr val="141413"/>
                </a:solidFill>
                <a:latin typeface="CourierNewPSMT" charset="0"/>
                <a:ea typeface="ヒラギノ角ゴ Pro W3" pitchFamily="127" charset="-128"/>
              </a:rPr>
              <a:t> newsSections = new Array(6);</a:t>
            </a:r>
          </a:p>
          <a:p>
            <a:pPr eaLnBrk="1" hangingPunct="1">
              <a:buClr>
                <a:schemeClr val="tx1"/>
              </a:buClr>
            </a:pPr>
            <a:r>
              <a:rPr lang="en-US" altLang="en-US" dirty="0">
                <a:ea typeface="ヒラギノ角ゴ Pro W3" pitchFamily="127" charset="-128"/>
              </a:rPr>
              <a:t>Array literals preferred</a:t>
            </a:r>
          </a:p>
          <a:p>
            <a:pPr lvl="1" eaLnBrk="1" hangingPunct="1">
              <a:buClr>
                <a:schemeClr val="tx1"/>
              </a:buClr>
            </a:pPr>
            <a:r>
              <a:rPr lang="en-US" altLang="en-US" dirty="0">
                <a:ea typeface="ヒラギノ角ゴ Pro W3" pitchFamily="127" charset="-128"/>
                <a:cs typeface="Courier New" pitchFamily="49" charset="0"/>
              </a:rPr>
              <a:t>Easier than using constructor.</a:t>
            </a:r>
            <a:endParaRPr lang="en-US" altLang="en-US" dirty="0">
              <a:latin typeface="Courier New" pitchFamily="49" charset="0"/>
              <a:ea typeface="ヒラギノ角ゴ Pro W3" pitchFamily="127" charset="-128"/>
              <a:cs typeface="Courier New" pitchFamily="49" charset="0"/>
            </a:endParaRPr>
          </a:p>
        </p:txBody>
      </p:sp>
      <p:sp>
        <p:nvSpPr>
          <p:cNvPr id="13316" name="Rectangle 2"/>
          <p:cNvSpPr>
            <a:spLocks noGrp="1" noChangeArrowheads="1"/>
          </p:cNvSpPr>
          <p:nvPr>
            <p:ph type="title"/>
          </p:nvPr>
        </p:nvSpPr>
        <p:spPr/>
        <p:txBody>
          <a:bodyPr/>
          <a:lstStyle/>
          <a:p>
            <a:pPr eaLnBrk="1" hangingPunct="1"/>
            <a:r>
              <a:rPr lang="en-US" altLang="en-US">
                <a:solidFill>
                  <a:schemeClr val="tx1"/>
                </a:solidFill>
                <a:ea typeface="ヒラギノ角ゴ Pro W3" pitchFamily="127" charset="-128"/>
              </a:rPr>
              <a:t>Using the </a:t>
            </a:r>
            <a:r>
              <a:rPr lang="en-US" altLang="en-US">
                <a:solidFill>
                  <a:schemeClr val="tx1"/>
                </a:solidFill>
                <a:latin typeface="Courier New" pitchFamily="49" charset="0"/>
                <a:ea typeface="ヒラギノ角ゴ Pro W3" pitchFamily="127" charset="-128"/>
                <a:cs typeface="Courier New" pitchFamily="49" charset="0"/>
              </a:rPr>
              <a:t>Array</a:t>
            </a:r>
            <a:r>
              <a:rPr lang="en-US" altLang="en-US">
                <a:solidFill>
                  <a:schemeClr val="tx1"/>
                </a:solidFill>
                <a:ea typeface="ヒラギノ角ゴ Pro W3" pitchFamily="127" charset="-128"/>
              </a:rPr>
              <a:t> Object</a:t>
            </a:r>
          </a:p>
        </p:txBody>
      </p:sp>
    </p:spTree>
    <p:extLst>
      <p:ext uri="{BB962C8B-B14F-4D97-AF65-F5344CB8AC3E}">
        <p14:creationId xmlns:p14="http://schemas.microsoft.com/office/powerpoint/2010/main" val="330870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idx="1"/>
          </p:nvPr>
        </p:nvSpPr>
        <p:spPr/>
        <p:txBody>
          <a:bodyPr/>
          <a:lstStyle/>
          <a:p>
            <a:pPr eaLnBrk="1" hangingPunct="1">
              <a:defRPr/>
            </a:pPr>
            <a:r>
              <a:rPr lang="en-US" dirty="0" err="1">
                <a:latin typeface="Courier New"/>
                <a:cs typeface="Courier New"/>
              </a:rPr>
              <a:t>getElementsByTagName</a:t>
            </a:r>
            <a:r>
              <a:rPr lang="en-US" dirty="0">
                <a:latin typeface="Courier New"/>
                <a:cs typeface="Courier New"/>
              </a:rPr>
              <a:t>()</a:t>
            </a:r>
            <a:r>
              <a:rPr lang="en-US" dirty="0">
                <a:cs typeface="+mn-cs"/>
              </a:rPr>
              <a:t> method</a:t>
            </a:r>
          </a:p>
          <a:p>
            <a:pPr lvl="1" eaLnBrk="1" hangingPunct="1">
              <a:defRPr/>
            </a:pPr>
            <a:r>
              <a:rPr lang="en-US" dirty="0"/>
              <a:t>Can reference web page element by looking up all elements of a certain type in document and referencing one element in that collection</a:t>
            </a:r>
          </a:p>
          <a:p>
            <a:pPr lvl="1" eaLnBrk="1" hangingPunct="1">
              <a:defRPr/>
            </a:pPr>
            <a:r>
              <a:rPr lang="en-US" dirty="0"/>
              <a:t>Resulting collection uses syntax similar to arrays</a:t>
            </a:r>
          </a:p>
          <a:p>
            <a:pPr eaLnBrk="1" hangingPunct="1">
              <a:defRPr/>
            </a:pPr>
            <a:r>
              <a:rPr lang="en-US" u="sng" dirty="0">
                <a:cs typeface="+mn-cs"/>
              </a:rPr>
              <a:t>Example</a:t>
            </a:r>
            <a:r>
              <a:rPr lang="en-US" dirty="0">
                <a:cs typeface="+mn-cs"/>
              </a:rPr>
              <a:t>:</a:t>
            </a:r>
          </a:p>
          <a:p>
            <a:pPr marL="0" indent="0" eaLnBrk="1" hangingPunct="1">
              <a:lnSpc>
                <a:spcPct val="150000"/>
              </a:lnSpc>
              <a:buFontTx/>
              <a:buNone/>
              <a:defRPr/>
            </a:pPr>
            <a:r>
              <a:rPr lang="en-US" sz="2800" baseline="30000" dirty="0">
                <a:solidFill>
                  <a:srgbClr val="00477B"/>
                </a:solidFill>
                <a:latin typeface="CourierNewPSMT"/>
                <a:cs typeface="+mn-cs"/>
              </a:rPr>
              <a:t>	</a:t>
            </a:r>
            <a:r>
              <a:rPr lang="en-US" sz="4000" baseline="30000" dirty="0" err="1">
                <a:solidFill>
                  <a:srgbClr val="00477B"/>
                </a:solidFill>
                <a:latin typeface="CourierNewPSMT"/>
                <a:cs typeface="+mn-cs"/>
              </a:rPr>
              <a:t>document</a:t>
            </a:r>
            <a:r>
              <a:rPr lang="en-US" sz="4000" baseline="30000" dirty="0" err="1">
                <a:solidFill>
                  <a:srgbClr val="141413"/>
                </a:solidFill>
                <a:latin typeface="CourierNewPSMT"/>
                <a:cs typeface="+mn-cs"/>
              </a:rPr>
              <a:t>.getElementsByTagName</a:t>
            </a:r>
            <a:r>
              <a:rPr lang="en-US" sz="4000" baseline="30000" dirty="0">
                <a:solidFill>
                  <a:srgbClr val="141413"/>
                </a:solidFill>
                <a:latin typeface="CourierNewPSMT"/>
                <a:cs typeface="+mn-cs"/>
              </a:rPr>
              <a:t>(</a:t>
            </a:r>
            <a:r>
              <a:rPr lang="en-US" sz="4000" baseline="30000" dirty="0">
                <a:solidFill>
                  <a:srgbClr val="007833"/>
                </a:solidFill>
                <a:latin typeface="CourierNewPSMT"/>
                <a:cs typeface="+mn-cs"/>
              </a:rPr>
              <a:t>"li"</a:t>
            </a:r>
            <a:r>
              <a:rPr lang="en-US" sz="4000" baseline="30000" dirty="0">
                <a:solidFill>
                  <a:srgbClr val="141413"/>
                </a:solidFill>
                <a:latin typeface="CourierNewPSMT"/>
                <a:cs typeface="+mn-cs"/>
              </a:rPr>
              <a:t>)[</a:t>
            </a:r>
            <a:r>
              <a:rPr lang="en-US" sz="4000" baseline="30000" dirty="0">
                <a:solidFill>
                  <a:srgbClr val="00477B"/>
                </a:solidFill>
                <a:latin typeface="CourierNewPSMT"/>
                <a:cs typeface="+mn-cs"/>
              </a:rPr>
              <a:t>2</a:t>
            </a:r>
            <a:r>
              <a:rPr lang="en-US" sz="4000" baseline="30000" dirty="0">
                <a:solidFill>
                  <a:srgbClr val="141413"/>
                </a:solidFill>
                <a:latin typeface="CourierNewPSMT"/>
                <a:cs typeface="+mn-cs"/>
              </a:rPr>
              <a:t>]</a:t>
            </a:r>
            <a:endParaRPr lang="en-US" sz="3600" dirty="0">
              <a:cs typeface="+mn-cs"/>
            </a:endParaRPr>
          </a:p>
          <a:p>
            <a:pPr eaLnBrk="1" hangingPunct="1">
              <a:defRPr/>
            </a:pPr>
            <a:endParaRPr lang="en-US" dirty="0">
              <a:cs typeface="+mn-cs"/>
            </a:endParaRPr>
          </a:p>
        </p:txBody>
      </p:sp>
      <p:sp>
        <p:nvSpPr>
          <p:cNvPr id="14340" name="Rectangle 4"/>
          <p:cNvSpPr>
            <a:spLocks noGrp="1" noChangeArrowheads="1"/>
          </p:cNvSpPr>
          <p:nvPr>
            <p:ph type="title"/>
          </p:nvPr>
        </p:nvSpPr>
        <p:spPr/>
        <p:txBody>
          <a:bodyPr>
            <a:normAutofit fontScale="90000"/>
          </a:bodyPr>
          <a:lstStyle/>
          <a:p>
            <a:pPr eaLnBrk="1" hangingPunct="1"/>
            <a:r>
              <a:rPr lang="en-US" altLang="en-US">
                <a:ea typeface="ヒラギノ角ゴ Pro W3" pitchFamily="127" charset="-128"/>
              </a:rPr>
              <a:t>Referencing Default Collections of Elements</a:t>
            </a:r>
          </a:p>
        </p:txBody>
      </p:sp>
    </p:spTree>
    <p:extLst>
      <p:ext uri="{BB962C8B-B14F-4D97-AF65-F5344CB8AC3E}">
        <p14:creationId xmlns:p14="http://schemas.microsoft.com/office/powerpoint/2010/main" val="358772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t>How is an array different from a standard variable?</a:t>
            </a:r>
          </a:p>
          <a:p>
            <a:pPr marL="624078" indent="-514350">
              <a:buFont typeface="+mj-lt"/>
              <a:buAutoNum type="arabicPeriod"/>
            </a:pPr>
            <a:r>
              <a:rPr lang="en-US" dirty="0"/>
              <a:t>How do you create a new empty array?</a:t>
            </a:r>
          </a:p>
          <a:p>
            <a:pPr marL="624078" indent="-514350">
              <a:buFont typeface="+mj-lt"/>
              <a:buAutoNum type="arabicPeriod"/>
            </a:pPr>
            <a:r>
              <a:rPr lang="en-US" dirty="0"/>
              <a:t>How do you access an individual element in an array?</a:t>
            </a:r>
          </a:p>
          <a:p>
            <a:pPr marL="624078" indent="-514350">
              <a:buFont typeface="+mj-lt"/>
              <a:buAutoNum type="arabicPeriod"/>
            </a:pPr>
            <a:r>
              <a:rPr lang="en-US" dirty="0"/>
              <a:t>What property do you use to determine the number of elements in an array?</a:t>
            </a:r>
          </a:p>
          <a:p>
            <a:pPr marL="624078" indent="-514350">
              <a:buFont typeface="+mj-lt"/>
              <a:buAutoNum type="arabicPeriod"/>
            </a:pPr>
            <a:r>
              <a:rPr lang="en-US" dirty="0"/>
              <a:t>How do you use a browser to check the value of a specific array element?</a:t>
            </a:r>
          </a:p>
        </p:txBody>
      </p:sp>
      <p:sp>
        <p:nvSpPr>
          <p:cNvPr id="3" name="Title 2"/>
          <p:cNvSpPr>
            <a:spLocks noGrp="1"/>
          </p:cNvSpPr>
          <p:nvPr>
            <p:ph type="title"/>
          </p:nvPr>
        </p:nvSpPr>
        <p:spPr/>
        <p:txBody>
          <a:bodyPr/>
          <a:lstStyle/>
          <a:p>
            <a:r>
              <a:rPr lang="en-US" dirty="0"/>
              <a:t>Short Quiz 1</a:t>
            </a:r>
          </a:p>
        </p:txBody>
      </p:sp>
    </p:spTree>
    <p:extLst>
      <p:ext uri="{BB962C8B-B14F-4D97-AF65-F5344CB8AC3E}">
        <p14:creationId xmlns:p14="http://schemas.microsoft.com/office/powerpoint/2010/main" val="77451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7"/>
          <p:cNvSpPr>
            <a:spLocks noGrp="1" noChangeArrowheads="1"/>
          </p:cNvSpPr>
          <p:nvPr>
            <p:ph idx="1"/>
          </p:nvPr>
        </p:nvSpPr>
        <p:spPr/>
        <p:txBody>
          <a:bodyPr/>
          <a:lstStyle/>
          <a:p>
            <a:pPr eaLnBrk="1" hangingPunct="1"/>
            <a:r>
              <a:rPr lang="en-US" altLang="en-US" dirty="0">
                <a:ea typeface="ヒラギノ角ゴ Pro W3" pitchFamily="127" charset="-128"/>
              </a:rPr>
              <a:t>D.R.Y – “Don’t Repeat Yourself!”</a:t>
            </a:r>
          </a:p>
          <a:p>
            <a:pPr eaLnBrk="1" hangingPunct="1"/>
            <a:r>
              <a:rPr lang="en-US" altLang="en-US" dirty="0">
                <a:ea typeface="ヒラギノ角ゴ Pro W3" pitchFamily="127" charset="-128"/>
              </a:rPr>
              <a:t>Loop statement</a:t>
            </a:r>
          </a:p>
          <a:p>
            <a:pPr lvl="1" eaLnBrk="1" hangingPunct="1"/>
            <a:r>
              <a:rPr lang="en-US" altLang="en-US" dirty="0">
                <a:ea typeface="ヒラギノ角ゴ Pro W3" pitchFamily="127" charset="-128"/>
              </a:rPr>
              <a:t>Control flow statement repeatedly executing a statement or a series of statements</a:t>
            </a:r>
          </a:p>
          <a:p>
            <a:pPr lvl="2" eaLnBrk="1" hangingPunct="1"/>
            <a:r>
              <a:rPr lang="en-US" altLang="en-US" dirty="0">
                <a:ea typeface="ヒラギノ角ゴ Pro W3" pitchFamily="127" charset="-128"/>
              </a:rPr>
              <a:t>While a specific condition is true or until a specific condition becomes true</a:t>
            </a:r>
          </a:p>
          <a:p>
            <a:pPr eaLnBrk="1" hangingPunct="1"/>
            <a:r>
              <a:rPr lang="en-US" altLang="en-US" dirty="0">
                <a:ea typeface="ヒラギノ角ゴ Pro W3" pitchFamily="127" charset="-128"/>
              </a:rPr>
              <a:t>Three types of loop statements</a:t>
            </a:r>
          </a:p>
          <a:p>
            <a:pPr marL="850392" lvl="1" indent="-457200" eaLnBrk="1" hangingPunct="1">
              <a:buFont typeface="+mj-lt"/>
              <a:buAutoNum type="arabicPeriod"/>
            </a:pPr>
            <a:r>
              <a:rPr lang="en-US" altLang="en-US" b="1" dirty="0">
                <a:latin typeface="Courier New" pitchFamily="49" charset="0"/>
                <a:ea typeface="ヒラギノ角ゴ Pro W3" pitchFamily="127" charset="-128"/>
              </a:rPr>
              <a:t>while</a:t>
            </a:r>
            <a:r>
              <a:rPr lang="en-US" altLang="en-US" dirty="0">
                <a:ea typeface="ヒラギノ角ゴ Pro W3" pitchFamily="127" charset="-128"/>
              </a:rPr>
              <a:t> statements</a:t>
            </a:r>
          </a:p>
          <a:p>
            <a:pPr marL="850392" lvl="1" indent="-457200" eaLnBrk="1" hangingPunct="1">
              <a:buFont typeface="+mj-lt"/>
              <a:buAutoNum type="arabicPeriod"/>
            </a:pPr>
            <a:r>
              <a:rPr lang="en-US" altLang="en-US" b="1" dirty="0">
                <a:latin typeface="Courier New" pitchFamily="49" charset="0"/>
                <a:ea typeface="ヒラギノ角ゴ Pro W3" pitchFamily="127" charset="-128"/>
              </a:rPr>
              <a:t>do/while</a:t>
            </a:r>
            <a:r>
              <a:rPr lang="en-US" altLang="en-US" dirty="0">
                <a:ea typeface="ヒラギノ角ゴ Pro W3" pitchFamily="127" charset="-128"/>
              </a:rPr>
              <a:t> statements</a:t>
            </a:r>
          </a:p>
          <a:p>
            <a:pPr marL="850392" lvl="1" indent="-457200" eaLnBrk="1" hangingPunct="1">
              <a:buFont typeface="+mj-lt"/>
              <a:buAutoNum type="arabicPeriod"/>
            </a:pPr>
            <a:r>
              <a:rPr lang="en-US" altLang="en-US" b="1" dirty="0">
                <a:latin typeface="Courier New" pitchFamily="49" charset="0"/>
                <a:ea typeface="ヒラギノ角ゴ Pro W3" pitchFamily="127" charset="-128"/>
              </a:rPr>
              <a:t>for</a:t>
            </a:r>
            <a:r>
              <a:rPr lang="en-US" altLang="en-US" dirty="0">
                <a:ea typeface="ヒラギノ角ゴ Pro W3" pitchFamily="127" charset="-128"/>
              </a:rPr>
              <a:t> statements</a:t>
            </a:r>
          </a:p>
          <a:p>
            <a:pPr eaLnBrk="1" hangingPunct="1"/>
            <a:endParaRPr lang="en-US" altLang="en-US" dirty="0">
              <a:ea typeface="ヒラギノ角ゴ Pro W3" pitchFamily="127" charset="-128"/>
            </a:endParaRPr>
          </a:p>
        </p:txBody>
      </p:sp>
      <p:sp>
        <p:nvSpPr>
          <p:cNvPr id="15364" name="Rectangle 6"/>
          <p:cNvSpPr>
            <a:spLocks noGrp="1" noChangeArrowheads="1"/>
          </p:cNvSpPr>
          <p:nvPr>
            <p:ph type="title"/>
          </p:nvPr>
        </p:nvSpPr>
        <p:spPr/>
        <p:txBody>
          <a:bodyPr/>
          <a:lstStyle/>
          <a:p>
            <a:pPr eaLnBrk="1" hangingPunct="1"/>
            <a:r>
              <a:rPr lang="en-US" altLang="en-US">
                <a:ea typeface="ヒラギノ角ゴ Pro W3" pitchFamily="127" charset="-128"/>
              </a:rPr>
              <a:t>Repeating Code</a:t>
            </a:r>
          </a:p>
        </p:txBody>
      </p:sp>
    </p:spTree>
    <p:extLst>
      <p:ext uri="{BB962C8B-B14F-4D97-AF65-F5344CB8AC3E}">
        <p14:creationId xmlns:p14="http://schemas.microsoft.com/office/powerpoint/2010/main" val="24526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0"/>
          <p:cNvSpPr>
            <a:spLocks noGrp="1" noChangeArrowheads="1"/>
          </p:cNvSpPr>
          <p:nvPr>
            <p:ph idx="1"/>
          </p:nvPr>
        </p:nvSpPr>
        <p:spPr/>
        <p:txBody>
          <a:bodyPr>
            <a:normAutofit/>
          </a:bodyPr>
          <a:lstStyle/>
          <a:p>
            <a:pPr eaLnBrk="1" hangingPunct="1"/>
            <a:r>
              <a:rPr lang="en-US" altLang="en-US">
                <a:latin typeface="Courier New" pitchFamily="49" charset="0"/>
                <a:ea typeface="ヒラギノ角ゴ Pro W3" pitchFamily="127" charset="-128"/>
              </a:rPr>
              <a:t>while</a:t>
            </a:r>
            <a:r>
              <a:rPr lang="en-US" altLang="en-US">
                <a:ea typeface="ヒラギノ角ゴ Pro W3" pitchFamily="127" charset="-128"/>
              </a:rPr>
              <a:t> statement</a:t>
            </a:r>
          </a:p>
          <a:p>
            <a:pPr lvl="1" eaLnBrk="1" hangingPunct="1"/>
            <a:r>
              <a:rPr lang="en-US" altLang="en-US">
                <a:ea typeface="ヒラギノ角ゴ Pro W3" pitchFamily="127" charset="-128"/>
              </a:rPr>
              <a:t>Repeats a statement or series of statements</a:t>
            </a:r>
          </a:p>
          <a:p>
            <a:pPr lvl="2" eaLnBrk="1" hangingPunct="1"/>
            <a:r>
              <a:rPr lang="en-US" altLang="en-US">
                <a:ea typeface="ヒラギノ角ゴ Pro W3" pitchFamily="127" charset="-128"/>
              </a:rPr>
              <a:t>As long as a given conditional expression evaluates to a truthy value</a:t>
            </a:r>
          </a:p>
          <a:p>
            <a:pPr eaLnBrk="1" hangingPunct="1"/>
            <a:r>
              <a:rPr lang="en-US" altLang="en-US">
                <a:ea typeface="ヒラギノ角ゴ Pro W3" pitchFamily="127" charset="-128"/>
              </a:rPr>
              <a:t>Syntax</a:t>
            </a:r>
          </a:p>
          <a:p>
            <a:pPr lvl="3" indent="-1255713" eaLnBrk="1" hangingPunct="1">
              <a:buFontTx/>
              <a:buNone/>
            </a:pPr>
            <a:r>
              <a:rPr lang="en-US" altLang="en-US" sz="2400">
                <a:solidFill>
                  <a:srgbClr val="FF6600"/>
                </a:solidFill>
                <a:latin typeface="Courier New" pitchFamily="49" charset="0"/>
                <a:ea typeface="ヒラギノ角ゴ Pro W3" pitchFamily="127" charset="-128"/>
                <a:cs typeface="Courier New" pitchFamily="49" charset="0"/>
              </a:rPr>
              <a:t>while</a:t>
            </a:r>
            <a:r>
              <a:rPr lang="en-US" altLang="en-US" sz="2400" b="1">
                <a:solidFill>
                  <a:srgbClr val="FF6600"/>
                </a:solidFill>
                <a:latin typeface="Courier New" pitchFamily="49" charset="0"/>
                <a:ea typeface="ヒラギノ角ゴ Pro W3" pitchFamily="127" charset="-128"/>
                <a:cs typeface="Courier New" pitchFamily="49" charset="0"/>
              </a:rPr>
              <a:t> </a:t>
            </a:r>
            <a:r>
              <a:rPr lang="en-US" altLang="en-US" sz="2400">
                <a:latin typeface="Courier New" pitchFamily="49" charset="0"/>
                <a:ea typeface="ヒラギノ角ゴ Pro W3" pitchFamily="127" charset="-128"/>
                <a:cs typeface="Courier New" pitchFamily="49" charset="0"/>
              </a:rPr>
              <a:t>(</a:t>
            </a:r>
            <a:r>
              <a:rPr lang="en-US" altLang="en-US" sz="2400" i="1">
                <a:latin typeface="Courier New" pitchFamily="49" charset="0"/>
                <a:ea typeface="ヒラギノ角ゴ Pro W3" pitchFamily="127" charset="-128"/>
                <a:cs typeface="Courier New" pitchFamily="49" charset="0"/>
              </a:rPr>
              <a:t>expression</a:t>
            </a:r>
            <a:r>
              <a:rPr lang="en-US" altLang="en-US" sz="2400">
                <a:latin typeface="Courier New" pitchFamily="49" charset="0"/>
                <a:ea typeface="ヒラギノ角ゴ Pro W3" pitchFamily="127" charset="-128"/>
                <a:cs typeface="Courier New" pitchFamily="49" charset="0"/>
              </a:rPr>
              <a:t>) {</a:t>
            </a:r>
          </a:p>
          <a:p>
            <a:pPr lvl="3" indent="-1255713" eaLnBrk="1" hangingPunct="1">
              <a:buFontTx/>
              <a:buNone/>
            </a:pPr>
            <a:r>
              <a:rPr lang="en-US" altLang="en-US" sz="2400" i="1">
                <a:latin typeface="Courier New" pitchFamily="49" charset="0"/>
                <a:ea typeface="ヒラギノ角ゴ Pro W3" pitchFamily="127" charset="-128"/>
                <a:cs typeface="Courier New" pitchFamily="49" charset="0"/>
              </a:rPr>
              <a:t>	statements</a:t>
            </a:r>
          </a:p>
          <a:p>
            <a:pPr lvl="3" indent="-1255713" eaLnBrk="1" hangingPunct="1">
              <a:buFontTx/>
              <a:buNone/>
            </a:pPr>
            <a:r>
              <a:rPr lang="en-US" altLang="en-US" sz="2400">
                <a:latin typeface="Courier New" pitchFamily="49" charset="0"/>
                <a:ea typeface="ヒラギノ角ゴ Pro W3" pitchFamily="127" charset="-128"/>
                <a:cs typeface="Courier New" pitchFamily="49" charset="0"/>
              </a:rPr>
              <a:t>}</a:t>
            </a:r>
          </a:p>
          <a:p>
            <a:pPr eaLnBrk="1" hangingPunct="1"/>
            <a:r>
              <a:rPr lang="en-US" altLang="en-US">
                <a:ea typeface="ヒラギノ角ゴ Pro W3" pitchFamily="127" charset="-128"/>
              </a:rPr>
              <a:t>Iteration</a:t>
            </a:r>
          </a:p>
          <a:p>
            <a:pPr lvl="1" eaLnBrk="1" hangingPunct="1"/>
            <a:r>
              <a:rPr lang="en-US" altLang="en-US">
                <a:ea typeface="ヒラギノ角ゴ Pro W3" pitchFamily="127" charset="-128"/>
              </a:rPr>
              <a:t>Each repetition of a looping statement</a:t>
            </a:r>
          </a:p>
        </p:txBody>
      </p:sp>
      <p:sp>
        <p:nvSpPr>
          <p:cNvPr id="16388" name="Rectangle 9"/>
          <p:cNvSpPr>
            <a:spLocks noGrp="1" noChangeArrowheads="1"/>
          </p:cNvSpPr>
          <p:nvPr>
            <p:ph type="title"/>
          </p:nvPr>
        </p:nvSpPr>
        <p:spPr/>
        <p:txBody>
          <a:bodyPr/>
          <a:lstStyle/>
          <a:p>
            <a:pPr eaLnBrk="1" hangingPunct="1"/>
            <a:r>
              <a:rPr lang="en-US" altLang="en-US">
                <a:latin typeface="Courier New" pitchFamily="49" charset="0"/>
                <a:ea typeface="ヒラギノ角ゴ Pro W3" pitchFamily="127" charset="-128"/>
              </a:rPr>
              <a:t>while</a:t>
            </a:r>
            <a:r>
              <a:rPr lang="en-US" altLang="en-US">
                <a:ea typeface="ヒラギノ角ゴ Pro W3" pitchFamily="127" charset="-128"/>
              </a:rPr>
              <a:t> Statements</a:t>
            </a:r>
          </a:p>
        </p:txBody>
      </p:sp>
    </p:spTree>
    <p:extLst>
      <p:ext uri="{BB962C8B-B14F-4D97-AF65-F5344CB8AC3E}">
        <p14:creationId xmlns:p14="http://schemas.microsoft.com/office/powerpoint/2010/main" val="367869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8"/>
          <p:cNvSpPr>
            <a:spLocks noGrp="1" noChangeArrowheads="1"/>
          </p:cNvSpPr>
          <p:nvPr>
            <p:ph idx="1"/>
          </p:nvPr>
        </p:nvSpPr>
        <p:spPr/>
        <p:txBody>
          <a:bodyPr/>
          <a:lstStyle/>
          <a:p>
            <a:pPr eaLnBrk="1" hangingPunct="1"/>
            <a:r>
              <a:rPr lang="en-US" altLang="en-US" b="1" dirty="0">
                <a:ea typeface="ヒラギノ角ゴ Pro W3" pitchFamily="127" charset="-128"/>
              </a:rPr>
              <a:t>Counter</a:t>
            </a:r>
          </a:p>
          <a:p>
            <a:pPr lvl="1" eaLnBrk="1" hangingPunct="1"/>
            <a:r>
              <a:rPr lang="en-US" altLang="en-US" dirty="0">
                <a:ea typeface="ヒラギノ角ゴ Pro W3" pitchFamily="127" charset="-128"/>
              </a:rPr>
              <a:t>Variable incremented or decremented with each loop statement iteration</a:t>
            </a:r>
          </a:p>
          <a:p>
            <a:pPr eaLnBrk="1" hangingPunct="1"/>
            <a:r>
              <a:rPr lang="en-US" altLang="en-US" u="sng" dirty="0">
                <a:ea typeface="ヒラギノ角ゴ Pro W3" pitchFamily="127" charset="-128"/>
              </a:rPr>
              <a:t>Examples</a:t>
            </a:r>
            <a:r>
              <a:rPr lang="en-US" altLang="en-US" dirty="0">
                <a:ea typeface="ヒラギノ角ゴ Pro W3" pitchFamily="127" charset="-128"/>
              </a:rPr>
              <a:t>:</a:t>
            </a:r>
          </a:p>
          <a:p>
            <a:pPr lvl="1" eaLnBrk="1" hangingPunct="1"/>
            <a:r>
              <a:rPr lang="en-US" altLang="en-US" dirty="0">
                <a:latin typeface="Courier New" pitchFamily="49" charset="0"/>
                <a:ea typeface="ヒラギノ角ゴ Pro W3" pitchFamily="127" charset="-128"/>
              </a:rPr>
              <a:t>while</a:t>
            </a:r>
            <a:r>
              <a:rPr lang="en-US" altLang="en-US" dirty="0">
                <a:ea typeface="ヒラギノ角ゴ Pro W3" pitchFamily="127" charset="-128"/>
              </a:rPr>
              <a:t> statement using an increment operator ++</a:t>
            </a:r>
          </a:p>
          <a:p>
            <a:pPr lvl="1" eaLnBrk="1" hangingPunct="1"/>
            <a:r>
              <a:rPr lang="en-US" altLang="en-US" dirty="0">
                <a:latin typeface="Courier New" pitchFamily="49" charset="0"/>
                <a:ea typeface="ヒラギノ角ゴ Pro W3" pitchFamily="127" charset="-128"/>
              </a:rPr>
              <a:t>while</a:t>
            </a:r>
            <a:r>
              <a:rPr lang="en-US" altLang="en-US" dirty="0">
                <a:ea typeface="ヒラギノ角ゴ Pro W3" pitchFamily="127" charset="-128"/>
              </a:rPr>
              <a:t> statement using a decrement operator --</a:t>
            </a:r>
          </a:p>
          <a:p>
            <a:pPr lvl="1" eaLnBrk="1" hangingPunct="1"/>
            <a:r>
              <a:rPr lang="en-US" altLang="en-US" dirty="0">
                <a:latin typeface="Courier New" pitchFamily="49" charset="0"/>
                <a:ea typeface="ヒラギノ角ゴ Pro W3" pitchFamily="127" charset="-128"/>
              </a:rPr>
              <a:t>while</a:t>
            </a:r>
            <a:r>
              <a:rPr lang="en-US" altLang="en-US" dirty="0">
                <a:ea typeface="ヒラギノ角ゴ Pro W3" pitchFamily="127" charset="-128"/>
              </a:rPr>
              <a:t> statement using the </a:t>
            </a:r>
            <a:r>
              <a:rPr lang="en-US" altLang="en-US" dirty="0">
                <a:latin typeface="Courier New" pitchFamily="49" charset="0"/>
                <a:ea typeface="ヒラギノ角ゴ Pro W3" pitchFamily="127" charset="-128"/>
                <a:cs typeface="Courier New" pitchFamily="49" charset="0"/>
              </a:rPr>
              <a:t>*=</a:t>
            </a:r>
            <a:r>
              <a:rPr lang="en-US" altLang="en-US" dirty="0">
                <a:ea typeface="ヒラギノ角ゴ Pro W3" pitchFamily="127" charset="-128"/>
              </a:rPr>
              <a:t> assignment operator</a:t>
            </a:r>
          </a:p>
        </p:txBody>
      </p:sp>
      <p:sp>
        <p:nvSpPr>
          <p:cNvPr id="17412" name="Rectangle 7"/>
          <p:cNvSpPr>
            <a:spLocks noGrp="1" noChangeArrowheads="1"/>
          </p:cNvSpPr>
          <p:nvPr>
            <p:ph type="title"/>
          </p:nvPr>
        </p:nvSpPr>
        <p:spPr/>
        <p:txBody>
          <a:bodyPr/>
          <a:lstStyle/>
          <a:p>
            <a:pPr eaLnBrk="1" hangingPunct="1"/>
            <a:r>
              <a:rPr lang="en-US" altLang="en-US" dirty="0">
                <a:latin typeface="Courier New" pitchFamily="49" charset="0"/>
                <a:ea typeface="ヒラギノ角ゴ Pro W3" pitchFamily="127" charset="-128"/>
              </a:rPr>
              <a:t>while</a:t>
            </a:r>
            <a:r>
              <a:rPr lang="en-US" altLang="en-US" dirty="0">
                <a:ea typeface="ヒラギノ角ゴ Pro W3" pitchFamily="127" charset="-128"/>
              </a:rPr>
              <a:t> Statements</a:t>
            </a:r>
          </a:p>
        </p:txBody>
      </p:sp>
    </p:spTree>
    <p:extLst>
      <p:ext uri="{BB962C8B-B14F-4D97-AF65-F5344CB8AC3E}">
        <p14:creationId xmlns:p14="http://schemas.microsoft.com/office/powerpoint/2010/main" val="165113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3</a:t>
            </a:r>
          </a:p>
        </p:txBody>
      </p:sp>
      <p:sp>
        <p:nvSpPr>
          <p:cNvPr id="3" name="Subtitle 2"/>
          <p:cNvSpPr>
            <a:spLocks noGrp="1"/>
          </p:cNvSpPr>
          <p:nvPr>
            <p:ph type="subTitle" idx="1"/>
          </p:nvPr>
        </p:nvSpPr>
        <p:spPr/>
        <p:txBody>
          <a:bodyPr/>
          <a:lstStyle/>
          <a:p>
            <a:r>
              <a:rPr lang="en-US" b="1" dirty="0"/>
              <a:t>Building Arrays and Controlling Flow</a:t>
            </a:r>
          </a:p>
        </p:txBody>
      </p:sp>
    </p:spTree>
    <p:extLst>
      <p:ext uri="{BB962C8B-B14F-4D97-AF65-F5344CB8AC3E}">
        <p14:creationId xmlns:p14="http://schemas.microsoft.com/office/powerpoint/2010/main" val="409594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6" name="Rectangle 6"/>
          <p:cNvSpPr>
            <a:spLocks noChangeArrowheads="1"/>
          </p:cNvSpPr>
          <p:nvPr/>
        </p:nvSpPr>
        <p:spPr bwMode="auto">
          <a:xfrm>
            <a:off x="533400" y="1109663"/>
            <a:ext cx="8305800" cy="1938337"/>
          </a:xfrm>
          <a:prstGeom prst="rect">
            <a:avLst/>
          </a:prstGeom>
          <a:noFill/>
          <a:ln w="9525">
            <a:noFill/>
            <a:miter lim="800000"/>
            <a:headEnd/>
            <a:tailEnd/>
          </a:ln>
          <a:effectLst/>
        </p:spPr>
        <p:txBody>
          <a:bodyPr>
            <a:spAutoFit/>
          </a:bodyPr>
          <a:lstStyle/>
          <a:p>
            <a:pPr>
              <a:defRPr/>
            </a:pPr>
            <a:r>
              <a:rPr lang="en-US" sz="2000" dirty="0" err="1">
                <a:solidFill>
                  <a:srgbClr val="F3711C"/>
                </a:solidFill>
                <a:latin typeface="CourierNewPSMT"/>
                <a:ea typeface="ヒラギノ角ゴ Pro W3" charset="0"/>
                <a:cs typeface="ヒラギノ角ゴ Pro W3" charset="0"/>
              </a:rPr>
              <a:t>var</a:t>
            </a:r>
            <a:r>
              <a:rPr lang="en-US" sz="2000" dirty="0">
                <a:solidFill>
                  <a:srgbClr val="F3711C"/>
                </a:solidFill>
                <a:latin typeface="CourierNewPSMT"/>
                <a:ea typeface="ヒラギノ角ゴ Pro W3" charset="0"/>
                <a:cs typeface="ヒラギノ角ゴ Pro W3" charset="0"/>
              </a:rPr>
              <a:t> </a:t>
            </a:r>
            <a:r>
              <a:rPr lang="en-US" sz="2000" dirty="0">
                <a:solidFill>
                  <a:srgbClr val="000000"/>
                </a:solidFill>
                <a:latin typeface="CourierNewPSMT"/>
                <a:ea typeface="ヒラギノ角ゴ Pro W3" charset="0"/>
                <a:cs typeface="ヒラギノ角ゴ Pro W3" charset="0"/>
              </a:rPr>
              <a:t>count </a:t>
            </a:r>
            <a:r>
              <a:rPr lang="en-US" sz="2000" dirty="0">
                <a:solidFill>
                  <a:srgbClr val="F3711C"/>
                </a:solidFill>
                <a:latin typeface="CourierNewPSMT"/>
                <a:ea typeface="ヒラギノ角ゴ Pro W3" charset="0"/>
                <a:cs typeface="ヒラギノ角ゴ Pro W3" charset="0"/>
              </a:rPr>
              <a:t>= </a:t>
            </a:r>
            <a:r>
              <a:rPr lang="en-US" sz="2000" dirty="0">
                <a:solidFill>
                  <a:srgbClr val="005CCF"/>
                </a:solidFill>
                <a:latin typeface="CourierNewPSMT"/>
                <a:ea typeface="ヒラギノ角ゴ Pro W3" charset="0"/>
                <a:cs typeface="ヒラギノ角ゴ Pro W3" charset="0"/>
              </a:rPr>
              <a:t>1</a:t>
            </a:r>
            <a:r>
              <a:rPr lang="en-US" sz="2000" dirty="0">
                <a:solidFill>
                  <a:srgbClr val="000000"/>
                </a:solidFill>
                <a:latin typeface="CourierNewPSMT"/>
                <a:ea typeface="ヒラギノ角ゴ Pro W3" charset="0"/>
                <a:cs typeface="ヒラギノ角ゴ Pro W3" charset="0"/>
              </a:rPr>
              <a:t>;</a:t>
            </a:r>
          </a:p>
          <a:p>
            <a:pPr>
              <a:defRPr/>
            </a:pPr>
            <a:r>
              <a:rPr lang="en-US" sz="2000" dirty="0">
                <a:solidFill>
                  <a:srgbClr val="F3711C"/>
                </a:solidFill>
                <a:latin typeface="CourierNewPSMT"/>
                <a:ea typeface="ヒラギノ角ゴ Pro W3" charset="0"/>
                <a:cs typeface="ヒラギノ角ゴ Pro W3" charset="0"/>
              </a:rPr>
              <a:t>while </a:t>
            </a:r>
            <a:r>
              <a:rPr lang="en-US" sz="2000" dirty="0">
                <a:solidFill>
                  <a:srgbClr val="000000"/>
                </a:solidFill>
                <a:latin typeface="CourierNewPSMT"/>
                <a:ea typeface="ヒラギノ角ゴ Pro W3" charset="0"/>
                <a:cs typeface="ヒラギノ角ゴ Pro W3" charset="0"/>
              </a:rPr>
              <a:t>(count </a:t>
            </a:r>
            <a:r>
              <a:rPr lang="en-US" sz="2000" dirty="0">
                <a:solidFill>
                  <a:srgbClr val="F3711C"/>
                </a:solidFill>
                <a:latin typeface="CourierNewPSMT"/>
                <a:ea typeface="ヒラギノ角ゴ Pro W3" charset="0"/>
                <a:cs typeface="ヒラギノ角ゴ Pro W3" charset="0"/>
              </a:rPr>
              <a:t>&lt;= </a:t>
            </a:r>
            <a:r>
              <a:rPr lang="en-US" sz="2000" dirty="0">
                <a:solidFill>
                  <a:srgbClr val="005CCF"/>
                </a:solidFill>
                <a:latin typeface="CourierNewPSMT"/>
                <a:ea typeface="ヒラギノ角ゴ Pro W3" charset="0"/>
                <a:cs typeface="ヒラギノ角ゴ Pro W3" charset="0"/>
              </a:rPr>
              <a:t>5</a:t>
            </a:r>
            <a:r>
              <a:rPr lang="en-US" sz="2000" dirty="0">
                <a:solidFill>
                  <a:srgbClr val="000000"/>
                </a:solidFill>
                <a:latin typeface="CourierNewPSMT"/>
                <a:ea typeface="ヒラギノ角ゴ Pro W3" charset="0"/>
                <a:cs typeface="ヒラギノ角ゴ Pro W3" charset="0"/>
              </a:rPr>
              <a:t>) {</a:t>
            </a:r>
          </a:p>
          <a:p>
            <a:pPr>
              <a:defRPr/>
            </a:pPr>
            <a:r>
              <a:rPr lang="en-US" sz="2000" dirty="0">
                <a:solidFill>
                  <a:srgbClr val="005CCF"/>
                </a:solidFill>
                <a:latin typeface="CourierNewPSMT"/>
                <a:ea typeface="ヒラギノ角ゴ Pro W3" charset="0"/>
                <a:cs typeface="ヒラギノ角ゴ Pro W3" charset="0"/>
              </a:rPr>
              <a:t>   </a:t>
            </a:r>
            <a:r>
              <a:rPr lang="en-US" sz="2000" dirty="0" err="1">
                <a:solidFill>
                  <a:srgbClr val="005CCF"/>
                </a:solidFill>
                <a:latin typeface="CourierNewPSMT"/>
                <a:ea typeface="ヒラギノ角ゴ Pro W3" charset="0"/>
                <a:cs typeface="ヒラギノ角ゴ Pro W3" charset="0"/>
              </a:rPr>
              <a:t>document</a:t>
            </a:r>
            <a:r>
              <a:rPr lang="en-US" sz="2000" dirty="0" err="1">
                <a:solidFill>
                  <a:srgbClr val="000000"/>
                </a:solidFill>
                <a:latin typeface="CourierNewPSMT"/>
                <a:ea typeface="ヒラギノ角ゴ Pro W3" charset="0"/>
                <a:cs typeface="ヒラギノ角ゴ Pro W3" charset="0"/>
              </a:rPr>
              <a:t>.write</a:t>
            </a:r>
            <a:r>
              <a:rPr lang="en-US" sz="2000" dirty="0">
                <a:solidFill>
                  <a:srgbClr val="000000"/>
                </a:solidFill>
                <a:latin typeface="CourierNewPSMT"/>
                <a:ea typeface="ヒラギノ角ゴ Pro W3" charset="0"/>
                <a:cs typeface="ヒラギノ角ゴ Pro W3" charset="0"/>
              </a:rPr>
              <a:t>(count </a:t>
            </a:r>
            <a:r>
              <a:rPr lang="en-US" sz="2000" dirty="0">
                <a:solidFill>
                  <a:srgbClr val="F3711C"/>
                </a:solidFill>
                <a:latin typeface="CourierNewPSMT"/>
                <a:ea typeface="ヒラギノ角ゴ Pro W3" charset="0"/>
                <a:cs typeface="ヒラギノ角ゴ Pro W3" charset="0"/>
              </a:rPr>
              <a:t>+ </a:t>
            </a:r>
            <a:r>
              <a:rPr lang="en-US" sz="2000" dirty="0">
                <a:solidFill>
                  <a:srgbClr val="00CD00"/>
                </a:solidFill>
                <a:latin typeface="CourierNewPSMT"/>
                <a:ea typeface="ヒラギノ角ゴ Pro W3" charset="0"/>
                <a:cs typeface="ヒラギノ角ゴ Pro W3" charset="0"/>
              </a:rPr>
              <a:t>"&lt;</a:t>
            </a:r>
            <a:r>
              <a:rPr lang="en-US" sz="2000" dirty="0" err="1">
                <a:solidFill>
                  <a:srgbClr val="00CD00"/>
                </a:solidFill>
                <a:latin typeface="CourierNewPSMT"/>
                <a:ea typeface="ヒラギノ角ゴ Pro W3" charset="0"/>
                <a:cs typeface="ヒラギノ角ゴ Pro W3" charset="0"/>
              </a:rPr>
              <a:t>br</a:t>
            </a:r>
            <a:r>
              <a:rPr lang="en-US" sz="2000" dirty="0">
                <a:solidFill>
                  <a:srgbClr val="00CD00"/>
                </a:solidFill>
                <a:latin typeface="CourierNewPSMT"/>
                <a:ea typeface="ヒラギノ角ゴ Pro W3" charset="0"/>
                <a:cs typeface="ヒラギノ角ゴ Pro W3" charset="0"/>
              </a:rPr>
              <a:t> /&gt;"</a:t>
            </a:r>
            <a:r>
              <a:rPr lang="en-US" sz="2000" dirty="0">
                <a:solidFill>
                  <a:srgbClr val="000000"/>
                </a:solidFill>
                <a:latin typeface="CourierNewPSMT"/>
                <a:ea typeface="ヒラギノ角ゴ Pro W3" charset="0"/>
                <a:cs typeface="ヒラギノ角ゴ Pro W3" charset="0"/>
              </a:rPr>
              <a:t>);</a:t>
            </a:r>
          </a:p>
          <a:p>
            <a:pPr>
              <a:defRPr/>
            </a:pPr>
            <a:r>
              <a:rPr lang="en-US" sz="2000" dirty="0">
                <a:solidFill>
                  <a:srgbClr val="000000"/>
                </a:solidFill>
                <a:latin typeface="CourierNewPSMT"/>
                <a:ea typeface="ヒラギノ角ゴ Pro W3" charset="0"/>
                <a:cs typeface="ヒラギノ角ゴ Pro W3" charset="0"/>
              </a:rPr>
              <a:t>   count</a:t>
            </a:r>
            <a:r>
              <a:rPr lang="en-US" sz="2000" dirty="0">
                <a:solidFill>
                  <a:srgbClr val="F3711C"/>
                </a:solidFill>
                <a:latin typeface="CourierNewPSMT"/>
                <a:ea typeface="ヒラギノ角ゴ Pro W3" charset="0"/>
                <a:cs typeface="ヒラギノ角ゴ Pro W3" charset="0"/>
              </a:rPr>
              <a:t>++</a:t>
            </a:r>
            <a:r>
              <a:rPr lang="en-US" sz="2000" dirty="0">
                <a:solidFill>
                  <a:srgbClr val="000000"/>
                </a:solidFill>
                <a:latin typeface="CourierNewPSMT"/>
                <a:ea typeface="ヒラギノ角ゴ Pro W3" charset="0"/>
                <a:cs typeface="ヒラギノ角ゴ Pro W3" charset="0"/>
              </a:rPr>
              <a:t>;</a:t>
            </a:r>
          </a:p>
          <a:p>
            <a:pPr>
              <a:defRPr/>
            </a:pPr>
            <a:r>
              <a:rPr lang="en-US" sz="2000" dirty="0">
                <a:solidFill>
                  <a:srgbClr val="000000"/>
                </a:solidFill>
                <a:latin typeface="CourierNewPSMT"/>
                <a:ea typeface="ヒラギノ角ゴ Pro W3" charset="0"/>
                <a:cs typeface="ヒラギノ角ゴ Pro W3" charset="0"/>
              </a:rPr>
              <a:t>}</a:t>
            </a:r>
          </a:p>
          <a:p>
            <a:pPr>
              <a:defRPr/>
            </a:pPr>
            <a:r>
              <a:rPr lang="en-US" sz="2000" dirty="0" err="1">
                <a:solidFill>
                  <a:srgbClr val="005CCF"/>
                </a:solidFill>
                <a:latin typeface="CourierNewPSMT"/>
                <a:ea typeface="ヒラギノ角ゴ Pro W3" charset="0"/>
                <a:cs typeface="ヒラギノ角ゴ Pro W3" charset="0"/>
              </a:rPr>
              <a:t>document</a:t>
            </a:r>
            <a:r>
              <a:rPr lang="en-US" sz="2000" dirty="0" err="1">
                <a:solidFill>
                  <a:srgbClr val="000000"/>
                </a:solidFill>
                <a:latin typeface="CourierNewPSMT"/>
                <a:ea typeface="ヒラギノ角ゴ Pro W3" charset="0"/>
                <a:cs typeface="ヒラギノ角ゴ Pro W3" charset="0"/>
              </a:rPr>
              <a:t>.write</a:t>
            </a:r>
            <a:r>
              <a:rPr lang="en-US" sz="2000" dirty="0">
                <a:solidFill>
                  <a:srgbClr val="000000"/>
                </a:solidFill>
                <a:latin typeface="CourierNewPSMT"/>
                <a:ea typeface="ヒラギノ角ゴ Pro W3" charset="0"/>
                <a:cs typeface="ヒラギノ角ゴ Pro W3" charset="0"/>
              </a:rPr>
              <a:t>(</a:t>
            </a:r>
            <a:r>
              <a:rPr lang="en-US" sz="2000" dirty="0">
                <a:solidFill>
                  <a:srgbClr val="00CD00"/>
                </a:solidFill>
                <a:latin typeface="CourierNewPSMT"/>
                <a:ea typeface="ヒラギノ角ゴ Pro W3" charset="0"/>
                <a:cs typeface="ヒラギノ角ゴ Pro W3" charset="0"/>
              </a:rPr>
              <a:t>"&lt;p&gt;You have printed 5 numbers.&lt;/p&gt;"</a:t>
            </a:r>
            <a:r>
              <a:rPr lang="en-US" sz="2000" dirty="0">
                <a:solidFill>
                  <a:srgbClr val="000000"/>
                </a:solidFill>
                <a:latin typeface="CourierNewPSMT"/>
                <a:ea typeface="ヒラギノ角ゴ Pro W3" charset="0"/>
                <a:cs typeface="ヒラギノ角ゴ Pro W3" charset="0"/>
              </a:rPr>
              <a:t>);</a:t>
            </a:r>
            <a:endParaRPr lang="en-US" sz="2000" dirty="0">
              <a:latin typeface="Courier New" pitchFamily="49" charset="0"/>
              <a:ea typeface="+mn-ea"/>
            </a:endParaRPr>
          </a:p>
        </p:txBody>
      </p:sp>
      <p:pic>
        <p:nvPicPr>
          <p:cNvPr id="18438" name="Picture 1" descr="Screen Shot 2014-09-23 at 23 Sep   12.36.19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000" y="3548063"/>
            <a:ext cx="7518400"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6"/>
          <p:cNvSpPr>
            <a:spLocks noChangeArrowheads="1"/>
          </p:cNvSpPr>
          <p:nvPr/>
        </p:nvSpPr>
        <p:spPr bwMode="auto">
          <a:xfrm>
            <a:off x="609600" y="3059113"/>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Result in browser:</a:t>
            </a:r>
            <a:endParaRPr lang="en-US" altLang="en-US"/>
          </a:p>
        </p:txBody>
      </p:sp>
      <p:sp>
        <p:nvSpPr>
          <p:cNvPr id="6" name="Rectangle 7"/>
          <p:cNvSpPr txBox="1">
            <a:spLocks noChangeArrowheads="1"/>
          </p:cNvSpPr>
          <p:nvPr/>
        </p:nvSpPr>
        <p:spPr>
          <a:xfrm>
            <a:off x="457200" y="274638"/>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4100" b="1" i="0" u="none" strike="noStrike" kern="1200" cap="none" spc="0" normalizeH="0" baseline="0" noProof="0">
                <a:ln>
                  <a:noFill/>
                </a:ln>
                <a:solidFill>
                  <a:schemeClr val="tx2"/>
                </a:solidFill>
                <a:effectLst>
                  <a:outerShdw blurRad="31750" dist="25400" dir="5400000" algn="tl" rotWithShape="0">
                    <a:srgbClr val="000000">
                      <a:alpha val="25000"/>
                    </a:srgbClr>
                  </a:outerShdw>
                </a:effectLst>
                <a:uLnTx/>
                <a:uFillTx/>
                <a:latin typeface="Courier New" pitchFamily="49" charset="0"/>
                <a:ea typeface="ヒラギノ角ゴ Pro W3" pitchFamily="127" charset="-128"/>
                <a:cs typeface="+mj-cs"/>
              </a:rPr>
              <a:t>while</a:t>
            </a:r>
            <a:r>
              <a:rPr kumimoji="0" lang="en-US" altLang="en-US" sz="4100" b="1" i="0" u="none" strike="noStrike" kern="1200" cap="none" spc="0" normalizeH="0" baseline="0" noProof="0">
                <a:ln>
                  <a:noFill/>
                </a:ln>
                <a:solidFill>
                  <a:schemeClr val="tx2"/>
                </a:solidFill>
                <a:effectLst>
                  <a:outerShdw blurRad="31750" dist="25400" dir="5400000" algn="tl" rotWithShape="0">
                    <a:srgbClr val="000000">
                      <a:alpha val="25000"/>
                    </a:srgbClr>
                  </a:outerShdw>
                </a:effectLst>
                <a:uLnTx/>
                <a:uFillTx/>
                <a:latin typeface="+mj-lt"/>
                <a:ea typeface="ヒラギノ角ゴ Pro W3" pitchFamily="127" charset="-128"/>
                <a:cs typeface="+mj-cs"/>
              </a:rPr>
              <a:t> Statements</a:t>
            </a:r>
            <a:endParaRPr kumimoji="0" lang="en-US"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ヒラギノ角ゴ Pro W3" pitchFamily="127" charset="-128"/>
              <a:cs typeface="+mj-cs"/>
            </a:endParaRPr>
          </a:p>
        </p:txBody>
      </p:sp>
    </p:spTree>
    <p:extLst>
      <p:ext uri="{BB962C8B-B14F-4D97-AF65-F5344CB8AC3E}">
        <p14:creationId xmlns:p14="http://schemas.microsoft.com/office/powerpoint/2010/main" val="31153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533400" y="1600200"/>
            <a:ext cx="5029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000" dirty="0" err="1">
                <a:solidFill>
                  <a:srgbClr val="F3711C"/>
                </a:solidFill>
                <a:latin typeface="CourierNewPSMT" charset="0"/>
              </a:rPr>
              <a:t>var</a:t>
            </a:r>
            <a:r>
              <a:rPr lang="en-US" altLang="en-US" sz="2000" dirty="0">
                <a:solidFill>
                  <a:srgbClr val="F3711C"/>
                </a:solidFill>
                <a:latin typeface="CourierNewPSMT" charset="0"/>
              </a:rPr>
              <a:t> </a:t>
            </a:r>
            <a:r>
              <a:rPr lang="en-US" altLang="en-US" sz="2000" dirty="0">
                <a:solidFill>
                  <a:srgbClr val="000000"/>
                </a:solidFill>
                <a:latin typeface="CourierNewPSMT" charset="0"/>
              </a:rPr>
              <a:t>count </a:t>
            </a:r>
            <a:r>
              <a:rPr lang="en-US" altLang="en-US" sz="2000" dirty="0">
                <a:solidFill>
                  <a:srgbClr val="F3711C"/>
                </a:solidFill>
                <a:latin typeface="CourierNewPSMT" charset="0"/>
              </a:rPr>
              <a:t>= </a:t>
            </a:r>
            <a:r>
              <a:rPr lang="en-US" altLang="en-US" sz="2000" dirty="0">
                <a:solidFill>
                  <a:srgbClr val="005CCF"/>
                </a:solidFill>
                <a:latin typeface="CourierNewPSMT" charset="0"/>
              </a:rPr>
              <a:t>10</a:t>
            </a:r>
            <a:r>
              <a:rPr lang="en-US" altLang="en-US" sz="2000" dirty="0">
                <a:solidFill>
                  <a:srgbClr val="000000"/>
                </a:solidFill>
                <a:latin typeface="CourierNewPSMT" charset="0"/>
              </a:rPr>
              <a:t>;</a:t>
            </a:r>
          </a:p>
          <a:p>
            <a:pPr eaLnBrk="1" hangingPunct="1"/>
            <a:r>
              <a:rPr lang="en-US" altLang="en-US" sz="2000" dirty="0">
                <a:solidFill>
                  <a:srgbClr val="F3711C"/>
                </a:solidFill>
                <a:latin typeface="CourierNewPSMT" charset="0"/>
              </a:rPr>
              <a:t>while </a:t>
            </a:r>
            <a:r>
              <a:rPr lang="en-US" altLang="en-US" sz="2000" dirty="0">
                <a:solidFill>
                  <a:srgbClr val="000000"/>
                </a:solidFill>
                <a:latin typeface="CourierNewPSMT" charset="0"/>
              </a:rPr>
              <a:t>(count </a:t>
            </a:r>
            <a:r>
              <a:rPr lang="en-US" altLang="en-US" sz="2000" dirty="0">
                <a:solidFill>
                  <a:srgbClr val="F3711C"/>
                </a:solidFill>
                <a:latin typeface="CourierNewPSMT" charset="0"/>
              </a:rPr>
              <a:t>&gt; </a:t>
            </a:r>
            <a:r>
              <a:rPr lang="en-US" altLang="en-US" sz="2000" dirty="0">
                <a:solidFill>
                  <a:srgbClr val="005CCF"/>
                </a:solidFill>
                <a:latin typeface="CourierNewPSMT" charset="0"/>
              </a:rPr>
              <a:t>0</a:t>
            </a:r>
            <a:r>
              <a:rPr lang="en-US" altLang="en-US" sz="2000" dirty="0">
                <a:solidFill>
                  <a:srgbClr val="000000"/>
                </a:solidFill>
                <a:latin typeface="CourierNewPSMT" charset="0"/>
              </a:rPr>
              <a:t>) {</a:t>
            </a:r>
          </a:p>
          <a:p>
            <a:pPr eaLnBrk="1" hangingPunct="1"/>
            <a:r>
              <a:rPr lang="en-US" altLang="en-US" sz="2000" dirty="0">
                <a:solidFill>
                  <a:srgbClr val="005CCF"/>
                </a:solidFill>
                <a:latin typeface="CourierNewPSMT" charset="0"/>
              </a:rPr>
              <a:t>   </a:t>
            </a:r>
            <a:r>
              <a:rPr lang="en-US" altLang="en-US" sz="2000" dirty="0" err="1">
                <a:solidFill>
                  <a:srgbClr val="005CCF"/>
                </a:solidFill>
                <a:latin typeface="CourierNewPSMT" charset="0"/>
              </a:rPr>
              <a:t>document</a:t>
            </a:r>
            <a:r>
              <a:rPr lang="en-US" altLang="en-US" sz="2000" dirty="0" err="1">
                <a:solidFill>
                  <a:srgbClr val="000000"/>
                </a:solidFill>
                <a:latin typeface="CourierNewPSMT" charset="0"/>
              </a:rPr>
              <a:t>.write</a:t>
            </a:r>
            <a:r>
              <a:rPr lang="en-US" altLang="en-US" sz="2000" dirty="0">
                <a:solidFill>
                  <a:srgbClr val="000000"/>
                </a:solidFill>
                <a:latin typeface="CourierNewPSMT" charset="0"/>
              </a:rPr>
              <a:t>(count </a:t>
            </a:r>
            <a:r>
              <a:rPr lang="en-US" altLang="en-US" sz="2000" dirty="0">
                <a:solidFill>
                  <a:srgbClr val="F3711C"/>
                </a:solidFill>
                <a:latin typeface="CourierNewPSMT" charset="0"/>
              </a:rPr>
              <a:t>+ </a:t>
            </a:r>
            <a:r>
              <a:rPr lang="en-US" altLang="en-US" sz="2000" dirty="0">
                <a:solidFill>
                  <a:srgbClr val="00CD00"/>
                </a:solidFill>
                <a:latin typeface="CourierNewPSMT" charset="0"/>
              </a:rPr>
              <a:t>"&lt;</a:t>
            </a:r>
            <a:r>
              <a:rPr lang="en-US" altLang="en-US" sz="2000" dirty="0" err="1">
                <a:solidFill>
                  <a:srgbClr val="00CD00"/>
                </a:solidFill>
                <a:latin typeface="CourierNewPSMT" charset="0"/>
              </a:rPr>
              <a:t>br</a:t>
            </a:r>
            <a:r>
              <a:rPr lang="en-US" altLang="en-US" sz="2000" dirty="0">
                <a:solidFill>
                  <a:srgbClr val="00CD00"/>
                </a:solidFill>
                <a:latin typeface="CourierNewPSMT" charset="0"/>
              </a:rPr>
              <a:t> /&gt;"</a:t>
            </a:r>
            <a:r>
              <a:rPr lang="en-US" altLang="en-US" sz="2000" dirty="0">
                <a:solidFill>
                  <a:srgbClr val="000000"/>
                </a:solidFill>
                <a:latin typeface="CourierNewPSMT" charset="0"/>
              </a:rPr>
              <a:t>);</a:t>
            </a:r>
          </a:p>
          <a:p>
            <a:pPr eaLnBrk="1" hangingPunct="1"/>
            <a:r>
              <a:rPr lang="en-US" altLang="en-US" sz="2000" dirty="0">
                <a:solidFill>
                  <a:srgbClr val="000000"/>
                </a:solidFill>
                <a:latin typeface="CourierNewPSMT" charset="0"/>
              </a:rPr>
              <a:t>   count</a:t>
            </a:r>
            <a:r>
              <a:rPr lang="en-US" altLang="en-US" sz="2000" dirty="0">
                <a:solidFill>
                  <a:srgbClr val="F3711C"/>
                </a:solidFill>
                <a:latin typeface="CourierNewPSMT" charset="0"/>
              </a:rPr>
              <a:t>--</a:t>
            </a:r>
            <a:r>
              <a:rPr lang="en-US" altLang="en-US" sz="2000" dirty="0">
                <a:solidFill>
                  <a:srgbClr val="000000"/>
                </a:solidFill>
                <a:latin typeface="CourierNewPSMT" charset="0"/>
              </a:rPr>
              <a:t>;</a:t>
            </a:r>
          </a:p>
          <a:p>
            <a:pPr eaLnBrk="1" hangingPunct="1"/>
            <a:r>
              <a:rPr lang="en-US" altLang="en-US" sz="2000" dirty="0">
                <a:solidFill>
                  <a:srgbClr val="000000"/>
                </a:solidFill>
                <a:latin typeface="CourierNewPSMT" charset="0"/>
              </a:rPr>
              <a:t>}</a:t>
            </a:r>
          </a:p>
          <a:p>
            <a:pPr eaLnBrk="1" hangingPunct="1"/>
            <a:r>
              <a:rPr lang="en-US" altLang="en-US" sz="2000" dirty="0" err="1">
                <a:solidFill>
                  <a:srgbClr val="005CCF"/>
                </a:solidFill>
                <a:latin typeface="CourierNewPSMT" charset="0"/>
              </a:rPr>
              <a:t>document</a:t>
            </a:r>
            <a:r>
              <a:rPr lang="en-US" altLang="en-US" sz="2000" dirty="0" err="1">
                <a:solidFill>
                  <a:srgbClr val="000000"/>
                </a:solidFill>
                <a:latin typeface="CourierNewPSMT" charset="0"/>
              </a:rPr>
              <a:t>.write</a:t>
            </a:r>
            <a:r>
              <a:rPr lang="en-US" altLang="en-US" sz="2000" dirty="0">
                <a:solidFill>
                  <a:srgbClr val="000000"/>
                </a:solidFill>
                <a:latin typeface="CourierNewPSMT" charset="0"/>
              </a:rPr>
              <a:t>(</a:t>
            </a:r>
            <a:r>
              <a:rPr lang="en-US" altLang="en-US" sz="2000" dirty="0">
                <a:solidFill>
                  <a:srgbClr val="00CD00"/>
                </a:solidFill>
                <a:latin typeface="CourierNewPSMT" charset="0"/>
              </a:rPr>
              <a:t>"&lt;p&gt;We have liftoff.&lt;/p&gt;"</a:t>
            </a:r>
            <a:r>
              <a:rPr lang="en-US" altLang="en-US" sz="2000" dirty="0">
                <a:solidFill>
                  <a:srgbClr val="000000"/>
                </a:solidFill>
                <a:latin typeface="CourierNewPSMT" charset="0"/>
              </a:rPr>
              <a:t>);</a:t>
            </a:r>
            <a:endParaRPr lang="en-US" altLang="en-US" sz="2000" dirty="0">
              <a:latin typeface="Courier New" pitchFamily="49" charset="0"/>
            </a:endParaRPr>
          </a:p>
        </p:txBody>
      </p:sp>
      <p:sp>
        <p:nvSpPr>
          <p:cNvPr id="19462" name="Rectangle 6"/>
          <p:cNvSpPr>
            <a:spLocks noChangeArrowheads="1"/>
          </p:cNvSpPr>
          <p:nvPr/>
        </p:nvSpPr>
        <p:spPr bwMode="auto">
          <a:xfrm>
            <a:off x="6324600" y="3200400"/>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dirty="0"/>
              <a:t>Result in browser:</a:t>
            </a:r>
            <a:endParaRPr lang="en-US" altLang="en-US" dirty="0"/>
          </a:p>
        </p:txBody>
      </p:sp>
      <p:pic>
        <p:nvPicPr>
          <p:cNvPr id="19463" name="Picture 1" descr="Screen Shot 2014-09-23 at 23 Sep   12.38.41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3738797"/>
            <a:ext cx="3886199" cy="23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txBox="1">
            <a:spLocks noChangeArrowheads="1"/>
          </p:cNvSpPr>
          <p:nvPr/>
        </p:nvSpPr>
        <p:spPr>
          <a:xfrm>
            <a:off x="457200" y="274638"/>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Courier New" pitchFamily="49" charset="0"/>
                <a:ea typeface="ヒラギノ角ゴ Pro W3" pitchFamily="127" charset="-128"/>
                <a:cs typeface="+mj-cs"/>
              </a:rPr>
              <a:t>while</a:t>
            </a:r>
            <a:r>
              <a:rPr kumimoji="0" lang="en-US"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ヒラギノ角ゴ Pro W3" pitchFamily="127" charset="-128"/>
                <a:cs typeface="+mj-cs"/>
              </a:rPr>
              <a:t> Statements</a:t>
            </a:r>
          </a:p>
        </p:txBody>
      </p:sp>
    </p:spTree>
    <p:extLst>
      <p:ext uri="{BB962C8B-B14F-4D97-AF65-F5344CB8AC3E}">
        <p14:creationId xmlns:p14="http://schemas.microsoft.com/office/powerpoint/2010/main" val="252679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6"/>
          <p:cNvSpPr>
            <a:spLocks noChangeArrowheads="1"/>
          </p:cNvSpPr>
          <p:nvPr/>
        </p:nvSpPr>
        <p:spPr bwMode="auto">
          <a:xfrm>
            <a:off x="1143000" y="1143000"/>
            <a:ext cx="6934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000">
                <a:solidFill>
                  <a:srgbClr val="F3711C"/>
                </a:solidFill>
                <a:latin typeface="CourierNewPSMT" charset="0"/>
              </a:rPr>
              <a:t>var </a:t>
            </a:r>
            <a:r>
              <a:rPr lang="en-US" altLang="en-US" sz="2000">
                <a:solidFill>
                  <a:srgbClr val="000000"/>
                </a:solidFill>
                <a:latin typeface="CourierNewPSMT" charset="0"/>
              </a:rPr>
              <a:t>count </a:t>
            </a:r>
            <a:r>
              <a:rPr lang="en-US" altLang="en-US" sz="2000">
                <a:solidFill>
                  <a:srgbClr val="F3711C"/>
                </a:solidFill>
                <a:latin typeface="CourierNewPSMT" charset="0"/>
              </a:rPr>
              <a:t>= </a:t>
            </a:r>
            <a:r>
              <a:rPr lang="en-US" altLang="en-US" sz="2000">
                <a:solidFill>
                  <a:srgbClr val="005CCF"/>
                </a:solidFill>
                <a:latin typeface="CourierNewPSMT" charset="0"/>
              </a:rPr>
              <a:t>1</a:t>
            </a:r>
            <a:r>
              <a:rPr lang="en-US" altLang="en-US" sz="2000">
                <a:solidFill>
                  <a:srgbClr val="000000"/>
                </a:solidFill>
                <a:latin typeface="CourierNewPSMT" charset="0"/>
              </a:rPr>
              <a:t>;</a:t>
            </a:r>
          </a:p>
          <a:p>
            <a:pPr eaLnBrk="1" hangingPunct="1"/>
            <a:r>
              <a:rPr lang="en-US" altLang="en-US" sz="2000">
                <a:solidFill>
                  <a:srgbClr val="F3711C"/>
                </a:solidFill>
                <a:latin typeface="CourierNewPSMT" charset="0"/>
              </a:rPr>
              <a:t>while </a:t>
            </a:r>
            <a:r>
              <a:rPr lang="en-US" altLang="en-US" sz="2000">
                <a:solidFill>
                  <a:srgbClr val="000000"/>
                </a:solidFill>
                <a:latin typeface="CourierNewPSMT" charset="0"/>
              </a:rPr>
              <a:t>(count </a:t>
            </a:r>
            <a:r>
              <a:rPr lang="en-US" altLang="en-US" sz="2000">
                <a:solidFill>
                  <a:srgbClr val="F3711C"/>
                </a:solidFill>
                <a:latin typeface="CourierNewPSMT" charset="0"/>
              </a:rPr>
              <a:t>&lt;= </a:t>
            </a:r>
            <a:r>
              <a:rPr lang="en-US" altLang="en-US" sz="2000">
                <a:solidFill>
                  <a:srgbClr val="005CCF"/>
                </a:solidFill>
                <a:latin typeface="CourierNewPSMT" charset="0"/>
              </a:rPr>
              <a:t>100</a:t>
            </a:r>
            <a:r>
              <a:rPr lang="en-US" altLang="en-US" sz="2000">
                <a:solidFill>
                  <a:srgbClr val="000000"/>
                </a:solidFill>
                <a:latin typeface="CourierNewPSMT" charset="0"/>
              </a:rPr>
              <a:t>) {</a:t>
            </a:r>
          </a:p>
          <a:p>
            <a:pPr eaLnBrk="1" hangingPunct="1"/>
            <a:r>
              <a:rPr lang="en-US" altLang="en-US" sz="2000">
                <a:solidFill>
                  <a:srgbClr val="005CCF"/>
                </a:solidFill>
                <a:latin typeface="CourierNewPSMT" charset="0"/>
              </a:rPr>
              <a:t>   document</a:t>
            </a:r>
            <a:r>
              <a:rPr lang="en-US" altLang="en-US" sz="2000">
                <a:solidFill>
                  <a:srgbClr val="000000"/>
                </a:solidFill>
                <a:latin typeface="CourierNewPSMT" charset="0"/>
              </a:rPr>
              <a:t>.write(count </a:t>
            </a:r>
            <a:r>
              <a:rPr lang="en-US" altLang="en-US" sz="2000">
                <a:solidFill>
                  <a:srgbClr val="F3711C"/>
                </a:solidFill>
                <a:latin typeface="CourierNewPSMT" charset="0"/>
              </a:rPr>
              <a:t>+ </a:t>
            </a:r>
            <a:r>
              <a:rPr lang="en-US" altLang="en-US" sz="2000">
                <a:solidFill>
                  <a:srgbClr val="00CD00"/>
                </a:solidFill>
                <a:latin typeface="CourierNewPSMT" charset="0"/>
              </a:rPr>
              <a:t>"&lt;br /&gt;"</a:t>
            </a:r>
            <a:r>
              <a:rPr lang="en-US" altLang="en-US" sz="2000">
                <a:solidFill>
                  <a:srgbClr val="000000"/>
                </a:solidFill>
                <a:latin typeface="CourierNewPSMT" charset="0"/>
              </a:rPr>
              <a:t>);</a:t>
            </a:r>
          </a:p>
          <a:p>
            <a:pPr eaLnBrk="1" hangingPunct="1"/>
            <a:r>
              <a:rPr lang="en-US" altLang="en-US" sz="2000">
                <a:solidFill>
                  <a:srgbClr val="000000"/>
                </a:solidFill>
                <a:latin typeface="CourierNewPSMT" charset="0"/>
              </a:rPr>
              <a:t>   count </a:t>
            </a:r>
            <a:r>
              <a:rPr lang="en-US" altLang="en-US" sz="2000">
                <a:solidFill>
                  <a:srgbClr val="F3711C"/>
                </a:solidFill>
                <a:latin typeface="CourierNewPSMT" charset="0"/>
              </a:rPr>
              <a:t>*= </a:t>
            </a:r>
            <a:r>
              <a:rPr lang="en-US" altLang="en-US" sz="2000">
                <a:solidFill>
                  <a:srgbClr val="005CCF"/>
                </a:solidFill>
                <a:latin typeface="CourierNewPSMT" charset="0"/>
              </a:rPr>
              <a:t>2</a:t>
            </a:r>
            <a:r>
              <a:rPr lang="en-US" altLang="en-US" sz="2000">
                <a:solidFill>
                  <a:srgbClr val="000000"/>
                </a:solidFill>
                <a:latin typeface="CourierNewPSMT" charset="0"/>
              </a:rPr>
              <a:t>;</a:t>
            </a:r>
          </a:p>
          <a:p>
            <a:pPr eaLnBrk="1" hangingPunct="1"/>
            <a:r>
              <a:rPr lang="en-US" altLang="en-US" sz="2000">
                <a:solidFill>
                  <a:srgbClr val="000000"/>
                </a:solidFill>
                <a:latin typeface="CourierNewPSMT" charset="0"/>
              </a:rPr>
              <a:t>}</a:t>
            </a:r>
            <a:endParaRPr lang="en-US" altLang="en-US" sz="2000">
              <a:latin typeface="Courier New" pitchFamily="49" charset="0"/>
            </a:endParaRPr>
          </a:p>
        </p:txBody>
      </p:sp>
      <p:sp>
        <p:nvSpPr>
          <p:cNvPr id="20486" name="Rectangle 6"/>
          <p:cNvSpPr>
            <a:spLocks noChangeArrowheads="1"/>
          </p:cNvSpPr>
          <p:nvPr/>
        </p:nvSpPr>
        <p:spPr bwMode="auto">
          <a:xfrm>
            <a:off x="609600" y="3059113"/>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Result in browser:</a:t>
            </a:r>
            <a:endParaRPr lang="en-US" altLang="en-US"/>
          </a:p>
        </p:txBody>
      </p:sp>
      <p:pic>
        <p:nvPicPr>
          <p:cNvPr id="20487" name="Picture 1" descr="Screen Shot 2014-09-23 at 23 Sep   12.40.12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544888"/>
            <a:ext cx="6683375"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txBox="1">
            <a:spLocks noChangeArrowheads="1"/>
          </p:cNvSpPr>
          <p:nvPr/>
        </p:nvSpPr>
        <p:spPr>
          <a:xfrm>
            <a:off x="457200" y="274638"/>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Courier New" pitchFamily="49" charset="0"/>
                <a:ea typeface="ヒラギノ角ゴ Pro W3" pitchFamily="127" charset="-128"/>
                <a:cs typeface="+mj-cs"/>
              </a:rPr>
              <a:t>while</a:t>
            </a:r>
            <a:r>
              <a:rPr kumimoji="0" lang="en-US"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ヒラギノ角ゴ Pro W3" pitchFamily="127" charset="-128"/>
                <a:cs typeface="+mj-cs"/>
              </a:rPr>
              <a:t> Statements</a:t>
            </a:r>
          </a:p>
        </p:txBody>
      </p:sp>
    </p:spTree>
    <p:extLst>
      <p:ext uri="{BB962C8B-B14F-4D97-AF65-F5344CB8AC3E}">
        <p14:creationId xmlns:p14="http://schemas.microsoft.com/office/powerpoint/2010/main" val="378100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Grp="1" noChangeArrowheads="1"/>
          </p:cNvSpPr>
          <p:nvPr>
            <p:ph idx="1"/>
          </p:nvPr>
        </p:nvSpPr>
        <p:spPr>
          <a:xfrm>
            <a:off x="457200" y="1600200"/>
            <a:ext cx="8229600" cy="4191000"/>
          </a:xfrm>
        </p:spPr>
        <p:txBody>
          <a:bodyPr>
            <a:normAutofit/>
          </a:bodyPr>
          <a:lstStyle/>
          <a:p>
            <a:pPr eaLnBrk="1" hangingPunct="1"/>
            <a:r>
              <a:rPr lang="en-US" altLang="en-US" dirty="0">
                <a:ea typeface="ヒラギノ角ゴ Pro W3" pitchFamily="127" charset="-128"/>
              </a:rPr>
              <a:t>Infinite loop</a:t>
            </a:r>
          </a:p>
          <a:p>
            <a:pPr lvl="1" eaLnBrk="1" hangingPunct="1"/>
            <a:r>
              <a:rPr lang="en-US" altLang="en-US" dirty="0">
                <a:ea typeface="ヒラギノ角ゴ Pro W3" pitchFamily="127" charset="-128"/>
              </a:rPr>
              <a:t>Loop statement that never ends</a:t>
            </a:r>
          </a:p>
          <a:p>
            <a:pPr lvl="2" eaLnBrk="1" hangingPunct="1"/>
            <a:r>
              <a:rPr lang="en-US" altLang="en-US" dirty="0">
                <a:ea typeface="ヒラギノ角ゴ Pro W3" pitchFamily="127" charset="-128"/>
              </a:rPr>
              <a:t>Conditional expression: never false</a:t>
            </a:r>
          </a:p>
          <a:p>
            <a:pPr lvl="1" eaLnBrk="1" hangingPunct="1"/>
            <a:r>
              <a:rPr lang="en-US" altLang="en-US" dirty="0">
                <a:ea typeface="ヒラギノ角ゴ Pro W3" pitchFamily="127" charset="-128"/>
              </a:rPr>
              <a:t>Example:</a:t>
            </a:r>
          </a:p>
          <a:p>
            <a:pPr lvl="1" eaLnBrk="1" hangingPunct="1"/>
            <a:endParaRPr lang="en-US" altLang="en-US" dirty="0">
              <a:ea typeface="ヒラギノ角ゴ Pro W3" pitchFamily="127" charset="-128"/>
            </a:endParaRPr>
          </a:p>
          <a:p>
            <a:endParaRPr lang="en-US" altLang="en-US" dirty="0">
              <a:ea typeface="ヒラギノ角ゴ Pro W3" pitchFamily="127" charset="-128"/>
            </a:endParaRPr>
          </a:p>
          <a:p>
            <a:endParaRPr lang="en-US" altLang="en-US" dirty="0">
              <a:ea typeface="ヒラギノ角ゴ Pro W3" pitchFamily="127" charset="-128"/>
            </a:endParaRPr>
          </a:p>
          <a:p>
            <a:r>
              <a:rPr lang="en-US" altLang="en-US" dirty="0">
                <a:ea typeface="ヒラギノ角ゴ Pro W3" pitchFamily="127" charset="-128"/>
              </a:rPr>
              <a:t>What problem may arise from executing an infinite loop?</a:t>
            </a:r>
          </a:p>
        </p:txBody>
      </p:sp>
      <p:sp>
        <p:nvSpPr>
          <p:cNvPr id="21508" name="Rectangle 4"/>
          <p:cNvSpPr>
            <a:spLocks noGrp="1" noChangeArrowheads="1"/>
          </p:cNvSpPr>
          <p:nvPr>
            <p:ph type="title"/>
          </p:nvPr>
        </p:nvSpPr>
        <p:spPr>
          <a:xfrm>
            <a:off x="457200" y="228600"/>
            <a:ext cx="8229600" cy="1143000"/>
          </a:xfrm>
        </p:spPr>
        <p:txBody>
          <a:bodyPr/>
          <a:lstStyle/>
          <a:p>
            <a:pPr eaLnBrk="1" hangingPunct="1"/>
            <a:r>
              <a:rPr lang="en-US" altLang="en-US" dirty="0">
                <a:latin typeface="Courier New" pitchFamily="49" charset="0"/>
                <a:ea typeface="ヒラギノ角ゴ Pro W3" pitchFamily="127" charset="-128"/>
              </a:rPr>
              <a:t>while</a:t>
            </a:r>
            <a:r>
              <a:rPr lang="en-US" altLang="en-US" dirty="0">
                <a:ea typeface="ヒラギノ角ゴ Pro W3" pitchFamily="127" charset="-128"/>
              </a:rPr>
              <a:t> Statements</a:t>
            </a:r>
          </a:p>
        </p:txBody>
      </p:sp>
      <p:sp>
        <p:nvSpPr>
          <p:cNvPr id="21510" name="Rectangle 6"/>
          <p:cNvSpPr>
            <a:spLocks noChangeArrowheads="1"/>
          </p:cNvSpPr>
          <p:nvPr/>
        </p:nvSpPr>
        <p:spPr bwMode="auto">
          <a:xfrm>
            <a:off x="2971800" y="3048000"/>
            <a:ext cx="5638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000" dirty="0" err="1">
                <a:solidFill>
                  <a:srgbClr val="F3711C"/>
                </a:solidFill>
                <a:latin typeface="CourierNewPSMT" charset="0"/>
              </a:rPr>
              <a:t>var</a:t>
            </a:r>
            <a:r>
              <a:rPr lang="en-US" altLang="en-US" sz="2000" dirty="0">
                <a:solidFill>
                  <a:srgbClr val="F3711C"/>
                </a:solidFill>
                <a:latin typeface="CourierNewPSMT" charset="0"/>
              </a:rPr>
              <a:t> </a:t>
            </a:r>
            <a:r>
              <a:rPr lang="en-US" altLang="en-US" sz="2000" dirty="0">
                <a:solidFill>
                  <a:srgbClr val="000000"/>
                </a:solidFill>
                <a:latin typeface="CourierNewPSMT" charset="0"/>
              </a:rPr>
              <a:t>count </a:t>
            </a:r>
            <a:r>
              <a:rPr lang="en-US" altLang="en-US" sz="2000" dirty="0">
                <a:solidFill>
                  <a:srgbClr val="F3711C"/>
                </a:solidFill>
                <a:latin typeface="CourierNewPSMT" charset="0"/>
              </a:rPr>
              <a:t>= </a:t>
            </a:r>
            <a:r>
              <a:rPr lang="en-US" altLang="en-US" sz="2000" dirty="0">
                <a:solidFill>
                  <a:srgbClr val="005CCF"/>
                </a:solidFill>
                <a:latin typeface="CourierNewPSMT" charset="0"/>
              </a:rPr>
              <a:t>1</a:t>
            </a:r>
            <a:r>
              <a:rPr lang="en-US" altLang="en-US" sz="2000" dirty="0">
                <a:solidFill>
                  <a:srgbClr val="000000"/>
                </a:solidFill>
                <a:latin typeface="CourierNewPSMT" charset="0"/>
              </a:rPr>
              <a:t>;</a:t>
            </a:r>
          </a:p>
          <a:p>
            <a:pPr eaLnBrk="1" hangingPunct="1"/>
            <a:r>
              <a:rPr lang="en-US" altLang="en-US" sz="2000" dirty="0">
                <a:solidFill>
                  <a:srgbClr val="F3711C"/>
                </a:solidFill>
                <a:latin typeface="CourierNewPSMT" charset="0"/>
              </a:rPr>
              <a:t>while </a:t>
            </a:r>
            <a:r>
              <a:rPr lang="en-US" altLang="en-US" sz="2000" dirty="0">
                <a:solidFill>
                  <a:srgbClr val="000000"/>
                </a:solidFill>
                <a:latin typeface="CourierNewPSMT" charset="0"/>
              </a:rPr>
              <a:t>(count </a:t>
            </a:r>
            <a:r>
              <a:rPr lang="en-US" altLang="en-US" sz="2000" dirty="0">
                <a:solidFill>
                  <a:srgbClr val="F3711C"/>
                </a:solidFill>
                <a:latin typeface="CourierNewPSMT" charset="0"/>
              </a:rPr>
              <a:t>&lt;= </a:t>
            </a:r>
            <a:r>
              <a:rPr lang="en-US" altLang="en-US" sz="2000" dirty="0">
                <a:solidFill>
                  <a:srgbClr val="005CCF"/>
                </a:solidFill>
                <a:latin typeface="CourierNewPSMT" charset="0"/>
              </a:rPr>
              <a:t>10</a:t>
            </a:r>
            <a:r>
              <a:rPr lang="en-US" altLang="en-US" sz="2000" dirty="0">
                <a:solidFill>
                  <a:srgbClr val="000000"/>
                </a:solidFill>
                <a:latin typeface="CourierNewPSMT" charset="0"/>
              </a:rPr>
              <a:t>) {</a:t>
            </a:r>
          </a:p>
          <a:p>
            <a:pPr eaLnBrk="1" hangingPunct="1"/>
            <a:r>
              <a:rPr lang="en-US" altLang="en-US" sz="2000" dirty="0">
                <a:solidFill>
                  <a:srgbClr val="005CCF"/>
                </a:solidFill>
                <a:latin typeface="CourierNewPSMT" charset="0"/>
              </a:rPr>
              <a:t>   </a:t>
            </a:r>
            <a:r>
              <a:rPr lang="en-US" altLang="en-US" sz="2000" dirty="0" err="1">
                <a:solidFill>
                  <a:srgbClr val="005CCF"/>
                </a:solidFill>
                <a:latin typeface="CourierNewPSMT" charset="0"/>
              </a:rPr>
              <a:t>window</a:t>
            </a:r>
            <a:r>
              <a:rPr lang="en-US" altLang="en-US" sz="2000" dirty="0" err="1">
                <a:solidFill>
                  <a:srgbClr val="000000"/>
                </a:solidFill>
                <a:latin typeface="CourierNewPSMT" charset="0"/>
              </a:rPr>
              <a:t>.alert</a:t>
            </a:r>
            <a:r>
              <a:rPr lang="en-US" altLang="en-US" sz="2000" dirty="0">
                <a:solidFill>
                  <a:srgbClr val="000000"/>
                </a:solidFill>
                <a:latin typeface="CourierNewPSMT" charset="0"/>
              </a:rPr>
              <a:t>(</a:t>
            </a:r>
            <a:r>
              <a:rPr lang="en-US" altLang="en-US" sz="2000" dirty="0">
                <a:solidFill>
                  <a:srgbClr val="00CD00"/>
                </a:solidFill>
                <a:latin typeface="CourierNewPSMT" charset="0"/>
              </a:rPr>
              <a:t>"The number is " </a:t>
            </a:r>
            <a:r>
              <a:rPr lang="en-US" altLang="en-US" sz="2000" dirty="0">
                <a:solidFill>
                  <a:srgbClr val="F3711C"/>
                </a:solidFill>
                <a:latin typeface="CourierNewPSMT" charset="0"/>
              </a:rPr>
              <a:t>+ </a:t>
            </a:r>
            <a:r>
              <a:rPr lang="en-US" altLang="en-US" sz="2000" dirty="0">
                <a:solidFill>
                  <a:srgbClr val="000000"/>
                </a:solidFill>
                <a:latin typeface="CourierNewPSMT" charset="0"/>
              </a:rPr>
              <a:t>count </a:t>
            </a:r>
            <a:r>
              <a:rPr lang="en-US" altLang="en-US" sz="2000" dirty="0">
                <a:solidFill>
                  <a:srgbClr val="F3711C"/>
                </a:solidFill>
                <a:latin typeface="CourierNewPSMT" charset="0"/>
              </a:rPr>
              <a:t>+ </a:t>
            </a:r>
            <a:r>
              <a:rPr lang="en-US" altLang="en-US" sz="2000" dirty="0">
                <a:solidFill>
                  <a:srgbClr val="00CD00"/>
                </a:solidFill>
                <a:latin typeface="CourierNewPSMT" charset="0"/>
              </a:rPr>
              <a:t>"."</a:t>
            </a:r>
            <a:r>
              <a:rPr lang="en-US" altLang="en-US" sz="2000" dirty="0">
                <a:solidFill>
                  <a:srgbClr val="000000"/>
                </a:solidFill>
                <a:latin typeface="CourierNewPSMT" charset="0"/>
              </a:rPr>
              <a:t>);</a:t>
            </a:r>
          </a:p>
          <a:p>
            <a:pPr eaLnBrk="1" hangingPunct="1"/>
            <a:r>
              <a:rPr lang="en-US" altLang="en-US" sz="2000" dirty="0">
                <a:solidFill>
                  <a:srgbClr val="000000"/>
                </a:solidFill>
                <a:latin typeface="CourierNewPSMT" charset="0"/>
              </a:rPr>
              <a:t>}</a:t>
            </a:r>
            <a:endParaRPr lang="en-US" altLang="en-US" sz="2000" dirty="0">
              <a:latin typeface="Courier New" pitchFamily="49" charset="0"/>
            </a:endParaRPr>
          </a:p>
        </p:txBody>
      </p:sp>
    </p:spTree>
    <p:extLst>
      <p:ext uri="{BB962C8B-B14F-4D97-AF65-F5344CB8AC3E}">
        <p14:creationId xmlns:p14="http://schemas.microsoft.com/office/powerpoint/2010/main" val="92333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idx="1"/>
          </p:nvPr>
        </p:nvSpPr>
        <p:spPr>
          <a:xfrm>
            <a:off x="457200" y="1600200"/>
            <a:ext cx="8229600" cy="609600"/>
          </a:xfrm>
        </p:spPr>
        <p:txBody>
          <a:bodyPr>
            <a:normAutofit fontScale="77500" lnSpcReduction="20000"/>
          </a:bodyPr>
          <a:lstStyle/>
          <a:p>
            <a:pPr eaLnBrk="1" hangingPunct="1"/>
            <a:r>
              <a:rPr lang="en-US" altLang="en-US">
                <a:ea typeface="ヒラギノ角ゴ Pro W3" pitchFamily="127" charset="-128"/>
              </a:rPr>
              <a:t>Example:</a:t>
            </a:r>
          </a:p>
          <a:p>
            <a:pPr lvl="1" eaLnBrk="1" hangingPunct="1"/>
            <a:r>
              <a:rPr lang="en-US" altLang="en-US">
                <a:ea typeface="ヒラギノ角ゴ Pro W3" pitchFamily="127" charset="-128"/>
              </a:rPr>
              <a:t>assigning array element values to table cells:</a:t>
            </a:r>
          </a:p>
        </p:txBody>
      </p:sp>
      <p:sp>
        <p:nvSpPr>
          <p:cNvPr id="22532" name="Rectangle 4"/>
          <p:cNvSpPr>
            <a:spLocks noGrp="1" noChangeArrowheads="1"/>
          </p:cNvSpPr>
          <p:nvPr>
            <p:ph type="title"/>
          </p:nvPr>
        </p:nvSpPr>
        <p:spPr>
          <a:xfrm>
            <a:off x="457200" y="228600"/>
            <a:ext cx="8229600" cy="1143000"/>
          </a:xfrm>
        </p:spPr>
        <p:txBody>
          <a:bodyPr/>
          <a:lstStyle/>
          <a:p>
            <a:pPr eaLnBrk="1" hangingPunct="1"/>
            <a:r>
              <a:rPr lang="en-US" altLang="en-US" dirty="0">
                <a:latin typeface="Courier New" pitchFamily="49" charset="0"/>
                <a:ea typeface="ヒラギノ角ゴ Pro W3" pitchFamily="127" charset="-128"/>
              </a:rPr>
              <a:t>while</a:t>
            </a:r>
            <a:r>
              <a:rPr lang="en-US" altLang="en-US" dirty="0">
                <a:ea typeface="ヒラギノ角ゴ Pro W3" pitchFamily="127" charset="-128"/>
              </a:rPr>
              <a:t> Statements</a:t>
            </a:r>
          </a:p>
        </p:txBody>
      </p:sp>
      <p:sp>
        <p:nvSpPr>
          <p:cNvPr id="22534" name="Rectangle 6"/>
          <p:cNvSpPr>
            <a:spLocks noChangeArrowheads="1"/>
          </p:cNvSpPr>
          <p:nvPr/>
        </p:nvSpPr>
        <p:spPr bwMode="auto">
          <a:xfrm>
            <a:off x="838200" y="2703513"/>
            <a:ext cx="7772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1600" dirty="0">
                <a:solidFill>
                  <a:srgbClr val="F3711C"/>
                </a:solidFill>
                <a:latin typeface="CourierNewPSMT" charset="0"/>
              </a:rPr>
              <a:t>function </a:t>
            </a:r>
            <a:r>
              <a:rPr lang="en-US" altLang="en-US" sz="1600" dirty="0" err="1">
                <a:solidFill>
                  <a:srgbClr val="005CCF"/>
                </a:solidFill>
                <a:latin typeface="CourierNewPSMT" charset="0"/>
              </a:rPr>
              <a:t>addColumnHeaders</a:t>
            </a:r>
            <a:r>
              <a:rPr lang="en-US" altLang="en-US" sz="1600" dirty="0">
                <a:solidFill>
                  <a:srgbClr val="000000"/>
                </a:solidFill>
                <a:latin typeface="CourierNewPSMT" charset="0"/>
              </a:rPr>
              <a:t>() {</a:t>
            </a:r>
          </a:p>
          <a:p>
            <a:pPr eaLnBrk="1" hangingPunct="1"/>
            <a:r>
              <a:rPr lang="da-DK" altLang="en-US" sz="1600" dirty="0">
                <a:solidFill>
                  <a:srgbClr val="F3711C"/>
                </a:solidFill>
                <a:latin typeface="CourierNewPSMT" charset="0"/>
              </a:rPr>
              <a:t>   var </a:t>
            </a:r>
            <a:r>
              <a:rPr lang="da-DK" altLang="en-US" sz="1600" dirty="0">
                <a:solidFill>
                  <a:srgbClr val="000000"/>
                </a:solidFill>
                <a:latin typeface="CourierNewPSMT" charset="0"/>
              </a:rPr>
              <a:t>i </a:t>
            </a:r>
            <a:r>
              <a:rPr lang="da-DK" altLang="en-US" sz="1600" dirty="0">
                <a:solidFill>
                  <a:srgbClr val="F3711C"/>
                </a:solidFill>
                <a:latin typeface="CourierNewPSMT" charset="0"/>
              </a:rPr>
              <a:t>= </a:t>
            </a:r>
            <a:r>
              <a:rPr lang="da-DK" altLang="en-US" sz="1600" dirty="0">
                <a:solidFill>
                  <a:srgbClr val="005CCF"/>
                </a:solidFill>
                <a:latin typeface="CourierNewPSMT" charset="0"/>
              </a:rPr>
              <a:t>0</a:t>
            </a:r>
            <a:r>
              <a:rPr lang="da-DK" altLang="en-US" sz="1600" dirty="0">
                <a:solidFill>
                  <a:srgbClr val="000000"/>
                </a:solidFill>
                <a:latin typeface="CourierNewPSMT" charset="0"/>
              </a:rPr>
              <a:t>;</a:t>
            </a:r>
          </a:p>
          <a:p>
            <a:pPr eaLnBrk="1" hangingPunct="1"/>
            <a:r>
              <a:rPr lang="en-US" altLang="en-US" sz="1600" dirty="0">
                <a:solidFill>
                  <a:srgbClr val="F3711C"/>
                </a:solidFill>
                <a:latin typeface="CourierNewPSMT" charset="0"/>
              </a:rPr>
              <a:t>   while </a:t>
            </a:r>
            <a:r>
              <a:rPr lang="en-US" altLang="en-US" sz="1600" dirty="0">
                <a:solidFill>
                  <a:srgbClr val="000000"/>
                </a:solidFill>
                <a:latin typeface="CourierNewPSMT" charset="0"/>
              </a:rPr>
              <a:t>(</a:t>
            </a:r>
            <a:r>
              <a:rPr lang="en-US" altLang="en-US" sz="1600" dirty="0" err="1">
                <a:solidFill>
                  <a:srgbClr val="000000"/>
                </a:solidFill>
                <a:latin typeface="CourierNewPSMT" charset="0"/>
              </a:rPr>
              <a:t>i</a:t>
            </a:r>
            <a:r>
              <a:rPr lang="en-US" altLang="en-US" sz="1600" dirty="0">
                <a:solidFill>
                  <a:srgbClr val="000000"/>
                </a:solidFill>
                <a:latin typeface="CourierNewPSMT" charset="0"/>
              </a:rPr>
              <a:t> </a:t>
            </a:r>
            <a:r>
              <a:rPr lang="en-US" altLang="en-US" sz="1600" dirty="0">
                <a:solidFill>
                  <a:srgbClr val="F3711C"/>
                </a:solidFill>
                <a:latin typeface="CourierNewPSMT" charset="0"/>
              </a:rPr>
              <a:t>&lt; </a:t>
            </a:r>
            <a:r>
              <a:rPr lang="en-US" altLang="en-US" sz="1600" dirty="0">
                <a:solidFill>
                  <a:srgbClr val="005CCF"/>
                </a:solidFill>
                <a:latin typeface="CourierNewPSMT" charset="0"/>
              </a:rPr>
              <a:t>7</a:t>
            </a:r>
            <a:r>
              <a:rPr lang="en-US" altLang="en-US" sz="1600" dirty="0">
                <a:solidFill>
                  <a:srgbClr val="000000"/>
                </a:solidFill>
                <a:latin typeface="CourierNewPSMT" charset="0"/>
              </a:rPr>
              <a:t>) {</a:t>
            </a:r>
          </a:p>
          <a:p>
            <a:pPr eaLnBrk="1" hangingPunct="1"/>
            <a:r>
              <a:rPr lang="en-US" altLang="en-US" sz="1600" dirty="0">
                <a:solidFill>
                  <a:srgbClr val="005CCF"/>
                </a:solidFill>
                <a:latin typeface="CourierNewPSMT" charset="0"/>
              </a:rPr>
              <a:t>      </a:t>
            </a:r>
            <a:r>
              <a:rPr lang="en-US" altLang="en-US" sz="1600" dirty="0" err="1">
                <a:solidFill>
                  <a:srgbClr val="005CCF"/>
                </a:solidFill>
                <a:latin typeface="CourierNewPSMT" charset="0"/>
              </a:rPr>
              <a:t>document</a:t>
            </a:r>
            <a:r>
              <a:rPr lang="en-US" altLang="en-US" sz="1600" dirty="0" err="1">
                <a:solidFill>
                  <a:srgbClr val="000000"/>
                </a:solidFill>
                <a:latin typeface="CourierNewPSMT" charset="0"/>
              </a:rPr>
              <a:t>.getElementsByTagName</a:t>
            </a:r>
            <a:r>
              <a:rPr lang="en-US" altLang="en-US" sz="1600" dirty="0">
                <a:solidFill>
                  <a:srgbClr val="000000"/>
                </a:solidFill>
                <a:latin typeface="CourierNewPSMT" charset="0"/>
              </a:rPr>
              <a:t>(</a:t>
            </a:r>
            <a:r>
              <a:rPr lang="en-US" altLang="en-US" sz="1600" dirty="0">
                <a:solidFill>
                  <a:srgbClr val="00CD00"/>
                </a:solidFill>
                <a:latin typeface="CourierNewPSMT" charset="0"/>
              </a:rPr>
              <a:t>"</a:t>
            </a:r>
            <a:r>
              <a:rPr lang="en-US" altLang="en-US" sz="1600" dirty="0" err="1">
                <a:solidFill>
                  <a:srgbClr val="00CD00"/>
                </a:solidFill>
                <a:latin typeface="CourierNewPSMT" charset="0"/>
              </a:rPr>
              <a:t>th</a:t>
            </a:r>
            <a:r>
              <a:rPr lang="en-US" altLang="en-US" sz="1600" dirty="0">
                <a:solidFill>
                  <a:srgbClr val="00CD00"/>
                </a:solidFill>
                <a:latin typeface="CourierNewPSMT" charset="0"/>
              </a:rPr>
              <a:t>"</a:t>
            </a:r>
            <a:r>
              <a:rPr lang="en-US" altLang="en-US" sz="1600" dirty="0">
                <a:solidFill>
                  <a:srgbClr val="000000"/>
                </a:solidFill>
                <a:latin typeface="CourierNewPSMT" charset="0"/>
              </a:rPr>
              <a:t>)[</a:t>
            </a:r>
            <a:r>
              <a:rPr lang="en-US" altLang="en-US" sz="1600" dirty="0" err="1">
                <a:solidFill>
                  <a:srgbClr val="000000"/>
                </a:solidFill>
                <a:latin typeface="CourierNewPSMT" charset="0"/>
              </a:rPr>
              <a:t>i</a:t>
            </a:r>
            <a:r>
              <a:rPr lang="en-US" altLang="en-US" sz="1600" dirty="0">
                <a:solidFill>
                  <a:srgbClr val="000000"/>
                </a:solidFill>
                <a:latin typeface="CourierNewPSMT" charset="0"/>
              </a:rPr>
              <a:t>].</a:t>
            </a:r>
            <a:r>
              <a:rPr lang="en-US" altLang="en-US" sz="1600" dirty="0" err="1">
                <a:solidFill>
                  <a:srgbClr val="000000"/>
                </a:solidFill>
                <a:latin typeface="CourierNewPSMT" charset="0"/>
              </a:rPr>
              <a:t>innerHTML</a:t>
            </a:r>
            <a:r>
              <a:rPr lang="en-US" altLang="en-US" sz="1600" dirty="0">
                <a:solidFill>
                  <a:srgbClr val="000000"/>
                </a:solidFill>
                <a:latin typeface="CourierNewPSMT" charset="0"/>
              </a:rPr>
              <a:t> </a:t>
            </a:r>
            <a:r>
              <a:rPr lang="en-US" altLang="en-US" sz="1600" dirty="0">
                <a:solidFill>
                  <a:srgbClr val="F3711C"/>
                </a:solidFill>
                <a:latin typeface="CourierNewPSMT" charset="0"/>
              </a:rPr>
              <a:t>= </a:t>
            </a:r>
            <a:r>
              <a:rPr lang="en-US" altLang="en-US" sz="1600" dirty="0" err="1">
                <a:solidFill>
                  <a:srgbClr val="000000"/>
                </a:solidFill>
                <a:latin typeface="CourierNewPSMT" charset="0"/>
              </a:rPr>
              <a:t>daysOfWeek</a:t>
            </a:r>
            <a:r>
              <a:rPr lang="en-US" altLang="en-US" sz="1600" dirty="0">
                <a:solidFill>
                  <a:srgbClr val="000000"/>
                </a:solidFill>
                <a:latin typeface="CourierNewPSMT" charset="0"/>
              </a:rPr>
              <a:t>[</a:t>
            </a:r>
            <a:r>
              <a:rPr lang="en-US" altLang="en-US" sz="1600" dirty="0" err="1">
                <a:solidFill>
                  <a:srgbClr val="000000"/>
                </a:solidFill>
                <a:latin typeface="CourierNewPSMT" charset="0"/>
              </a:rPr>
              <a:t>i</a:t>
            </a:r>
            <a:r>
              <a:rPr lang="en-US" altLang="en-US" sz="1600" dirty="0">
                <a:solidFill>
                  <a:srgbClr val="000000"/>
                </a:solidFill>
                <a:latin typeface="CourierNewPSMT" charset="0"/>
              </a:rPr>
              <a:t>];</a:t>
            </a:r>
          </a:p>
          <a:p>
            <a:pPr eaLnBrk="1" hangingPunct="1"/>
            <a:r>
              <a:rPr lang="en-US" altLang="en-US" sz="1600" dirty="0">
                <a:solidFill>
                  <a:srgbClr val="000000"/>
                </a:solidFill>
                <a:latin typeface="CourierNewPSMT" charset="0"/>
              </a:rPr>
              <a:t>      </a:t>
            </a:r>
            <a:r>
              <a:rPr lang="en-US" altLang="en-US" sz="1600" dirty="0" err="1">
                <a:solidFill>
                  <a:srgbClr val="000000"/>
                </a:solidFill>
                <a:latin typeface="CourierNewPSMT" charset="0"/>
              </a:rPr>
              <a:t>i</a:t>
            </a:r>
            <a:r>
              <a:rPr lang="en-US" altLang="en-US" sz="1600" dirty="0">
                <a:solidFill>
                  <a:srgbClr val="F3711C"/>
                </a:solidFill>
                <a:latin typeface="CourierNewPSMT" charset="0"/>
              </a:rPr>
              <a:t>++</a:t>
            </a:r>
            <a:r>
              <a:rPr lang="en-US" altLang="en-US" sz="1600" dirty="0">
                <a:solidFill>
                  <a:srgbClr val="000000"/>
                </a:solidFill>
                <a:latin typeface="CourierNewPSMT" charset="0"/>
              </a:rPr>
              <a:t>;</a:t>
            </a:r>
          </a:p>
          <a:p>
            <a:pPr eaLnBrk="1" hangingPunct="1"/>
            <a:r>
              <a:rPr lang="en-US" altLang="en-US" sz="1600" dirty="0">
                <a:solidFill>
                  <a:srgbClr val="000000"/>
                </a:solidFill>
                <a:latin typeface="CourierNewPSMT" charset="0"/>
              </a:rPr>
              <a:t>   }</a:t>
            </a:r>
          </a:p>
          <a:p>
            <a:pPr eaLnBrk="1" hangingPunct="1"/>
            <a:r>
              <a:rPr lang="en-US" altLang="en-US" sz="1600" dirty="0">
                <a:solidFill>
                  <a:srgbClr val="000000"/>
                </a:solidFill>
                <a:latin typeface="CourierNewPSMT" charset="0"/>
              </a:rPr>
              <a:t>}</a:t>
            </a:r>
            <a:endParaRPr lang="en-US" altLang="en-US" sz="1600" dirty="0">
              <a:latin typeface="Courier New" pitchFamily="49" charset="0"/>
            </a:endParaRPr>
          </a:p>
        </p:txBody>
      </p:sp>
    </p:spTree>
    <p:extLst>
      <p:ext uri="{BB962C8B-B14F-4D97-AF65-F5344CB8AC3E}">
        <p14:creationId xmlns:p14="http://schemas.microsoft.com/office/powerpoint/2010/main" val="185089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14272"/>
          </a:xfrm>
        </p:spPr>
        <p:txBody>
          <a:bodyPr/>
          <a:lstStyle/>
          <a:p>
            <a:r>
              <a:rPr lang="en-US" dirty="0"/>
              <a:t>Return to the “</a:t>
            </a:r>
            <a:r>
              <a:rPr lang="en-US" b="1" dirty="0"/>
              <a:t>tt.js</a:t>
            </a:r>
            <a:r>
              <a:rPr lang="en-US" dirty="0"/>
              <a:t>” document in Notepad++</a:t>
            </a:r>
          </a:p>
          <a:p>
            <a:r>
              <a:rPr lang="en-US" dirty="0"/>
              <a:t>Below the variable declarations, enter the following code:</a:t>
            </a:r>
          </a:p>
        </p:txBody>
      </p:sp>
      <p:sp>
        <p:nvSpPr>
          <p:cNvPr id="3" name="Title 2"/>
          <p:cNvSpPr>
            <a:spLocks noGrp="1"/>
          </p:cNvSpPr>
          <p:nvPr>
            <p:ph type="title"/>
          </p:nvPr>
        </p:nvSpPr>
        <p:spPr/>
        <p:txBody>
          <a:bodyPr/>
          <a:lstStyle/>
          <a:p>
            <a:r>
              <a:rPr lang="en-US" u="sng" dirty="0"/>
              <a:t>Exercise</a:t>
            </a:r>
            <a:r>
              <a:rPr lang="en-US" dirty="0"/>
              <a:t>: Tipton Turbines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0400"/>
            <a:ext cx="9144000" cy="2468857"/>
          </a:xfrm>
          <a:prstGeom prst="rect">
            <a:avLst/>
          </a:prstGeom>
          <a:ln>
            <a:solidFill>
              <a:schemeClr val="tx1"/>
            </a:solidFill>
          </a:ln>
        </p:spPr>
      </p:pic>
    </p:spTree>
    <p:extLst>
      <p:ext uri="{BB962C8B-B14F-4D97-AF65-F5344CB8AC3E}">
        <p14:creationId xmlns:p14="http://schemas.microsoft.com/office/powerpoint/2010/main" val="372988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14272"/>
          </a:xfrm>
        </p:spPr>
        <p:txBody>
          <a:bodyPr/>
          <a:lstStyle/>
          <a:p>
            <a:r>
              <a:rPr lang="en-US" dirty="0"/>
              <a:t>Add the following statement below the function you just created:</a:t>
            </a:r>
          </a:p>
        </p:txBody>
      </p:sp>
      <p:sp>
        <p:nvSpPr>
          <p:cNvPr id="3" name="Title 2"/>
          <p:cNvSpPr>
            <a:spLocks noGrp="1"/>
          </p:cNvSpPr>
          <p:nvPr>
            <p:ph type="title"/>
          </p:nvPr>
        </p:nvSpPr>
        <p:spPr/>
        <p:txBody>
          <a:bodyPr/>
          <a:lstStyle/>
          <a:p>
            <a:r>
              <a:rPr lang="en-US" u="sng" dirty="0"/>
              <a:t>Exercise</a:t>
            </a:r>
            <a:r>
              <a:rPr lang="en-US" dirty="0"/>
              <a:t>: Tipton Turbines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88578"/>
            <a:ext cx="9144000" cy="680844"/>
          </a:xfrm>
          <a:prstGeom prst="rect">
            <a:avLst/>
          </a:prstGeom>
          <a:ln>
            <a:solidFill>
              <a:schemeClr val="tx1"/>
            </a:solidFill>
          </a:ln>
        </p:spPr>
      </p:pic>
    </p:spTree>
    <p:extLst>
      <p:ext uri="{BB962C8B-B14F-4D97-AF65-F5344CB8AC3E}">
        <p14:creationId xmlns:p14="http://schemas.microsoft.com/office/powerpoint/2010/main" val="385545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12"/>
          <p:cNvSpPr>
            <a:spLocks noGrp="1" noChangeArrowheads="1"/>
          </p:cNvSpPr>
          <p:nvPr>
            <p:ph idx="1"/>
          </p:nvPr>
        </p:nvSpPr>
        <p:spPr>
          <a:xfrm>
            <a:off x="457200" y="1600200"/>
            <a:ext cx="8229600" cy="4191000"/>
          </a:xfrm>
        </p:spPr>
        <p:txBody>
          <a:bodyPr>
            <a:normAutofit/>
          </a:bodyPr>
          <a:lstStyle/>
          <a:p>
            <a:pPr eaLnBrk="1" hangingPunct="1"/>
            <a:r>
              <a:rPr lang="en-US" altLang="en-US" dirty="0">
                <a:latin typeface="Courier New" pitchFamily="49" charset="0"/>
                <a:ea typeface="ヒラギノ角ゴ Pro W3" pitchFamily="127" charset="-128"/>
              </a:rPr>
              <a:t>do/while</a:t>
            </a:r>
            <a:r>
              <a:rPr lang="en-US" altLang="en-US" dirty="0">
                <a:ea typeface="ヒラギノ角ゴ Pro W3" pitchFamily="127" charset="-128"/>
              </a:rPr>
              <a:t> statement </a:t>
            </a:r>
          </a:p>
          <a:p>
            <a:pPr lvl="1" eaLnBrk="1" hangingPunct="1"/>
            <a:r>
              <a:rPr lang="en-US" altLang="en-US" dirty="0">
                <a:ea typeface="ヒラギノ角ゴ Pro W3" pitchFamily="127" charset="-128"/>
              </a:rPr>
              <a:t>Executes a statement or statements once</a:t>
            </a:r>
          </a:p>
          <a:p>
            <a:pPr lvl="1" eaLnBrk="1" hangingPunct="1"/>
            <a:r>
              <a:rPr lang="en-US" altLang="en-US" dirty="0">
                <a:ea typeface="ヒラギノ角ゴ Pro W3" pitchFamily="127" charset="-128"/>
              </a:rPr>
              <a:t>Then repeats the execution as long as a given conditional expression evaluates to a </a:t>
            </a:r>
            <a:r>
              <a:rPr lang="en-US" altLang="en-US" dirty="0" err="1">
                <a:ea typeface="ヒラギノ角ゴ Pro W3" pitchFamily="127" charset="-128"/>
              </a:rPr>
              <a:t>truthy</a:t>
            </a:r>
            <a:r>
              <a:rPr lang="en-US" altLang="en-US" dirty="0">
                <a:ea typeface="ヒラギノ角ゴ Pro W3" pitchFamily="127" charset="-128"/>
              </a:rPr>
              <a:t> value</a:t>
            </a:r>
          </a:p>
          <a:p>
            <a:pPr eaLnBrk="1" hangingPunct="1"/>
            <a:r>
              <a:rPr lang="en-US" altLang="en-US" dirty="0">
                <a:ea typeface="ヒラギノ角ゴ Pro W3" pitchFamily="127" charset="-128"/>
              </a:rPr>
              <a:t>Syntax</a:t>
            </a:r>
          </a:p>
          <a:p>
            <a:pPr eaLnBrk="1" hangingPunct="1"/>
            <a:endParaRPr lang="en-US" altLang="en-US" dirty="0">
              <a:ea typeface="ヒラギノ角ゴ Pro W3" pitchFamily="127" charset="-128"/>
            </a:endParaRPr>
          </a:p>
          <a:p>
            <a:pPr eaLnBrk="1" hangingPunct="1"/>
            <a:endParaRPr lang="en-US" altLang="en-US" dirty="0">
              <a:ea typeface="ヒラギノ角ゴ Pro W3" pitchFamily="127" charset="-128"/>
            </a:endParaRPr>
          </a:p>
        </p:txBody>
      </p:sp>
      <p:sp>
        <p:nvSpPr>
          <p:cNvPr id="23556" name="Rectangle 11"/>
          <p:cNvSpPr>
            <a:spLocks noGrp="1" noChangeArrowheads="1"/>
          </p:cNvSpPr>
          <p:nvPr>
            <p:ph type="title"/>
          </p:nvPr>
        </p:nvSpPr>
        <p:spPr/>
        <p:txBody>
          <a:bodyPr/>
          <a:lstStyle/>
          <a:p>
            <a:pPr eaLnBrk="1" hangingPunct="1"/>
            <a:r>
              <a:rPr lang="en-US" altLang="en-US">
                <a:latin typeface="Courier New" pitchFamily="49" charset="0"/>
                <a:ea typeface="ヒラギノ角ゴ Pro W3" pitchFamily="127" charset="-128"/>
              </a:rPr>
              <a:t>do/while</a:t>
            </a:r>
            <a:r>
              <a:rPr lang="en-US" altLang="en-US">
                <a:ea typeface="ヒラギノ角ゴ Pro W3" pitchFamily="127" charset="-128"/>
              </a:rPr>
              <a:t> Statements</a:t>
            </a:r>
          </a:p>
        </p:txBody>
      </p:sp>
      <p:sp>
        <p:nvSpPr>
          <p:cNvPr id="23558" name="Rectangle 10"/>
          <p:cNvSpPr>
            <a:spLocks noChangeArrowheads="1"/>
          </p:cNvSpPr>
          <p:nvPr/>
        </p:nvSpPr>
        <p:spPr bwMode="auto">
          <a:xfrm>
            <a:off x="2857500" y="3429000"/>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pt-BR" altLang="en-US" sz="2400" dirty="0">
                <a:solidFill>
                  <a:srgbClr val="F3711C"/>
                </a:solidFill>
                <a:latin typeface="CourierNewPSMT" charset="0"/>
              </a:rPr>
              <a:t>do </a:t>
            </a:r>
            <a:r>
              <a:rPr lang="pt-BR" altLang="en-US" sz="2400" dirty="0">
                <a:solidFill>
                  <a:srgbClr val="000000"/>
                </a:solidFill>
                <a:latin typeface="CourierNewPSMT" charset="0"/>
              </a:rPr>
              <a:t>{</a:t>
            </a:r>
          </a:p>
          <a:p>
            <a:pPr eaLnBrk="1" hangingPunct="1"/>
            <a:r>
              <a:rPr lang="pt-BR" altLang="en-US" sz="2400" i="1" dirty="0">
                <a:solidFill>
                  <a:srgbClr val="000000"/>
                </a:solidFill>
                <a:latin typeface="CourierNewPSMT" charset="0"/>
              </a:rPr>
              <a:t>   statements</a:t>
            </a:r>
            <a:r>
              <a:rPr lang="pt-BR" altLang="en-US" sz="2400" dirty="0">
                <a:solidFill>
                  <a:srgbClr val="000000"/>
                </a:solidFill>
                <a:latin typeface="CourierNewPSMT" charset="0"/>
              </a:rPr>
              <a:t>;</a:t>
            </a:r>
          </a:p>
          <a:p>
            <a:pPr eaLnBrk="1" hangingPunct="1"/>
            <a:r>
              <a:rPr lang="pt-BR" altLang="en-US" sz="2400" dirty="0">
                <a:solidFill>
                  <a:srgbClr val="000000"/>
                </a:solidFill>
                <a:latin typeface="CourierNewPSMT" charset="0"/>
              </a:rPr>
              <a:t>} </a:t>
            </a:r>
            <a:r>
              <a:rPr lang="pt-BR" altLang="en-US" sz="2400" dirty="0">
                <a:solidFill>
                  <a:srgbClr val="F3711C"/>
                </a:solidFill>
                <a:latin typeface="CourierNewPSMT" charset="0"/>
              </a:rPr>
              <a:t>while </a:t>
            </a:r>
            <a:r>
              <a:rPr lang="pt-BR" altLang="en-US" sz="2400" dirty="0">
                <a:solidFill>
                  <a:srgbClr val="000000"/>
                </a:solidFill>
                <a:latin typeface="CourierNewPSMT" charset="0"/>
              </a:rPr>
              <a:t>(</a:t>
            </a:r>
            <a:r>
              <a:rPr lang="pt-BR" altLang="en-US" sz="2400" i="1" dirty="0">
                <a:solidFill>
                  <a:srgbClr val="000000"/>
                </a:solidFill>
                <a:latin typeface="CourierNewPSMT" charset="0"/>
              </a:rPr>
              <a:t>expression</a:t>
            </a:r>
            <a:r>
              <a:rPr lang="pt-BR" altLang="en-US" sz="2400" dirty="0">
                <a:solidFill>
                  <a:srgbClr val="000000"/>
                </a:solidFill>
                <a:latin typeface="CourierNewPSMT" charset="0"/>
              </a:rPr>
              <a:t>);</a:t>
            </a:r>
            <a:endParaRPr lang="en-US" altLang="en-US" sz="7200" dirty="0">
              <a:latin typeface="Courier New" pitchFamily="49" charset="0"/>
              <a:cs typeface="Courier New" pitchFamily="49" charset="0"/>
            </a:endParaRPr>
          </a:p>
        </p:txBody>
      </p:sp>
    </p:spTree>
    <p:extLst>
      <p:ext uri="{BB962C8B-B14F-4D97-AF65-F5344CB8AC3E}">
        <p14:creationId xmlns:p14="http://schemas.microsoft.com/office/powerpoint/2010/main" val="182872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idx="1"/>
          </p:nvPr>
        </p:nvSpPr>
        <p:spPr>
          <a:xfrm>
            <a:off x="457200" y="1600200"/>
            <a:ext cx="8229600" cy="609600"/>
          </a:xfrm>
        </p:spPr>
        <p:txBody>
          <a:bodyPr/>
          <a:lstStyle/>
          <a:p>
            <a:pPr eaLnBrk="1" hangingPunct="1"/>
            <a:r>
              <a:rPr lang="en-US" altLang="en-US">
                <a:ea typeface="ヒラギノ角ゴ Pro W3" pitchFamily="127" charset="-128"/>
              </a:rPr>
              <a:t>Examples:</a:t>
            </a:r>
          </a:p>
        </p:txBody>
      </p:sp>
      <p:sp>
        <p:nvSpPr>
          <p:cNvPr id="24580" name="Rectangle 4"/>
          <p:cNvSpPr>
            <a:spLocks noGrp="1" noChangeArrowheads="1"/>
          </p:cNvSpPr>
          <p:nvPr>
            <p:ph type="title"/>
          </p:nvPr>
        </p:nvSpPr>
        <p:spPr/>
        <p:txBody>
          <a:bodyPr/>
          <a:lstStyle/>
          <a:p>
            <a:pPr eaLnBrk="1" hangingPunct="1"/>
            <a:r>
              <a:rPr lang="en-US" altLang="en-US" dirty="0">
                <a:latin typeface="Courier New" pitchFamily="49" charset="0"/>
                <a:ea typeface="ヒラギノ角ゴ Pro W3" pitchFamily="127" charset="-128"/>
              </a:rPr>
              <a:t>do/while</a:t>
            </a:r>
            <a:r>
              <a:rPr lang="en-US" altLang="en-US" dirty="0">
                <a:ea typeface="ヒラギノ角ゴ Pro W3" pitchFamily="127" charset="-128"/>
              </a:rPr>
              <a:t> Statements</a:t>
            </a:r>
          </a:p>
        </p:txBody>
      </p:sp>
      <p:sp>
        <p:nvSpPr>
          <p:cNvPr id="24582" name="Rectangle 6"/>
          <p:cNvSpPr>
            <a:spLocks noChangeArrowheads="1"/>
          </p:cNvSpPr>
          <p:nvPr/>
        </p:nvSpPr>
        <p:spPr bwMode="auto">
          <a:xfrm>
            <a:off x="838200" y="2133600"/>
            <a:ext cx="7696200" cy="16312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000" dirty="0" err="1">
                <a:solidFill>
                  <a:srgbClr val="F3711C"/>
                </a:solidFill>
                <a:latin typeface="CourierNewPSMT" charset="0"/>
              </a:rPr>
              <a:t>var</a:t>
            </a:r>
            <a:r>
              <a:rPr lang="en-US" altLang="en-US" sz="2000" dirty="0">
                <a:solidFill>
                  <a:srgbClr val="F3711C"/>
                </a:solidFill>
                <a:latin typeface="CourierNewPSMT" charset="0"/>
              </a:rPr>
              <a:t> </a:t>
            </a:r>
            <a:r>
              <a:rPr lang="en-US" altLang="en-US" sz="2000" dirty="0">
                <a:solidFill>
                  <a:srgbClr val="000000"/>
                </a:solidFill>
                <a:latin typeface="CourierNewPSMT" charset="0"/>
              </a:rPr>
              <a:t>count </a:t>
            </a:r>
            <a:r>
              <a:rPr lang="en-US" altLang="en-US" sz="2000" dirty="0">
                <a:solidFill>
                  <a:srgbClr val="F3711C"/>
                </a:solidFill>
                <a:latin typeface="CourierNewPSMT" charset="0"/>
              </a:rPr>
              <a:t>= </a:t>
            </a:r>
            <a:r>
              <a:rPr lang="en-US" altLang="en-US" sz="2000" dirty="0">
                <a:solidFill>
                  <a:srgbClr val="005CCF"/>
                </a:solidFill>
                <a:latin typeface="CourierNewPSMT" charset="0"/>
              </a:rPr>
              <a:t>2</a:t>
            </a:r>
            <a:r>
              <a:rPr lang="en-US" altLang="en-US" sz="2000" dirty="0">
                <a:solidFill>
                  <a:srgbClr val="000000"/>
                </a:solidFill>
                <a:latin typeface="CourierNewPSMT" charset="0"/>
              </a:rPr>
              <a:t>;</a:t>
            </a:r>
          </a:p>
          <a:p>
            <a:pPr eaLnBrk="1" hangingPunct="1"/>
            <a:r>
              <a:rPr lang="pt-BR" altLang="en-US" sz="2000" dirty="0">
                <a:solidFill>
                  <a:srgbClr val="F3711C"/>
                </a:solidFill>
                <a:latin typeface="CourierNewPSMT" charset="0"/>
              </a:rPr>
              <a:t>do </a:t>
            </a:r>
            <a:r>
              <a:rPr lang="pt-BR" altLang="en-US" sz="2000" dirty="0">
                <a:solidFill>
                  <a:srgbClr val="000000"/>
                </a:solidFill>
                <a:latin typeface="CourierNewPSMT" charset="0"/>
              </a:rPr>
              <a:t>{</a:t>
            </a:r>
          </a:p>
          <a:p>
            <a:pPr eaLnBrk="1" hangingPunct="1"/>
            <a:r>
              <a:rPr lang="pt-BR" altLang="en-US" sz="2000" dirty="0">
                <a:solidFill>
                  <a:srgbClr val="005CCF"/>
                </a:solidFill>
                <a:latin typeface="CourierNewPSMT" charset="0"/>
              </a:rPr>
              <a:t>   document</a:t>
            </a:r>
            <a:r>
              <a:rPr lang="pt-BR" altLang="en-US" sz="2000" dirty="0">
                <a:solidFill>
                  <a:srgbClr val="000000"/>
                </a:solidFill>
                <a:latin typeface="CourierNewPSMT" charset="0"/>
              </a:rPr>
              <a:t>.write(</a:t>
            </a:r>
            <a:r>
              <a:rPr lang="pt-BR" altLang="en-US" sz="2000" dirty="0">
                <a:solidFill>
                  <a:srgbClr val="00CD00"/>
                </a:solidFill>
                <a:latin typeface="CourierNewPSMT" charset="0"/>
              </a:rPr>
              <a:t>"&lt;p&gt;The count is equal to " </a:t>
            </a:r>
            <a:r>
              <a:rPr lang="pt-BR" altLang="en-US" sz="2000" dirty="0">
                <a:solidFill>
                  <a:srgbClr val="F3711C"/>
                </a:solidFill>
                <a:latin typeface="CourierNewPSMT" charset="0"/>
              </a:rPr>
              <a:t>+</a:t>
            </a:r>
            <a:r>
              <a:rPr lang="pt-BR" altLang="en-US" sz="2000" dirty="0">
                <a:solidFill>
                  <a:srgbClr val="000000"/>
                </a:solidFill>
                <a:latin typeface="CourierNewPSMT" charset="0"/>
              </a:rPr>
              <a:t> count </a:t>
            </a:r>
            <a:r>
              <a:rPr lang="pt-BR" altLang="en-US" sz="2000" dirty="0">
                <a:solidFill>
                  <a:srgbClr val="F3711C"/>
                </a:solidFill>
                <a:latin typeface="CourierNewPSMT" charset="0"/>
              </a:rPr>
              <a:t>+ </a:t>
            </a:r>
            <a:r>
              <a:rPr lang="pt-BR" altLang="en-US" sz="2000" dirty="0">
                <a:solidFill>
                  <a:srgbClr val="00CD00"/>
                </a:solidFill>
                <a:latin typeface="CourierNewPSMT" charset="0"/>
              </a:rPr>
              <a:t>".&lt;/p&gt;"</a:t>
            </a:r>
            <a:r>
              <a:rPr lang="pt-BR" altLang="en-US" sz="2000" dirty="0">
                <a:solidFill>
                  <a:srgbClr val="000000"/>
                </a:solidFill>
                <a:latin typeface="CourierNewPSMT" charset="0"/>
              </a:rPr>
              <a:t>);</a:t>
            </a:r>
          </a:p>
          <a:p>
            <a:pPr eaLnBrk="1" hangingPunct="1"/>
            <a:r>
              <a:rPr lang="en-US" altLang="en-US" sz="2000" dirty="0">
                <a:solidFill>
                  <a:srgbClr val="000000"/>
                </a:solidFill>
                <a:latin typeface="CourierNewPSMT" charset="0"/>
              </a:rPr>
              <a:t>   count</a:t>
            </a:r>
            <a:r>
              <a:rPr lang="en-US" altLang="en-US" sz="2000" dirty="0">
                <a:solidFill>
                  <a:srgbClr val="F3711C"/>
                </a:solidFill>
                <a:latin typeface="CourierNewPSMT" charset="0"/>
              </a:rPr>
              <a:t>++</a:t>
            </a:r>
            <a:r>
              <a:rPr lang="en-US" altLang="en-US" sz="2000" dirty="0">
                <a:solidFill>
                  <a:srgbClr val="000000"/>
                </a:solidFill>
                <a:latin typeface="CourierNewPSMT" charset="0"/>
              </a:rPr>
              <a:t>;</a:t>
            </a:r>
          </a:p>
          <a:p>
            <a:pPr eaLnBrk="1" hangingPunct="1"/>
            <a:r>
              <a:rPr lang="en-US" altLang="en-US" sz="2000" dirty="0">
                <a:solidFill>
                  <a:srgbClr val="000000"/>
                </a:solidFill>
                <a:latin typeface="CourierNewPSMT" charset="0"/>
              </a:rPr>
              <a:t>} </a:t>
            </a:r>
            <a:r>
              <a:rPr lang="en-US" altLang="en-US" sz="2000" dirty="0">
                <a:solidFill>
                  <a:srgbClr val="F3711C"/>
                </a:solidFill>
                <a:latin typeface="CourierNewPSMT" charset="0"/>
              </a:rPr>
              <a:t>while </a:t>
            </a:r>
            <a:r>
              <a:rPr lang="en-US" altLang="en-US" sz="2000" dirty="0">
                <a:solidFill>
                  <a:srgbClr val="000000"/>
                </a:solidFill>
                <a:latin typeface="CourierNewPSMT" charset="0"/>
              </a:rPr>
              <a:t>(count </a:t>
            </a:r>
            <a:r>
              <a:rPr lang="en-US" altLang="en-US" sz="2000" dirty="0">
                <a:solidFill>
                  <a:srgbClr val="F3711C"/>
                </a:solidFill>
                <a:latin typeface="CourierNewPSMT" charset="0"/>
              </a:rPr>
              <a:t>&lt; </a:t>
            </a:r>
            <a:r>
              <a:rPr lang="en-US" altLang="en-US" sz="2000" dirty="0">
                <a:solidFill>
                  <a:srgbClr val="005CCF"/>
                </a:solidFill>
                <a:latin typeface="CourierNewPSMT" charset="0"/>
              </a:rPr>
              <a:t>2</a:t>
            </a:r>
            <a:r>
              <a:rPr lang="en-US" altLang="en-US" sz="2000" dirty="0">
                <a:solidFill>
                  <a:srgbClr val="000000"/>
                </a:solidFill>
                <a:latin typeface="CourierNewPSMT" charset="0"/>
              </a:rPr>
              <a:t>);</a:t>
            </a:r>
            <a:endParaRPr lang="en-US" altLang="en-US" sz="2000" dirty="0">
              <a:latin typeface="Courier New" pitchFamily="49" charset="0"/>
            </a:endParaRPr>
          </a:p>
        </p:txBody>
      </p:sp>
      <p:sp>
        <p:nvSpPr>
          <p:cNvPr id="24583" name="Rectangle 7"/>
          <p:cNvSpPr>
            <a:spLocks noChangeArrowheads="1"/>
          </p:cNvSpPr>
          <p:nvPr/>
        </p:nvSpPr>
        <p:spPr bwMode="auto">
          <a:xfrm>
            <a:off x="838200" y="4191000"/>
            <a:ext cx="7696200" cy="16312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000" dirty="0" err="1">
                <a:solidFill>
                  <a:srgbClr val="F3711C"/>
                </a:solidFill>
                <a:latin typeface="CourierNewPSMT" charset="0"/>
              </a:rPr>
              <a:t>var</a:t>
            </a:r>
            <a:r>
              <a:rPr lang="en-US" altLang="en-US" sz="2000" dirty="0">
                <a:solidFill>
                  <a:srgbClr val="F3711C"/>
                </a:solidFill>
                <a:latin typeface="CourierNewPSMT" charset="0"/>
              </a:rPr>
              <a:t> </a:t>
            </a:r>
            <a:r>
              <a:rPr lang="en-US" altLang="en-US" sz="2000" dirty="0">
                <a:solidFill>
                  <a:srgbClr val="000000"/>
                </a:solidFill>
                <a:latin typeface="CourierNewPSMT" charset="0"/>
              </a:rPr>
              <a:t>count </a:t>
            </a:r>
            <a:r>
              <a:rPr lang="en-US" altLang="en-US" sz="2000" dirty="0">
                <a:solidFill>
                  <a:srgbClr val="F3711C"/>
                </a:solidFill>
                <a:latin typeface="CourierNewPSMT" charset="0"/>
              </a:rPr>
              <a:t>= </a:t>
            </a:r>
            <a:r>
              <a:rPr lang="en-US" altLang="en-US" sz="2000" dirty="0">
                <a:solidFill>
                  <a:srgbClr val="005CCF"/>
                </a:solidFill>
                <a:latin typeface="CourierNewPSMT" charset="0"/>
              </a:rPr>
              <a:t>2</a:t>
            </a:r>
            <a:r>
              <a:rPr lang="en-US" altLang="en-US" sz="2000" dirty="0">
                <a:solidFill>
                  <a:srgbClr val="000000"/>
                </a:solidFill>
                <a:latin typeface="CourierNewPSMT" charset="0"/>
              </a:rPr>
              <a:t>;</a:t>
            </a:r>
          </a:p>
          <a:p>
            <a:pPr eaLnBrk="1" hangingPunct="1"/>
            <a:r>
              <a:rPr lang="en-US" altLang="en-US" sz="2000" dirty="0">
                <a:solidFill>
                  <a:srgbClr val="F3711C"/>
                </a:solidFill>
                <a:latin typeface="CourierNewPSMT" charset="0"/>
              </a:rPr>
              <a:t>while </a:t>
            </a:r>
            <a:r>
              <a:rPr lang="en-US" altLang="en-US" sz="2000" dirty="0">
                <a:solidFill>
                  <a:srgbClr val="000000"/>
                </a:solidFill>
                <a:latin typeface="CourierNewPSMT" charset="0"/>
              </a:rPr>
              <a:t>(count </a:t>
            </a:r>
            <a:r>
              <a:rPr lang="en-US" altLang="en-US" sz="2000" dirty="0">
                <a:solidFill>
                  <a:srgbClr val="F3711C"/>
                </a:solidFill>
                <a:latin typeface="CourierNewPSMT" charset="0"/>
              </a:rPr>
              <a:t>&lt; </a:t>
            </a:r>
            <a:r>
              <a:rPr lang="en-US" altLang="en-US" sz="2000" dirty="0">
                <a:solidFill>
                  <a:srgbClr val="005CCF"/>
                </a:solidFill>
                <a:latin typeface="CourierNewPSMT" charset="0"/>
              </a:rPr>
              <a:t>2</a:t>
            </a:r>
            <a:r>
              <a:rPr lang="en-US" altLang="en-US" sz="2000" dirty="0">
                <a:solidFill>
                  <a:srgbClr val="000000"/>
                </a:solidFill>
                <a:latin typeface="CourierNewPSMT" charset="0"/>
              </a:rPr>
              <a:t>) {</a:t>
            </a:r>
          </a:p>
          <a:p>
            <a:pPr eaLnBrk="1" hangingPunct="1"/>
            <a:r>
              <a:rPr lang="en-US" altLang="en-US" sz="2000" dirty="0">
                <a:solidFill>
                  <a:srgbClr val="005CCF"/>
                </a:solidFill>
                <a:latin typeface="CourierNewPSMT" charset="0"/>
              </a:rPr>
              <a:t>   </a:t>
            </a:r>
            <a:r>
              <a:rPr lang="en-US" altLang="en-US" sz="2000" dirty="0" err="1">
                <a:solidFill>
                  <a:srgbClr val="005CCF"/>
                </a:solidFill>
                <a:latin typeface="CourierNewPSMT" charset="0"/>
              </a:rPr>
              <a:t>document</a:t>
            </a:r>
            <a:r>
              <a:rPr lang="en-US" altLang="en-US" sz="2000" dirty="0" err="1">
                <a:solidFill>
                  <a:srgbClr val="000000"/>
                </a:solidFill>
                <a:latin typeface="CourierNewPSMT" charset="0"/>
              </a:rPr>
              <a:t>.write</a:t>
            </a:r>
            <a:r>
              <a:rPr lang="en-US" altLang="en-US" sz="2000" dirty="0">
                <a:solidFill>
                  <a:srgbClr val="000000"/>
                </a:solidFill>
                <a:latin typeface="CourierNewPSMT" charset="0"/>
              </a:rPr>
              <a:t>(</a:t>
            </a:r>
            <a:r>
              <a:rPr lang="en-US" altLang="en-US" sz="2000" dirty="0">
                <a:solidFill>
                  <a:srgbClr val="00CD00"/>
                </a:solidFill>
                <a:latin typeface="CourierNewPSMT" charset="0"/>
              </a:rPr>
              <a:t>"&lt;p&gt;The count is equal to " </a:t>
            </a:r>
            <a:r>
              <a:rPr lang="en-US" altLang="en-US" sz="2000" dirty="0">
                <a:solidFill>
                  <a:srgbClr val="F3711C"/>
                </a:solidFill>
                <a:latin typeface="CourierNewPSMT" charset="0"/>
              </a:rPr>
              <a:t>+</a:t>
            </a:r>
            <a:r>
              <a:rPr lang="en-US" altLang="en-US" sz="2000" dirty="0">
                <a:solidFill>
                  <a:srgbClr val="000000"/>
                </a:solidFill>
                <a:latin typeface="CourierNewPSMT" charset="0"/>
              </a:rPr>
              <a:t> count </a:t>
            </a:r>
            <a:r>
              <a:rPr lang="en-US" altLang="en-US" sz="2000" dirty="0">
                <a:solidFill>
                  <a:srgbClr val="F3711C"/>
                </a:solidFill>
                <a:latin typeface="CourierNewPSMT" charset="0"/>
              </a:rPr>
              <a:t>+ </a:t>
            </a:r>
            <a:r>
              <a:rPr lang="en-US" altLang="en-US" sz="2000" dirty="0">
                <a:solidFill>
                  <a:srgbClr val="00CD00"/>
                </a:solidFill>
                <a:latin typeface="CourierNewPSMT" charset="0"/>
              </a:rPr>
              <a:t>".&lt;/p&gt;"</a:t>
            </a:r>
            <a:r>
              <a:rPr lang="en-US" altLang="en-US" sz="2000" dirty="0">
                <a:solidFill>
                  <a:srgbClr val="000000"/>
                </a:solidFill>
                <a:latin typeface="CourierNewPSMT" charset="0"/>
              </a:rPr>
              <a:t>);</a:t>
            </a:r>
          </a:p>
          <a:p>
            <a:pPr eaLnBrk="1" hangingPunct="1"/>
            <a:r>
              <a:rPr lang="en-US" altLang="en-US" sz="2000" dirty="0">
                <a:solidFill>
                  <a:srgbClr val="000000"/>
                </a:solidFill>
                <a:latin typeface="CourierNewPSMT" charset="0"/>
              </a:rPr>
              <a:t>   count</a:t>
            </a:r>
            <a:r>
              <a:rPr lang="en-US" altLang="en-US" sz="2000" dirty="0">
                <a:solidFill>
                  <a:srgbClr val="F3711C"/>
                </a:solidFill>
                <a:latin typeface="CourierNewPSMT" charset="0"/>
              </a:rPr>
              <a:t>++</a:t>
            </a:r>
            <a:r>
              <a:rPr lang="en-US" altLang="en-US" sz="2000" dirty="0">
                <a:solidFill>
                  <a:srgbClr val="000000"/>
                </a:solidFill>
                <a:latin typeface="CourierNewPSMT" charset="0"/>
              </a:rPr>
              <a:t>;</a:t>
            </a:r>
          </a:p>
          <a:p>
            <a:pPr eaLnBrk="1" hangingPunct="1"/>
            <a:r>
              <a:rPr lang="en-US" altLang="en-US" sz="2000" dirty="0">
                <a:solidFill>
                  <a:srgbClr val="000000"/>
                </a:solidFill>
                <a:latin typeface="CourierNewPSMT" charset="0"/>
              </a:rPr>
              <a:t>}</a:t>
            </a:r>
            <a:endParaRPr lang="en-US" altLang="en-US" sz="2000" dirty="0">
              <a:latin typeface="Courier New" pitchFamily="49" charset="0"/>
            </a:endParaRPr>
          </a:p>
        </p:txBody>
      </p:sp>
    </p:spTree>
    <p:extLst>
      <p:ext uri="{BB962C8B-B14F-4D97-AF65-F5344CB8AC3E}">
        <p14:creationId xmlns:p14="http://schemas.microsoft.com/office/powerpoint/2010/main" val="306480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a:xfrm>
            <a:off x="457200" y="1600200"/>
            <a:ext cx="8229600" cy="1447800"/>
          </a:xfrm>
        </p:spPr>
        <p:txBody>
          <a:bodyPr>
            <a:normAutofit/>
          </a:bodyPr>
          <a:lstStyle/>
          <a:p>
            <a:pPr eaLnBrk="1" hangingPunct="1"/>
            <a:r>
              <a:rPr lang="en-US" altLang="en-US">
                <a:ea typeface="ヒラギノ角ゴ Pro W3" pitchFamily="127" charset="-128"/>
              </a:rPr>
              <a:t>Example:</a:t>
            </a:r>
          </a:p>
          <a:p>
            <a:pPr lvl="1" eaLnBrk="1" hangingPunct="1"/>
            <a:r>
              <a:rPr lang="en-US" altLang="en-US">
                <a:ea typeface="ヒラギノ角ゴ Pro W3" pitchFamily="127" charset="-128"/>
              </a:rPr>
              <a:t>adding days of week with a </a:t>
            </a:r>
            <a:r>
              <a:rPr lang="en-US" altLang="en-US">
                <a:latin typeface="Courier New" pitchFamily="49" charset="0"/>
                <a:ea typeface="ヒラギノ角ゴ Pro W3" pitchFamily="127" charset="-128"/>
              </a:rPr>
              <a:t>do/while </a:t>
            </a:r>
            <a:r>
              <a:rPr lang="en-US" altLang="en-US">
                <a:ea typeface="ヒラギノ角ゴ Pro W3" pitchFamily="127" charset="-128"/>
              </a:rPr>
              <a:t>statement instead of a </a:t>
            </a:r>
            <a:r>
              <a:rPr lang="en-US" altLang="en-US">
                <a:latin typeface="Courier New" pitchFamily="49" charset="0"/>
                <a:ea typeface="ヒラギノ角ゴ Pro W3" pitchFamily="127" charset="-128"/>
              </a:rPr>
              <a:t>while</a:t>
            </a:r>
            <a:r>
              <a:rPr lang="en-US" altLang="en-US">
                <a:ea typeface="ヒラギノ角ゴ Pro W3" pitchFamily="127" charset="-128"/>
              </a:rPr>
              <a:t> statement</a:t>
            </a:r>
          </a:p>
        </p:txBody>
      </p:sp>
      <p:sp>
        <p:nvSpPr>
          <p:cNvPr id="25604" name="Rectangle 2"/>
          <p:cNvSpPr>
            <a:spLocks noGrp="1" noChangeArrowheads="1"/>
          </p:cNvSpPr>
          <p:nvPr>
            <p:ph type="title"/>
          </p:nvPr>
        </p:nvSpPr>
        <p:spPr/>
        <p:txBody>
          <a:bodyPr/>
          <a:lstStyle/>
          <a:p>
            <a:pPr eaLnBrk="1" hangingPunct="1"/>
            <a:r>
              <a:rPr lang="en-US" altLang="en-US" dirty="0">
                <a:latin typeface="Courier New" pitchFamily="49" charset="0"/>
                <a:ea typeface="ヒラギノ角ゴ Pro W3" pitchFamily="127" charset="-128"/>
              </a:rPr>
              <a:t>do/while</a:t>
            </a:r>
            <a:r>
              <a:rPr lang="en-US" altLang="en-US" dirty="0">
                <a:ea typeface="ヒラギノ角ゴ Pro W3" pitchFamily="127" charset="-128"/>
              </a:rPr>
              <a:t> Statements</a:t>
            </a:r>
          </a:p>
        </p:txBody>
      </p:sp>
      <p:sp>
        <p:nvSpPr>
          <p:cNvPr id="25606" name="Rectangle 5"/>
          <p:cNvSpPr>
            <a:spLocks noChangeArrowheads="1"/>
          </p:cNvSpPr>
          <p:nvPr/>
        </p:nvSpPr>
        <p:spPr bwMode="auto">
          <a:xfrm>
            <a:off x="838200" y="3048000"/>
            <a:ext cx="8077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da-DK" altLang="en-US" dirty="0">
                <a:solidFill>
                  <a:srgbClr val="F3711C"/>
                </a:solidFill>
                <a:latin typeface="CourierNewPSMT" charset="0"/>
              </a:rPr>
              <a:t>var </a:t>
            </a:r>
            <a:r>
              <a:rPr lang="da-DK" altLang="en-US" dirty="0">
                <a:solidFill>
                  <a:srgbClr val="000000"/>
                </a:solidFill>
                <a:latin typeface="CourierNewPSMT" charset="0"/>
              </a:rPr>
              <a:t>i </a:t>
            </a:r>
            <a:r>
              <a:rPr lang="da-DK" altLang="en-US" dirty="0">
                <a:solidFill>
                  <a:srgbClr val="F3711C"/>
                </a:solidFill>
                <a:latin typeface="CourierNewPSMT" charset="0"/>
              </a:rPr>
              <a:t>= </a:t>
            </a:r>
            <a:r>
              <a:rPr lang="da-DK" altLang="en-US" dirty="0">
                <a:solidFill>
                  <a:srgbClr val="005CCF"/>
                </a:solidFill>
                <a:latin typeface="CourierNewPSMT" charset="0"/>
              </a:rPr>
              <a:t>0</a:t>
            </a:r>
            <a:r>
              <a:rPr lang="da-DK" altLang="en-US" dirty="0">
                <a:solidFill>
                  <a:srgbClr val="000000"/>
                </a:solidFill>
                <a:latin typeface="CourierNewPSMT" charset="0"/>
              </a:rPr>
              <a:t>;</a:t>
            </a:r>
          </a:p>
          <a:p>
            <a:pPr eaLnBrk="1" hangingPunct="1"/>
            <a:r>
              <a:rPr lang="pt-BR" altLang="en-US" dirty="0">
                <a:solidFill>
                  <a:srgbClr val="000000"/>
                </a:solidFill>
                <a:latin typeface="CourierNewPSMT" charset="0"/>
              </a:rPr>
              <a:t>do {</a:t>
            </a:r>
          </a:p>
          <a:p>
            <a:pPr eaLnBrk="1" hangingPunct="1"/>
            <a:r>
              <a:rPr lang="pt-BR" altLang="en-US" dirty="0">
                <a:solidFill>
                  <a:srgbClr val="005CCF"/>
                </a:solidFill>
                <a:latin typeface="CourierNewPSMT" charset="0"/>
              </a:rPr>
              <a:t>   document</a:t>
            </a:r>
            <a:r>
              <a:rPr lang="pt-BR" altLang="en-US" dirty="0">
                <a:solidFill>
                  <a:srgbClr val="000000"/>
                </a:solidFill>
                <a:latin typeface="CourierNewPSMT" charset="0"/>
              </a:rPr>
              <a:t>.getElementsByTagName(</a:t>
            </a:r>
            <a:r>
              <a:rPr lang="pt-BR" altLang="en-US" dirty="0">
                <a:solidFill>
                  <a:srgbClr val="00CD00"/>
                </a:solidFill>
                <a:latin typeface="CourierNewPSMT" charset="0"/>
              </a:rPr>
              <a:t>"th"</a:t>
            </a:r>
            <a:r>
              <a:rPr lang="pt-BR" altLang="en-US" dirty="0">
                <a:solidFill>
                  <a:srgbClr val="000000"/>
                </a:solidFill>
                <a:latin typeface="CourierNewPSMT" charset="0"/>
              </a:rPr>
              <a:t>)[i].innerHTML </a:t>
            </a:r>
            <a:r>
              <a:rPr lang="pt-BR" altLang="en-US" dirty="0">
                <a:solidFill>
                  <a:srgbClr val="F3711C"/>
                </a:solidFill>
                <a:latin typeface="CourierNewPSMT" charset="0"/>
              </a:rPr>
              <a:t>=</a:t>
            </a:r>
            <a:r>
              <a:rPr lang="pt-BR" altLang="en-US" dirty="0">
                <a:solidFill>
                  <a:srgbClr val="000000"/>
                </a:solidFill>
                <a:latin typeface="CourierNewPSMT" charset="0"/>
              </a:rPr>
              <a:t> daysOfWeek[i];</a:t>
            </a:r>
          </a:p>
          <a:p>
            <a:pPr eaLnBrk="1" hangingPunct="1"/>
            <a:r>
              <a:rPr lang="pt-BR" altLang="en-US" dirty="0">
                <a:solidFill>
                  <a:srgbClr val="000000"/>
                </a:solidFill>
                <a:latin typeface="CourierNewPSMT" charset="0"/>
              </a:rPr>
              <a:t>   i</a:t>
            </a:r>
            <a:r>
              <a:rPr lang="pt-BR" altLang="en-US" dirty="0">
                <a:solidFill>
                  <a:srgbClr val="F3711C"/>
                </a:solidFill>
                <a:latin typeface="CourierNewPSMT" charset="0"/>
              </a:rPr>
              <a:t>++</a:t>
            </a:r>
            <a:r>
              <a:rPr lang="pt-BR" altLang="en-US" dirty="0">
                <a:solidFill>
                  <a:srgbClr val="000000"/>
                </a:solidFill>
                <a:latin typeface="CourierNewPSMT" charset="0"/>
              </a:rPr>
              <a:t>;</a:t>
            </a:r>
          </a:p>
          <a:p>
            <a:pPr eaLnBrk="1" hangingPunct="1"/>
            <a:r>
              <a:rPr lang="en-US" altLang="en-US" dirty="0">
                <a:solidFill>
                  <a:srgbClr val="000000"/>
                </a:solidFill>
                <a:latin typeface="CourierNewPSMT" charset="0"/>
              </a:rPr>
              <a:t>} </a:t>
            </a:r>
            <a:r>
              <a:rPr lang="en-US" altLang="en-US" dirty="0">
                <a:solidFill>
                  <a:srgbClr val="F3711C"/>
                </a:solidFill>
                <a:latin typeface="CourierNewPSMT" charset="0"/>
              </a:rPr>
              <a:t>while </a:t>
            </a:r>
            <a:r>
              <a:rPr lang="en-US" altLang="en-US" dirty="0">
                <a:solidFill>
                  <a:srgbClr val="000000"/>
                </a:solidFill>
                <a:latin typeface="CourierNewPSMT" charset="0"/>
              </a:rPr>
              <a:t>(</a:t>
            </a:r>
            <a:r>
              <a:rPr lang="en-US" altLang="en-US" dirty="0" err="1">
                <a:solidFill>
                  <a:srgbClr val="000000"/>
                </a:solidFill>
                <a:latin typeface="CourierNewPSMT" charset="0"/>
              </a:rPr>
              <a:t>i</a:t>
            </a:r>
            <a:r>
              <a:rPr lang="en-US" altLang="en-US" dirty="0">
                <a:solidFill>
                  <a:srgbClr val="000000"/>
                </a:solidFill>
                <a:latin typeface="CourierNewPSMT" charset="0"/>
              </a:rPr>
              <a:t> </a:t>
            </a:r>
            <a:r>
              <a:rPr lang="en-US" altLang="en-US" dirty="0">
                <a:solidFill>
                  <a:srgbClr val="F3711C"/>
                </a:solidFill>
                <a:latin typeface="CourierNewPSMT" charset="0"/>
              </a:rPr>
              <a:t>&lt; </a:t>
            </a:r>
            <a:r>
              <a:rPr lang="en-US" altLang="en-US" dirty="0">
                <a:solidFill>
                  <a:srgbClr val="005CCF"/>
                </a:solidFill>
                <a:latin typeface="CourierNewPSMT" charset="0"/>
              </a:rPr>
              <a:t>7</a:t>
            </a:r>
            <a:r>
              <a:rPr lang="en-US" altLang="en-US" dirty="0">
                <a:solidFill>
                  <a:srgbClr val="000000"/>
                </a:solidFill>
                <a:latin typeface="CourierNewPSMT" charset="0"/>
              </a:rPr>
              <a:t>);</a:t>
            </a:r>
            <a:endParaRPr lang="en-US" altLang="en-US" dirty="0">
              <a:latin typeface="Courier New" pitchFamily="49" charset="0"/>
            </a:endParaRPr>
          </a:p>
        </p:txBody>
      </p:sp>
    </p:spTree>
    <p:extLst>
      <p:ext uri="{BB962C8B-B14F-4D97-AF65-F5344CB8AC3E}">
        <p14:creationId xmlns:p14="http://schemas.microsoft.com/office/powerpoint/2010/main" val="92639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7"/>
          <p:cNvSpPr>
            <a:spLocks noGrp="1" noChangeArrowheads="1"/>
          </p:cNvSpPr>
          <p:nvPr>
            <p:ph idx="1"/>
          </p:nvPr>
        </p:nvSpPr>
        <p:spPr>
          <a:xfrm>
            <a:off x="457200" y="1295400"/>
            <a:ext cx="8229600" cy="1600200"/>
          </a:xfrm>
        </p:spPr>
        <p:txBody>
          <a:bodyPr>
            <a:normAutofit lnSpcReduction="10000"/>
          </a:bodyPr>
          <a:lstStyle/>
          <a:p>
            <a:pPr eaLnBrk="1" hangingPunct="1"/>
            <a:r>
              <a:rPr lang="en-US" altLang="en-US" dirty="0">
                <a:ea typeface="ヒラギノ角ゴ Pro W3" pitchFamily="127" charset="-128"/>
              </a:rPr>
              <a:t>Array</a:t>
            </a:r>
          </a:p>
          <a:p>
            <a:pPr lvl="1" eaLnBrk="1" hangingPunct="1"/>
            <a:r>
              <a:rPr lang="en-US" altLang="en-US" dirty="0">
                <a:ea typeface="ヒラギノ角ゴ Pro W3" pitchFamily="127" charset="-128"/>
              </a:rPr>
              <a:t>Set of data represented by a single variable name.</a:t>
            </a:r>
          </a:p>
          <a:p>
            <a:pPr lvl="1" eaLnBrk="1" hangingPunct="1"/>
            <a:r>
              <a:rPr lang="en-US" altLang="en-US" dirty="0">
                <a:ea typeface="ヒラギノ角ゴ Pro W3" pitchFamily="127" charset="-128"/>
              </a:rPr>
              <a:t>You can think of an array as a collection of variables contained within a single variable.</a:t>
            </a:r>
          </a:p>
        </p:txBody>
      </p:sp>
      <p:sp>
        <p:nvSpPr>
          <p:cNvPr id="5124" name="Rectangle 6"/>
          <p:cNvSpPr>
            <a:spLocks noGrp="1" noChangeArrowheads="1"/>
          </p:cNvSpPr>
          <p:nvPr>
            <p:ph type="title"/>
          </p:nvPr>
        </p:nvSpPr>
        <p:spPr/>
        <p:txBody>
          <a:bodyPr/>
          <a:lstStyle/>
          <a:p>
            <a:pPr eaLnBrk="1" hangingPunct="1"/>
            <a:r>
              <a:rPr lang="en-US" altLang="en-US" dirty="0">
                <a:ea typeface="ヒラギノ角ゴ Pro W3" pitchFamily="127" charset="-128"/>
              </a:rPr>
              <a:t>Arrays </a:t>
            </a:r>
          </a:p>
        </p:txBody>
      </p:sp>
      <p:sp>
        <p:nvSpPr>
          <p:cNvPr id="5126" name="Rectangle 9"/>
          <p:cNvSpPr>
            <a:spLocks noChangeArrowheads="1"/>
          </p:cNvSpPr>
          <p:nvPr/>
        </p:nvSpPr>
        <p:spPr bwMode="auto">
          <a:xfrm>
            <a:off x="2362200" y="5257800"/>
            <a:ext cx="4791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Figure 3-1 </a:t>
            </a:r>
            <a:r>
              <a:rPr lang="en-US" altLang="en-US"/>
              <a:t>Conceptual illustration of an array</a:t>
            </a:r>
          </a:p>
        </p:txBody>
      </p:sp>
      <p:pic>
        <p:nvPicPr>
          <p:cNvPr id="5127" name="Picture 1" descr="Screen Shot 2014-09-11 at 11 Sep   8.25.33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5700" y="2984500"/>
            <a:ext cx="45847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5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3"/>
          </a:xfrm>
        </p:spPr>
        <p:txBody>
          <a:bodyPr/>
          <a:lstStyle/>
          <a:p>
            <a:r>
              <a:rPr lang="en-US" dirty="0"/>
              <a:t>Return to “</a:t>
            </a:r>
            <a:r>
              <a:rPr lang="en-US" b="1" dirty="0"/>
              <a:t>tt.js</a:t>
            </a:r>
            <a:r>
              <a:rPr lang="en-US" dirty="0"/>
              <a:t>” in Notepad++</a:t>
            </a:r>
          </a:p>
          <a:p>
            <a:r>
              <a:rPr lang="en-US" dirty="0"/>
              <a:t>Below the </a:t>
            </a:r>
            <a:r>
              <a:rPr lang="en-US" dirty="0" err="1"/>
              <a:t>addColumnHeaders</a:t>
            </a:r>
            <a:r>
              <a:rPr lang="en-US" dirty="0"/>
              <a:t>() function, add the code detailed on pages 170-172.</a:t>
            </a:r>
          </a:p>
          <a:p>
            <a:r>
              <a:rPr lang="en-US" dirty="0"/>
              <a:t>Save the “</a:t>
            </a:r>
            <a:r>
              <a:rPr lang="en-US" b="1" dirty="0"/>
              <a:t>tt.js</a:t>
            </a:r>
            <a:r>
              <a:rPr lang="en-US" dirty="0"/>
              <a:t>” file and refresh the browser.</a:t>
            </a:r>
          </a:p>
        </p:txBody>
      </p:sp>
      <p:sp>
        <p:nvSpPr>
          <p:cNvPr id="3" name="Title 2"/>
          <p:cNvSpPr>
            <a:spLocks noGrp="1"/>
          </p:cNvSpPr>
          <p:nvPr>
            <p:ph type="title"/>
          </p:nvPr>
        </p:nvSpPr>
        <p:spPr/>
        <p:txBody>
          <a:bodyPr/>
          <a:lstStyle/>
          <a:p>
            <a:r>
              <a:rPr lang="en-US" u="sng" dirty="0"/>
              <a:t>Exercise</a:t>
            </a:r>
            <a:r>
              <a:rPr lang="en-US" dirty="0"/>
              <a:t>: Tipton Turbines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3124200"/>
            <a:ext cx="7391400" cy="3065279"/>
          </a:xfrm>
          <a:prstGeom prst="rect">
            <a:avLst/>
          </a:prstGeom>
        </p:spPr>
      </p:pic>
    </p:spTree>
    <p:extLst>
      <p:ext uri="{BB962C8B-B14F-4D97-AF65-F5344CB8AC3E}">
        <p14:creationId xmlns:p14="http://schemas.microsoft.com/office/powerpoint/2010/main" val="20669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9"/>
          <p:cNvSpPr>
            <a:spLocks noGrp="1" noChangeArrowheads="1"/>
          </p:cNvSpPr>
          <p:nvPr>
            <p:ph idx="1"/>
          </p:nvPr>
        </p:nvSpPr>
        <p:spPr>
          <a:xfrm>
            <a:off x="457200" y="1600200"/>
            <a:ext cx="8229600" cy="2971800"/>
          </a:xfrm>
        </p:spPr>
        <p:txBody>
          <a:bodyPr>
            <a:normAutofit/>
          </a:bodyPr>
          <a:lstStyle/>
          <a:p>
            <a:pPr eaLnBrk="1" hangingPunct="1"/>
            <a:r>
              <a:rPr lang="en-US" altLang="en-US" dirty="0">
                <a:latin typeface="Courier New" pitchFamily="49" charset="0"/>
                <a:ea typeface="ヒラギノ角ゴ Pro W3" pitchFamily="127" charset="-128"/>
              </a:rPr>
              <a:t>for</a:t>
            </a:r>
            <a:r>
              <a:rPr lang="en-US" altLang="en-US" dirty="0">
                <a:ea typeface="ヒラギノ角ゴ Pro W3" pitchFamily="127" charset="-128"/>
              </a:rPr>
              <a:t> statement</a:t>
            </a:r>
          </a:p>
          <a:p>
            <a:pPr lvl="1" eaLnBrk="1" hangingPunct="1"/>
            <a:r>
              <a:rPr lang="en-US" altLang="en-US" dirty="0">
                <a:ea typeface="ヒラギノ角ゴ Pro W3" pitchFamily="127" charset="-128"/>
              </a:rPr>
              <a:t>Repeats a statement or series of statements</a:t>
            </a:r>
          </a:p>
          <a:p>
            <a:pPr lvl="2" eaLnBrk="1" hangingPunct="1"/>
            <a:r>
              <a:rPr lang="en-US" altLang="en-US" dirty="0">
                <a:ea typeface="ヒラギノ角ゴ Pro W3" pitchFamily="127" charset="-128"/>
              </a:rPr>
              <a:t>As long as a given conditional expression evaluates to a </a:t>
            </a:r>
            <a:r>
              <a:rPr lang="en-US" altLang="en-US" dirty="0" err="1">
                <a:ea typeface="ヒラギノ角ゴ Pro W3" pitchFamily="127" charset="-128"/>
              </a:rPr>
              <a:t>truthy</a:t>
            </a:r>
            <a:r>
              <a:rPr lang="en-US" altLang="en-US" dirty="0">
                <a:ea typeface="ヒラギノ角ゴ Pro W3" pitchFamily="127" charset="-128"/>
              </a:rPr>
              <a:t> value</a:t>
            </a:r>
          </a:p>
          <a:p>
            <a:pPr lvl="1" eaLnBrk="1" hangingPunct="1"/>
            <a:r>
              <a:rPr lang="en-US" altLang="en-US" dirty="0">
                <a:ea typeface="ヒラギノ角ゴ Pro W3" pitchFamily="127" charset="-128"/>
              </a:rPr>
              <a:t>Can also include code that initializes a counter and changes its value with each iteration</a:t>
            </a:r>
          </a:p>
          <a:p>
            <a:pPr eaLnBrk="1" hangingPunct="1"/>
            <a:r>
              <a:rPr lang="en-US" altLang="en-US" dirty="0">
                <a:ea typeface="ヒラギノ角ゴ Pro W3" pitchFamily="127" charset="-128"/>
              </a:rPr>
              <a:t>Syntax</a:t>
            </a:r>
          </a:p>
        </p:txBody>
      </p:sp>
      <p:sp>
        <p:nvSpPr>
          <p:cNvPr id="26628" name="Rectangle 8"/>
          <p:cNvSpPr>
            <a:spLocks noGrp="1" noChangeArrowheads="1"/>
          </p:cNvSpPr>
          <p:nvPr>
            <p:ph type="title"/>
          </p:nvPr>
        </p:nvSpPr>
        <p:spPr/>
        <p:txBody>
          <a:bodyPr/>
          <a:lstStyle/>
          <a:p>
            <a:pPr eaLnBrk="1" hangingPunct="1"/>
            <a:r>
              <a:rPr lang="en-US" altLang="en-US">
                <a:latin typeface="Courier New" pitchFamily="49" charset="0"/>
                <a:ea typeface="ヒラギノ角ゴ Pro W3" pitchFamily="127" charset="-128"/>
              </a:rPr>
              <a:t>for</a:t>
            </a:r>
            <a:r>
              <a:rPr lang="en-US" altLang="en-US">
                <a:ea typeface="ヒラギノ角ゴ Pro W3" pitchFamily="127" charset="-128"/>
              </a:rPr>
              <a:t> Statements</a:t>
            </a:r>
          </a:p>
        </p:txBody>
      </p:sp>
      <p:sp>
        <p:nvSpPr>
          <p:cNvPr id="112651" name="Rectangle 11"/>
          <p:cNvSpPr>
            <a:spLocks noChangeArrowheads="1"/>
          </p:cNvSpPr>
          <p:nvPr/>
        </p:nvSpPr>
        <p:spPr bwMode="auto">
          <a:xfrm>
            <a:off x="914400" y="4572000"/>
            <a:ext cx="7848600" cy="1200329"/>
          </a:xfrm>
          <a:prstGeom prst="rect">
            <a:avLst/>
          </a:prstGeom>
          <a:noFill/>
          <a:ln w="9525">
            <a:noFill/>
            <a:miter lim="800000"/>
            <a:headEnd/>
            <a:tailEnd/>
          </a:ln>
          <a:effectLst/>
        </p:spPr>
        <p:txBody>
          <a:bodyPr>
            <a:spAutoFit/>
          </a:bodyPr>
          <a:lstStyle/>
          <a:p>
            <a:pPr>
              <a:defRPr/>
            </a:pPr>
            <a:r>
              <a:rPr lang="en-US" sz="2400" dirty="0">
                <a:latin typeface="CourierNewPSMT"/>
                <a:ea typeface="ヒラギノ角ゴ Pro W3" charset="0"/>
                <a:cs typeface="ヒラギノ角ゴ Pro W3" charset="0"/>
              </a:rPr>
              <a:t>for</a:t>
            </a:r>
            <a:r>
              <a:rPr lang="en-US" sz="2400" dirty="0">
                <a:solidFill>
                  <a:srgbClr val="F3711C"/>
                </a:solidFill>
                <a:latin typeface="CourierNewPSMT"/>
                <a:ea typeface="ヒラギノ角ゴ Pro W3" charset="0"/>
                <a:cs typeface="ヒラギノ角ゴ Pro W3" charset="0"/>
              </a:rPr>
              <a:t> </a:t>
            </a:r>
            <a:r>
              <a:rPr lang="en-US" sz="2400" dirty="0">
                <a:solidFill>
                  <a:srgbClr val="000000"/>
                </a:solidFill>
                <a:latin typeface="CourierNewPSMT"/>
                <a:ea typeface="ヒラギノ角ゴ Pro W3" charset="0"/>
                <a:cs typeface="ヒラギノ角ゴ Pro W3" charset="0"/>
              </a:rPr>
              <a:t>(</a:t>
            </a:r>
            <a:r>
              <a:rPr lang="en-US" sz="2400" i="1" dirty="0" err="1">
                <a:solidFill>
                  <a:srgbClr val="00B050"/>
                </a:solidFill>
                <a:latin typeface="CourierNewPSMT"/>
                <a:ea typeface="ヒラギノ角ゴ Pro W3" charset="0"/>
                <a:cs typeface="ヒラギノ角ゴ Pro W3" charset="0"/>
              </a:rPr>
              <a:t>counter_declaration</a:t>
            </a:r>
            <a:r>
              <a:rPr lang="en-US" sz="2400" dirty="0">
                <a:solidFill>
                  <a:srgbClr val="000000"/>
                </a:solidFill>
                <a:latin typeface="CourierNewPSMT"/>
                <a:ea typeface="ヒラギノ角ゴ Pro W3" charset="0"/>
                <a:cs typeface="ヒラギノ角ゴ Pro W3" charset="0"/>
              </a:rPr>
              <a:t>; </a:t>
            </a:r>
            <a:r>
              <a:rPr lang="en-US" sz="2400" i="1" dirty="0">
                <a:solidFill>
                  <a:schemeClr val="accent2"/>
                </a:solidFill>
                <a:latin typeface="CourierNewPSMT"/>
                <a:ea typeface="ヒラギノ角ゴ Pro W3" charset="0"/>
                <a:cs typeface="ヒラギノ角ゴ Pro W3" charset="0"/>
              </a:rPr>
              <a:t>condition</a:t>
            </a:r>
            <a:r>
              <a:rPr lang="en-US" sz="2400" dirty="0">
                <a:solidFill>
                  <a:srgbClr val="000000"/>
                </a:solidFill>
                <a:latin typeface="CourierNewPSMT"/>
                <a:ea typeface="ヒラギノ角ゴ Pro W3" charset="0"/>
                <a:cs typeface="ヒラギノ角ゴ Pro W3" charset="0"/>
              </a:rPr>
              <a:t>; </a:t>
            </a:r>
            <a:r>
              <a:rPr lang="en-US" sz="2400" i="1" dirty="0" err="1">
                <a:solidFill>
                  <a:srgbClr val="0070C0"/>
                </a:solidFill>
                <a:latin typeface="CourierNewPSMT"/>
                <a:ea typeface="ヒラギノ角ゴ Pro W3" charset="0"/>
                <a:cs typeface="ヒラギノ角ゴ Pro W3" charset="0"/>
              </a:rPr>
              <a:t>counter_operation</a:t>
            </a:r>
            <a:r>
              <a:rPr lang="en-US" sz="2400" dirty="0">
                <a:solidFill>
                  <a:srgbClr val="000000"/>
                </a:solidFill>
                <a:latin typeface="CourierNewPSMT"/>
                <a:ea typeface="ヒラギノ角ゴ Pro W3" charset="0"/>
                <a:cs typeface="ヒラギノ角ゴ Pro W3" charset="0"/>
              </a:rPr>
              <a:t>) {</a:t>
            </a:r>
          </a:p>
          <a:p>
            <a:pPr>
              <a:defRPr/>
            </a:pPr>
            <a:r>
              <a:rPr lang="en-US" sz="2400" i="1" dirty="0">
                <a:solidFill>
                  <a:srgbClr val="000000"/>
                </a:solidFill>
                <a:latin typeface="CourierNewPSMT"/>
                <a:ea typeface="ヒラギノ角ゴ Pro W3" charset="0"/>
                <a:cs typeface="ヒラギノ角ゴ Pro W3" charset="0"/>
              </a:rPr>
              <a:t>   statements</a:t>
            </a:r>
          </a:p>
          <a:p>
            <a:pPr>
              <a:defRPr/>
            </a:pPr>
            <a:r>
              <a:rPr lang="en-US" sz="2400" dirty="0">
                <a:solidFill>
                  <a:srgbClr val="000000"/>
                </a:solidFill>
                <a:latin typeface="CourierNewPSMT"/>
                <a:ea typeface="ヒラギノ角ゴ Pro W3" charset="0"/>
                <a:cs typeface="ヒラギノ角ゴ Pro W3" charset="0"/>
              </a:rPr>
              <a:t>}</a:t>
            </a:r>
            <a:endParaRPr lang="en-US" sz="2200" dirty="0">
              <a:latin typeface="Courier New" pitchFamily="49" charset="0"/>
              <a:ea typeface="+mn-ea"/>
              <a:cs typeface="Courier New" pitchFamily="49" charset="0"/>
            </a:endParaRPr>
          </a:p>
        </p:txBody>
      </p:sp>
    </p:spTree>
    <p:extLst>
      <p:ext uri="{BB962C8B-B14F-4D97-AF65-F5344CB8AC3E}">
        <p14:creationId xmlns:p14="http://schemas.microsoft.com/office/powerpoint/2010/main" val="382338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10"/>
          <p:cNvSpPr>
            <a:spLocks noGrp="1" noChangeArrowheads="1"/>
          </p:cNvSpPr>
          <p:nvPr>
            <p:ph idx="1"/>
          </p:nvPr>
        </p:nvSpPr>
        <p:spPr/>
        <p:txBody>
          <a:bodyPr>
            <a:normAutofit/>
          </a:bodyPr>
          <a:lstStyle/>
          <a:p>
            <a:pPr eaLnBrk="1" hangingPunct="1"/>
            <a:r>
              <a:rPr lang="en-US" altLang="en-US" dirty="0">
                <a:ea typeface="ヒラギノ角ゴ Pro W3" pitchFamily="127" charset="-128"/>
              </a:rPr>
              <a:t>Steps when JavaScript interpreter encounters a </a:t>
            </a:r>
            <a:r>
              <a:rPr lang="en-US" altLang="en-US" dirty="0">
                <a:latin typeface="Courier New" pitchFamily="49" charset="0"/>
                <a:ea typeface="ヒラギノ角ゴ Pro W3" pitchFamily="127" charset="-128"/>
              </a:rPr>
              <a:t>for</a:t>
            </a:r>
            <a:r>
              <a:rPr lang="en-US" altLang="en-US" dirty="0">
                <a:ea typeface="ヒラギノ角ゴ Pro W3" pitchFamily="127" charset="-128"/>
              </a:rPr>
              <a:t> loop</a:t>
            </a:r>
          </a:p>
          <a:p>
            <a:pPr lvl="1" eaLnBrk="1" hangingPunct="1">
              <a:buFontTx/>
              <a:buNone/>
            </a:pPr>
            <a:r>
              <a:rPr lang="en-US" altLang="en-US" dirty="0">
                <a:ea typeface="ヒラギノ角ゴ Pro W3" pitchFamily="127" charset="-128"/>
              </a:rPr>
              <a:t>1. Counter variable declared and initialized</a:t>
            </a:r>
          </a:p>
          <a:p>
            <a:pPr lvl="1" eaLnBrk="1" hangingPunct="1">
              <a:buFontTx/>
              <a:buNone/>
            </a:pPr>
            <a:r>
              <a:rPr lang="en-US" altLang="en-US" dirty="0">
                <a:ea typeface="ヒラギノ角ゴ Pro W3" pitchFamily="127" charset="-128"/>
              </a:rPr>
              <a:t>2. </a:t>
            </a:r>
            <a:r>
              <a:rPr lang="en-US" altLang="en-US" dirty="0">
                <a:latin typeface="Courier New" pitchFamily="49" charset="0"/>
                <a:ea typeface="ヒラギノ角ゴ Pro W3" pitchFamily="127" charset="-128"/>
              </a:rPr>
              <a:t>for</a:t>
            </a:r>
            <a:r>
              <a:rPr lang="en-US" altLang="en-US" dirty="0">
                <a:ea typeface="ヒラギノ角ゴ Pro W3" pitchFamily="127" charset="-128"/>
              </a:rPr>
              <a:t> loop condition evaluated</a:t>
            </a:r>
          </a:p>
          <a:p>
            <a:pPr lvl="1" eaLnBrk="1" hangingPunct="1">
              <a:buFontTx/>
              <a:buNone/>
            </a:pPr>
            <a:r>
              <a:rPr lang="en-US" altLang="en-US" dirty="0">
                <a:ea typeface="ヒラギノ角ゴ Pro W3" pitchFamily="127" charset="-128"/>
              </a:rPr>
              <a:t>3. If condition evaluation in Step 2 returns TRUE:</a:t>
            </a:r>
          </a:p>
          <a:p>
            <a:pPr lvl="2" eaLnBrk="1" hangingPunct="1"/>
            <a:r>
              <a:rPr lang="en-US" altLang="en-US" dirty="0">
                <a:latin typeface="Courier New" pitchFamily="49" charset="0"/>
                <a:ea typeface="ヒラギノ角ゴ Pro W3" pitchFamily="127" charset="-128"/>
              </a:rPr>
              <a:t>for</a:t>
            </a:r>
            <a:r>
              <a:rPr lang="en-US" altLang="en-US" dirty="0">
                <a:ea typeface="ヒラギノ角ゴ Pro W3" pitchFamily="127" charset="-128"/>
              </a:rPr>
              <a:t> loop statements execute, Step 4 occurs, and the process starts over again with Step 2</a:t>
            </a:r>
          </a:p>
          <a:p>
            <a:pPr lvl="1" eaLnBrk="1" hangingPunct="1">
              <a:buFontTx/>
              <a:buNone/>
            </a:pPr>
            <a:r>
              <a:rPr lang="en-US" altLang="en-US" dirty="0">
                <a:ea typeface="ヒラギノ角ゴ Pro W3" pitchFamily="127" charset="-128"/>
              </a:rPr>
              <a:t>	If condition evaluation in Step 2 returns FALSE:</a:t>
            </a:r>
          </a:p>
          <a:p>
            <a:pPr lvl="2" eaLnBrk="1" hangingPunct="1"/>
            <a:r>
              <a:rPr lang="en-US" altLang="en-US" dirty="0">
                <a:latin typeface="Courier New" pitchFamily="49" charset="0"/>
                <a:ea typeface="ヒラギノ角ゴ Pro W3" pitchFamily="127" charset="-128"/>
              </a:rPr>
              <a:t>for</a:t>
            </a:r>
            <a:r>
              <a:rPr lang="en-US" altLang="en-US" dirty="0">
                <a:ea typeface="ヒラギノ角ゴ Pro W3" pitchFamily="127" charset="-128"/>
              </a:rPr>
              <a:t> statement ends</a:t>
            </a:r>
          </a:p>
          <a:p>
            <a:pPr lvl="2" eaLnBrk="1" hangingPunct="1"/>
            <a:r>
              <a:rPr lang="en-US" altLang="en-US" dirty="0">
                <a:ea typeface="ヒラギノ角ゴ Pro W3" pitchFamily="127" charset="-128"/>
              </a:rPr>
              <a:t>Next statement following the </a:t>
            </a:r>
            <a:r>
              <a:rPr lang="en-US" altLang="en-US" dirty="0">
                <a:latin typeface="Courier New" pitchFamily="49" charset="0"/>
                <a:ea typeface="ヒラギノ角ゴ Pro W3" pitchFamily="127" charset="-128"/>
              </a:rPr>
              <a:t>for</a:t>
            </a:r>
            <a:r>
              <a:rPr lang="en-US" altLang="en-US" dirty="0">
                <a:ea typeface="ヒラギノ角ゴ Pro W3" pitchFamily="127" charset="-128"/>
              </a:rPr>
              <a:t> statement executes</a:t>
            </a:r>
          </a:p>
          <a:p>
            <a:pPr lvl="1" eaLnBrk="1" hangingPunct="1">
              <a:buFontTx/>
              <a:buNone/>
            </a:pPr>
            <a:r>
              <a:rPr lang="en-US" altLang="en-US" dirty="0">
                <a:ea typeface="ヒラギノ角ゴ Pro W3" pitchFamily="127" charset="-128"/>
              </a:rPr>
              <a:t>4. Update statement in the </a:t>
            </a:r>
            <a:r>
              <a:rPr lang="en-US" altLang="en-US" dirty="0">
                <a:latin typeface="Courier New" pitchFamily="49" charset="0"/>
                <a:ea typeface="ヒラギノ角ゴ Pro W3" pitchFamily="127" charset="-128"/>
              </a:rPr>
              <a:t>for</a:t>
            </a:r>
            <a:r>
              <a:rPr lang="en-US" altLang="en-US" dirty="0">
                <a:ea typeface="ヒラギノ角ゴ Pro W3" pitchFamily="127" charset="-128"/>
              </a:rPr>
              <a:t> statement executed</a:t>
            </a:r>
          </a:p>
          <a:p>
            <a:pPr lvl="2" eaLnBrk="1" hangingPunct="1"/>
            <a:endParaRPr lang="en-US" altLang="en-US" dirty="0">
              <a:ea typeface="ヒラギノ角ゴ Pro W3" pitchFamily="127" charset="-128"/>
            </a:endParaRPr>
          </a:p>
        </p:txBody>
      </p:sp>
      <p:sp>
        <p:nvSpPr>
          <p:cNvPr id="27652" name="Rectangle 9"/>
          <p:cNvSpPr>
            <a:spLocks noGrp="1" noChangeArrowheads="1"/>
          </p:cNvSpPr>
          <p:nvPr>
            <p:ph type="title"/>
          </p:nvPr>
        </p:nvSpPr>
        <p:spPr/>
        <p:txBody>
          <a:bodyPr/>
          <a:lstStyle/>
          <a:p>
            <a:pPr eaLnBrk="1" hangingPunct="1"/>
            <a:r>
              <a:rPr lang="en-US" altLang="en-US" dirty="0">
                <a:latin typeface="Courier New" pitchFamily="49" charset="0"/>
                <a:ea typeface="ヒラギノ角ゴ Pro W3" pitchFamily="127" charset="-128"/>
              </a:rPr>
              <a:t>for</a:t>
            </a:r>
            <a:r>
              <a:rPr lang="en-US" altLang="en-US" dirty="0">
                <a:ea typeface="ヒラギノ角ゴ Pro W3" pitchFamily="127" charset="-128"/>
              </a:rPr>
              <a:t> Statements</a:t>
            </a:r>
          </a:p>
        </p:txBody>
      </p:sp>
    </p:spTree>
    <p:extLst>
      <p:ext uri="{BB962C8B-B14F-4D97-AF65-F5344CB8AC3E}">
        <p14:creationId xmlns:p14="http://schemas.microsoft.com/office/powerpoint/2010/main" val="396673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228600" y="1390471"/>
            <a:ext cx="8686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dirty="0" err="1">
                <a:solidFill>
                  <a:srgbClr val="F3711C"/>
                </a:solidFill>
                <a:latin typeface="CourierNewPSMT" charset="0"/>
              </a:rPr>
              <a:t>var</a:t>
            </a:r>
            <a:r>
              <a:rPr lang="en-US" altLang="en-US" dirty="0">
                <a:solidFill>
                  <a:srgbClr val="F3711C"/>
                </a:solidFill>
                <a:latin typeface="CourierNewPSMT" charset="0"/>
              </a:rPr>
              <a:t> </a:t>
            </a:r>
            <a:r>
              <a:rPr lang="en-US" altLang="en-US" dirty="0" err="1">
                <a:solidFill>
                  <a:srgbClr val="000000"/>
                </a:solidFill>
                <a:latin typeface="CourierNewPSMT" charset="0"/>
              </a:rPr>
              <a:t>brightestStars</a:t>
            </a:r>
            <a:r>
              <a:rPr lang="en-US" altLang="en-US" dirty="0">
                <a:solidFill>
                  <a:srgbClr val="000000"/>
                </a:solidFill>
                <a:latin typeface="CourierNewPSMT" charset="0"/>
              </a:rPr>
              <a:t> </a:t>
            </a:r>
            <a:r>
              <a:rPr lang="en-US" altLang="en-US" dirty="0">
                <a:solidFill>
                  <a:srgbClr val="F3711C"/>
                </a:solidFill>
                <a:latin typeface="CourierNewPSMT" charset="0"/>
              </a:rPr>
              <a:t>= </a:t>
            </a:r>
            <a:r>
              <a:rPr lang="en-US" altLang="en-US" dirty="0">
                <a:solidFill>
                  <a:srgbClr val="000000"/>
                </a:solidFill>
                <a:latin typeface="CourierNewPSMT" charset="0"/>
              </a:rPr>
              <a:t>[</a:t>
            </a:r>
            <a:r>
              <a:rPr lang="en-US" altLang="en-US" dirty="0">
                <a:solidFill>
                  <a:srgbClr val="00CD00"/>
                </a:solidFill>
                <a:latin typeface="CourierNewPSMT" charset="0"/>
              </a:rPr>
              <a:t>"Sirius"</a:t>
            </a:r>
            <a:r>
              <a:rPr lang="en-US" altLang="en-US" dirty="0">
                <a:solidFill>
                  <a:srgbClr val="000000"/>
                </a:solidFill>
                <a:latin typeface="CourierNewPSMT" charset="0"/>
              </a:rPr>
              <a:t>, </a:t>
            </a:r>
            <a:r>
              <a:rPr lang="en-US" altLang="en-US" dirty="0">
                <a:solidFill>
                  <a:srgbClr val="00CD00"/>
                </a:solidFill>
                <a:latin typeface="CourierNewPSMT" charset="0"/>
              </a:rPr>
              <a:t>"Canopus"</a:t>
            </a:r>
            <a:r>
              <a:rPr lang="en-US" altLang="en-US" dirty="0">
                <a:solidFill>
                  <a:srgbClr val="000000"/>
                </a:solidFill>
                <a:latin typeface="CourierNewPSMT" charset="0"/>
              </a:rPr>
              <a:t>, </a:t>
            </a:r>
            <a:r>
              <a:rPr lang="en-US" altLang="en-US" dirty="0">
                <a:solidFill>
                  <a:srgbClr val="00CD00"/>
                </a:solidFill>
                <a:latin typeface="CourierNewPSMT" charset="0"/>
              </a:rPr>
              <a:t>"</a:t>
            </a:r>
            <a:r>
              <a:rPr lang="en-US" altLang="en-US" dirty="0" err="1">
                <a:solidFill>
                  <a:srgbClr val="00CD00"/>
                </a:solidFill>
                <a:latin typeface="CourierNewPSMT" charset="0"/>
              </a:rPr>
              <a:t>Arcturus</a:t>
            </a:r>
            <a:r>
              <a:rPr lang="en-US" altLang="en-US" dirty="0">
                <a:solidFill>
                  <a:srgbClr val="00CD00"/>
                </a:solidFill>
                <a:latin typeface="CourierNewPSMT" charset="0"/>
              </a:rPr>
              <a:t>"</a:t>
            </a:r>
            <a:r>
              <a:rPr lang="en-US" altLang="en-US" dirty="0">
                <a:solidFill>
                  <a:srgbClr val="000000"/>
                </a:solidFill>
                <a:latin typeface="CourierNewPSMT" charset="0"/>
              </a:rPr>
              <a:t>, </a:t>
            </a:r>
            <a:r>
              <a:rPr lang="en-US" altLang="en-US" dirty="0">
                <a:solidFill>
                  <a:srgbClr val="00CD00"/>
                </a:solidFill>
                <a:latin typeface="CourierNewPSMT" charset="0"/>
              </a:rPr>
              <a:t>"</a:t>
            </a:r>
            <a:r>
              <a:rPr lang="en-US" altLang="en-US" dirty="0" err="1">
                <a:solidFill>
                  <a:srgbClr val="00CD00"/>
                </a:solidFill>
                <a:latin typeface="CourierNewPSMT" charset="0"/>
              </a:rPr>
              <a:t>Rigel</a:t>
            </a:r>
            <a:r>
              <a:rPr lang="en-US" altLang="en-US" dirty="0">
                <a:solidFill>
                  <a:srgbClr val="00CD00"/>
                </a:solidFill>
                <a:latin typeface="CourierNewPSMT" charset="0"/>
              </a:rPr>
              <a:t>"</a:t>
            </a:r>
            <a:r>
              <a:rPr lang="en-US" altLang="en-US" dirty="0">
                <a:solidFill>
                  <a:srgbClr val="000000"/>
                </a:solidFill>
                <a:latin typeface="CourierNewPSMT" charset="0"/>
              </a:rPr>
              <a:t>, </a:t>
            </a:r>
            <a:r>
              <a:rPr lang="en-US" altLang="en-US" dirty="0">
                <a:solidFill>
                  <a:srgbClr val="00CD00"/>
                </a:solidFill>
                <a:latin typeface="CourierNewPSMT" charset="0"/>
              </a:rPr>
              <a:t>"Vega"</a:t>
            </a:r>
            <a:r>
              <a:rPr lang="en-US" altLang="en-US" dirty="0">
                <a:solidFill>
                  <a:srgbClr val="000000"/>
                </a:solidFill>
                <a:latin typeface="CourierNewPSMT" charset="0"/>
              </a:rPr>
              <a:t>];</a:t>
            </a:r>
          </a:p>
          <a:p>
            <a:pPr eaLnBrk="1" hangingPunct="1"/>
            <a:r>
              <a:rPr lang="en-US" altLang="en-US" dirty="0">
                <a:solidFill>
                  <a:srgbClr val="F3711C"/>
                </a:solidFill>
                <a:latin typeface="CourierNewPSMT" charset="0"/>
              </a:rPr>
              <a:t>for </a:t>
            </a:r>
            <a:r>
              <a:rPr lang="en-US" altLang="en-US" dirty="0">
                <a:solidFill>
                  <a:srgbClr val="000000"/>
                </a:solidFill>
                <a:latin typeface="CourierNewPSMT" charset="0"/>
              </a:rPr>
              <a:t>(</a:t>
            </a:r>
            <a:r>
              <a:rPr lang="en-US" altLang="en-US" dirty="0" err="1">
                <a:solidFill>
                  <a:srgbClr val="F3711C"/>
                </a:solidFill>
                <a:latin typeface="CourierNewPSMT" charset="0"/>
              </a:rPr>
              <a:t>var</a:t>
            </a:r>
            <a:r>
              <a:rPr lang="en-US" altLang="en-US" dirty="0">
                <a:solidFill>
                  <a:srgbClr val="F3711C"/>
                </a:solidFill>
                <a:latin typeface="CourierNewPSMT" charset="0"/>
              </a:rPr>
              <a:t> </a:t>
            </a:r>
            <a:r>
              <a:rPr lang="en-US" altLang="en-US" dirty="0">
                <a:solidFill>
                  <a:srgbClr val="000000"/>
                </a:solidFill>
                <a:latin typeface="CourierNewPSMT" charset="0"/>
              </a:rPr>
              <a:t>count </a:t>
            </a:r>
            <a:r>
              <a:rPr lang="en-US" altLang="en-US" dirty="0">
                <a:solidFill>
                  <a:srgbClr val="F3711C"/>
                </a:solidFill>
                <a:latin typeface="CourierNewPSMT" charset="0"/>
              </a:rPr>
              <a:t>= </a:t>
            </a:r>
            <a:r>
              <a:rPr lang="en-US" altLang="en-US" dirty="0">
                <a:solidFill>
                  <a:srgbClr val="005CCF"/>
                </a:solidFill>
                <a:latin typeface="CourierNewPSMT" charset="0"/>
              </a:rPr>
              <a:t>0</a:t>
            </a:r>
            <a:r>
              <a:rPr lang="en-US" altLang="en-US" dirty="0">
                <a:solidFill>
                  <a:srgbClr val="000000"/>
                </a:solidFill>
                <a:latin typeface="CourierNewPSMT" charset="0"/>
              </a:rPr>
              <a:t>; count </a:t>
            </a:r>
            <a:r>
              <a:rPr lang="en-US" altLang="en-US" dirty="0">
                <a:solidFill>
                  <a:srgbClr val="F3711C"/>
                </a:solidFill>
                <a:latin typeface="CourierNewPSMT" charset="0"/>
              </a:rPr>
              <a:t>&lt; </a:t>
            </a:r>
            <a:r>
              <a:rPr lang="en-US" altLang="en-US" dirty="0" err="1">
                <a:solidFill>
                  <a:srgbClr val="000000"/>
                </a:solidFill>
                <a:latin typeface="CourierNewPSMT" charset="0"/>
              </a:rPr>
              <a:t>brightestStars.length</a:t>
            </a:r>
            <a:r>
              <a:rPr lang="en-US" altLang="en-US" dirty="0">
                <a:solidFill>
                  <a:srgbClr val="000000"/>
                </a:solidFill>
                <a:latin typeface="CourierNewPSMT" charset="0"/>
              </a:rPr>
              <a:t>; count</a:t>
            </a:r>
            <a:r>
              <a:rPr lang="en-US" altLang="en-US" dirty="0">
                <a:solidFill>
                  <a:srgbClr val="F3711C"/>
                </a:solidFill>
                <a:latin typeface="CourierNewPSMT" charset="0"/>
              </a:rPr>
              <a:t>++</a:t>
            </a:r>
            <a:r>
              <a:rPr lang="en-US" altLang="en-US" dirty="0">
                <a:solidFill>
                  <a:srgbClr val="000000"/>
                </a:solidFill>
                <a:latin typeface="CourierNewPSMT" charset="0"/>
              </a:rPr>
              <a:t>) {</a:t>
            </a:r>
          </a:p>
          <a:p>
            <a:pPr eaLnBrk="1" hangingPunct="1"/>
            <a:r>
              <a:rPr lang="en-US" altLang="en-US" dirty="0">
                <a:solidFill>
                  <a:srgbClr val="005CCF"/>
                </a:solidFill>
                <a:latin typeface="CourierNewPSMT" charset="0"/>
              </a:rPr>
              <a:t>   </a:t>
            </a:r>
            <a:r>
              <a:rPr lang="en-US" altLang="en-US" dirty="0" err="1">
                <a:solidFill>
                  <a:srgbClr val="005CCF"/>
                </a:solidFill>
                <a:latin typeface="CourierNewPSMT" charset="0"/>
              </a:rPr>
              <a:t>document</a:t>
            </a:r>
            <a:r>
              <a:rPr lang="en-US" altLang="en-US" dirty="0" err="1">
                <a:solidFill>
                  <a:srgbClr val="000000"/>
                </a:solidFill>
                <a:latin typeface="CourierNewPSMT" charset="0"/>
              </a:rPr>
              <a:t>.write</a:t>
            </a:r>
            <a:r>
              <a:rPr lang="en-US" altLang="en-US" dirty="0">
                <a:solidFill>
                  <a:srgbClr val="000000"/>
                </a:solidFill>
                <a:latin typeface="CourierNewPSMT" charset="0"/>
              </a:rPr>
              <a:t>(</a:t>
            </a:r>
            <a:r>
              <a:rPr lang="en-US" altLang="en-US" dirty="0" err="1">
                <a:solidFill>
                  <a:srgbClr val="000000"/>
                </a:solidFill>
                <a:latin typeface="CourierNewPSMT" charset="0"/>
              </a:rPr>
              <a:t>brightestStars</a:t>
            </a:r>
            <a:r>
              <a:rPr lang="en-US" altLang="en-US" dirty="0">
                <a:solidFill>
                  <a:srgbClr val="000000"/>
                </a:solidFill>
                <a:latin typeface="CourierNewPSMT" charset="0"/>
              </a:rPr>
              <a:t>[count] </a:t>
            </a:r>
            <a:r>
              <a:rPr lang="en-US" altLang="en-US" dirty="0">
                <a:solidFill>
                  <a:srgbClr val="F3711C"/>
                </a:solidFill>
                <a:latin typeface="CourierNewPSMT" charset="0"/>
              </a:rPr>
              <a:t>+ </a:t>
            </a:r>
            <a:r>
              <a:rPr lang="en-US" altLang="en-US" dirty="0">
                <a:solidFill>
                  <a:srgbClr val="00CD00"/>
                </a:solidFill>
                <a:latin typeface="CourierNewPSMT" charset="0"/>
              </a:rPr>
              <a:t>"&lt;</a:t>
            </a:r>
            <a:r>
              <a:rPr lang="en-US" altLang="en-US" dirty="0" err="1">
                <a:solidFill>
                  <a:srgbClr val="00CD00"/>
                </a:solidFill>
                <a:latin typeface="CourierNewPSMT" charset="0"/>
              </a:rPr>
              <a:t>br</a:t>
            </a:r>
            <a:r>
              <a:rPr lang="en-US" altLang="en-US" dirty="0">
                <a:solidFill>
                  <a:srgbClr val="00CD00"/>
                </a:solidFill>
                <a:latin typeface="CourierNewPSMT" charset="0"/>
              </a:rPr>
              <a:t> /&gt;"</a:t>
            </a:r>
            <a:r>
              <a:rPr lang="en-US" altLang="en-US" dirty="0">
                <a:solidFill>
                  <a:srgbClr val="000000"/>
                </a:solidFill>
                <a:latin typeface="CourierNewPSMT" charset="0"/>
              </a:rPr>
              <a:t>);</a:t>
            </a:r>
          </a:p>
          <a:p>
            <a:pPr eaLnBrk="1" hangingPunct="1"/>
            <a:r>
              <a:rPr lang="en-US" altLang="en-US" dirty="0">
                <a:solidFill>
                  <a:srgbClr val="000000"/>
                </a:solidFill>
                <a:latin typeface="CourierNewPSMT" charset="0"/>
              </a:rPr>
              <a:t>}</a:t>
            </a:r>
            <a:endParaRPr lang="en-US" altLang="en-US" dirty="0">
              <a:latin typeface="Courier New" pitchFamily="49" charset="0"/>
            </a:endParaRPr>
          </a:p>
        </p:txBody>
      </p:sp>
      <p:sp>
        <p:nvSpPr>
          <p:cNvPr id="28677" name="Rectangle 5"/>
          <p:cNvSpPr>
            <a:spLocks noChangeArrowheads="1"/>
          </p:cNvSpPr>
          <p:nvPr/>
        </p:nvSpPr>
        <p:spPr bwMode="auto">
          <a:xfrm>
            <a:off x="304800" y="3017838"/>
            <a:ext cx="203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a:t>Result in browser:</a:t>
            </a:r>
          </a:p>
        </p:txBody>
      </p:sp>
      <p:pic>
        <p:nvPicPr>
          <p:cNvPr id="28679" name="Picture 1" descr="Screen Shot 2014-09-23 at 23 Sep   12.50.05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225" y="3467100"/>
            <a:ext cx="8509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txBox="1">
            <a:spLocks noChangeArrowheads="1"/>
          </p:cNvSpPr>
          <p:nvPr/>
        </p:nvSpPr>
        <p:spPr>
          <a:xfrm>
            <a:off x="457200" y="274638"/>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4100" b="1" i="0" u="none" strike="noStrike" kern="1200" cap="none" spc="0" normalizeH="0" baseline="0" noProof="0">
                <a:ln>
                  <a:noFill/>
                </a:ln>
                <a:solidFill>
                  <a:schemeClr val="tx2"/>
                </a:solidFill>
                <a:effectLst>
                  <a:outerShdw blurRad="31750" dist="25400" dir="5400000" algn="tl" rotWithShape="0">
                    <a:srgbClr val="000000">
                      <a:alpha val="25000"/>
                    </a:srgbClr>
                  </a:outerShdw>
                </a:effectLst>
                <a:uLnTx/>
                <a:uFillTx/>
                <a:latin typeface="Courier New" pitchFamily="49" charset="0"/>
                <a:ea typeface="ヒラギノ角ゴ Pro W3" pitchFamily="127" charset="-128"/>
                <a:cs typeface="+mj-cs"/>
              </a:rPr>
              <a:t>for</a:t>
            </a:r>
            <a:r>
              <a:rPr kumimoji="0" lang="en-US" altLang="en-US" sz="4100" b="1" i="0" u="none" strike="noStrike" kern="1200" cap="none" spc="0" normalizeH="0" baseline="0" noProof="0">
                <a:ln>
                  <a:noFill/>
                </a:ln>
                <a:solidFill>
                  <a:schemeClr val="tx2"/>
                </a:solidFill>
                <a:effectLst>
                  <a:outerShdw blurRad="31750" dist="25400" dir="5400000" algn="tl" rotWithShape="0">
                    <a:srgbClr val="000000">
                      <a:alpha val="25000"/>
                    </a:srgbClr>
                  </a:outerShdw>
                </a:effectLst>
                <a:uLnTx/>
                <a:uFillTx/>
                <a:latin typeface="+mj-lt"/>
                <a:ea typeface="ヒラギノ角ゴ Pro W3" pitchFamily="127" charset="-128"/>
                <a:cs typeface="+mj-cs"/>
              </a:rPr>
              <a:t> Statements</a:t>
            </a:r>
            <a:endParaRPr kumimoji="0" lang="en-US"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ヒラギノ角ゴ Pro W3" pitchFamily="127" charset="-128"/>
              <a:cs typeface="+mj-cs"/>
            </a:endParaRPr>
          </a:p>
        </p:txBody>
      </p:sp>
    </p:spTree>
    <p:extLst>
      <p:ext uri="{BB962C8B-B14F-4D97-AF65-F5344CB8AC3E}">
        <p14:creationId xmlns:p14="http://schemas.microsoft.com/office/powerpoint/2010/main" val="161369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457200" y="1600200"/>
            <a:ext cx="8229600" cy="1447800"/>
          </a:xfrm>
        </p:spPr>
        <p:txBody>
          <a:bodyPr>
            <a:normAutofit/>
          </a:bodyPr>
          <a:lstStyle/>
          <a:p>
            <a:pPr eaLnBrk="1" hangingPunct="1"/>
            <a:r>
              <a:rPr lang="en-US" altLang="en-US">
                <a:ea typeface="ヒラギノ角ゴ Pro W3" pitchFamily="127" charset="-128"/>
              </a:rPr>
              <a:t>Example:</a:t>
            </a:r>
          </a:p>
          <a:p>
            <a:pPr lvl="1" eaLnBrk="1" hangingPunct="1"/>
            <a:r>
              <a:rPr lang="en-US" altLang="en-US">
                <a:latin typeface="Courier New" pitchFamily="49" charset="0"/>
                <a:ea typeface="ヒラギノ角ゴ Pro W3" pitchFamily="127" charset="-128"/>
                <a:cs typeface="Courier New" pitchFamily="49" charset="0"/>
              </a:rPr>
              <a:t>addColumnHeaders()</a:t>
            </a:r>
            <a:r>
              <a:rPr lang="en-US" altLang="en-US">
                <a:ea typeface="ヒラギノ角ゴ Pro W3" pitchFamily="127" charset="-128"/>
              </a:rPr>
              <a:t> function with a </a:t>
            </a:r>
            <a:r>
              <a:rPr lang="en-US" altLang="en-US">
                <a:latin typeface="Courier New" pitchFamily="49" charset="0"/>
                <a:ea typeface="ヒラギノ角ゴ Pro W3" pitchFamily="127" charset="-128"/>
              </a:rPr>
              <a:t>for</a:t>
            </a:r>
            <a:r>
              <a:rPr lang="en-US" altLang="en-US">
                <a:ea typeface="ヒラギノ角ゴ Pro W3" pitchFamily="127" charset="-128"/>
              </a:rPr>
              <a:t> statement instead of a </a:t>
            </a:r>
            <a:r>
              <a:rPr lang="en-US" altLang="en-US">
                <a:latin typeface="Courier New" pitchFamily="49" charset="0"/>
                <a:ea typeface="ヒラギノ角ゴ Pro W3" pitchFamily="127" charset="-128"/>
              </a:rPr>
              <a:t>do/while</a:t>
            </a:r>
            <a:r>
              <a:rPr lang="en-US" altLang="en-US">
                <a:ea typeface="ヒラギノ角ゴ Pro W3" pitchFamily="127" charset="-128"/>
              </a:rPr>
              <a:t> statement</a:t>
            </a:r>
          </a:p>
        </p:txBody>
      </p:sp>
      <p:sp>
        <p:nvSpPr>
          <p:cNvPr id="30724" name="Rectangle 2"/>
          <p:cNvSpPr>
            <a:spLocks noGrp="1" noChangeArrowheads="1"/>
          </p:cNvSpPr>
          <p:nvPr>
            <p:ph type="title"/>
          </p:nvPr>
        </p:nvSpPr>
        <p:spPr/>
        <p:txBody>
          <a:bodyPr/>
          <a:lstStyle/>
          <a:p>
            <a:pPr eaLnBrk="1" hangingPunct="1"/>
            <a:r>
              <a:rPr lang="en-US" altLang="en-US" dirty="0">
                <a:latin typeface="Courier New" pitchFamily="49" charset="0"/>
                <a:ea typeface="ヒラギノ角ゴ Pro W3" pitchFamily="127" charset="-128"/>
              </a:rPr>
              <a:t>for</a:t>
            </a:r>
            <a:r>
              <a:rPr lang="en-US" altLang="en-US" dirty="0">
                <a:ea typeface="ヒラギノ角ゴ Pro W3" pitchFamily="127" charset="-128"/>
              </a:rPr>
              <a:t> Statements</a:t>
            </a:r>
          </a:p>
        </p:txBody>
      </p:sp>
      <p:sp>
        <p:nvSpPr>
          <p:cNvPr id="30726" name="Rectangle 5"/>
          <p:cNvSpPr>
            <a:spLocks noChangeArrowheads="1"/>
          </p:cNvSpPr>
          <p:nvPr/>
        </p:nvSpPr>
        <p:spPr bwMode="auto">
          <a:xfrm>
            <a:off x="838200" y="3048000"/>
            <a:ext cx="8077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dirty="0">
                <a:solidFill>
                  <a:srgbClr val="F3711C"/>
                </a:solidFill>
                <a:latin typeface="CourierNewPSMT" charset="0"/>
              </a:rPr>
              <a:t>function </a:t>
            </a:r>
            <a:r>
              <a:rPr lang="en-US" altLang="en-US" dirty="0" err="1">
                <a:solidFill>
                  <a:srgbClr val="005CCF"/>
                </a:solidFill>
                <a:latin typeface="CourierNewPSMT" charset="0"/>
              </a:rPr>
              <a:t>addColumnHeaders</a:t>
            </a:r>
            <a:r>
              <a:rPr lang="en-US" altLang="en-US" dirty="0">
                <a:solidFill>
                  <a:srgbClr val="000000"/>
                </a:solidFill>
                <a:latin typeface="CourierNewPSMT" charset="0"/>
              </a:rPr>
              <a:t>() {</a:t>
            </a:r>
          </a:p>
          <a:p>
            <a:pPr eaLnBrk="1" hangingPunct="1"/>
            <a:r>
              <a:rPr lang="da-DK" altLang="en-US" dirty="0">
                <a:solidFill>
                  <a:srgbClr val="F3711C"/>
                </a:solidFill>
                <a:latin typeface="CourierNewPSMT" charset="0"/>
              </a:rPr>
              <a:t>   for </a:t>
            </a:r>
            <a:r>
              <a:rPr lang="da-DK" altLang="en-US" dirty="0">
                <a:solidFill>
                  <a:srgbClr val="000000"/>
                </a:solidFill>
                <a:latin typeface="CourierNewPSMT" charset="0"/>
              </a:rPr>
              <a:t>(</a:t>
            </a:r>
            <a:r>
              <a:rPr lang="da-DK" altLang="en-US" dirty="0">
                <a:solidFill>
                  <a:srgbClr val="F3711C"/>
                </a:solidFill>
                <a:latin typeface="CourierNewPSMT" charset="0"/>
              </a:rPr>
              <a:t>var </a:t>
            </a:r>
            <a:r>
              <a:rPr lang="da-DK" altLang="en-US" dirty="0">
                <a:solidFill>
                  <a:srgbClr val="000000"/>
                </a:solidFill>
                <a:latin typeface="CourierNewPSMT" charset="0"/>
              </a:rPr>
              <a:t>i </a:t>
            </a:r>
            <a:r>
              <a:rPr lang="da-DK" altLang="en-US" dirty="0">
                <a:solidFill>
                  <a:srgbClr val="F3711C"/>
                </a:solidFill>
                <a:latin typeface="CourierNewPSMT" charset="0"/>
              </a:rPr>
              <a:t>= </a:t>
            </a:r>
            <a:r>
              <a:rPr lang="da-DK" altLang="en-US" dirty="0">
                <a:solidFill>
                  <a:srgbClr val="005CCF"/>
                </a:solidFill>
                <a:latin typeface="CourierNewPSMT" charset="0"/>
              </a:rPr>
              <a:t>0</a:t>
            </a:r>
            <a:r>
              <a:rPr lang="da-DK" altLang="en-US" dirty="0">
                <a:solidFill>
                  <a:srgbClr val="000000"/>
                </a:solidFill>
                <a:latin typeface="CourierNewPSMT" charset="0"/>
              </a:rPr>
              <a:t>; i </a:t>
            </a:r>
            <a:r>
              <a:rPr lang="da-DK" altLang="en-US" dirty="0">
                <a:solidFill>
                  <a:srgbClr val="F3711C"/>
                </a:solidFill>
                <a:latin typeface="CourierNewPSMT" charset="0"/>
              </a:rPr>
              <a:t>&lt; </a:t>
            </a:r>
            <a:r>
              <a:rPr lang="da-DK" altLang="en-US" dirty="0">
                <a:solidFill>
                  <a:srgbClr val="005CCF"/>
                </a:solidFill>
                <a:latin typeface="CourierNewPSMT" charset="0"/>
              </a:rPr>
              <a:t>7</a:t>
            </a:r>
            <a:r>
              <a:rPr lang="da-DK" altLang="en-US" dirty="0">
                <a:solidFill>
                  <a:srgbClr val="000000"/>
                </a:solidFill>
                <a:latin typeface="CourierNewPSMT" charset="0"/>
              </a:rPr>
              <a:t>; i</a:t>
            </a:r>
            <a:r>
              <a:rPr lang="da-DK" altLang="en-US" dirty="0">
                <a:solidFill>
                  <a:srgbClr val="F3711C"/>
                </a:solidFill>
                <a:latin typeface="CourierNewPSMT" charset="0"/>
              </a:rPr>
              <a:t>++</a:t>
            </a:r>
            <a:r>
              <a:rPr lang="da-DK" altLang="en-US" dirty="0">
                <a:solidFill>
                  <a:srgbClr val="000000"/>
                </a:solidFill>
                <a:latin typeface="CourierNewPSMT" charset="0"/>
              </a:rPr>
              <a:t>) {</a:t>
            </a:r>
          </a:p>
          <a:p>
            <a:pPr eaLnBrk="1" hangingPunct="1"/>
            <a:r>
              <a:rPr lang="da-DK" altLang="en-US" dirty="0">
                <a:solidFill>
                  <a:srgbClr val="005CCF"/>
                </a:solidFill>
                <a:latin typeface="CourierNewPSMT" charset="0"/>
              </a:rPr>
              <a:t>      document</a:t>
            </a:r>
            <a:r>
              <a:rPr lang="da-DK" altLang="en-US" dirty="0">
                <a:solidFill>
                  <a:srgbClr val="000000"/>
                </a:solidFill>
                <a:latin typeface="CourierNewPSMT" charset="0"/>
              </a:rPr>
              <a:t>.getElementsByTagName(</a:t>
            </a:r>
            <a:r>
              <a:rPr lang="da-DK" altLang="en-US" dirty="0">
                <a:solidFill>
                  <a:srgbClr val="00CD00"/>
                </a:solidFill>
                <a:latin typeface="CourierNewPSMT" charset="0"/>
              </a:rPr>
              <a:t>"th"</a:t>
            </a:r>
            <a:r>
              <a:rPr lang="da-DK" altLang="en-US" dirty="0">
                <a:solidFill>
                  <a:srgbClr val="000000"/>
                </a:solidFill>
                <a:latin typeface="CourierNewPSMT" charset="0"/>
              </a:rPr>
              <a:t>)[i].innerHTML </a:t>
            </a:r>
            <a:r>
              <a:rPr lang="da-DK" altLang="en-US" dirty="0">
                <a:solidFill>
                  <a:srgbClr val="F3711C"/>
                </a:solidFill>
                <a:latin typeface="CourierNewPSMT" charset="0"/>
              </a:rPr>
              <a:t>= </a:t>
            </a:r>
            <a:r>
              <a:rPr lang="da-DK" altLang="en-US" dirty="0">
                <a:solidFill>
                  <a:srgbClr val="000000"/>
                </a:solidFill>
                <a:latin typeface="CourierNewPSMT" charset="0"/>
              </a:rPr>
              <a:t>daysOfWeek[i];</a:t>
            </a:r>
          </a:p>
          <a:p>
            <a:pPr eaLnBrk="1" hangingPunct="1"/>
            <a:r>
              <a:rPr lang="da-DK" altLang="en-US" dirty="0">
                <a:solidFill>
                  <a:srgbClr val="000000"/>
                </a:solidFill>
                <a:latin typeface="CourierNewPSMT" charset="0"/>
              </a:rPr>
              <a:t>   }</a:t>
            </a:r>
          </a:p>
          <a:p>
            <a:pPr eaLnBrk="1" hangingPunct="1"/>
            <a:r>
              <a:rPr lang="da-DK" altLang="en-US" dirty="0">
                <a:solidFill>
                  <a:srgbClr val="000000"/>
                </a:solidFill>
                <a:latin typeface="CourierNewPSMT" charset="0"/>
              </a:rPr>
              <a:t>}</a:t>
            </a:r>
            <a:endParaRPr lang="en-US" altLang="en-US" dirty="0">
              <a:latin typeface="Courier New" pitchFamily="49" charset="0"/>
            </a:endParaRPr>
          </a:p>
        </p:txBody>
      </p:sp>
    </p:spTree>
    <p:extLst>
      <p:ext uri="{BB962C8B-B14F-4D97-AF65-F5344CB8AC3E}">
        <p14:creationId xmlns:p14="http://schemas.microsoft.com/office/powerpoint/2010/main" val="425483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Return to “tt.js” in Notepad++</a:t>
            </a:r>
          </a:p>
          <a:p>
            <a:r>
              <a:rPr lang="en-US" dirty="0"/>
              <a:t>Enter the code on Pages 175-177 to add a function below the </a:t>
            </a:r>
            <a:r>
              <a:rPr lang="en-US" dirty="0" err="1"/>
              <a:t>addCalendarDates</a:t>
            </a:r>
            <a:r>
              <a:rPr lang="en-US" dirty="0"/>
              <a:t>( ) function that will populate the calendar dates with the opposing team names using a “for statement”:</a:t>
            </a:r>
          </a:p>
        </p:txBody>
      </p:sp>
      <p:sp>
        <p:nvSpPr>
          <p:cNvPr id="3" name="Title 2"/>
          <p:cNvSpPr>
            <a:spLocks noGrp="1"/>
          </p:cNvSpPr>
          <p:nvPr>
            <p:ph type="title"/>
          </p:nvPr>
        </p:nvSpPr>
        <p:spPr/>
        <p:txBody>
          <a:bodyPr/>
          <a:lstStyle/>
          <a:p>
            <a:r>
              <a:rPr lang="en-US" u="sng" dirty="0"/>
              <a:t>Exercise</a:t>
            </a:r>
            <a:r>
              <a:rPr lang="en-US" dirty="0"/>
              <a:t>: Tipton Turbines</a:t>
            </a:r>
          </a:p>
        </p:txBody>
      </p:sp>
    </p:spTree>
    <p:extLst>
      <p:ext uri="{BB962C8B-B14F-4D97-AF65-F5344CB8AC3E}">
        <p14:creationId xmlns:p14="http://schemas.microsoft.com/office/powerpoint/2010/main" val="295617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9"/>
          <p:cNvSpPr>
            <a:spLocks noGrp="1" noChangeArrowheads="1"/>
          </p:cNvSpPr>
          <p:nvPr>
            <p:ph idx="1"/>
          </p:nvPr>
        </p:nvSpPr>
        <p:spPr/>
        <p:txBody>
          <a:bodyPr/>
          <a:lstStyle/>
          <a:p>
            <a:pPr eaLnBrk="1" hangingPunct="1"/>
            <a:r>
              <a:rPr lang="en-US" altLang="en-US">
                <a:latin typeface="Courier New" pitchFamily="49" charset="0"/>
                <a:ea typeface="ヒラギノ角ゴ Pro W3" pitchFamily="127" charset="-128"/>
              </a:rPr>
              <a:t>continue</a:t>
            </a:r>
            <a:r>
              <a:rPr lang="en-US" altLang="en-US">
                <a:ea typeface="ヒラギノ角ゴ Pro W3" pitchFamily="127" charset="-128"/>
              </a:rPr>
              <a:t> statement</a:t>
            </a:r>
          </a:p>
          <a:p>
            <a:pPr lvl="1" eaLnBrk="1" hangingPunct="1"/>
            <a:r>
              <a:rPr lang="en-US" altLang="en-US">
                <a:ea typeface="ヒラギノ角ゴ Pro W3" pitchFamily="127" charset="-128"/>
              </a:rPr>
              <a:t>Halts a looping statement</a:t>
            </a:r>
          </a:p>
          <a:p>
            <a:pPr lvl="2" eaLnBrk="1" hangingPunct="1"/>
            <a:r>
              <a:rPr lang="en-US" altLang="en-US">
                <a:ea typeface="ヒラギノ角ゴ Pro W3" pitchFamily="127" charset="-128"/>
              </a:rPr>
              <a:t>Restarts the loop with a new iteration</a:t>
            </a:r>
          </a:p>
          <a:p>
            <a:pPr lvl="1" eaLnBrk="1" hangingPunct="1"/>
            <a:r>
              <a:rPr lang="en-US" altLang="en-US">
                <a:ea typeface="ヒラギノ角ゴ Pro W3" pitchFamily="127" charset="-128"/>
              </a:rPr>
              <a:t>Used to stop a loop for the current iteration</a:t>
            </a:r>
          </a:p>
          <a:p>
            <a:pPr lvl="2" eaLnBrk="1" hangingPunct="1"/>
            <a:r>
              <a:rPr lang="en-US" altLang="en-US">
                <a:ea typeface="ヒラギノ角ゴ Pro W3" pitchFamily="127" charset="-128"/>
              </a:rPr>
              <a:t>Have the loop to continue with a new iteration</a:t>
            </a:r>
          </a:p>
          <a:p>
            <a:pPr eaLnBrk="1" hangingPunct="1"/>
            <a:r>
              <a:rPr lang="en-US" altLang="en-US">
                <a:ea typeface="ヒラギノ角ゴ Pro W3" pitchFamily="127" charset="-128"/>
              </a:rPr>
              <a:t>Examples:</a:t>
            </a:r>
          </a:p>
          <a:p>
            <a:pPr lvl="1" eaLnBrk="1" hangingPunct="1"/>
            <a:r>
              <a:rPr lang="en-US" altLang="en-US">
                <a:latin typeface="Courier New" pitchFamily="49" charset="0"/>
                <a:ea typeface="ヒラギノ角ゴ Pro W3" pitchFamily="127" charset="-128"/>
              </a:rPr>
              <a:t>for</a:t>
            </a:r>
            <a:r>
              <a:rPr lang="en-US" altLang="en-US">
                <a:ea typeface="ヒラギノ角ゴ Pro W3" pitchFamily="127" charset="-128"/>
              </a:rPr>
              <a:t> loop with a </a:t>
            </a:r>
            <a:r>
              <a:rPr lang="en-US" altLang="en-US">
                <a:latin typeface="Courier New" pitchFamily="49" charset="0"/>
                <a:ea typeface="ヒラギノ角ゴ Pro W3" pitchFamily="127" charset="-128"/>
              </a:rPr>
              <a:t>continue</a:t>
            </a:r>
            <a:r>
              <a:rPr lang="en-US" altLang="en-US">
                <a:ea typeface="ヒラギノ角ゴ Pro W3" pitchFamily="127" charset="-128"/>
              </a:rPr>
              <a:t> statement</a:t>
            </a:r>
          </a:p>
        </p:txBody>
      </p:sp>
      <p:sp>
        <p:nvSpPr>
          <p:cNvPr id="31748" name="Rectangle 8"/>
          <p:cNvSpPr>
            <a:spLocks noGrp="1" noChangeArrowheads="1"/>
          </p:cNvSpPr>
          <p:nvPr>
            <p:ph type="title"/>
          </p:nvPr>
        </p:nvSpPr>
        <p:spPr/>
        <p:txBody>
          <a:bodyPr>
            <a:normAutofit fontScale="90000"/>
          </a:bodyPr>
          <a:lstStyle/>
          <a:p>
            <a:pPr eaLnBrk="1" hangingPunct="1"/>
            <a:r>
              <a:rPr lang="en-US" altLang="en-US" dirty="0">
                <a:ea typeface="ヒラギノ角ゴ Pro W3" pitchFamily="127" charset="-128"/>
              </a:rPr>
              <a:t>Using </a:t>
            </a:r>
            <a:r>
              <a:rPr lang="en-US" altLang="en-US" dirty="0">
                <a:latin typeface="Courier New" pitchFamily="49" charset="0"/>
                <a:ea typeface="ヒラギノ角ゴ Pro W3" pitchFamily="127" charset="-128"/>
              </a:rPr>
              <a:t>continue</a:t>
            </a:r>
            <a:r>
              <a:rPr lang="en-US" altLang="en-US" dirty="0">
                <a:ea typeface="ヒラギノ角ゴ Pro W3" pitchFamily="127" charset="-128"/>
              </a:rPr>
              <a:t> Statements to Restart Loop Execution</a:t>
            </a:r>
          </a:p>
        </p:txBody>
      </p:sp>
    </p:spTree>
    <p:extLst>
      <p:ext uri="{BB962C8B-B14F-4D97-AF65-F5344CB8AC3E}">
        <p14:creationId xmlns:p14="http://schemas.microsoft.com/office/powerpoint/2010/main" val="316647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ChangeArrowheads="1"/>
          </p:cNvSpPr>
          <p:nvPr/>
        </p:nvSpPr>
        <p:spPr bwMode="auto">
          <a:xfrm>
            <a:off x="1219200" y="1446212"/>
            <a:ext cx="6858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dirty="0">
                <a:solidFill>
                  <a:srgbClr val="F3711C"/>
                </a:solidFill>
                <a:latin typeface="CourierNewPSMT" charset="0"/>
              </a:rPr>
              <a:t>for </a:t>
            </a:r>
            <a:r>
              <a:rPr lang="en-US" altLang="en-US" dirty="0">
                <a:solidFill>
                  <a:srgbClr val="000000"/>
                </a:solidFill>
                <a:latin typeface="CourierNewPSMT" charset="0"/>
              </a:rPr>
              <a:t>(</a:t>
            </a:r>
            <a:r>
              <a:rPr lang="en-US" altLang="en-US" dirty="0" err="1">
                <a:solidFill>
                  <a:srgbClr val="F3711C"/>
                </a:solidFill>
                <a:latin typeface="CourierNewPSMT" charset="0"/>
              </a:rPr>
              <a:t>var</a:t>
            </a:r>
            <a:r>
              <a:rPr lang="en-US" altLang="en-US" dirty="0">
                <a:solidFill>
                  <a:srgbClr val="F3711C"/>
                </a:solidFill>
                <a:latin typeface="CourierNewPSMT" charset="0"/>
              </a:rPr>
              <a:t> </a:t>
            </a:r>
            <a:r>
              <a:rPr lang="en-US" altLang="en-US" dirty="0">
                <a:solidFill>
                  <a:srgbClr val="000000"/>
                </a:solidFill>
                <a:latin typeface="CourierNewPSMT" charset="0"/>
              </a:rPr>
              <a:t>count </a:t>
            </a:r>
            <a:r>
              <a:rPr lang="en-US" altLang="en-US" dirty="0">
                <a:solidFill>
                  <a:srgbClr val="F3711C"/>
                </a:solidFill>
                <a:latin typeface="CourierNewPSMT" charset="0"/>
              </a:rPr>
              <a:t>= </a:t>
            </a:r>
            <a:r>
              <a:rPr lang="en-US" altLang="en-US" dirty="0">
                <a:solidFill>
                  <a:srgbClr val="005CCF"/>
                </a:solidFill>
                <a:latin typeface="CourierNewPSMT" charset="0"/>
              </a:rPr>
              <a:t>1</a:t>
            </a:r>
            <a:r>
              <a:rPr lang="en-US" altLang="en-US" dirty="0">
                <a:solidFill>
                  <a:srgbClr val="000000"/>
                </a:solidFill>
                <a:latin typeface="CourierNewPSMT" charset="0"/>
              </a:rPr>
              <a:t>; count </a:t>
            </a:r>
            <a:r>
              <a:rPr lang="en-US" altLang="en-US" dirty="0">
                <a:solidFill>
                  <a:srgbClr val="F3711C"/>
                </a:solidFill>
                <a:latin typeface="CourierNewPSMT" charset="0"/>
              </a:rPr>
              <a:t>&lt;= </a:t>
            </a:r>
            <a:r>
              <a:rPr lang="en-US" altLang="en-US" dirty="0">
                <a:solidFill>
                  <a:srgbClr val="005CCF"/>
                </a:solidFill>
                <a:latin typeface="CourierNewPSMT" charset="0"/>
              </a:rPr>
              <a:t>5</a:t>
            </a:r>
            <a:r>
              <a:rPr lang="en-US" altLang="en-US" dirty="0">
                <a:solidFill>
                  <a:srgbClr val="000000"/>
                </a:solidFill>
                <a:latin typeface="CourierNewPSMT" charset="0"/>
              </a:rPr>
              <a:t>; count</a:t>
            </a:r>
            <a:r>
              <a:rPr lang="en-US" altLang="en-US" dirty="0">
                <a:solidFill>
                  <a:srgbClr val="F3711C"/>
                </a:solidFill>
                <a:latin typeface="CourierNewPSMT" charset="0"/>
              </a:rPr>
              <a:t>++</a:t>
            </a:r>
            <a:r>
              <a:rPr lang="en-US" altLang="en-US" dirty="0">
                <a:solidFill>
                  <a:srgbClr val="000000"/>
                </a:solidFill>
                <a:latin typeface="CourierNewPSMT" charset="0"/>
              </a:rPr>
              <a:t>) {</a:t>
            </a:r>
          </a:p>
          <a:p>
            <a:pPr eaLnBrk="1" hangingPunct="1"/>
            <a:r>
              <a:rPr lang="en-US" altLang="en-US" dirty="0">
                <a:solidFill>
                  <a:srgbClr val="F3711C"/>
                </a:solidFill>
                <a:latin typeface="CourierNewPSMT" charset="0"/>
              </a:rPr>
              <a:t>   if </a:t>
            </a:r>
            <a:r>
              <a:rPr lang="en-US" altLang="en-US" dirty="0">
                <a:solidFill>
                  <a:srgbClr val="000000"/>
                </a:solidFill>
                <a:latin typeface="CourierNewPSMT" charset="0"/>
              </a:rPr>
              <a:t>(count </a:t>
            </a:r>
            <a:r>
              <a:rPr lang="en-US" altLang="en-US" dirty="0">
                <a:solidFill>
                  <a:srgbClr val="F3711C"/>
                </a:solidFill>
                <a:latin typeface="CourierNewPSMT" charset="0"/>
              </a:rPr>
              <a:t>== </a:t>
            </a:r>
            <a:r>
              <a:rPr lang="en-US" altLang="en-US" dirty="0">
                <a:solidFill>
                  <a:srgbClr val="005CCF"/>
                </a:solidFill>
                <a:latin typeface="CourierNewPSMT" charset="0"/>
              </a:rPr>
              <a:t>3</a:t>
            </a:r>
            <a:r>
              <a:rPr lang="en-US" altLang="en-US" dirty="0">
                <a:solidFill>
                  <a:srgbClr val="000000"/>
                </a:solidFill>
                <a:latin typeface="CourierNewPSMT" charset="0"/>
              </a:rPr>
              <a:t>) {</a:t>
            </a:r>
          </a:p>
          <a:p>
            <a:pPr eaLnBrk="1" hangingPunct="1"/>
            <a:r>
              <a:rPr lang="en-US" altLang="en-US" dirty="0">
                <a:solidFill>
                  <a:srgbClr val="F3711C"/>
                </a:solidFill>
                <a:latin typeface="CourierNewPSMT" charset="0"/>
              </a:rPr>
              <a:t>      continue</a:t>
            </a:r>
            <a:r>
              <a:rPr lang="en-US" altLang="en-US" dirty="0">
                <a:solidFill>
                  <a:srgbClr val="000000"/>
                </a:solidFill>
                <a:latin typeface="CourierNewPSMT" charset="0"/>
              </a:rPr>
              <a:t>;</a:t>
            </a:r>
          </a:p>
          <a:p>
            <a:pPr eaLnBrk="1" hangingPunct="1"/>
            <a:r>
              <a:rPr lang="en-US" altLang="en-US" dirty="0">
                <a:solidFill>
                  <a:srgbClr val="000000"/>
                </a:solidFill>
                <a:latin typeface="CourierNewPSMT" charset="0"/>
              </a:rPr>
              <a:t>   }</a:t>
            </a:r>
          </a:p>
          <a:p>
            <a:pPr eaLnBrk="1" hangingPunct="1"/>
            <a:r>
              <a:rPr lang="en-US" altLang="en-US" dirty="0">
                <a:solidFill>
                  <a:srgbClr val="005CCF"/>
                </a:solidFill>
                <a:latin typeface="CourierNewPSMT" charset="0"/>
              </a:rPr>
              <a:t>   </a:t>
            </a:r>
            <a:r>
              <a:rPr lang="en-US" altLang="en-US" dirty="0" err="1">
                <a:solidFill>
                  <a:srgbClr val="005CCF"/>
                </a:solidFill>
                <a:latin typeface="CourierNewPSMT" charset="0"/>
              </a:rPr>
              <a:t>document</a:t>
            </a:r>
            <a:r>
              <a:rPr lang="en-US" altLang="en-US" dirty="0" err="1">
                <a:solidFill>
                  <a:srgbClr val="000000"/>
                </a:solidFill>
                <a:latin typeface="CourierNewPSMT" charset="0"/>
              </a:rPr>
              <a:t>.write</a:t>
            </a:r>
            <a:r>
              <a:rPr lang="en-US" altLang="en-US" dirty="0">
                <a:solidFill>
                  <a:srgbClr val="000000"/>
                </a:solidFill>
                <a:latin typeface="CourierNewPSMT" charset="0"/>
              </a:rPr>
              <a:t>(</a:t>
            </a:r>
            <a:r>
              <a:rPr lang="en-US" altLang="en-US" dirty="0">
                <a:solidFill>
                  <a:srgbClr val="00CD00"/>
                </a:solidFill>
                <a:latin typeface="CourierNewPSMT" charset="0"/>
              </a:rPr>
              <a:t>"&lt;p&gt;" </a:t>
            </a:r>
            <a:r>
              <a:rPr lang="en-US" altLang="en-US" dirty="0">
                <a:solidFill>
                  <a:srgbClr val="000000"/>
                </a:solidFill>
                <a:latin typeface="CourierNewPSMT" charset="0"/>
              </a:rPr>
              <a:t>+ count </a:t>
            </a:r>
            <a:r>
              <a:rPr lang="en-US" altLang="en-US" dirty="0">
                <a:solidFill>
                  <a:srgbClr val="F3711C"/>
                </a:solidFill>
                <a:latin typeface="CourierNewPSMT" charset="0"/>
              </a:rPr>
              <a:t>+ </a:t>
            </a:r>
            <a:r>
              <a:rPr lang="en-US" altLang="en-US" dirty="0">
                <a:solidFill>
                  <a:srgbClr val="00CD00"/>
                </a:solidFill>
                <a:latin typeface="CourierNewPSMT" charset="0"/>
              </a:rPr>
              <a:t>"&lt;/p&gt;"</a:t>
            </a:r>
            <a:r>
              <a:rPr lang="en-US" altLang="en-US" dirty="0">
                <a:solidFill>
                  <a:srgbClr val="000000"/>
                </a:solidFill>
                <a:latin typeface="CourierNewPSMT" charset="0"/>
              </a:rPr>
              <a:t>);</a:t>
            </a:r>
          </a:p>
          <a:p>
            <a:pPr eaLnBrk="1" hangingPunct="1"/>
            <a:r>
              <a:rPr lang="en-US" altLang="en-US" dirty="0">
                <a:solidFill>
                  <a:srgbClr val="000000"/>
                </a:solidFill>
                <a:latin typeface="CourierNewPSMT" charset="0"/>
              </a:rPr>
              <a:t>}</a:t>
            </a:r>
            <a:endParaRPr lang="en-US" altLang="en-US" dirty="0">
              <a:latin typeface="Courier New" pitchFamily="49" charset="0"/>
            </a:endParaRPr>
          </a:p>
        </p:txBody>
      </p:sp>
      <p:sp>
        <p:nvSpPr>
          <p:cNvPr id="32773" name="Rectangle 5"/>
          <p:cNvSpPr>
            <a:spLocks noChangeArrowheads="1"/>
          </p:cNvSpPr>
          <p:nvPr/>
        </p:nvSpPr>
        <p:spPr bwMode="auto">
          <a:xfrm>
            <a:off x="914400" y="3287712"/>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dirty="0"/>
              <a:t>Result in browser:</a:t>
            </a:r>
          </a:p>
        </p:txBody>
      </p:sp>
      <p:pic>
        <p:nvPicPr>
          <p:cNvPr id="32775" name="Picture 2" descr="Screen Shot 2014-09-23 at 23 Sep   1.07.44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759200"/>
            <a:ext cx="84963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txBox="1">
            <a:spLocks noChangeArrowheads="1"/>
          </p:cNvSpPr>
          <p:nvPr/>
        </p:nvSpPr>
        <p:spPr>
          <a:xfrm>
            <a:off x="457200" y="274638"/>
            <a:ext cx="8229600" cy="1143000"/>
          </a:xfrm>
          <a:prstGeom prst="rect">
            <a:avLst/>
          </a:prstGeom>
        </p:spPr>
        <p:txBody>
          <a:bodyPr>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ヒラギノ角ゴ Pro W3" pitchFamily="127" charset="-128"/>
                <a:cs typeface="+mj-cs"/>
              </a:rPr>
              <a:t>Using </a:t>
            </a:r>
            <a:r>
              <a:rPr kumimoji="0" lang="en-US"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Courier New" pitchFamily="49" charset="0"/>
                <a:ea typeface="ヒラギノ角ゴ Pro W3" pitchFamily="127" charset="-128"/>
                <a:cs typeface="+mj-cs"/>
              </a:rPr>
              <a:t>continue</a:t>
            </a:r>
            <a:r>
              <a:rPr kumimoji="0" lang="en-US"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ヒラギノ角ゴ Pro W3" pitchFamily="127" charset="-128"/>
                <a:cs typeface="+mj-cs"/>
              </a:rPr>
              <a:t> Statements to Restart Loop Execution</a:t>
            </a:r>
          </a:p>
        </p:txBody>
      </p:sp>
    </p:spTree>
    <p:extLst>
      <p:ext uri="{BB962C8B-B14F-4D97-AF65-F5344CB8AC3E}">
        <p14:creationId xmlns:p14="http://schemas.microsoft.com/office/powerpoint/2010/main" val="340446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pPr eaLnBrk="1" hangingPunct="1"/>
            <a:r>
              <a:rPr lang="en-US" altLang="en-US" dirty="0">
                <a:ea typeface="ヒラギノ角ゴ Pro W3" pitchFamily="127" charset="-128"/>
              </a:rPr>
              <a:t>Short Quiz 2</a:t>
            </a:r>
          </a:p>
        </p:txBody>
      </p:sp>
      <p:sp>
        <p:nvSpPr>
          <p:cNvPr id="2" name="Content Placeholder 1"/>
          <p:cNvSpPr>
            <a:spLocks noGrp="1"/>
          </p:cNvSpPr>
          <p:nvPr>
            <p:ph idx="1"/>
          </p:nvPr>
        </p:nvSpPr>
        <p:spPr>
          <a:xfrm>
            <a:off x="457200" y="1481328"/>
            <a:ext cx="8382000" cy="4525963"/>
          </a:xfrm>
        </p:spPr>
        <p:txBody>
          <a:bodyPr/>
          <a:lstStyle/>
          <a:p>
            <a:pPr marL="624078" indent="-514350">
              <a:buFont typeface="+mj-lt"/>
              <a:buAutoNum type="arabicPeriod"/>
            </a:pPr>
            <a:r>
              <a:rPr lang="en-US" dirty="0"/>
              <a:t>What is the role of a counter in a repetition statement?</a:t>
            </a:r>
          </a:p>
          <a:p>
            <a:pPr marL="624078" indent="-514350">
              <a:buFont typeface="+mj-lt"/>
              <a:buAutoNum type="arabicPeriod"/>
            </a:pPr>
            <a:r>
              <a:rPr lang="en-US" dirty="0"/>
              <a:t>What are the differences between a </a:t>
            </a:r>
            <a:r>
              <a:rPr lang="en-US" i="1" dirty="0"/>
              <a:t>while</a:t>
            </a:r>
            <a:r>
              <a:rPr lang="en-US" dirty="0"/>
              <a:t> and a </a:t>
            </a:r>
            <a:r>
              <a:rPr lang="en-US" i="1" dirty="0"/>
              <a:t>do/while</a:t>
            </a:r>
            <a:r>
              <a:rPr lang="en-US" dirty="0"/>
              <a:t> statement?</a:t>
            </a:r>
          </a:p>
          <a:p>
            <a:pPr marL="624078" indent="-514350">
              <a:buFont typeface="+mj-lt"/>
              <a:buAutoNum type="arabicPeriod"/>
            </a:pPr>
            <a:r>
              <a:rPr lang="en-US" dirty="0"/>
              <a:t>Which repetition statement allows you to initialize a counter variable as part of its syntax?</a:t>
            </a:r>
          </a:p>
          <a:p>
            <a:pPr marL="624078" indent="-514350">
              <a:buFont typeface="+mj-lt"/>
              <a:buAutoNum type="arabicPeriod"/>
            </a:pPr>
            <a:r>
              <a:rPr lang="en-US" dirty="0"/>
              <a:t>How do you force a new iteration of a loop even when its condition evaluates to a </a:t>
            </a:r>
            <a:r>
              <a:rPr lang="en-US" dirty="0" err="1"/>
              <a:t>falsy</a:t>
            </a:r>
            <a:r>
              <a:rPr lang="en-US" dirty="0"/>
              <a:t> value?</a:t>
            </a:r>
          </a:p>
        </p:txBody>
      </p:sp>
    </p:spTree>
    <p:extLst>
      <p:ext uri="{BB962C8B-B14F-4D97-AF65-F5344CB8AC3E}">
        <p14:creationId xmlns:p14="http://schemas.microsoft.com/office/powerpoint/2010/main" val="106081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Grp="1" noChangeArrowheads="1"/>
          </p:cNvSpPr>
          <p:nvPr>
            <p:ph idx="1"/>
          </p:nvPr>
        </p:nvSpPr>
        <p:spPr/>
        <p:txBody>
          <a:bodyPr>
            <a:normAutofit/>
          </a:bodyPr>
          <a:lstStyle/>
          <a:p>
            <a:pPr eaLnBrk="1" hangingPunct="1"/>
            <a:r>
              <a:rPr lang="en-US" altLang="en-US">
                <a:ea typeface="ヒラギノ角ゴ Pro W3" pitchFamily="127" charset="-128"/>
              </a:rPr>
              <a:t>Decision making</a:t>
            </a:r>
          </a:p>
          <a:p>
            <a:pPr lvl="1" eaLnBrk="1" hangingPunct="1"/>
            <a:r>
              <a:rPr lang="en-US" altLang="en-US">
                <a:ea typeface="ヒラギノ角ゴ Pro W3" pitchFamily="127" charset="-128"/>
              </a:rPr>
              <a:t>Process of determining the order in which statements execute in a program</a:t>
            </a:r>
          </a:p>
          <a:p>
            <a:pPr eaLnBrk="1" hangingPunct="1"/>
            <a:r>
              <a:rPr lang="en-US" altLang="en-US">
                <a:ea typeface="ヒラギノ角ゴ Pro W3" pitchFamily="127" charset="-128"/>
              </a:rPr>
              <a:t>Decision-making statements, decision-making structures, or conditional statements</a:t>
            </a:r>
          </a:p>
          <a:p>
            <a:pPr lvl="1" eaLnBrk="1" hangingPunct="1"/>
            <a:r>
              <a:rPr lang="en-US" altLang="en-US">
                <a:ea typeface="ヒラギノ角ゴ Pro W3" pitchFamily="127" charset="-128"/>
              </a:rPr>
              <a:t>Special types of JavaScript statements used for making decisions</a:t>
            </a:r>
          </a:p>
          <a:p>
            <a:pPr eaLnBrk="1" hangingPunct="1"/>
            <a:r>
              <a:rPr lang="en-US" altLang="en-US">
                <a:latin typeface="Courier New" pitchFamily="49" charset="0"/>
                <a:ea typeface="ヒラギノ角ゴ Pro W3" pitchFamily="127" charset="-128"/>
              </a:rPr>
              <a:t>if</a:t>
            </a:r>
            <a:r>
              <a:rPr lang="en-US" altLang="en-US">
                <a:ea typeface="ヒラギノ角ゴ Pro W3" pitchFamily="127" charset="-128"/>
              </a:rPr>
              <a:t> statement</a:t>
            </a:r>
          </a:p>
          <a:p>
            <a:pPr lvl="1" eaLnBrk="1" hangingPunct="1"/>
            <a:r>
              <a:rPr lang="en-US" altLang="en-US">
                <a:ea typeface="ヒラギノ角ゴ Pro W3" pitchFamily="127" charset="-128"/>
              </a:rPr>
              <a:t>Most common type of decision-making statement</a:t>
            </a:r>
          </a:p>
        </p:txBody>
      </p:sp>
      <p:sp>
        <p:nvSpPr>
          <p:cNvPr id="33796" name="Rectangle 4"/>
          <p:cNvSpPr>
            <a:spLocks noGrp="1" noChangeArrowheads="1"/>
          </p:cNvSpPr>
          <p:nvPr>
            <p:ph type="title"/>
          </p:nvPr>
        </p:nvSpPr>
        <p:spPr/>
        <p:txBody>
          <a:bodyPr/>
          <a:lstStyle/>
          <a:p>
            <a:pPr eaLnBrk="1" hangingPunct="1"/>
            <a:r>
              <a:rPr lang="en-US" altLang="en-US">
                <a:ea typeface="ヒラギノ角ゴ Pro W3" pitchFamily="127" charset="-128"/>
              </a:rPr>
              <a:t>Making Decisions</a:t>
            </a:r>
          </a:p>
        </p:txBody>
      </p:sp>
    </p:spTree>
    <p:extLst>
      <p:ext uri="{BB962C8B-B14F-4D97-AF65-F5344CB8AC3E}">
        <p14:creationId xmlns:p14="http://schemas.microsoft.com/office/powerpoint/2010/main" val="214704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normAutofit fontScale="92500" lnSpcReduction="10000"/>
          </a:bodyPr>
          <a:lstStyle/>
          <a:p>
            <a:pPr eaLnBrk="1" hangingPunct="1"/>
            <a:r>
              <a:rPr lang="en-US" altLang="en-US" b="1" dirty="0">
                <a:ea typeface="ヒラギノ角ゴ Pro W3" pitchFamily="127" charset="-128"/>
              </a:rPr>
              <a:t>Array literal</a:t>
            </a:r>
          </a:p>
          <a:p>
            <a:pPr lvl="1"/>
            <a:r>
              <a:rPr lang="en-US" altLang="en-US" dirty="0">
                <a:ea typeface="ヒラギノ角ゴ Pro W3" pitchFamily="127" charset="-128"/>
              </a:rPr>
              <a:t>A single statement that declares a variable and specifies array values as its </a:t>
            </a:r>
            <a:r>
              <a:rPr lang="en-US" altLang="en-US" dirty="0" err="1">
                <a:ea typeface="ヒラギノ角ゴ Pro W3" pitchFamily="127" charset="-128"/>
              </a:rPr>
              <a:t>conent</a:t>
            </a:r>
            <a:r>
              <a:rPr lang="en-US" altLang="en-US" dirty="0">
                <a:ea typeface="ヒラギノ角ゴ Pro W3" pitchFamily="127" charset="-128"/>
              </a:rPr>
              <a:t>.</a:t>
            </a:r>
          </a:p>
          <a:p>
            <a:pPr lvl="1" eaLnBrk="1" hangingPunct="1"/>
            <a:r>
              <a:rPr lang="en-US" altLang="en-US" dirty="0">
                <a:ea typeface="ヒラギノ角ゴ Pro W3" pitchFamily="127" charset="-128"/>
              </a:rPr>
              <a:t>The most common way to create an array.</a:t>
            </a:r>
          </a:p>
          <a:p>
            <a:pPr eaLnBrk="1" hangingPunct="1"/>
            <a:r>
              <a:rPr lang="en-US" altLang="en-US" b="1" dirty="0">
                <a:ea typeface="ヒラギノ角ゴ Pro W3" pitchFamily="127" charset="-128"/>
              </a:rPr>
              <a:t>Syntax</a:t>
            </a:r>
          </a:p>
          <a:p>
            <a:pPr lvl="1" eaLnBrk="1" hangingPunct="1">
              <a:buClr>
                <a:schemeClr val="tx1"/>
              </a:buClr>
              <a:buFontTx/>
              <a:buNone/>
            </a:pPr>
            <a:r>
              <a:rPr lang="en-US" altLang="en-US" sz="1800" b="1" dirty="0">
                <a:solidFill>
                  <a:srgbClr val="00CCFF"/>
                </a:solidFill>
                <a:ea typeface="ヒラギノ角ゴ Pro W3" pitchFamily="127" charset="-128"/>
              </a:rPr>
              <a:t>	</a:t>
            </a:r>
            <a:r>
              <a:rPr lang="en-US" altLang="en-US" sz="2800" baseline="30000" dirty="0" err="1">
                <a:solidFill>
                  <a:srgbClr val="D67134"/>
                </a:solidFill>
                <a:latin typeface="CourierNewPSMT" charset="0"/>
                <a:ea typeface="ヒラギノ角ゴ Pro W3" pitchFamily="127" charset="-128"/>
              </a:rPr>
              <a:t>var</a:t>
            </a:r>
            <a:r>
              <a:rPr lang="en-US" altLang="en-US" sz="2800" baseline="30000" dirty="0">
                <a:solidFill>
                  <a:srgbClr val="D67134"/>
                </a:solidFill>
                <a:latin typeface="CourierNewPSMT" charset="0"/>
                <a:ea typeface="ヒラギノ角ゴ Pro W3" pitchFamily="127" charset="-128"/>
              </a:rPr>
              <a:t> </a:t>
            </a:r>
            <a:r>
              <a:rPr lang="en-US" altLang="en-US" sz="2800" i="1" baseline="30000" dirty="0">
                <a:solidFill>
                  <a:srgbClr val="141413"/>
                </a:solidFill>
                <a:latin typeface="CourierNewPS-ItalicMT" charset="0"/>
                <a:ea typeface="ヒラギノ角ゴ Pro W3" pitchFamily="127" charset="-128"/>
              </a:rPr>
              <a:t>name </a:t>
            </a:r>
            <a:r>
              <a:rPr lang="en-US" altLang="en-US" sz="2800" baseline="30000" dirty="0">
                <a:solidFill>
                  <a:srgbClr val="D67134"/>
                </a:solidFill>
                <a:latin typeface="CourierNewPSMT" charset="0"/>
                <a:ea typeface="ヒラギノ角ゴ Pro W3" pitchFamily="127" charset="-128"/>
              </a:rPr>
              <a:t>= </a:t>
            </a:r>
            <a:r>
              <a:rPr lang="en-US" altLang="en-US" sz="2800" baseline="30000" dirty="0">
                <a:solidFill>
                  <a:srgbClr val="141413"/>
                </a:solidFill>
                <a:latin typeface="CourierNewPSMT" charset="0"/>
                <a:ea typeface="ヒラギノ角ゴ Pro W3" pitchFamily="127" charset="-128"/>
              </a:rPr>
              <a:t>[</a:t>
            </a:r>
            <a:r>
              <a:rPr lang="en-US" altLang="en-US" sz="2800" i="1" baseline="30000" dirty="0">
                <a:solidFill>
                  <a:srgbClr val="141413"/>
                </a:solidFill>
                <a:latin typeface="CourierNewPS-ItalicMT" charset="0"/>
                <a:ea typeface="ヒラギノ角ゴ Pro W3" pitchFamily="127" charset="-128"/>
              </a:rPr>
              <a:t>value1</a:t>
            </a:r>
            <a:r>
              <a:rPr lang="en-US" altLang="en-US" sz="2800" baseline="30000" dirty="0">
                <a:solidFill>
                  <a:srgbClr val="141413"/>
                </a:solidFill>
                <a:latin typeface="CourierNewPSMT" charset="0"/>
                <a:ea typeface="ヒラギノ角ゴ Pro W3" pitchFamily="127" charset="-128"/>
              </a:rPr>
              <a:t>, </a:t>
            </a:r>
            <a:r>
              <a:rPr lang="en-US" altLang="en-US" sz="2800" i="1" baseline="30000" dirty="0">
                <a:solidFill>
                  <a:srgbClr val="141413"/>
                </a:solidFill>
                <a:latin typeface="CourierNewPS-ItalicMT" charset="0"/>
                <a:ea typeface="ヒラギノ角ゴ Pro W3" pitchFamily="127" charset="-128"/>
              </a:rPr>
              <a:t>value2</a:t>
            </a:r>
            <a:r>
              <a:rPr lang="en-US" altLang="en-US" sz="2800" baseline="30000" dirty="0">
                <a:solidFill>
                  <a:srgbClr val="141413"/>
                </a:solidFill>
                <a:latin typeface="CourierNewPSMT" charset="0"/>
                <a:ea typeface="ヒラギノ角ゴ Pro W3" pitchFamily="127" charset="-128"/>
              </a:rPr>
              <a:t>, </a:t>
            </a:r>
            <a:r>
              <a:rPr lang="en-US" altLang="en-US" sz="2800" i="1" baseline="30000" dirty="0">
                <a:solidFill>
                  <a:srgbClr val="141413"/>
                </a:solidFill>
                <a:latin typeface="CourierNewPS-ItalicMT" charset="0"/>
                <a:ea typeface="ヒラギノ角ゴ Pro W3" pitchFamily="127" charset="-128"/>
              </a:rPr>
              <a:t>value3</a:t>
            </a:r>
            <a:r>
              <a:rPr lang="en-US" altLang="en-US" sz="2800" baseline="30000" dirty="0">
                <a:solidFill>
                  <a:srgbClr val="141413"/>
                </a:solidFill>
                <a:latin typeface="CourierNewPSMT" charset="0"/>
                <a:ea typeface="ヒラギノ角ゴ Pro W3" pitchFamily="127" charset="-128"/>
              </a:rPr>
              <a:t>, …];</a:t>
            </a:r>
          </a:p>
          <a:p>
            <a:pPr eaLnBrk="1" hangingPunct="1"/>
            <a:r>
              <a:rPr lang="en-US" altLang="en-US" sz="2000" u="sng" dirty="0">
                <a:ea typeface="ヒラギノ角ゴ Pro W3" pitchFamily="127" charset="-128"/>
              </a:rPr>
              <a:t>Example</a:t>
            </a:r>
            <a:r>
              <a:rPr lang="en-US" altLang="en-US" dirty="0">
                <a:ea typeface="ヒラギノ角ゴ Pro W3" pitchFamily="127" charset="-128"/>
              </a:rPr>
              <a:t>:</a:t>
            </a:r>
          </a:p>
          <a:p>
            <a:pPr lvl="1" eaLnBrk="1" hangingPunct="1"/>
            <a:r>
              <a:rPr lang="en-US" altLang="en-US" dirty="0">
                <a:ea typeface="ヒラギノ角ゴ Pro W3" pitchFamily="127" charset="-128"/>
              </a:rPr>
              <a:t>Create an array named </a:t>
            </a:r>
            <a:r>
              <a:rPr lang="en-US" altLang="en-US" b="1" dirty="0">
                <a:latin typeface="Courier New" pitchFamily="49" charset="0"/>
                <a:ea typeface="ヒラギノ角ゴ Pro W3" pitchFamily="127" charset="-128"/>
              </a:rPr>
              <a:t>newsSections</a:t>
            </a:r>
            <a:r>
              <a:rPr lang="en-US" altLang="en-US" dirty="0">
                <a:ea typeface="ヒラギノ角ゴ Pro W3" pitchFamily="127" charset="-128"/>
              </a:rPr>
              <a:t> containing 4 strings as elements</a:t>
            </a:r>
          </a:p>
          <a:p>
            <a:pPr lvl="1" eaLnBrk="1" hangingPunct="1">
              <a:lnSpc>
                <a:spcPct val="150000"/>
              </a:lnSpc>
              <a:buFontTx/>
              <a:buNone/>
            </a:pPr>
            <a:r>
              <a:rPr lang="en-US" altLang="en-US" sz="3600" baseline="30000" dirty="0" err="1">
                <a:solidFill>
                  <a:srgbClr val="DF6523"/>
                </a:solidFill>
                <a:latin typeface="CourierNewPSMT" charset="0"/>
                <a:ea typeface="ヒラギノ角ゴ Pro W3" pitchFamily="127" charset="-128"/>
              </a:rPr>
              <a:t>var</a:t>
            </a:r>
            <a:r>
              <a:rPr lang="en-US" altLang="en-US" sz="3600" baseline="30000" dirty="0">
                <a:solidFill>
                  <a:srgbClr val="DF6523"/>
                </a:solidFill>
                <a:latin typeface="CourierNewPSMT" charset="0"/>
                <a:ea typeface="ヒラギノ角ゴ Pro W3" pitchFamily="127" charset="-128"/>
              </a:rPr>
              <a:t> </a:t>
            </a:r>
            <a:r>
              <a:rPr lang="en-US" altLang="en-US" sz="3600" baseline="30000" dirty="0">
                <a:solidFill>
                  <a:srgbClr val="141413"/>
                </a:solidFill>
                <a:latin typeface="CourierNewPSMT" charset="0"/>
                <a:ea typeface="ヒラギノ角ゴ Pro W3" pitchFamily="127" charset="-128"/>
              </a:rPr>
              <a:t>newsSections </a:t>
            </a:r>
            <a:r>
              <a:rPr lang="en-US" altLang="en-US" sz="3600" baseline="30000" dirty="0">
                <a:solidFill>
                  <a:srgbClr val="DF6523"/>
                </a:solidFill>
                <a:latin typeface="Helvetica" pitchFamily="124" charset="0"/>
                <a:ea typeface="ヒラギノ角ゴ Pro W3" pitchFamily="127" charset="-128"/>
              </a:rPr>
              <a:t>= </a:t>
            </a:r>
            <a:r>
              <a:rPr lang="en-US" altLang="en-US" sz="3600" baseline="30000" dirty="0">
                <a:solidFill>
                  <a:srgbClr val="141413"/>
                </a:solidFill>
                <a:latin typeface="Helvetica" pitchFamily="124" charset="0"/>
                <a:ea typeface="ヒラギノ角ゴ Pro W3" pitchFamily="127" charset="-128"/>
              </a:rPr>
              <a:t>[</a:t>
            </a:r>
            <a:r>
              <a:rPr lang="en-US" altLang="en-US" sz="3600" baseline="30000" dirty="0">
                <a:solidFill>
                  <a:srgbClr val="16993D"/>
                </a:solidFill>
                <a:latin typeface="CourierNewPSMT" charset="0"/>
                <a:ea typeface="ヒラギノ角ゴ Pro W3" pitchFamily="127" charset="-128"/>
              </a:rPr>
              <a:t>"</a:t>
            </a:r>
            <a:r>
              <a:rPr lang="en-US" altLang="en-US" sz="3600" baseline="30000" dirty="0" err="1">
                <a:solidFill>
                  <a:srgbClr val="16993D"/>
                </a:solidFill>
                <a:latin typeface="CourierNewPSMT" charset="0"/>
                <a:ea typeface="ヒラギノ角ゴ Pro W3" pitchFamily="127" charset="-128"/>
              </a:rPr>
              <a:t>world“,"local“</a:t>
            </a:r>
            <a:r>
              <a:rPr lang="en-US" altLang="en-US" sz="3600" baseline="30000" dirty="0" err="1">
                <a:solidFill>
                  <a:srgbClr val="141413"/>
                </a:solidFill>
                <a:latin typeface="Helvetica" pitchFamily="124" charset="0"/>
                <a:ea typeface="ヒラギノ角ゴ Pro W3" pitchFamily="127" charset="-128"/>
              </a:rPr>
              <a:t>,</a:t>
            </a:r>
            <a:r>
              <a:rPr lang="en-US" altLang="en-US" sz="3600" baseline="30000" dirty="0" err="1">
                <a:solidFill>
                  <a:srgbClr val="16993D"/>
                </a:solidFill>
                <a:latin typeface="CourierNewPSMT" charset="0"/>
                <a:ea typeface="ヒラギノ角ゴ Pro W3" pitchFamily="127" charset="-128"/>
              </a:rPr>
              <a:t>"opinion“</a:t>
            </a:r>
            <a:r>
              <a:rPr lang="en-US" altLang="en-US" sz="3600" baseline="30000" dirty="0" err="1">
                <a:solidFill>
                  <a:srgbClr val="141413"/>
                </a:solidFill>
                <a:latin typeface="Helvetica" pitchFamily="124" charset="0"/>
                <a:ea typeface="ヒラギノ角ゴ Pro W3" pitchFamily="127" charset="-128"/>
              </a:rPr>
              <a:t>,</a:t>
            </a:r>
            <a:r>
              <a:rPr lang="en-US" altLang="en-US" sz="3600" baseline="30000" dirty="0" err="1">
                <a:solidFill>
                  <a:srgbClr val="16993D"/>
                </a:solidFill>
                <a:latin typeface="CourierNewPSMT" charset="0"/>
                <a:ea typeface="ヒラギノ角ゴ Pro W3" pitchFamily="127" charset="-128"/>
              </a:rPr>
              <a:t>"sports</a:t>
            </a:r>
            <a:r>
              <a:rPr lang="en-US" altLang="en-US" sz="3600" baseline="30000" dirty="0">
                <a:solidFill>
                  <a:srgbClr val="16993D"/>
                </a:solidFill>
                <a:latin typeface="CourierNewPSMT" charset="0"/>
                <a:ea typeface="ヒラギノ角ゴ Pro W3" pitchFamily="127" charset="-128"/>
              </a:rPr>
              <a:t>"</a:t>
            </a:r>
            <a:r>
              <a:rPr lang="en-US" altLang="en-US" sz="3600" baseline="30000" dirty="0">
                <a:solidFill>
                  <a:srgbClr val="141413"/>
                </a:solidFill>
                <a:latin typeface="Helvetica" pitchFamily="124" charset="0"/>
                <a:ea typeface="ヒラギノ角ゴ Pro W3" pitchFamily="127" charset="-128"/>
              </a:rPr>
              <a:t>]</a:t>
            </a:r>
            <a:endParaRPr lang="en-US" altLang="en-US" sz="3200" dirty="0">
              <a:ea typeface="ヒラギノ角ゴ Pro W3" pitchFamily="127" charset="-128"/>
            </a:endParaRPr>
          </a:p>
        </p:txBody>
      </p:sp>
      <p:sp>
        <p:nvSpPr>
          <p:cNvPr id="6148" name="Rectangle 2"/>
          <p:cNvSpPr>
            <a:spLocks noGrp="1" noChangeArrowheads="1"/>
          </p:cNvSpPr>
          <p:nvPr>
            <p:ph type="title"/>
          </p:nvPr>
        </p:nvSpPr>
        <p:spPr/>
        <p:txBody>
          <a:bodyPr>
            <a:normAutofit fontScale="90000"/>
          </a:bodyPr>
          <a:lstStyle/>
          <a:p>
            <a:pPr eaLnBrk="1" hangingPunct="1"/>
            <a:r>
              <a:rPr lang="en-US" altLang="en-US">
                <a:solidFill>
                  <a:schemeClr val="tx1"/>
                </a:solidFill>
                <a:ea typeface="ヒラギノ角ゴ Pro W3" pitchFamily="127" charset="-128"/>
              </a:rPr>
              <a:t>Declaring and Initializing Arrays</a:t>
            </a:r>
          </a:p>
        </p:txBody>
      </p:sp>
    </p:spTree>
    <p:extLst>
      <p:ext uri="{BB962C8B-B14F-4D97-AF65-F5344CB8AC3E}">
        <p14:creationId xmlns:p14="http://schemas.microsoft.com/office/powerpoint/2010/main" val="342950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5"/>
          <p:cNvSpPr>
            <a:spLocks noGrp="1" noChangeArrowheads="1"/>
          </p:cNvSpPr>
          <p:nvPr>
            <p:ph idx="1"/>
          </p:nvPr>
        </p:nvSpPr>
        <p:spPr/>
        <p:txBody>
          <a:bodyPr>
            <a:normAutofit/>
          </a:bodyPr>
          <a:lstStyle/>
          <a:p>
            <a:pPr eaLnBrk="1" hangingPunct="1">
              <a:defRPr/>
            </a:pPr>
            <a:r>
              <a:rPr lang="en-US" dirty="0"/>
              <a:t>Used to execute specific programming code IF conditional expression evaluation returns TRUE</a:t>
            </a:r>
          </a:p>
          <a:p>
            <a:pPr eaLnBrk="1" hangingPunct="1">
              <a:defRPr/>
            </a:pPr>
            <a:r>
              <a:rPr lang="en-US" dirty="0"/>
              <a:t>Syntax</a:t>
            </a:r>
          </a:p>
          <a:p>
            <a:pPr marL="0" indent="0">
              <a:buFontTx/>
              <a:buNone/>
              <a:defRPr/>
            </a:pPr>
            <a:r>
              <a:rPr lang="en-US" b="1" dirty="0">
                <a:solidFill>
                  <a:srgbClr val="00CCFF"/>
                </a:solidFill>
              </a:rPr>
              <a:t>	</a:t>
            </a:r>
            <a:r>
              <a:rPr lang="en-US" sz="2800" dirty="0">
                <a:solidFill>
                  <a:srgbClr val="F3711C"/>
                </a:solidFill>
                <a:latin typeface="CourierNewPSMT"/>
              </a:rPr>
              <a:t>if </a:t>
            </a:r>
            <a:r>
              <a:rPr lang="en-US" sz="2800" dirty="0">
                <a:solidFill>
                  <a:srgbClr val="000000"/>
                </a:solidFill>
                <a:latin typeface="CourierNewPSMT"/>
              </a:rPr>
              <a:t>(</a:t>
            </a:r>
            <a:r>
              <a:rPr lang="en-US" sz="2800" i="1" dirty="0">
                <a:solidFill>
                  <a:srgbClr val="000000"/>
                </a:solidFill>
                <a:latin typeface="CourierNewPSMT"/>
              </a:rPr>
              <a:t>condition</a:t>
            </a:r>
            <a:r>
              <a:rPr lang="en-US" sz="2800" dirty="0">
                <a:solidFill>
                  <a:srgbClr val="000000"/>
                </a:solidFill>
                <a:latin typeface="CourierNewPSMT"/>
              </a:rPr>
              <a:t>) {</a:t>
            </a:r>
          </a:p>
          <a:p>
            <a:pPr marL="0" indent="0">
              <a:buFontTx/>
              <a:buNone/>
              <a:defRPr/>
            </a:pPr>
            <a:r>
              <a:rPr lang="en-US" sz="2800" i="1" dirty="0">
                <a:solidFill>
                  <a:srgbClr val="000000"/>
                </a:solidFill>
                <a:latin typeface="CourierNewPSMT"/>
              </a:rPr>
              <a:t>       		statements</a:t>
            </a:r>
          </a:p>
          <a:p>
            <a:pPr marL="0" indent="0">
              <a:buFontTx/>
              <a:buNone/>
              <a:defRPr/>
            </a:pPr>
            <a:r>
              <a:rPr lang="en-US" sz="2800" i="1" dirty="0">
                <a:solidFill>
                  <a:srgbClr val="000000"/>
                </a:solidFill>
                <a:latin typeface="CourierNewPSMT"/>
              </a:rPr>
              <a:t>    	</a:t>
            </a:r>
            <a:r>
              <a:rPr lang="en-US" sz="2800" dirty="0">
                <a:solidFill>
                  <a:srgbClr val="000000"/>
                </a:solidFill>
                <a:latin typeface="CourierNewPSMT"/>
              </a:rPr>
              <a:t>}</a:t>
            </a:r>
            <a:endParaRPr lang="en-US" sz="2800" i="1" dirty="0">
              <a:solidFill>
                <a:srgbClr val="000000"/>
              </a:solidFill>
              <a:latin typeface="CourierNewPSMT"/>
            </a:endParaRPr>
          </a:p>
          <a:p>
            <a:pPr>
              <a:defRPr/>
            </a:pPr>
            <a:r>
              <a:rPr lang="en-US" dirty="0"/>
              <a:t>After the </a:t>
            </a:r>
            <a:r>
              <a:rPr lang="en-US" dirty="0">
                <a:latin typeface="Courier New" charset="0"/>
              </a:rPr>
              <a:t>if</a:t>
            </a:r>
            <a:r>
              <a:rPr lang="en-US" dirty="0"/>
              <a:t> statement executes:</a:t>
            </a:r>
          </a:p>
          <a:p>
            <a:pPr lvl="1" eaLnBrk="1" hangingPunct="1">
              <a:defRPr/>
            </a:pPr>
            <a:r>
              <a:rPr lang="en-US" dirty="0"/>
              <a:t>Any subsequent code executes normally</a:t>
            </a:r>
          </a:p>
        </p:txBody>
      </p:sp>
      <p:sp>
        <p:nvSpPr>
          <p:cNvPr id="34820" name="Rectangle 4"/>
          <p:cNvSpPr>
            <a:spLocks noGrp="1" noChangeArrowheads="1"/>
          </p:cNvSpPr>
          <p:nvPr>
            <p:ph type="title"/>
          </p:nvPr>
        </p:nvSpPr>
        <p:spPr/>
        <p:txBody>
          <a:bodyPr/>
          <a:lstStyle/>
          <a:p>
            <a:pPr eaLnBrk="1" hangingPunct="1"/>
            <a:r>
              <a:rPr lang="en-US" altLang="en-US">
                <a:latin typeface="Courier New" pitchFamily="49" charset="0"/>
                <a:ea typeface="ヒラギノ角ゴ Pro W3" pitchFamily="127" charset="-128"/>
              </a:rPr>
              <a:t>if</a:t>
            </a:r>
            <a:r>
              <a:rPr lang="en-US" altLang="en-US">
                <a:ea typeface="ヒラギノ角ゴ Pro W3" pitchFamily="127" charset="-128"/>
              </a:rPr>
              <a:t> Statements</a:t>
            </a:r>
          </a:p>
        </p:txBody>
      </p:sp>
    </p:spTree>
    <p:extLst>
      <p:ext uri="{BB962C8B-B14F-4D97-AF65-F5344CB8AC3E}">
        <p14:creationId xmlns:p14="http://schemas.microsoft.com/office/powerpoint/2010/main" val="20792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Return to “</a:t>
            </a:r>
            <a:r>
              <a:rPr lang="en-US" b="1" dirty="0"/>
              <a:t>tt.js</a:t>
            </a:r>
            <a:r>
              <a:rPr lang="en-US" dirty="0"/>
              <a:t>” in Notepad++</a:t>
            </a:r>
          </a:p>
          <a:p>
            <a:r>
              <a:rPr lang="en-US" dirty="0"/>
              <a:t>Within the </a:t>
            </a:r>
            <a:r>
              <a:rPr lang="en-US" dirty="0" err="1"/>
              <a:t>addGameInfo</a:t>
            </a:r>
            <a:r>
              <a:rPr lang="en-US" dirty="0"/>
              <a:t> ( ) function, in the data block for the for loop, insert a new line before the final statement and enter the code shown on Pages 181-184.</a:t>
            </a:r>
          </a:p>
        </p:txBody>
      </p:sp>
      <p:sp>
        <p:nvSpPr>
          <p:cNvPr id="3" name="Title 2"/>
          <p:cNvSpPr>
            <a:spLocks noGrp="1"/>
          </p:cNvSpPr>
          <p:nvPr>
            <p:ph type="title"/>
          </p:nvPr>
        </p:nvSpPr>
        <p:spPr/>
        <p:txBody>
          <a:bodyPr/>
          <a:lstStyle/>
          <a:p>
            <a:r>
              <a:rPr lang="en-US" u="sng" dirty="0"/>
              <a:t>Exercise</a:t>
            </a:r>
            <a:r>
              <a:rPr lang="en-US" dirty="0"/>
              <a:t>: Tipton Turbines</a:t>
            </a:r>
          </a:p>
        </p:txBody>
      </p:sp>
    </p:spTree>
    <p:extLst>
      <p:ext uri="{BB962C8B-B14F-4D97-AF65-F5344CB8AC3E}">
        <p14:creationId xmlns:p14="http://schemas.microsoft.com/office/powerpoint/2010/main" val="376340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14"/>
          <p:cNvSpPr>
            <a:spLocks noGrp="1" noChangeArrowheads="1"/>
          </p:cNvSpPr>
          <p:nvPr>
            <p:ph idx="1"/>
          </p:nvPr>
        </p:nvSpPr>
        <p:spPr>
          <a:xfrm>
            <a:off x="457200" y="1143001"/>
            <a:ext cx="8153400" cy="1981200"/>
          </a:xfrm>
        </p:spPr>
        <p:txBody>
          <a:bodyPr/>
          <a:lstStyle/>
          <a:p>
            <a:pPr eaLnBrk="1" hangingPunct="1"/>
            <a:r>
              <a:rPr lang="en-US" altLang="en-US" dirty="0">
                <a:ea typeface="ヒラギノ角ゴ Pro W3" pitchFamily="127" charset="-128"/>
              </a:rPr>
              <a:t>Executes one action if the condition is TRUE and a different action if the condition is FALSE</a:t>
            </a:r>
          </a:p>
          <a:p>
            <a:r>
              <a:rPr lang="en-US" altLang="en-US" sz="2800" dirty="0"/>
              <a:t>Syntax for an </a:t>
            </a:r>
            <a:r>
              <a:rPr lang="en-US" altLang="en-US" sz="2800" dirty="0">
                <a:latin typeface="Courier New" pitchFamily="49" charset="0"/>
              </a:rPr>
              <a:t>if . . . else</a:t>
            </a:r>
            <a:r>
              <a:rPr lang="en-US" altLang="en-US" sz="2800" dirty="0"/>
              <a:t> statement</a:t>
            </a:r>
          </a:p>
          <a:p>
            <a:pPr eaLnBrk="1" hangingPunct="1">
              <a:buNone/>
            </a:pPr>
            <a:endParaRPr lang="en-US" altLang="en-US" dirty="0">
              <a:ea typeface="ヒラギノ角ゴ Pro W3" pitchFamily="127" charset="-128"/>
            </a:endParaRPr>
          </a:p>
        </p:txBody>
      </p:sp>
      <p:sp>
        <p:nvSpPr>
          <p:cNvPr id="36868" name="Rectangle 13"/>
          <p:cNvSpPr>
            <a:spLocks noGrp="1" noChangeArrowheads="1"/>
          </p:cNvSpPr>
          <p:nvPr>
            <p:ph type="title"/>
          </p:nvPr>
        </p:nvSpPr>
        <p:spPr>
          <a:xfrm>
            <a:off x="457200" y="0"/>
            <a:ext cx="8229600" cy="1143000"/>
          </a:xfrm>
        </p:spPr>
        <p:txBody>
          <a:bodyPr/>
          <a:lstStyle/>
          <a:p>
            <a:pPr eaLnBrk="1" hangingPunct="1"/>
            <a:r>
              <a:rPr lang="en-US" altLang="en-US">
                <a:latin typeface="Courier New" pitchFamily="49" charset="0"/>
                <a:ea typeface="ヒラギノ角ゴ Pro W3" pitchFamily="127" charset="-128"/>
              </a:rPr>
              <a:t>if/else</a:t>
            </a:r>
            <a:r>
              <a:rPr lang="en-US" altLang="en-US">
                <a:ea typeface="ヒラギノ角ゴ Pro W3" pitchFamily="127" charset="-128"/>
              </a:rPr>
              <a:t> Statements</a:t>
            </a:r>
          </a:p>
        </p:txBody>
      </p:sp>
      <p:sp>
        <p:nvSpPr>
          <p:cNvPr id="36871" name="Text Box 11"/>
          <p:cNvSpPr txBox="1">
            <a:spLocks noChangeArrowheads="1"/>
          </p:cNvSpPr>
          <p:nvPr/>
        </p:nvSpPr>
        <p:spPr bwMode="auto">
          <a:xfrm>
            <a:off x="914400" y="3014008"/>
            <a:ext cx="6096000" cy="19389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r>
              <a:rPr lang="en-US" altLang="en-US" sz="2400" dirty="0">
                <a:solidFill>
                  <a:srgbClr val="F3711C"/>
                </a:solidFill>
                <a:latin typeface="CourierNewPSMT" charset="0"/>
              </a:rPr>
              <a:t>if </a:t>
            </a:r>
            <a:r>
              <a:rPr lang="en-US" altLang="en-US" sz="2400" dirty="0">
                <a:solidFill>
                  <a:srgbClr val="000000"/>
                </a:solidFill>
                <a:latin typeface="CourierNewPSMT" charset="0"/>
              </a:rPr>
              <a:t>(</a:t>
            </a:r>
            <a:r>
              <a:rPr lang="en-US" altLang="en-US" sz="2400" i="1" dirty="0">
                <a:solidFill>
                  <a:srgbClr val="000000"/>
                </a:solidFill>
                <a:latin typeface="CourierNewPSMT" charset="0"/>
              </a:rPr>
              <a:t>expression</a:t>
            </a:r>
            <a:r>
              <a:rPr lang="en-US" altLang="en-US" sz="2400" dirty="0">
                <a:solidFill>
                  <a:srgbClr val="000000"/>
                </a:solidFill>
                <a:latin typeface="CourierNewPSMT" charset="0"/>
              </a:rPr>
              <a:t>) {</a:t>
            </a:r>
          </a:p>
          <a:p>
            <a:r>
              <a:rPr lang="en-US" altLang="en-US" sz="2400" i="1" dirty="0">
                <a:solidFill>
                  <a:srgbClr val="000000"/>
                </a:solidFill>
                <a:latin typeface="CourierNewPSMT" charset="0"/>
              </a:rPr>
              <a:t>   statements</a:t>
            </a:r>
          </a:p>
          <a:p>
            <a:r>
              <a:rPr lang="en-US" altLang="en-US" sz="2400" dirty="0">
                <a:solidFill>
                  <a:srgbClr val="000000"/>
                </a:solidFill>
                <a:latin typeface="CourierNewPSMT" charset="0"/>
              </a:rPr>
              <a:t>} </a:t>
            </a:r>
            <a:r>
              <a:rPr lang="da-DK" altLang="en-US" sz="2400" dirty="0">
                <a:solidFill>
                  <a:srgbClr val="F3711C"/>
                </a:solidFill>
                <a:latin typeface="CourierNewPSMT" charset="0"/>
              </a:rPr>
              <a:t>else </a:t>
            </a:r>
            <a:r>
              <a:rPr lang="da-DK" altLang="en-US" sz="2400" dirty="0">
                <a:solidFill>
                  <a:srgbClr val="000000"/>
                </a:solidFill>
                <a:latin typeface="CourierNewPSMT" charset="0"/>
              </a:rPr>
              <a:t>{</a:t>
            </a:r>
          </a:p>
          <a:p>
            <a:r>
              <a:rPr lang="da-DK" altLang="en-US" sz="2400" i="1" dirty="0">
                <a:solidFill>
                  <a:srgbClr val="000000"/>
                </a:solidFill>
                <a:latin typeface="CourierNewPSMT" charset="0"/>
              </a:rPr>
              <a:t>   statements</a:t>
            </a:r>
          </a:p>
          <a:p>
            <a:r>
              <a:rPr lang="da-DK" altLang="en-US" sz="2400" dirty="0">
                <a:solidFill>
                  <a:srgbClr val="000000"/>
                </a:solidFill>
                <a:latin typeface="CourierNewPSMT" charset="0"/>
              </a:rPr>
              <a:t>}</a:t>
            </a:r>
            <a:endParaRPr lang="en-US" altLang="en-US" sz="2400" dirty="0"/>
          </a:p>
        </p:txBody>
      </p:sp>
    </p:spTree>
    <p:extLst>
      <p:ext uri="{BB962C8B-B14F-4D97-AF65-F5344CB8AC3E}">
        <p14:creationId xmlns:p14="http://schemas.microsoft.com/office/powerpoint/2010/main" val="122145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Grp="1" noChangeArrowheads="1"/>
          </p:cNvSpPr>
          <p:nvPr>
            <p:ph idx="1"/>
          </p:nvPr>
        </p:nvSpPr>
        <p:spPr>
          <a:xfrm>
            <a:off x="457200" y="1600200"/>
            <a:ext cx="8229600" cy="685800"/>
          </a:xfrm>
        </p:spPr>
        <p:txBody>
          <a:bodyPr/>
          <a:lstStyle/>
          <a:p>
            <a:pPr eaLnBrk="1" hangingPunct="1"/>
            <a:r>
              <a:rPr lang="en-US" altLang="en-US">
                <a:ea typeface="ヒラギノ角ゴ Pro W3" pitchFamily="127" charset="-128"/>
              </a:rPr>
              <a:t>Example:</a:t>
            </a:r>
          </a:p>
        </p:txBody>
      </p:sp>
      <p:sp>
        <p:nvSpPr>
          <p:cNvPr id="37892" name="Rectangle 2"/>
          <p:cNvSpPr>
            <a:spLocks noGrp="1" noChangeArrowheads="1"/>
          </p:cNvSpPr>
          <p:nvPr>
            <p:ph type="title"/>
          </p:nvPr>
        </p:nvSpPr>
        <p:spPr/>
        <p:txBody>
          <a:bodyPr/>
          <a:lstStyle/>
          <a:p>
            <a:pPr eaLnBrk="1" hangingPunct="1"/>
            <a:r>
              <a:rPr lang="en-US" altLang="en-US" dirty="0">
                <a:latin typeface="Courier New" pitchFamily="49" charset="0"/>
                <a:ea typeface="ヒラギノ角ゴ Pro W3" pitchFamily="127" charset="-128"/>
              </a:rPr>
              <a:t>if/else</a:t>
            </a:r>
            <a:r>
              <a:rPr lang="en-US" altLang="en-US" dirty="0">
                <a:ea typeface="ヒラギノ角ゴ Pro W3" pitchFamily="127" charset="-128"/>
              </a:rPr>
              <a:t> Statements</a:t>
            </a:r>
          </a:p>
        </p:txBody>
      </p:sp>
      <p:sp>
        <p:nvSpPr>
          <p:cNvPr id="37894" name="Rectangle 5"/>
          <p:cNvSpPr>
            <a:spLocks noChangeArrowheads="1"/>
          </p:cNvSpPr>
          <p:nvPr/>
        </p:nvSpPr>
        <p:spPr bwMode="auto">
          <a:xfrm>
            <a:off x="838200" y="2133600"/>
            <a:ext cx="80772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000">
                <a:solidFill>
                  <a:srgbClr val="F3711C"/>
                </a:solidFill>
                <a:latin typeface="CourierNewPSMT" charset="0"/>
              </a:rPr>
              <a:t>var </a:t>
            </a:r>
            <a:r>
              <a:rPr lang="en-US" altLang="en-US" sz="2000">
                <a:solidFill>
                  <a:srgbClr val="000000"/>
                </a:solidFill>
                <a:latin typeface="CourierNewPSMT" charset="0"/>
              </a:rPr>
              <a:t>today </a:t>
            </a:r>
            <a:r>
              <a:rPr lang="en-US" altLang="en-US" sz="2000">
                <a:solidFill>
                  <a:srgbClr val="F3711C"/>
                </a:solidFill>
                <a:latin typeface="CourierNewPSMT" charset="0"/>
              </a:rPr>
              <a:t>= </a:t>
            </a:r>
            <a:r>
              <a:rPr lang="en-US" altLang="en-US" sz="2000">
                <a:solidFill>
                  <a:srgbClr val="00CD00"/>
                </a:solidFill>
                <a:latin typeface="CourierNewPSMT" charset="0"/>
              </a:rPr>
              <a:t>"Tuesday"</a:t>
            </a:r>
          </a:p>
          <a:p>
            <a:pPr eaLnBrk="1" hangingPunct="1"/>
            <a:r>
              <a:rPr lang="en-US" altLang="en-US" sz="2000">
                <a:solidFill>
                  <a:srgbClr val="F3711C"/>
                </a:solidFill>
                <a:latin typeface="CourierNewPSMT" charset="0"/>
              </a:rPr>
              <a:t>if </a:t>
            </a:r>
            <a:r>
              <a:rPr lang="en-US" altLang="en-US" sz="2000">
                <a:solidFill>
                  <a:srgbClr val="000000"/>
                </a:solidFill>
                <a:latin typeface="CourierNewPSMT" charset="0"/>
              </a:rPr>
              <a:t>(today </a:t>
            </a:r>
            <a:r>
              <a:rPr lang="en-US" altLang="en-US" sz="2000">
                <a:solidFill>
                  <a:srgbClr val="F3711C"/>
                </a:solidFill>
                <a:latin typeface="CourierNewPSMT" charset="0"/>
              </a:rPr>
              <a:t>=== </a:t>
            </a:r>
            <a:r>
              <a:rPr lang="en-US" altLang="en-US" sz="2000">
                <a:solidFill>
                  <a:srgbClr val="00CD00"/>
                </a:solidFill>
                <a:latin typeface="CourierNewPSMT" charset="0"/>
              </a:rPr>
              <a:t>"Monday"</a:t>
            </a:r>
            <a:r>
              <a:rPr lang="en-US" altLang="en-US" sz="2000">
                <a:solidFill>
                  <a:srgbClr val="000000"/>
                </a:solidFill>
                <a:latin typeface="CourierNewPSMT" charset="0"/>
              </a:rPr>
              <a:t>) {</a:t>
            </a:r>
          </a:p>
          <a:p>
            <a:pPr eaLnBrk="1" hangingPunct="1"/>
            <a:r>
              <a:rPr lang="en-US" altLang="en-US" sz="2000">
                <a:solidFill>
                  <a:srgbClr val="005CCF"/>
                </a:solidFill>
                <a:latin typeface="CourierNewPSMT" charset="0"/>
              </a:rPr>
              <a:t>   document</a:t>
            </a:r>
            <a:r>
              <a:rPr lang="en-US" altLang="en-US" sz="2000">
                <a:solidFill>
                  <a:srgbClr val="000000"/>
                </a:solidFill>
                <a:latin typeface="CourierNewPSMT" charset="0"/>
              </a:rPr>
              <a:t>.write(</a:t>
            </a:r>
            <a:r>
              <a:rPr lang="en-US" altLang="en-US" sz="2000">
                <a:solidFill>
                  <a:srgbClr val="00CD00"/>
                </a:solidFill>
                <a:latin typeface="CourierNewPSMT" charset="0"/>
              </a:rPr>
              <a:t>"&lt;p&gt;Today is Monday&lt;/p&gt;"</a:t>
            </a:r>
            <a:r>
              <a:rPr lang="en-US" altLang="en-US" sz="2000">
                <a:solidFill>
                  <a:srgbClr val="000000"/>
                </a:solidFill>
                <a:latin typeface="CourierNewPSMT" charset="0"/>
              </a:rPr>
              <a:t>);</a:t>
            </a:r>
          </a:p>
          <a:p>
            <a:pPr eaLnBrk="1" hangingPunct="1"/>
            <a:r>
              <a:rPr lang="en-US" altLang="en-US" sz="2000">
                <a:solidFill>
                  <a:srgbClr val="000000"/>
                </a:solidFill>
                <a:latin typeface="CourierNewPSMT" charset="0"/>
              </a:rPr>
              <a:t>}</a:t>
            </a:r>
          </a:p>
          <a:p>
            <a:pPr eaLnBrk="1" hangingPunct="1"/>
            <a:r>
              <a:rPr lang="da-DK" altLang="en-US" sz="2000">
                <a:solidFill>
                  <a:srgbClr val="F3711C"/>
                </a:solidFill>
                <a:latin typeface="CourierNewPSMT" charset="0"/>
              </a:rPr>
              <a:t>else </a:t>
            </a:r>
            <a:r>
              <a:rPr lang="da-DK" altLang="en-US" sz="2000">
                <a:solidFill>
                  <a:srgbClr val="000000"/>
                </a:solidFill>
                <a:latin typeface="CourierNewPSMT" charset="0"/>
              </a:rPr>
              <a:t>{</a:t>
            </a:r>
          </a:p>
          <a:p>
            <a:pPr eaLnBrk="1" hangingPunct="1"/>
            <a:r>
              <a:rPr lang="da-DK" altLang="en-US" sz="2000">
                <a:solidFill>
                  <a:srgbClr val="005CCF"/>
                </a:solidFill>
                <a:latin typeface="CourierNewPSMT" charset="0"/>
              </a:rPr>
              <a:t>   document</a:t>
            </a:r>
            <a:r>
              <a:rPr lang="da-DK" altLang="en-US" sz="2000">
                <a:solidFill>
                  <a:srgbClr val="000000"/>
                </a:solidFill>
                <a:latin typeface="CourierNewPSMT" charset="0"/>
              </a:rPr>
              <a:t>.write(</a:t>
            </a:r>
            <a:r>
              <a:rPr lang="da-DK" altLang="en-US" sz="2000">
                <a:solidFill>
                  <a:srgbClr val="00CD00"/>
                </a:solidFill>
                <a:latin typeface="CourierNewPSMT" charset="0"/>
              </a:rPr>
              <a:t>"&lt;p&gt;Today is not Monday&lt;/p&gt;"</a:t>
            </a:r>
            <a:r>
              <a:rPr lang="da-DK" altLang="en-US" sz="2000">
                <a:solidFill>
                  <a:srgbClr val="000000"/>
                </a:solidFill>
                <a:latin typeface="CourierNewPSMT" charset="0"/>
              </a:rPr>
              <a:t>);</a:t>
            </a:r>
          </a:p>
          <a:p>
            <a:pPr eaLnBrk="1" hangingPunct="1"/>
            <a:r>
              <a:rPr lang="da-DK" altLang="en-US" sz="2000">
                <a:solidFill>
                  <a:srgbClr val="000000"/>
                </a:solidFill>
                <a:latin typeface="CourierNewPSMT" charset="0"/>
              </a:rPr>
              <a:t>}</a:t>
            </a:r>
            <a:endParaRPr lang="en-US" altLang="en-US" sz="2000">
              <a:latin typeface="Courier New" pitchFamily="49" charset="0"/>
              <a:cs typeface="Courier New" pitchFamily="49" charset="0"/>
            </a:endParaRPr>
          </a:p>
        </p:txBody>
      </p:sp>
    </p:spTree>
    <p:extLst>
      <p:ext uri="{BB962C8B-B14F-4D97-AF65-F5344CB8AC3E}">
        <p14:creationId xmlns:p14="http://schemas.microsoft.com/office/powerpoint/2010/main" val="18208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Return to “</a:t>
            </a:r>
            <a:r>
              <a:rPr lang="en-US" b="1" dirty="0"/>
              <a:t>tt.js</a:t>
            </a:r>
            <a:r>
              <a:rPr lang="en-US" dirty="0"/>
              <a:t>” in Notepad++</a:t>
            </a:r>
          </a:p>
          <a:p>
            <a:r>
              <a:rPr lang="en-US" dirty="0"/>
              <a:t>On Pages 186-188, follow the steps to enter the code which will add an </a:t>
            </a:r>
            <a:r>
              <a:rPr lang="en-US" i="1" dirty="0"/>
              <a:t>if/else</a:t>
            </a:r>
            <a:r>
              <a:rPr lang="en-US" dirty="0"/>
              <a:t> statement to the </a:t>
            </a:r>
            <a:r>
              <a:rPr lang="en-US" dirty="0" err="1"/>
              <a:t>addGameInfo</a:t>
            </a:r>
            <a:r>
              <a:rPr lang="en-US" dirty="0"/>
              <a:t> ( ) function.</a:t>
            </a:r>
          </a:p>
        </p:txBody>
      </p:sp>
      <p:sp>
        <p:nvSpPr>
          <p:cNvPr id="3" name="Title 2"/>
          <p:cNvSpPr>
            <a:spLocks noGrp="1"/>
          </p:cNvSpPr>
          <p:nvPr>
            <p:ph type="title"/>
          </p:nvPr>
        </p:nvSpPr>
        <p:spPr/>
        <p:txBody>
          <a:bodyPr/>
          <a:lstStyle/>
          <a:p>
            <a:r>
              <a:rPr lang="en-US" dirty="0"/>
              <a:t>Exercise: Tipton Turbines</a:t>
            </a:r>
          </a:p>
        </p:txBody>
      </p:sp>
    </p:spTree>
    <p:extLst>
      <p:ext uri="{BB962C8B-B14F-4D97-AF65-F5344CB8AC3E}">
        <p14:creationId xmlns:p14="http://schemas.microsoft.com/office/powerpoint/2010/main" val="104336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7"/>
          <p:cNvSpPr>
            <a:spLocks noGrp="1" noChangeArrowheads="1"/>
          </p:cNvSpPr>
          <p:nvPr>
            <p:ph idx="1"/>
          </p:nvPr>
        </p:nvSpPr>
        <p:spPr>
          <a:xfrm>
            <a:off x="457200" y="1481328"/>
            <a:ext cx="4038600" cy="4525963"/>
          </a:xfrm>
        </p:spPr>
        <p:txBody>
          <a:bodyPr>
            <a:normAutofit fontScale="77500" lnSpcReduction="20000"/>
          </a:bodyPr>
          <a:lstStyle/>
          <a:p>
            <a:pPr eaLnBrk="1" hangingPunct="1"/>
            <a:r>
              <a:rPr lang="en-US" altLang="en-US" dirty="0">
                <a:ea typeface="ヒラギノ角ゴ Pro W3" pitchFamily="127" charset="-128"/>
              </a:rPr>
              <a:t>Nested decision-making structures</a:t>
            </a:r>
          </a:p>
          <a:p>
            <a:pPr lvl="1" eaLnBrk="1" hangingPunct="1"/>
            <a:r>
              <a:rPr lang="en-US" altLang="en-US" dirty="0">
                <a:ea typeface="ヒラギノ角ゴ Pro W3" pitchFamily="127" charset="-128"/>
              </a:rPr>
              <a:t>One decision-making statement contains another decision-making statement</a:t>
            </a:r>
          </a:p>
          <a:p>
            <a:pPr eaLnBrk="1" hangingPunct="1"/>
            <a:r>
              <a:rPr lang="en-US" altLang="en-US" dirty="0">
                <a:ea typeface="ヒラギノ角ゴ Pro W3" pitchFamily="127" charset="-128"/>
              </a:rPr>
              <a:t>Nested </a:t>
            </a:r>
            <a:r>
              <a:rPr lang="en-US" altLang="en-US" dirty="0">
                <a:latin typeface="Courier New" pitchFamily="49" charset="0"/>
                <a:ea typeface="ヒラギノ角ゴ Pro W3" pitchFamily="127" charset="-128"/>
              </a:rPr>
              <a:t>if</a:t>
            </a:r>
            <a:r>
              <a:rPr lang="en-US" altLang="en-US" dirty="0">
                <a:ea typeface="ヒラギノ角ゴ Pro W3" pitchFamily="127" charset="-128"/>
              </a:rPr>
              <a:t> statement</a:t>
            </a:r>
          </a:p>
          <a:p>
            <a:pPr lvl="1" eaLnBrk="1" hangingPunct="1"/>
            <a:r>
              <a:rPr lang="en-US" altLang="en-US" dirty="0">
                <a:ea typeface="ヒラギノ角ゴ Pro W3" pitchFamily="127" charset="-128"/>
              </a:rPr>
              <a:t>An </a:t>
            </a:r>
            <a:r>
              <a:rPr lang="en-US" altLang="en-US" dirty="0">
                <a:latin typeface="Courier New" pitchFamily="49" charset="0"/>
                <a:ea typeface="ヒラギノ角ゴ Pro W3" pitchFamily="127" charset="-128"/>
              </a:rPr>
              <a:t>if</a:t>
            </a:r>
            <a:r>
              <a:rPr lang="en-US" altLang="en-US" dirty="0">
                <a:ea typeface="ヒラギノ角ゴ Pro W3" pitchFamily="127" charset="-128"/>
              </a:rPr>
              <a:t> statement contained within an </a:t>
            </a:r>
            <a:r>
              <a:rPr lang="en-US" altLang="en-US" dirty="0">
                <a:latin typeface="Courier New" pitchFamily="49" charset="0"/>
                <a:ea typeface="ヒラギノ角ゴ Pro W3" pitchFamily="127" charset="-128"/>
              </a:rPr>
              <a:t>if</a:t>
            </a:r>
            <a:r>
              <a:rPr lang="en-US" altLang="en-US" dirty="0">
                <a:ea typeface="ヒラギノ角ゴ Pro W3" pitchFamily="127" charset="-128"/>
              </a:rPr>
              <a:t> statement or within an </a:t>
            </a:r>
            <a:r>
              <a:rPr lang="en-US" altLang="en-US" dirty="0">
                <a:latin typeface="Courier New" pitchFamily="49" charset="0"/>
                <a:ea typeface="ヒラギノ角ゴ Pro W3" pitchFamily="127" charset="-128"/>
              </a:rPr>
              <a:t>if/else</a:t>
            </a:r>
            <a:r>
              <a:rPr lang="en-US" altLang="en-US" dirty="0">
                <a:ea typeface="ヒラギノ角ゴ Pro W3" pitchFamily="127" charset="-128"/>
              </a:rPr>
              <a:t> statement</a:t>
            </a:r>
          </a:p>
          <a:p>
            <a:pPr eaLnBrk="1" hangingPunct="1"/>
            <a:r>
              <a:rPr lang="en-US" altLang="en-US" dirty="0">
                <a:ea typeface="ヒラギノ角ゴ Pro W3" pitchFamily="127" charset="-128"/>
              </a:rPr>
              <a:t>Nested </a:t>
            </a:r>
            <a:r>
              <a:rPr lang="en-US" altLang="en-US" dirty="0">
                <a:latin typeface="Courier New" pitchFamily="49" charset="0"/>
                <a:ea typeface="ヒラギノ角ゴ Pro W3" pitchFamily="127" charset="-128"/>
              </a:rPr>
              <a:t>if/else</a:t>
            </a:r>
            <a:r>
              <a:rPr lang="en-US" altLang="en-US" dirty="0">
                <a:ea typeface="ヒラギノ角ゴ Pro W3" pitchFamily="127" charset="-128"/>
              </a:rPr>
              <a:t> statement</a:t>
            </a:r>
          </a:p>
          <a:p>
            <a:pPr lvl="1" eaLnBrk="1" hangingPunct="1"/>
            <a:r>
              <a:rPr lang="en-US" altLang="en-US" dirty="0">
                <a:ea typeface="ヒラギノ角ゴ Pro W3" pitchFamily="127" charset="-128"/>
              </a:rPr>
              <a:t>An </a:t>
            </a:r>
            <a:r>
              <a:rPr lang="en-US" altLang="en-US" dirty="0">
                <a:latin typeface="Courier New" pitchFamily="49" charset="0"/>
                <a:ea typeface="ヒラギノ角ゴ Pro W3" pitchFamily="127" charset="-128"/>
              </a:rPr>
              <a:t>if/else</a:t>
            </a:r>
            <a:r>
              <a:rPr lang="en-US" altLang="en-US" dirty="0">
                <a:ea typeface="ヒラギノ角ゴ Pro W3" pitchFamily="127" charset="-128"/>
              </a:rPr>
              <a:t> statement contained within an </a:t>
            </a:r>
            <a:r>
              <a:rPr lang="en-US" altLang="en-US" dirty="0">
                <a:latin typeface="Courier New" pitchFamily="49" charset="0"/>
                <a:ea typeface="ヒラギノ角ゴ Pro W3" pitchFamily="127" charset="-128"/>
              </a:rPr>
              <a:t>if</a:t>
            </a:r>
            <a:r>
              <a:rPr lang="en-US" altLang="en-US" dirty="0">
                <a:ea typeface="ヒラギノ角ゴ Pro W3" pitchFamily="127" charset="-128"/>
              </a:rPr>
              <a:t> statement or within an </a:t>
            </a:r>
            <a:r>
              <a:rPr lang="en-US" altLang="en-US" dirty="0">
                <a:latin typeface="Courier New" pitchFamily="49" charset="0"/>
                <a:ea typeface="ヒラギノ角ゴ Pro W3" pitchFamily="127" charset="-128"/>
              </a:rPr>
              <a:t>if/else</a:t>
            </a:r>
            <a:r>
              <a:rPr lang="en-US" altLang="en-US" dirty="0">
                <a:ea typeface="ヒラギノ角ゴ Pro W3" pitchFamily="127" charset="-128"/>
              </a:rPr>
              <a:t> statement</a:t>
            </a:r>
          </a:p>
          <a:p>
            <a:pPr eaLnBrk="1" hangingPunct="1"/>
            <a:endParaRPr lang="en-US" altLang="en-US" dirty="0">
              <a:ea typeface="ヒラギノ角ゴ Pro W3" pitchFamily="127" charset="-128"/>
            </a:endParaRPr>
          </a:p>
        </p:txBody>
      </p:sp>
      <p:sp>
        <p:nvSpPr>
          <p:cNvPr id="38916" name="Rectangle 6"/>
          <p:cNvSpPr>
            <a:spLocks noGrp="1" noChangeArrowheads="1"/>
          </p:cNvSpPr>
          <p:nvPr>
            <p:ph type="title"/>
          </p:nvPr>
        </p:nvSpPr>
        <p:spPr/>
        <p:txBody>
          <a:bodyPr>
            <a:normAutofit fontScale="90000"/>
          </a:bodyPr>
          <a:lstStyle/>
          <a:p>
            <a:pPr eaLnBrk="1" hangingPunct="1"/>
            <a:r>
              <a:rPr lang="en-US" altLang="en-US">
                <a:ea typeface="ヒラギノ角ゴ Pro W3" pitchFamily="127" charset="-128"/>
              </a:rPr>
              <a:t>Nested </a:t>
            </a:r>
            <a:r>
              <a:rPr lang="en-US" altLang="en-US">
                <a:latin typeface="Courier New" pitchFamily="49" charset="0"/>
                <a:ea typeface="ヒラギノ角ゴ Pro W3" pitchFamily="127" charset="-128"/>
              </a:rPr>
              <a:t>if</a:t>
            </a:r>
            <a:r>
              <a:rPr lang="en-US" altLang="en-US">
                <a:ea typeface="ヒラギノ角ゴ Pro W3" pitchFamily="127" charset="-128"/>
              </a:rPr>
              <a:t> and </a:t>
            </a:r>
            <a:r>
              <a:rPr lang="en-US" altLang="en-US">
                <a:latin typeface="Courier New" pitchFamily="49" charset="0"/>
                <a:ea typeface="ヒラギノ角ゴ Pro W3" pitchFamily="127" charset="-128"/>
              </a:rPr>
              <a:t>if/else</a:t>
            </a:r>
            <a:r>
              <a:rPr lang="en-US" altLang="en-US">
                <a:ea typeface="ヒラギノ角ゴ Pro W3" pitchFamily="127" charset="-128"/>
              </a:rPr>
              <a:t> Statements</a:t>
            </a:r>
          </a:p>
        </p:txBody>
      </p:sp>
      <p:sp>
        <p:nvSpPr>
          <p:cNvPr id="4" name="Rectangle 7"/>
          <p:cNvSpPr txBox="1">
            <a:spLocks noChangeArrowheads="1"/>
          </p:cNvSpPr>
          <p:nvPr/>
        </p:nvSpPr>
        <p:spPr>
          <a:xfrm>
            <a:off x="4648200" y="1600200"/>
            <a:ext cx="4038600" cy="9144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300" b="0" i="0" u="none" strike="noStrike" kern="1200" cap="none" spc="0" normalizeH="0" baseline="0" noProof="0" dirty="0">
                <a:ln>
                  <a:noFill/>
                </a:ln>
                <a:solidFill>
                  <a:schemeClr val="tx1"/>
                </a:solidFill>
                <a:effectLst/>
                <a:uLnTx/>
                <a:uFillTx/>
                <a:latin typeface="+mn-lt"/>
                <a:ea typeface="ヒラギノ角ゴ Pro W3" pitchFamily="127" charset="-128"/>
                <a:cs typeface="+mn-cs"/>
              </a:rPr>
              <a:t>Example: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en-US" sz="2300" b="0" i="0" u="none" strike="noStrike" kern="1200" cap="none" spc="0" normalizeH="0" baseline="0" noProof="0" dirty="0">
              <a:ln>
                <a:noFill/>
              </a:ln>
              <a:solidFill>
                <a:schemeClr val="tx1"/>
              </a:solidFill>
              <a:effectLst/>
              <a:uLnTx/>
              <a:uFillTx/>
              <a:latin typeface="+mn-lt"/>
              <a:ea typeface="ヒラギノ角ゴ Pro W3" pitchFamily="127" charset="-128"/>
              <a:cs typeface="+mn-cs"/>
            </a:endParaRPr>
          </a:p>
        </p:txBody>
      </p:sp>
      <p:sp>
        <p:nvSpPr>
          <p:cNvPr id="5" name="Rectangle 8"/>
          <p:cNvSpPr>
            <a:spLocks noChangeArrowheads="1"/>
          </p:cNvSpPr>
          <p:nvPr/>
        </p:nvSpPr>
        <p:spPr bwMode="auto">
          <a:xfrm>
            <a:off x="4756150" y="2209800"/>
            <a:ext cx="370205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1400" dirty="0" err="1">
                <a:solidFill>
                  <a:srgbClr val="F3711C"/>
                </a:solidFill>
                <a:latin typeface="CourierNewPSMT" charset="0"/>
              </a:rPr>
              <a:t>var</a:t>
            </a:r>
            <a:r>
              <a:rPr lang="en-US" altLang="en-US" sz="1400" dirty="0">
                <a:solidFill>
                  <a:srgbClr val="F3711C"/>
                </a:solidFill>
                <a:latin typeface="CourierNewPSMT" charset="0"/>
              </a:rPr>
              <a:t> </a:t>
            </a:r>
            <a:r>
              <a:rPr lang="en-US" altLang="en-US" sz="1400" dirty="0" err="1">
                <a:solidFill>
                  <a:srgbClr val="000000"/>
                </a:solidFill>
                <a:latin typeface="CourierNewPSMT" charset="0"/>
              </a:rPr>
              <a:t>salesTotal</a:t>
            </a:r>
            <a:r>
              <a:rPr lang="en-US" altLang="en-US" sz="1400" dirty="0">
                <a:solidFill>
                  <a:srgbClr val="000000"/>
                </a:solidFill>
                <a:latin typeface="CourierNewPSMT" charset="0"/>
              </a:rPr>
              <a:t> </a:t>
            </a:r>
            <a:r>
              <a:rPr lang="en-US" altLang="en-US" sz="1400" dirty="0">
                <a:solidFill>
                  <a:srgbClr val="F3711C"/>
                </a:solidFill>
                <a:latin typeface="CourierNewPSMT" charset="0"/>
              </a:rPr>
              <a:t>= </a:t>
            </a:r>
            <a:r>
              <a:rPr lang="en-US" altLang="en-US" sz="1400" dirty="0">
                <a:solidFill>
                  <a:srgbClr val="005CCF"/>
                </a:solidFill>
                <a:latin typeface="CourierNewPSMT" charset="0"/>
              </a:rPr>
              <a:t>75</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if </a:t>
            </a:r>
            <a:r>
              <a:rPr lang="en-US" altLang="en-US" sz="1400" dirty="0">
                <a:solidFill>
                  <a:srgbClr val="000000"/>
                </a:solidFill>
                <a:latin typeface="CourierNewPSMT" charset="0"/>
              </a:rPr>
              <a:t>(</a:t>
            </a:r>
            <a:r>
              <a:rPr lang="en-US" altLang="en-US" sz="1400" dirty="0" err="1">
                <a:solidFill>
                  <a:srgbClr val="000000"/>
                </a:solidFill>
                <a:latin typeface="CourierNewPSMT" charset="0"/>
              </a:rPr>
              <a:t>salesTotal</a:t>
            </a:r>
            <a:r>
              <a:rPr lang="en-US" altLang="en-US" sz="1400" dirty="0">
                <a:solidFill>
                  <a:srgbClr val="000000"/>
                </a:solidFill>
                <a:latin typeface="CourierNewPSMT" charset="0"/>
              </a:rPr>
              <a:t> </a:t>
            </a:r>
            <a:r>
              <a:rPr lang="en-US" altLang="en-US" sz="1400" dirty="0">
                <a:solidFill>
                  <a:srgbClr val="F3711C"/>
                </a:solidFill>
                <a:latin typeface="CourierNewPSMT" charset="0"/>
              </a:rPr>
              <a:t>&gt; </a:t>
            </a:r>
            <a:r>
              <a:rPr lang="en-US" altLang="en-US" sz="1400" dirty="0">
                <a:solidFill>
                  <a:srgbClr val="005CCF"/>
                </a:solidFill>
                <a:latin typeface="CourierNewPSMT" charset="0"/>
              </a:rPr>
              <a:t>50</a:t>
            </a:r>
            <a:r>
              <a:rPr lang="en-US" altLang="en-US" sz="1400" dirty="0">
                <a:solidFill>
                  <a:srgbClr val="000000"/>
                </a:solidFill>
                <a:latin typeface="CourierNewPSMT" charset="0"/>
              </a:rPr>
              <a:t>) {</a:t>
            </a:r>
          </a:p>
          <a:p>
            <a:pPr eaLnBrk="1" hangingPunct="1"/>
            <a:r>
              <a:rPr lang="en-US" altLang="en-US" sz="1400" dirty="0">
                <a:solidFill>
                  <a:srgbClr val="F3711C"/>
                </a:solidFill>
                <a:latin typeface="CourierNewPSMT" charset="0"/>
              </a:rPr>
              <a:t>   if </a:t>
            </a:r>
            <a:r>
              <a:rPr lang="en-US" altLang="en-US" sz="1400" dirty="0">
                <a:solidFill>
                  <a:srgbClr val="000000"/>
                </a:solidFill>
                <a:latin typeface="CourierNewPSMT" charset="0"/>
              </a:rPr>
              <a:t>(</a:t>
            </a:r>
            <a:r>
              <a:rPr lang="en-US" altLang="en-US" sz="1400" dirty="0" err="1">
                <a:solidFill>
                  <a:srgbClr val="000000"/>
                </a:solidFill>
                <a:latin typeface="CourierNewPSMT" charset="0"/>
              </a:rPr>
              <a:t>salesTotal</a:t>
            </a:r>
            <a:r>
              <a:rPr lang="en-US" altLang="en-US" sz="1400" dirty="0">
                <a:solidFill>
                  <a:srgbClr val="000000"/>
                </a:solidFill>
                <a:latin typeface="CourierNewPSMT" charset="0"/>
              </a:rPr>
              <a:t> </a:t>
            </a:r>
            <a:r>
              <a:rPr lang="en-US" altLang="en-US" sz="1400" dirty="0">
                <a:solidFill>
                  <a:srgbClr val="F3711C"/>
                </a:solidFill>
                <a:latin typeface="CourierNewPSMT" charset="0"/>
              </a:rPr>
              <a:t>&lt; </a:t>
            </a:r>
            <a:r>
              <a:rPr lang="en-US" altLang="en-US" sz="1400" dirty="0">
                <a:solidFill>
                  <a:srgbClr val="005CCF"/>
                </a:solidFill>
                <a:latin typeface="CourierNewPSMT" charset="0"/>
              </a:rPr>
              <a:t>100</a:t>
            </a:r>
            <a:r>
              <a:rPr lang="en-US" altLang="en-US" sz="1400" dirty="0">
                <a:solidFill>
                  <a:srgbClr val="000000"/>
                </a:solidFill>
                <a:latin typeface="CourierNewPSMT" charset="0"/>
              </a:rPr>
              <a:t>) {</a:t>
            </a:r>
          </a:p>
          <a:p>
            <a:pPr eaLnBrk="1" hangingPunct="1"/>
            <a:r>
              <a:rPr lang="en-US" altLang="en-US" sz="1400" dirty="0">
                <a:solidFill>
                  <a:srgbClr val="005CCF"/>
                </a:solidFill>
                <a:latin typeface="CourierNewPSMT" charset="0"/>
              </a:rPr>
              <a:t>      </a:t>
            </a:r>
            <a:r>
              <a:rPr lang="en-US" altLang="en-US" sz="1400" dirty="0" err="1">
                <a:solidFill>
                  <a:srgbClr val="005CCF"/>
                </a:solidFill>
                <a:latin typeface="CourierNewPSMT" charset="0"/>
              </a:rPr>
              <a:t>document</a:t>
            </a:r>
            <a:r>
              <a:rPr lang="en-US" altLang="en-US" sz="1400" dirty="0" err="1">
                <a:solidFill>
                  <a:srgbClr val="000000"/>
                </a:solidFill>
                <a:latin typeface="CourierNewPSMT" charset="0"/>
              </a:rPr>
              <a:t>.write</a:t>
            </a:r>
            <a:r>
              <a:rPr lang="en-US" altLang="en-US" sz="1400" dirty="0">
                <a:solidFill>
                  <a:srgbClr val="000000"/>
                </a:solidFill>
                <a:latin typeface="CourierNewPSMT" charset="0"/>
              </a:rPr>
              <a:t>(</a:t>
            </a:r>
            <a:r>
              <a:rPr lang="en-US" altLang="en-US" sz="1400" dirty="0">
                <a:solidFill>
                  <a:srgbClr val="00CD00"/>
                </a:solidFill>
                <a:latin typeface="CourierNewPSMT" charset="0"/>
              </a:rPr>
              <a:t>"&lt;p&gt;The sales total is</a:t>
            </a:r>
          </a:p>
          <a:p>
            <a:pPr eaLnBrk="1" hangingPunct="1"/>
            <a:r>
              <a:rPr lang="en-US" altLang="en-US" sz="1400" dirty="0">
                <a:solidFill>
                  <a:srgbClr val="00CD00"/>
                </a:solidFill>
                <a:latin typeface="CourierNewPSMT" charset="0"/>
              </a:rPr>
              <a:t>         between 50 and 100.&lt;/p&gt;"</a:t>
            </a:r>
            <a:r>
              <a:rPr lang="en-US" altLang="en-US" sz="1400" dirty="0">
                <a:solidFill>
                  <a:srgbClr val="000000"/>
                </a:solidFill>
                <a:latin typeface="CourierNewPSMT" charset="0"/>
              </a:rPr>
              <a:t>);</a:t>
            </a:r>
          </a:p>
          <a:p>
            <a:pPr eaLnBrk="1" hangingPunct="1"/>
            <a:r>
              <a:rPr lang="en-US" altLang="en-US" sz="1400" dirty="0">
                <a:solidFill>
                  <a:srgbClr val="000000"/>
                </a:solidFill>
                <a:latin typeface="CourierNewPSMT" charset="0"/>
              </a:rPr>
              <a:t>   }</a:t>
            </a:r>
          </a:p>
          <a:p>
            <a:pPr eaLnBrk="1" hangingPunct="1"/>
            <a:r>
              <a:rPr lang="en-US" altLang="en-US" sz="1400" dirty="0">
                <a:solidFill>
                  <a:srgbClr val="000000"/>
                </a:solidFill>
                <a:latin typeface="CourierNewPSMT" charset="0"/>
              </a:rPr>
              <a:t>}</a:t>
            </a:r>
            <a:endParaRPr lang="en-US" altLang="en-US" sz="1400" dirty="0">
              <a:latin typeface="Courier New" pitchFamily="49" charset="0"/>
            </a:endParaRPr>
          </a:p>
        </p:txBody>
      </p:sp>
    </p:spTree>
    <p:extLst>
      <p:ext uri="{BB962C8B-B14F-4D97-AF65-F5344CB8AC3E}">
        <p14:creationId xmlns:p14="http://schemas.microsoft.com/office/powerpoint/2010/main" val="161409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7"/>
          <p:cNvSpPr>
            <a:spLocks noGrp="1" noChangeArrowheads="1"/>
          </p:cNvSpPr>
          <p:nvPr>
            <p:ph idx="1"/>
          </p:nvPr>
        </p:nvSpPr>
        <p:spPr>
          <a:xfrm>
            <a:off x="457200" y="1600200"/>
            <a:ext cx="8229600" cy="1447800"/>
          </a:xfrm>
        </p:spPr>
        <p:txBody>
          <a:bodyPr>
            <a:noAutofit/>
          </a:bodyPr>
          <a:lstStyle/>
          <a:p>
            <a:pPr eaLnBrk="1" hangingPunct="1"/>
            <a:r>
              <a:rPr lang="en-US" altLang="en-US" sz="1600" dirty="0">
                <a:ea typeface="ヒラギノ角ゴ Pro W3" pitchFamily="127" charset="-128"/>
              </a:rPr>
              <a:t>Compact version of nested </a:t>
            </a:r>
            <a:r>
              <a:rPr lang="en-US" altLang="en-US" sz="1600" dirty="0">
                <a:latin typeface="Courier New" pitchFamily="49" charset="0"/>
                <a:ea typeface="ヒラギノ角ゴ Pro W3" pitchFamily="127" charset="-128"/>
                <a:cs typeface="Courier New" pitchFamily="49" charset="0"/>
              </a:rPr>
              <a:t>if/else</a:t>
            </a:r>
            <a:r>
              <a:rPr lang="en-US" altLang="en-US" sz="1600" dirty="0">
                <a:ea typeface="ヒラギノ角ゴ Pro W3" pitchFamily="127" charset="-128"/>
              </a:rPr>
              <a:t> statements</a:t>
            </a:r>
          </a:p>
          <a:p>
            <a:pPr lvl="1"/>
            <a:r>
              <a:rPr lang="en-US" altLang="en-US" sz="1400" dirty="0">
                <a:ea typeface="ヒラギノ角ゴ Pro W3" pitchFamily="127" charset="-128"/>
              </a:rPr>
              <a:t>combine an </a:t>
            </a:r>
            <a:r>
              <a:rPr lang="en-US" altLang="en-US" sz="1400" dirty="0">
                <a:latin typeface="Courier New" pitchFamily="49" charset="0"/>
                <a:ea typeface="ヒラギノ角ゴ Pro W3" pitchFamily="127" charset="-128"/>
                <a:cs typeface="Courier New" pitchFamily="49" charset="0"/>
              </a:rPr>
              <a:t>else</a:t>
            </a:r>
            <a:r>
              <a:rPr lang="en-US" altLang="en-US" sz="1400" dirty="0">
                <a:ea typeface="ヒラギノ角ゴ Pro W3" pitchFamily="127" charset="-128"/>
              </a:rPr>
              <a:t> statement with its nested </a:t>
            </a:r>
            <a:r>
              <a:rPr lang="en-US" altLang="en-US" sz="1400" dirty="0">
                <a:latin typeface="Courier New" pitchFamily="49" charset="0"/>
                <a:ea typeface="ヒラギノ角ゴ Pro W3" pitchFamily="127" charset="-128"/>
                <a:cs typeface="Courier New" pitchFamily="49" charset="0"/>
              </a:rPr>
              <a:t>if</a:t>
            </a:r>
            <a:r>
              <a:rPr lang="en-US" altLang="en-US" sz="1400" dirty="0">
                <a:ea typeface="ヒラギノ角ゴ Pro W3" pitchFamily="127" charset="-128"/>
              </a:rPr>
              <a:t> statement</a:t>
            </a:r>
          </a:p>
          <a:p>
            <a:pPr lvl="1"/>
            <a:r>
              <a:rPr lang="en-US" altLang="en-US" sz="1400" dirty="0">
                <a:ea typeface="ヒラギノ角ゴ Pro W3" pitchFamily="127" charset="-128"/>
              </a:rPr>
              <a:t>requires fewer characters</a:t>
            </a:r>
          </a:p>
          <a:p>
            <a:pPr lvl="1"/>
            <a:r>
              <a:rPr lang="en-US" altLang="en-US" sz="1400" dirty="0">
                <a:ea typeface="ヒラギノ角ゴ Pro W3" pitchFamily="127" charset="-128"/>
              </a:rPr>
              <a:t>easier to read</a:t>
            </a:r>
          </a:p>
        </p:txBody>
      </p:sp>
      <p:sp>
        <p:nvSpPr>
          <p:cNvPr id="40964" name="Rectangle 6"/>
          <p:cNvSpPr>
            <a:spLocks noGrp="1" noChangeArrowheads="1"/>
          </p:cNvSpPr>
          <p:nvPr>
            <p:ph type="title"/>
          </p:nvPr>
        </p:nvSpPr>
        <p:spPr/>
        <p:txBody>
          <a:bodyPr/>
          <a:lstStyle/>
          <a:p>
            <a:pPr eaLnBrk="1" hangingPunct="1"/>
            <a:r>
              <a:rPr lang="en-US" altLang="en-US">
                <a:latin typeface="Courier New" pitchFamily="49" charset="0"/>
                <a:ea typeface="ヒラギノ角ゴ Pro W3" pitchFamily="127" charset="-128"/>
              </a:rPr>
              <a:t>else if</a:t>
            </a:r>
            <a:r>
              <a:rPr lang="en-US" altLang="en-US">
                <a:ea typeface="ヒラギノ角ゴ Pro W3" pitchFamily="127" charset="-128"/>
              </a:rPr>
              <a:t> constructions</a:t>
            </a:r>
          </a:p>
        </p:txBody>
      </p:sp>
      <p:sp>
        <p:nvSpPr>
          <p:cNvPr id="4" name="Rectangle 8"/>
          <p:cNvSpPr>
            <a:spLocks noChangeArrowheads="1"/>
          </p:cNvSpPr>
          <p:nvPr/>
        </p:nvSpPr>
        <p:spPr bwMode="auto">
          <a:xfrm>
            <a:off x="4648200" y="2362200"/>
            <a:ext cx="3581400" cy="1815882"/>
          </a:xfrm>
          <a:prstGeom prst="rect">
            <a:avLst/>
          </a:prstGeom>
          <a:noFill/>
          <a:ln w="9525">
            <a:solidFill>
              <a:srgbClr val="000000"/>
            </a:solidFill>
            <a:miter lim="800000"/>
            <a:headEnd/>
            <a:tailEnd/>
          </a:ln>
          <a:effectLst/>
        </p:spPr>
        <p:txBody>
          <a:bodyPr wrap="square">
            <a:spAutoFit/>
          </a:bodyPr>
          <a:lstStyle/>
          <a:p>
            <a:pPr>
              <a:defRPr/>
            </a:pPr>
            <a:r>
              <a:rPr lang="en-US" sz="1400" dirty="0">
                <a:solidFill>
                  <a:srgbClr val="F3711C"/>
                </a:solidFill>
                <a:latin typeface="CourierNewPSMT"/>
                <a:ea typeface="ヒラギノ角ゴ Pro W3" charset="0"/>
                <a:cs typeface="ヒラギノ角ゴ Pro W3" charset="0"/>
              </a:rPr>
              <a:t>if </a:t>
            </a:r>
            <a:r>
              <a:rPr lang="en-US" sz="1400" dirty="0">
                <a:solidFill>
                  <a:srgbClr val="000000"/>
                </a:solidFill>
                <a:latin typeface="CourierNewPSMT"/>
                <a:ea typeface="ヒラギノ角ゴ Pro W3" charset="0"/>
                <a:cs typeface="ヒラギノ角ゴ Pro W3" charset="0"/>
              </a:rPr>
              <a:t>(</a:t>
            </a:r>
            <a:r>
              <a:rPr lang="en-US" sz="1400" dirty="0" err="1">
                <a:solidFill>
                  <a:srgbClr val="000000"/>
                </a:solidFill>
                <a:latin typeface="CourierNewPSMT"/>
                <a:ea typeface="ヒラギノ角ゴ Pro W3" charset="0"/>
                <a:cs typeface="ヒラギノ角ゴ Pro W3" charset="0"/>
              </a:rPr>
              <a:t>gameLocation</a:t>
            </a:r>
            <a:r>
              <a:rPr lang="en-US" sz="1400" dirty="0">
                <a:solidFill>
                  <a:srgbClr val="000000"/>
                </a:solidFill>
                <a:latin typeface="CourierNewPSMT"/>
                <a:ea typeface="ヒラギノ角ゴ Pro W3" charset="0"/>
                <a:cs typeface="ヒラギノ角ゴ Pro W3" charset="0"/>
              </a:rPr>
              <a:t>[</a:t>
            </a:r>
            <a:r>
              <a:rPr lang="en-US" sz="1400" dirty="0" err="1">
                <a:solidFill>
                  <a:srgbClr val="000000"/>
                </a:solidFill>
                <a:latin typeface="CourierNewPSMT"/>
                <a:ea typeface="ヒラギノ角ゴ Pro W3" charset="0"/>
                <a:cs typeface="ヒラギノ角ゴ Pro W3" charset="0"/>
              </a:rPr>
              <a:t>i</a:t>
            </a:r>
            <a:r>
              <a:rPr lang="en-US" sz="1400" dirty="0">
                <a:solidFill>
                  <a:srgbClr val="000000"/>
                </a:solidFill>
                <a:latin typeface="CourierNewPSMT"/>
                <a:ea typeface="ヒラギノ角ゴ Pro W3" charset="0"/>
                <a:cs typeface="ヒラギノ角ゴ Pro W3" charset="0"/>
              </a:rPr>
              <a:t>] </a:t>
            </a:r>
            <a:r>
              <a:rPr lang="en-US" sz="1400" dirty="0">
                <a:solidFill>
                  <a:srgbClr val="F3711C"/>
                </a:solidFill>
                <a:latin typeface="CourierNewPSMT"/>
                <a:ea typeface="ヒラギノ角ゴ Pro W3" charset="0"/>
                <a:cs typeface="ヒラギノ角ゴ Pro W3" charset="0"/>
              </a:rPr>
              <a:t>=== </a:t>
            </a:r>
            <a:r>
              <a:rPr lang="en-US" sz="1400" dirty="0">
                <a:solidFill>
                  <a:srgbClr val="00CD00"/>
                </a:solidFill>
                <a:latin typeface="CourierNewPSMT"/>
                <a:ea typeface="ヒラギノ角ゴ Pro W3" charset="0"/>
                <a:cs typeface="ヒラギノ角ゴ Pro W3" charset="0"/>
              </a:rPr>
              <a:t>"away"</a:t>
            </a:r>
            <a:r>
              <a:rPr lang="en-US" sz="1400" dirty="0">
                <a:solidFill>
                  <a:srgbClr val="000000"/>
                </a:solidFill>
                <a:latin typeface="CourierNewPSMT"/>
                <a:ea typeface="ヒラギノ角ゴ Pro W3" charset="0"/>
                <a:cs typeface="ヒラギノ角ゴ Pro W3" charset="0"/>
              </a:rPr>
              <a:t>) {</a:t>
            </a:r>
          </a:p>
          <a:p>
            <a:pPr>
              <a:defRPr/>
            </a:pPr>
            <a:r>
              <a:rPr lang="en-US" sz="1400" dirty="0">
                <a:solidFill>
                  <a:srgbClr val="000000"/>
                </a:solidFill>
                <a:latin typeface="CourierNewPSMT"/>
                <a:ea typeface="ヒラギノ角ゴ Pro W3" charset="0"/>
                <a:cs typeface="ヒラギノ角ゴ Pro W3" charset="0"/>
              </a:rPr>
              <a:t>   paragraphs[</a:t>
            </a:r>
            <a:r>
              <a:rPr lang="en-US" sz="1400" dirty="0">
                <a:solidFill>
                  <a:srgbClr val="005CCF"/>
                </a:solidFill>
                <a:latin typeface="CourierNewPSMT"/>
                <a:ea typeface="ヒラギノ角ゴ Pro W3" charset="0"/>
                <a:cs typeface="ヒラギノ角ゴ Pro W3" charset="0"/>
              </a:rPr>
              <a:t>1</a:t>
            </a:r>
            <a:r>
              <a:rPr lang="en-US" sz="1400" dirty="0">
                <a:solidFill>
                  <a:srgbClr val="000000"/>
                </a:solidFill>
                <a:latin typeface="CourierNewPSMT"/>
                <a:ea typeface="ヒラギノ角ゴ Pro W3" charset="0"/>
                <a:cs typeface="ヒラギノ角ゴ Pro W3" charset="0"/>
              </a:rPr>
              <a:t>].</a:t>
            </a:r>
            <a:r>
              <a:rPr lang="en-US" sz="1400" dirty="0" err="1">
                <a:solidFill>
                  <a:srgbClr val="000000"/>
                </a:solidFill>
                <a:latin typeface="CourierNewPSMT"/>
                <a:ea typeface="ヒラギノ角ゴ Pro W3" charset="0"/>
                <a:cs typeface="ヒラギノ角ゴ Pro W3" charset="0"/>
              </a:rPr>
              <a:t>innerHTML</a:t>
            </a:r>
            <a:r>
              <a:rPr lang="en-US" sz="1400" dirty="0">
                <a:solidFill>
                  <a:srgbClr val="000000"/>
                </a:solidFill>
                <a:latin typeface="CourierNewPSMT"/>
                <a:ea typeface="ヒラギノ角ゴ Pro W3" charset="0"/>
                <a:cs typeface="ヒラギノ角ゴ Pro W3" charset="0"/>
              </a:rPr>
              <a:t> </a:t>
            </a:r>
            <a:r>
              <a:rPr lang="en-US" sz="1400" dirty="0">
                <a:solidFill>
                  <a:srgbClr val="F3711C"/>
                </a:solidFill>
                <a:latin typeface="CourierNewPSMT"/>
                <a:ea typeface="ヒラギノ角ゴ Pro W3" charset="0"/>
                <a:cs typeface="ヒラギノ角ゴ Pro W3" charset="0"/>
              </a:rPr>
              <a:t>= </a:t>
            </a:r>
            <a:r>
              <a:rPr lang="en-US" sz="1400" dirty="0">
                <a:solidFill>
                  <a:srgbClr val="00CD00"/>
                </a:solidFill>
                <a:latin typeface="CourierNewPSMT"/>
                <a:ea typeface="ヒラギノ角ゴ Pro W3" charset="0"/>
                <a:cs typeface="ヒラギノ角ゴ Pro W3" charset="0"/>
              </a:rPr>
              <a:t>"@ "</a:t>
            </a:r>
            <a:r>
              <a:rPr lang="en-US" sz="1400" dirty="0">
                <a:solidFill>
                  <a:srgbClr val="000000"/>
                </a:solidFill>
                <a:latin typeface="CourierNewPSMT"/>
                <a:ea typeface="ヒラギノ角ゴ Pro W3" charset="0"/>
                <a:cs typeface="ヒラギノ角ゴ Pro W3" charset="0"/>
              </a:rPr>
              <a:t>;</a:t>
            </a:r>
          </a:p>
          <a:p>
            <a:pPr>
              <a:defRPr/>
            </a:pPr>
            <a:r>
              <a:rPr lang="en-US" sz="1400" dirty="0">
                <a:solidFill>
                  <a:srgbClr val="000000"/>
                </a:solidFill>
                <a:latin typeface="CourierNewPSMT"/>
                <a:ea typeface="ヒラギノ角ゴ Pro W3" charset="0"/>
                <a:cs typeface="ヒラギノ角ゴ Pro W3" charset="0"/>
              </a:rPr>
              <a:t>}</a:t>
            </a:r>
          </a:p>
          <a:p>
            <a:pPr>
              <a:defRPr/>
            </a:pPr>
            <a:r>
              <a:rPr lang="da-DK" sz="1400" dirty="0" err="1">
                <a:solidFill>
                  <a:srgbClr val="F3711C"/>
                </a:solidFill>
                <a:latin typeface="CourierNewPSMT"/>
                <a:ea typeface="ヒラギノ角ゴ Pro W3" charset="0"/>
                <a:cs typeface="ヒラギノ角ゴ Pro W3" charset="0"/>
              </a:rPr>
              <a:t>else</a:t>
            </a:r>
            <a:r>
              <a:rPr lang="da-DK" sz="1400" dirty="0">
                <a:solidFill>
                  <a:srgbClr val="F3711C"/>
                </a:solidFill>
                <a:latin typeface="CourierNewPSMT"/>
                <a:ea typeface="ヒラギノ角ゴ Pro W3" charset="0"/>
                <a:cs typeface="ヒラギノ角ゴ Pro W3" charset="0"/>
              </a:rPr>
              <a:t> </a:t>
            </a:r>
            <a:r>
              <a:rPr lang="da-DK" sz="1400" dirty="0">
                <a:solidFill>
                  <a:srgbClr val="000000"/>
                </a:solidFill>
                <a:latin typeface="CourierNewPSMT"/>
                <a:ea typeface="ヒラギノ角ゴ Pro W3" charset="0"/>
                <a:cs typeface="ヒラギノ角ゴ Pro W3" charset="0"/>
              </a:rPr>
              <a:t>{</a:t>
            </a:r>
          </a:p>
          <a:p>
            <a:pPr>
              <a:defRPr/>
            </a:pPr>
            <a:r>
              <a:rPr lang="da-DK" sz="1400" dirty="0">
                <a:solidFill>
                  <a:srgbClr val="F3711C"/>
                </a:solidFill>
                <a:latin typeface="CourierNewPSMT"/>
                <a:ea typeface="ヒラギノ角ゴ Pro W3" charset="0"/>
                <a:cs typeface="ヒラギノ角ゴ Pro W3" charset="0"/>
              </a:rPr>
              <a:t>   </a:t>
            </a:r>
            <a:r>
              <a:rPr lang="da-DK" sz="1400" dirty="0" err="1">
                <a:solidFill>
                  <a:srgbClr val="F3711C"/>
                </a:solidFill>
                <a:latin typeface="CourierNewPSMT"/>
                <a:ea typeface="ヒラギノ角ゴ Pro W3" charset="0"/>
                <a:cs typeface="ヒラギノ角ゴ Pro W3" charset="0"/>
              </a:rPr>
              <a:t>if</a:t>
            </a:r>
            <a:r>
              <a:rPr lang="da-DK" sz="1400" dirty="0">
                <a:solidFill>
                  <a:srgbClr val="F3711C"/>
                </a:solidFill>
                <a:latin typeface="CourierNewPSMT"/>
                <a:ea typeface="ヒラギノ角ゴ Pro W3" charset="0"/>
                <a:cs typeface="ヒラギノ角ゴ Pro W3" charset="0"/>
              </a:rPr>
              <a:t> </a:t>
            </a:r>
            <a:r>
              <a:rPr lang="da-DK" sz="1400" dirty="0">
                <a:solidFill>
                  <a:srgbClr val="000000"/>
                </a:solidFill>
                <a:latin typeface="CourierNewPSMT"/>
                <a:ea typeface="ヒラギノ角ゴ Pro W3" charset="0"/>
                <a:cs typeface="ヒラギノ角ゴ Pro W3" charset="0"/>
              </a:rPr>
              <a:t>(</a:t>
            </a:r>
            <a:r>
              <a:rPr lang="da-DK" sz="1400" dirty="0" err="1">
                <a:solidFill>
                  <a:srgbClr val="000000"/>
                </a:solidFill>
                <a:latin typeface="CourierNewPSMT"/>
                <a:ea typeface="ヒラギノ角ゴ Pro W3" charset="0"/>
                <a:cs typeface="ヒラギノ角ゴ Pro W3" charset="0"/>
              </a:rPr>
              <a:t>gameLocation</a:t>
            </a:r>
            <a:r>
              <a:rPr lang="da-DK" sz="1400" dirty="0">
                <a:solidFill>
                  <a:srgbClr val="000000"/>
                </a:solidFill>
                <a:latin typeface="CourierNewPSMT"/>
                <a:ea typeface="ヒラギノ角ゴ Pro W3" charset="0"/>
                <a:cs typeface="ヒラギノ角ゴ Pro W3" charset="0"/>
              </a:rPr>
              <a:t>[i] </a:t>
            </a:r>
            <a:r>
              <a:rPr lang="da-DK" sz="1400" dirty="0">
                <a:solidFill>
                  <a:srgbClr val="F3711C"/>
                </a:solidFill>
                <a:latin typeface="CourierNewPSMT"/>
                <a:ea typeface="ヒラギノ角ゴ Pro W3" charset="0"/>
                <a:cs typeface="ヒラギノ角ゴ Pro W3" charset="0"/>
              </a:rPr>
              <a:t>=== </a:t>
            </a:r>
            <a:r>
              <a:rPr lang="da-DK" sz="1400" dirty="0">
                <a:solidFill>
                  <a:srgbClr val="00CD00"/>
                </a:solidFill>
                <a:latin typeface="CourierNewPSMT"/>
                <a:ea typeface="ヒラギノ角ゴ Pro W3" charset="0"/>
                <a:cs typeface="ヒラギノ角ゴ Pro W3" charset="0"/>
              </a:rPr>
              <a:t>"</a:t>
            </a:r>
            <a:r>
              <a:rPr lang="da-DK" sz="1400" dirty="0" err="1">
                <a:solidFill>
                  <a:srgbClr val="00CD00"/>
                </a:solidFill>
                <a:latin typeface="CourierNewPSMT"/>
                <a:ea typeface="ヒラギノ角ゴ Pro W3" charset="0"/>
                <a:cs typeface="ヒラギノ角ゴ Pro W3" charset="0"/>
              </a:rPr>
              <a:t>home</a:t>
            </a:r>
            <a:r>
              <a:rPr lang="da-DK" sz="1400" dirty="0">
                <a:solidFill>
                  <a:srgbClr val="00CD00"/>
                </a:solidFill>
                <a:latin typeface="CourierNewPSMT"/>
                <a:ea typeface="ヒラギノ角ゴ Pro W3" charset="0"/>
                <a:cs typeface="ヒラギノ角ゴ Pro W3" charset="0"/>
              </a:rPr>
              <a:t>"</a:t>
            </a:r>
            <a:r>
              <a:rPr lang="da-DK" sz="1400" dirty="0">
                <a:solidFill>
                  <a:srgbClr val="000000"/>
                </a:solidFill>
                <a:latin typeface="CourierNewPSMT"/>
                <a:ea typeface="ヒラギノ角ゴ Pro W3" charset="0"/>
                <a:cs typeface="ヒラギノ角ゴ Pro W3" charset="0"/>
              </a:rPr>
              <a:t>) {</a:t>
            </a:r>
          </a:p>
          <a:p>
            <a:pPr>
              <a:defRPr/>
            </a:pPr>
            <a:r>
              <a:rPr lang="da-DK" sz="1400" dirty="0">
                <a:solidFill>
                  <a:srgbClr val="000000"/>
                </a:solidFill>
                <a:latin typeface="CourierNewPSMT"/>
                <a:ea typeface="ヒラギノ角ゴ Pro W3" charset="0"/>
                <a:cs typeface="ヒラギノ角ゴ Pro W3" charset="0"/>
              </a:rPr>
              <a:t>      </a:t>
            </a:r>
            <a:r>
              <a:rPr lang="da-DK" sz="1400" dirty="0" err="1">
                <a:solidFill>
                  <a:srgbClr val="000000"/>
                </a:solidFill>
                <a:latin typeface="CourierNewPSMT"/>
                <a:ea typeface="ヒラギノ角ゴ Pro W3" charset="0"/>
                <a:cs typeface="ヒラギノ角ゴ Pro W3" charset="0"/>
              </a:rPr>
              <a:t>paragraphs</a:t>
            </a:r>
            <a:r>
              <a:rPr lang="da-DK" sz="1400" dirty="0">
                <a:solidFill>
                  <a:srgbClr val="000000"/>
                </a:solidFill>
                <a:latin typeface="CourierNewPSMT"/>
                <a:ea typeface="ヒラギノ角ゴ Pro W3" charset="0"/>
                <a:cs typeface="ヒラギノ角ゴ Pro W3" charset="0"/>
              </a:rPr>
              <a:t>[</a:t>
            </a:r>
            <a:r>
              <a:rPr lang="da-DK" sz="1400" dirty="0">
                <a:solidFill>
                  <a:srgbClr val="005CCF"/>
                </a:solidFill>
                <a:latin typeface="CourierNewPSMT"/>
                <a:ea typeface="ヒラギノ角ゴ Pro W3" charset="0"/>
                <a:cs typeface="ヒラギノ角ゴ Pro W3" charset="0"/>
              </a:rPr>
              <a:t>1</a:t>
            </a:r>
            <a:r>
              <a:rPr lang="da-DK" sz="1400" dirty="0">
                <a:solidFill>
                  <a:srgbClr val="000000"/>
                </a:solidFill>
                <a:latin typeface="CourierNewPSMT"/>
                <a:ea typeface="ヒラギノ角ゴ Pro W3" charset="0"/>
                <a:cs typeface="ヒラギノ角ゴ Pro W3" charset="0"/>
              </a:rPr>
              <a:t>].</a:t>
            </a:r>
            <a:r>
              <a:rPr lang="da-DK" sz="1400" dirty="0" err="1">
                <a:solidFill>
                  <a:srgbClr val="000000"/>
                </a:solidFill>
                <a:latin typeface="CourierNewPSMT"/>
                <a:ea typeface="ヒラギノ角ゴ Pro W3" charset="0"/>
                <a:cs typeface="ヒラギノ角ゴ Pro W3" charset="0"/>
              </a:rPr>
              <a:t>innerHTML</a:t>
            </a:r>
            <a:r>
              <a:rPr lang="da-DK" sz="1400" dirty="0">
                <a:solidFill>
                  <a:srgbClr val="000000"/>
                </a:solidFill>
                <a:latin typeface="CourierNewPSMT"/>
                <a:ea typeface="ヒラギノ角ゴ Pro W3" charset="0"/>
                <a:cs typeface="ヒラギノ角ゴ Pro W3" charset="0"/>
              </a:rPr>
              <a:t> </a:t>
            </a:r>
            <a:r>
              <a:rPr lang="da-DK" sz="1400" dirty="0">
                <a:solidFill>
                  <a:srgbClr val="F3711C"/>
                </a:solidFill>
                <a:latin typeface="CourierNewPSMT"/>
                <a:ea typeface="ヒラギノ角ゴ Pro W3" charset="0"/>
                <a:cs typeface="ヒラギノ角ゴ Pro W3" charset="0"/>
              </a:rPr>
              <a:t>= </a:t>
            </a:r>
            <a:r>
              <a:rPr lang="da-DK" sz="1400" dirty="0">
                <a:solidFill>
                  <a:srgbClr val="00CD00"/>
                </a:solidFill>
                <a:latin typeface="CourierNewPSMT"/>
                <a:ea typeface="ヒラギノ角ゴ Pro W3" charset="0"/>
                <a:cs typeface="ヒラギノ角ゴ Pro W3" charset="0"/>
              </a:rPr>
              <a:t>"</a:t>
            </a:r>
            <a:r>
              <a:rPr lang="da-DK" sz="1400" dirty="0" err="1">
                <a:solidFill>
                  <a:srgbClr val="00CD00"/>
                </a:solidFill>
                <a:latin typeface="CourierNewPSMT"/>
                <a:ea typeface="ヒラギノ角ゴ Pro W3" charset="0"/>
                <a:cs typeface="ヒラギノ角ゴ Pro W3" charset="0"/>
              </a:rPr>
              <a:t>vs</a:t>
            </a:r>
            <a:r>
              <a:rPr lang="da-DK" sz="1400" dirty="0">
                <a:solidFill>
                  <a:srgbClr val="00CD00"/>
                </a:solidFill>
                <a:latin typeface="CourierNewPSMT"/>
                <a:ea typeface="ヒラギノ角ゴ Pro W3" charset="0"/>
                <a:cs typeface="ヒラギノ角ゴ Pro W3" charset="0"/>
              </a:rPr>
              <a:t> "</a:t>
            </a:r>
            <a:r>
              <a:rPr lang="da-DK" sz="1400" dirty="0">
                <a:solidFill>
                  <a:srgbClr val="000000"/>
                </a:solidFill>
                <a:latin typeface="CourierNewPSMT"/>
                <a:ea typeface="ヒラギノ角ゴ Pro W3" charset="0"/>
                <a:cs typeface="ヒラギノ角ゴ Pro W3" charset="0"/>
              </a:rPr>
              <a:t>;</a:t>
            </a:r>
          </a:p>
          <a:p>
            <a:pPr>
              <a:defRPr/>
            </a:pPr>
            <a:r>
              <a:rPr lang="da-DK" sz="1400" dirty="0">
                <a:solidFill>
                  <a:srgbClr val="000000"/>
                </a:solidFill>
                <a:latin typeface="CourierNewPSMT"/>
                <a:ea typeface="ヒラギノ角ゴ Pro W3" charset="0"/>
                <a:cs typeface="ヒラギノ角ゴ Pro W3" charset="0"/>
              </a:rPr>
              <a:t>   }</a:t>
            </a:r>
          </a:p>
          <a:p>
            <a:pPr>
              <a:defRPr/>
            </a:pPr>
            <a:r>
              <a:rPr lang="da-DK" sz="1400" dirty="0">
                <a:solidFill>
                  <a:srgbClr val="000000"/>
                </a:solidFill>
                <a:latin typeface="CourierNewPSMT"/>
                <a:ea typeface="ヒラギノ角ゴ Pro W3" charset="0"/>
                <a:cs typeface="ヒラギノ角ゴ Pro W3" charset="0"/>
              </a:rPr>
              <a:t>}</a:t>
            </a:r>
            <a:endParaRPr lang="en-US" sz="1400" dirty="0">
              <a:latin typeface="Courier New" pitchFamily="49" charset="0"/>
              <a:ea typeface="+mn-ea"/>
            </a:endParaRPr>
          </a:p>
        </p:txBody>
      </p:sp>
      <p:sp>
        <p:nvSpPr>
          <p:cNvPr id="5" name="Rectangle 8"/>
          <p:cNvSpPr>
            <a:spLocks noChangeArrowheads="1"/>
          </p:cNvSpPr>
          <p:nvPr/>
        </p:nvSpPr>
        <p:spPr bwMode="auto">
          <a:xfrm>
            <a:off x="4648200" y="4495800"/>
            <a:ext cx="3581400" cy="1384995"/>
          </a:xfrm>
          <a:prstGeom prst="rect">
            <a:avLst/>
          </a:prstGeom>
          <a:noFill/>
          <a:ln w="9525">
            <a:solidFill>
              <a:srgbClr val="000000"/>
            </a:solidFill>
            <a:miter lim="800000"/>
            <a:headEnd/>
            <a:tailEnd/>
          </a:ln>
          <a:effectLst/>
        </p:spPr>
        <p:txBody>
          <a:bodyPr wrap="square">
            <a:spAutoFit/>
          </a:bodyPr>
          <a:lstStyle/>
          <a:p>
            <a:pPr>
              <a:defRPr/>
            </a:pPr>
            <a:r>
              <a:rPr lang="en-US" sz="1400" dirty="0">
                <a:solidFill>
                  <a:srgbClr val="F3711C"/>
                </a:solidFill>
                <a:latin typeface="CourierNewPSMT"/>
                <a:ea typeface="ヒラギノ角ゴ Pro W3" charset="0"/>
                <a:cs typeface="ヒラギノ角ゴ Pro W3" charset="0"/>
              </a:rPr>
              <a:t>if </a:t>
            </a:r>
            <a:r>
              <a:rPr lang="en-US" sz="1400" dirty="0">
                <a:solidFill>
                  <a:srgbClr val="000000"/>
                </a:solidFill>
                <a:latin typeface="CourierNewPSMT"/>
                <a:ea typeface="ヒラギノ角ゴ Pro W3" charset="0"/>
                <a:cs typeface="ヒラギノ角ゴ Pro W3" charset="0"/>
              </a:rPr>
              <a:t>(</a:t>
            </a:r>
            <a:r>
              <a:rPr lang="en-US" sz="1400" dirty="0" err="1">
                <a:solidFill>
                  <a:srgbClr val="000000"/>
                </a:solidFill>
                <a:latin typeface="CourierNewPSMT"/>
                <a:ea typeface="ヒラギノ角ゴ Pro W3" charset="0"/>
                <a:cs typeface="ヒラギノ角ゴ Pro W3" charset="0"/>
              </a:rPr>
              <a:t>gameLocation</a:t>
            </a:r>
            <a:r>
              <a:rPr lang="en-US" sz="1400" dirty="0">
                <a:solidFill>
                  <a:srgbClr val="000000"/>
                </a:solidFill>
                <a:latin typeface="CourierNewPSMT"/>
                <a:ea typeface="ヒラギノ角ゴ Pro W3" charset="0"/>
                <a:cs typeface="ヒラギノ角ゴ Pro W3" charset="0"/>
              </a:rPr>
              <a:t>[</a:t>
            </a:r>
            <a:r>
              <a:rPr lang="en-US" sz="1400" dirty="0" err="1">
                <a:solidFill>
                  <a:srgbClr val="000000"/>
                </a:solidFill>
                <a:latin typeface="CourierNewPSMT"/>
                <a:ea typeface="ヒラギノ角ゴ Pro W3" charset="0"/>
                <a:cs typeface="ヒラギノ角ゴ Pro W3" charset="0"/>
              </a:rPr>
              <a:t>i</a:t>
            </a:r>
            <a:r>
              <a:rPr lang="en-US" sz="1400" dirty="0">
                <a:solidFill>
                  <a:srgbClr val="000000"/>
                </a:solidFill>
                <a:latin typeface="CourierNewPSMT"/>
                <a:ea typeface="ヒラギノ角ゴ Pro W3" charset="0"/>
                <a:cs typeface="ヒラギノ角ゴ Pro W3" charset="0"/>
              </a:rPr>
              <a:t>] </a:t>
            </a:r>
            <a:r>
              <a:rPr lang="en-US" sz="1400" dirty="0">
                <a:solidFill>
                  <a:srgbClr val="F3711C"/>
                </a:solidFill>
                <a:latin typeface="CourierNewPSMT"/>
                <a:ea typeface="ヒラギノ角ゴ Pro W3" charset="0"/>
                <a:cs typeface="ヒラギノ角ゴ Pro W3" charset="0"/>
              </a:rPr>
              <a:t>=== </a:t>
            </a:r>
            <a:r>
              <a:rPr lang="en-US" sz="1400" dirty="0">
                <a:solidFill>
                  <a:srgbClr val="00CD00"/>
                </a:solidFill>
                <a:latin typeface="CourierNewPSMT"/>
                <a:ea typeface="ヒラギノ角ゴ Pro W3" charset="0"/>
                <a:cs typeface="ヒラギノ角ゴ Pro W3" charset="0"/>
              </a:rPr>
              <a:t>"away"</a:t>
            </a:r>
            <a:r>
              <a:rPr lang="en-US" sz="1400" dirty="0">
                <a:solidFill>
                  <a:srgbClr val="000000"/>
                </a:solidFill>
                <a:latin typeface="CourierNewPSMT"/>
                <a:ea typeface="ヒラギノ角ゴ Pro W3" charset="0"/>
                <a:cs typeface="ヒラギノ角ゴ Pro W3" charset="0"/>
              </a:rPr>
              <a:t>) {</a:t>
            </a:r>
          </a:p>
          <a:p>
            <a:pPr>
              <a:defRPr/>
            </a:pPr>
            <a:r>
              <a:rPr lang="en-US" sz="1400" dirty="0">
                <a:solidFill>
                  <a:srgbClr val="000000"/>
                </a:solidFill>
                <a:latin typeface="CourierNewPSMT"/>
                <a:ea typeface="ヒラギノ角ゴ Pro W3" charset="0"/>
                <a:cs typeface="ヒラギノ角ゴ Pro W3" charset="0"/>
              </a:rPr>
              <a:t>   paragraphs[</a:t>
            </a:r>
            <a:r>
              <a:rPr lang="en-US" sz="1400" dirty="0">
                <a:solidFill>
                  <a:srgbClr val="005CCF"/>
                </a:solidFill>
                <a:latin typeface="CourierNewPSMT"/>
                <a:ea typeface="ヒラギノ角ゴ Pro W3" charset="0"/>
                <a:cs typeface="ヒラギノ角ゴ Pro W3" charset="0"/>
              </a:rPr>
              <a:t>1</a:t>
            </a:r>
            <a:r>
              <a:rPr lang="en-US" sz="1400" dirty="0">
                <a:solidFill>
                  <a:srgbClr val="000000"/>
                </a:solidFill>
                <a:latin typeface="CourierNewPSMT"/>
                <a:ea typeface="ヒラギノ角ゴ Pro W3" charset="0"/>
                <a:cs typeface="ヒラギノ角ゴ Pro W3" charset="0"/>
              </a:rPr>
              <a:t>].</a:t>
            </a:r>
            <a:r>
              <a:rPr lang="en-US" sz="1400" dirty="0" err="1">
                <a:solidFill>
                  <a:srgbClr val="000000"/>
                </a:solidFill>
                <a:latin typeface="CourierNewPSMT"/>
                <a:ea typeface="ヒラギノ角ゴ Pro W3" charset="0"/>
                <a:cs typeface="ヒラギノ角ゴ Pro W3" charset="0"/>
              </a:rPr>
              <a:t>innerHTML</a:t>
            </a:r>
            <a:r>
              <a:rPr lang="en-US" sz="1400" dirty="0">
                <a:solidFill>
                  <a:srgbClr val="000000"/>
                </a:solidFill>
                <a:latin typeface="CourierNewPSMT"/>
                <a:ea typeface="ヒラギノ角ゴ Pro W3" charset="0"/>
                <a:cs typeface="ヒラギノ角ゴ Pro W3" charset="0"/>
              </a:rPr>
              <a:t> </a:t>
            </a:r>
            <a:r>
              <a:rPr lang="en-US" sz="1400" dirty="0">
                <a:solidFill>
                  <a:srgbClr val="F3711C"/>
                </a:solidFill>
                <a:latin typeface="CourierNewPSMT"/>
                <a:ea typeface="ヒラギノ角ゴ Pro W3" charset="0"/>
                <a:cs typeface="ヒラギノ角ゴ Pro W3" charset="0"/>
              </a:rPr>
              <a:t>= </a:t>
            </a:r>
            <a:r>
              <a:rPr lang="en-US" sz="1400" dirty="0">
                <a:solidFill>
                  <a:srgbClr val="00CD00"/>
                </a:solidFill>
                <a:latin typeface="CourierNewPSMT"/>
                <a:ea typeface="ヒラギノ角ゴ Pro W3" charset="0"/>
                <a:cs typeface="ヒラギノ角ゴ Pro W3" charset="0"/>
              </a:rPr>
              <a:t>"@ "</a:t>
            </a:r>
            <a:r>
              <a:rPr lang="en-US" sz="1400" dirty="0">
                <a:solidFill>
                  <a:srgbClr val="000000"/>
                </a:solidFill>
                <a:latin typeface="CourierNewPSMT"/>
                <a:ea typeface="ヒラギノ角ゴ Pro W3" charset="0"/>
                <a:cs typeface="ヒラギノ角ゴ Pro W3" charset="0"/>
              </a:rPr>
              <a:t>;</a:t>
            </a:r>
          </a:p>
          <a:p>
            <a:pPr>
              <a:defRPr/>
            </a:pPr>
            <a:r>
              <a:rPr lang="en-US" sz="1400" dirty="0">
                <a:solidFill>
                  <a:srgbClr val="000000"/>
                </a:solidFill>
                <a:latin typeface="CourierNewPSMT"/>
                <a:ea typeface="ヒラギノ角ゴ Pro W3" charset="0"/>
                <a:cs typeface="ヒラギノ角ゴ Pro W3" charset="0"/>
              </a:rPr>
              <a:t>}</a:t>
            </a:r>
            <a:endParaRPr lang="en-US" sz="1400" dirty="0">
              <a:solidFill>
                <a:srgbClr val="F3711C"/>
              </a:solidFill>
              <a:latin typeface="CourierNewPSMT"/>
              <a:ea typeface="ヒラギノ角ゴ Pro W3" charset="0"/>
              <a:cs typeface="ヒラギノ角ゴ Pro W3" charset="0"/>
            </a:endParaRPr>
          </a:p>
          <a:p>
            <a:pPr>
              <a:defRPr/>
            </a:pPr>
            <a:r>
              <a:rPr lang="en-US" sz="1400" dirty="0">
                <a:solidFill>
                  <a:srgbClr val="F3711C"/>
                </a:solidFill>
                <a:latin typeface="CourierNewPSMT"/>
                <a:ea typeface="ヒラギノ角ゴ Pro W3" charset="0"/>
                <a:cs typeface="ヒラギノ角ゴ Pro W3" charset="0"/>
              </a:rPr>
              <a:t>else if </a:t>
            </a:r>
            <a:r>
              <a:rPr lang="en-US" sz="1400" dirty="0">
                <a:solidFill>
                  <a:srgbClr val="000000"/>
                </a:solidFill>
                <a:latin typeface="CourierNewPSMT"/>
                <a:ea typeface="ヒラギノ角ゴ Pro W3" charset="0"/>
                <a:cs typeface="ヒラギノ角ゴ Pro W3" charset="0"/>
              </a:rPr>
              <a:t>(</a:t>
            </a:r>
            <a:r>
              <a:rPr lang="en-US" sz="1400" dirty="0" err="1">
                <a:solidFill>
                  <a:srgbClr val="000000"/>
                </a:solidFill>
                <a:latin typeface="CourierNewPSMT"/>
                <a:ea typeface="ヒラギノ角ゴ Pro W3" charset="0"/>
                <a:cs typeface="ヒラギノ角ゴ Pro W3" charset="0"/>
              </a:rPr>
              <a:t>gameLocation</a:t>
            </a:r>
            <a:r>
              <a:rPr lang="en-US" sz="1400" dirty="0">
                <a:solidFill>
                  <a:srgbClr val="000000"/>
                </a:solidFill>
                <a:latin typeface="CourierNewPSMT"/>
                <a:ea typeface="ヒラギノ角ゴ Pro W3" charset="0"/>
                <a:cs typeface="ヒラギノ角ゴ Pro W3" charset="0"/>
              </a:rPr>
              <a:t>[</a:t>
            </a:r>
            <a:r>
              <a:rPr lang="en-US" sz="1400" dirty="0" err="1">
                <a:solidFill>
                  <a:srgbClr val="000000"/>
                </a:solidFill>
                <a:latin typeface="CourierNewPSMT"/>
                <a:ea typeface="ヒラギノ角ゴ Pro W3" charset="0"/>
                <a:cs typeface="ヒラギノ角ゴ Pro W3" charset="0"/>
              </a:rPr>
              <a:t>i</a:t>
            </a:r>
            <a:r>
              <a:rPr lang="en-US" sz="1400" dirty="0">
                <a:solidFill>
                  <a:srgbClr val="000000"/>
                </a:solidFill>
                <a:latin typeface="CourierNewPSMT"/>
                <a:ea typeface="ヒラギノ角ゴ Pro W3" charset="0"/>
                <a:cs typeface="ヒラギノ角ゴ Pro W3" charset="0"/>
              </a:rPr>
              <a:t>] </a:t>
            </a:r>
            <a:r>
              <a:rPr lang="en-US" sz="1400" dirty="0">
                <a:solidFill>
                  <a:srgbClr val="F3711C"/>
                </a:solidFill>
                <a:latin typeface="CourierNewPSMT"/>
                <a:ea typeface="ヒラギノ角ゴ Pro W3" charset="0"/>
                <a:cs typeface="ヒラギノ角ゴ Pro W3" charset="0"/>
              </a:rPr>
              <a:t>=== </a:t>
            </a:r>
            <a:r>
              <a:rPr lang="en-US" sz="1400" dirty="0">
                <a:solidFill>
                  <a:srgbClr val="00CD00"/>
                </a:solidFill>
                <a:latin typeface="CourierNewPSMT"/>
                <a:ea typeface="ヒラギノ角ゴ Pro W3" charset="0"/>
                <a:cs typeface="ヒラギノ角ゴ Pro W3" charset="0"/>
              </a:rPr>
              <a:t>"home"</a:t>
            </a:r>
            <a:r>
              <a:rPr lang="en-US" sz="1400" dirty="0">
                <a:solidFill>
                  <a:srgbClr val="000000"/>
                </a:solidFill>
                <a:latin typeface="CourierNewPSMT"/>
                <a:ea typeface="ヒラギノ角ゴ Pro W3" charset="0"/>
                <a:cs typeface="ヒラギノ角ゴ Pro W3" charset="0"/>
              </a:rPr>
              <a:t>) {</a:t>
            </a:r>
          </a:p>
          <a:p>
            <a:pPr>
              <a:defRPr/>
            </a:pPr>
            <a:r>
              <a:rPr lang="en-US" sz="1400" dirty="0">
                <a:solidFill>
                  <a:srgbClr val="000000"/>
                </a:solidFill>
                <a:latin typeface="CourierNewPSMT"/>
                <a:ea typeface="ヒラギノ角ゴ Pro W3" charset="0"/>
                <a:cs typeface="ヒラギノ角ゴ Pro W3" charset="0"/>
              </a:rPr>
              <a:t>   paragraphs[</a:t>
            </a:r>
            <a:r>
              <a:rPr lang="en-US" sz="1400" dirty="0">
                <a:solidFill>
                  <a:srgbClr val="005CCF"/>
                </a:solidFill>
                <a:latin typeface="CourierNewPSMT"/>
                <a:ea typeface="ヒラギノ角ゴ Pro W3" charset="0"/>
                <a:cs typeface="ヒラギノ角ゴ Pro W3" charset="0"/>
              </a:rPr>
              <a:t>1</a:t>
            </a:r>
            <a:r>
              <a:rPr lang="en-US" sz="1400" dirty="0">
                <a:solidFill>
                  <a:srgbClr val="000000"/>
                </a:solidFill>
                <a:latin typeface="CourierNewPSMT"/>
                <a:ea typeface="ヒラギノ角ゴ Pro W3" charset="0"/>
                <a:cs typeface="ヒラギノ角ゴ Pro W3" charset="0"/>
              </a:rPr>
              <a:t>].</a:t>
            </a:r>
            <a:r>
              <a:rPr lang="en-US" sz="1400" dirty="0" err="1">
                <a:solidFill>
                  <a:srgbClr val="000000"/>
                </a:solidFill>
                <a:latin typeface="CourierNewPSMT"/>
                <a:ea typeface="ヒラギノ角ゴ Pro W3" charset="0"/>
                <a:cs typeface="ヒラギノ角ゴ Pro W3" charset="0"/>
              </a:rPr>
              <a:t>innerHTML</a:t>
            </a:r>
            <a:r>
              <a:rPr lang="en-US" sz="1400" dirty="0">
                <a:solidFill>
                  <a:srgbClr val="000000"/>
                </a:solidFill>
                <a:latin typeface="CourierNewPSMT"/>
                <a:ea typeface="ヒラギノ角ゴ Pro W3" charset="0"/>
                <a:cs typeface="ヒラギノ角ゴ Pro W3" charset="0"/>
              </a:rPr>
              <a:t> </a:t>
            </a:r>
            <a:r>
              <a:rPr lang="en-US" sz="1400" dirty="0">
                <a:solidFill>
                  <a:srgbClr val="F3711C"/>
                </a:solidFill>
                <a:latin typeface="CourierNewPSMT"/>
                <a:ea typeface="ヒラギノ角ゴ Pro W3" charset="0"/>
                <a:cs typeface="ヒラギノ角ゴ Pro W3" charset="0"/>
              </a:rPr>
              <a:t>= </a:t>
            </a:r>
            <a:r>
              <a:rPr lang="en-US" sz="1400" dirty="0">
                <a:solidFill>
                  <a:srgbClr val="00CD00"/>
                </a:solidFill>
                <a:latin typeface="CourierNewPSMT"/>
                <a:ea typeface="ヒラギノ角ゴ Pro W3" charset="0"/>
                <a:cs typeface="ヒラギノ角ゴ Pro W3" charset="0"/>
              </a:rPr>
              <a:t>"</a:t>
            </a:r>
            <a:r>
              <a:rPr lang="en-US" sz="1400" dirty="0" err="1">
                <a:solidFill>
                  <a:srgbClr val="00CD00"/>
                </a:solidFill>
                <a:latin typeface="CourierNewPSMT"/>
                <a:ea typeface="ヒラギノ角ゴ Pro W3" charset="0"/>
                <a:cs typeface="ヒラギノ角ゴ Pro W3" charset="0"/>
              </a:rPr>
              <a:t>vs</a:t>
            </a:r>
            <a:r>
              <a:rPr lang="en-US" sz="1400" dirty="0">
                <a:solidFill>
                  <a:srgbClr val="00CD00"/>
                </a:solidFill>
                <a:latin typeface="CourierNewPSMT"/>
                <a:ea typeface="ヒラギノ角ゴ Pro W3" charset="0"/>
                <a:cs typeface="ヒラギノ角ゴ Pro W3" charset="0"/>
              </a:rPr>
              <a:t> "</a:t>
            </a:r>
            <a:r>
              <a:rPr lang="en-US" sz="1400" dirty="0">
                <a:solidFill>
                  <a:srgbClr val="000000"/>
                </a:solidFill>
                <a:latin typeface="CourierNewPSMT"/>
                <a:ea typeface="ヒラギノ角ゴ Pro W3" charset="0"/>
                <a:cs typeface="ヒラギノ角ゴ Pro W3" charset="0"/>
              </a:rPr>
              <a:t>;</a:t>
            </a:r>
          </a:p>
          <a:p>
            <a:pPr>
              <a:defRPr/>
            </a:pPr>
            <a:r>
              <a:rPr lang="en-US" sz="1400" dirty="0">
                <a:solidFill>
                  <a:srgbClr val="000000"/>
                </a:solidFill>
                <a:latin typeface="CourierNewPSMT"/>
                <a:ea typeface="ヒラギノ角ゴ Pro W3" charset="0"/>
                <a:cs typeface="ヒラギノ角ゴ Pro W3" charset="0"/>
              </a:rPr>
              <a:t>}</a:t>
            </a:r>
            <a:endParaRPr lang="en-US" sz="1400" dirty="0">
              <a:latin typeface="Courier New" pitchFamily="49" charset="0"/>
              <a:ea typeface="+mn-ea"/>
            </a:endParaRPr>
          </a:p>
        </p:txBody>
      </p:sp>
    </p:spTree>
    <p:extLst>
      <p:ext uri="{BB962C8B-B14F-4D97-AF65-F5344CB8AC3E}">
        <p14:creationId xmlns:p14="http://schemas.microsoft.com/office/powerpoint/2010/main" val="312634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5"/>
          <p:cNvSpPr>
            <a:spLocks noGrp="1" noChangeArrowheads="1"/>
          </p:cNvSpPr>
          <p:nvPr>
            <p:ph idx="1"/>
          </p:nvPr>
        </p:nvSpPr>
        <p:spPr>
          <a:xfrm>
            <a:off x="457200" y="1481328"/>
            <a:ext cx="4724400" cy="4525963"/>
          </a:xfrm>
        </p:spPr>
        <p:txBody>
          <a:bodyPr>
            <a:normAutofit fontScale="85000" lnSpcReduction="20000"/>
          </a:bodyPr>
          <a:lstStyle/>
          <a:p>
            <a:pPr eaLnBrk="1" hangingPunct="1"/>
            <a:r>
              <a:rPr lang="en-US" altLang="en-US" dirty="0">
                <a:ea typeface="ヒラギノ角ゴ Pro W3" pitchFamily="127" charset="-128"/>
              </a:rPr>
              <a:t>Controls program flow by executing a specific set of statements</a:t>
            </a:r>
          </a:p>
          <a:p>
            <a:pPr lvl="2" eaLnBrk="1" hangingPunct="1"/>
            <a:r>
              <a:rPr lang="en-US" altLang="en-US" dirty="0">
                <a:ea typeface="ヒラギノ角ゴ Pro W3" pitchFamily="127" charset="-128"/>
              </a:rPr>
              <a:t>Dependent on an expression value</a:t>
            </a:r>
          </a:p>
          <a:p>
            <a:pPr eaLnBrk="1" hangingPunct="1"/>
            <a:r>
              <a:rPr lang="en-US" altLang="en-US" dirty="0">
                <a:ea typeface="ヒラギノ角ゴ Pro W3" pitchFamily="127" charset="-128"/>
              </a:rPr>
              <a:t>Compares expression value to value contained within a </a:t>
            </a:r>
            <a:r>
              <a:rPr lang="en-US" altLang="en-US" dirty="0">
                <a:latin typeface="Courier New" pitchFamily="49" charset="0"/>
                <a:ea typeface="ヒラギノ角ゴ Pro W3" pitchFamily="127" charset="-128"/>
              </a:rPr>
              <a:t>case</a:t>
            </a:r>
            <a:r>
              <a:rPr lang="en-US" altLang="en-US" dirty="0">
                <a:ea typeface="ヒラギノ角ゴ Pro W3" pitchFamily="127" charset="-128"/>
              </a:rPr>
              <a:t> label</a:t>
            </a:r>
          </a:p>
          <a:p>
            <a:pPr eaLnBrk="1" hangingPunct="1"/>
            <a:r>
              <a:rPr lang="en-US" altLang="en-US" dirty="0">
                <a:latin typeface="Courier New" pitchFamily="49" charset="0"/>
                <a:ea typeface="ヒラギノ角ゴ Pro W3" pitchFamily="127" charset="-128"/>
              </a:rPr>
              <a:t>case</a:t>
            </a:r>
            <a:r>
              <a:rPr lang="en-US" altLang="en-US" dirty="0">
                <a:ea typeface="ヒラギノ角ゴ Pro W3" pitchFamily="127" charset="-128"/>
              </a:rPr>
              <a:t> label</a:t>
            </a:r>
          </a:p>
          <a:p>
            <a:pPr lvl="1" eaLnBrk="1" hangingPunct="1"/>
            <a:r>
              <a:rPr lang="en-US" altLang="en-US" dirty="0">
                <a:ea typeface="ヒラギノ角ゴ Pro W3" pitchFamily="127" charset="-128"/>
              </a:rPr>
              <a:t>Represents a specific value</a:t>
            </a:r>
          </a:p>
          <a:p>
            <a:pPr lvl="1" eaLnBrk="1" hangingPunct="1"/>
            <a:r>
              <a:rPr lang="en-US" altLang="en-US" dirty="0">
                <a:ea typeface="ヒラギノ角ゴ Pro W3" pitchFamily="127" charset="-128"/>
              </a:rPr>
              <a:t>Contains one or more statements that execute:</a:t>
            </a:r>
          </a:p>
          <a:p>
            <a:pPr lvl="2" eaLnBrk="1" hangingPunct="1"/>
            <a:r>
              <a:rPr lang="en-US" altLang="en-US" dirty="0">
                <a:ea typeface="ヒラギノ角ゴ Pro W3" pitchFamily="127" charset="-128"/>
              </a:rPr>
              <a:t>If </a:t>
            </a:r>
            <a:r>
              <a:rPr lang="en-US" altLang="en-US" dirty="0">
                <a:latin typeface="Courier New" pitchFamily="49" charset="0"/>
                <a:ea typeface="ヒラギノ角ゴ Pro W3" pitchFamily="127" charset="-128"/>
              </a:rPr>
              <a:t>case</a:t>
            </a:r>
            <a:r>
              <a:rPr lang="en-US" altLang="en-US" dirty="0">
                <a:ea typeface="ヒラギノ角ゴ Pro W3" pitchFamily="127" charset="-128"/>
              </a:rPr>
              <a:t> label value matches the switch statement</a:t>
            </a:r>
            <a:r>
              <a:rPr lang="ja-JP" altLang="en-US">
                <a:ea typeface="ヒラギノ角ゴ Pro W3" pitchFamily="127" charset="-128"/>
              </a:rPr>
              <a:t>’</a:t>
            </a:r>
            <a:r>
              <a:rPr lang="en-US" altLang="ja-JP" dirty="0">
                <a:ea typeface="ヒラギノ角ゴ Pro W3" pitchFamily="127" charset="-128"/>
              </a:rPr>
              <a:t>s expression value</a:t>
            </a:r>
            <a:endParaRPr lang="en-US" altLang="en-US" dirty="0">
              <a:ea typeface="ヒラギノ角ゴ Pro W3" pitchFamily="127" charset="-128"/>
            </a:endParaRPr>
          </a:p>
        </p:txBody>
      </p:sp>
      <p:sp>
        <p:nvSpPr>
          <p:cNvPr id="44036" name="Rectangle 4"/>
          <p:cNvSpPr>
            <a:spLocks noGrp="1" noChangeArrowheads="1"/>
          </p:cNvSpPr>
          <p:nvPr>
            <p:ph type="title"/>
          </p:nvPr>
        </p:nvSpPr>
        <p:spPr/>
        <p:txBody>
          <a:bodyPr/>
          <a:lstStyle/>
          <a:p>
            <a:pPr eaLnBrk="1" hangingPunct="1"/>
            <a:r>
              <a:rPr lang="en-US" altLang="en-US">
                <a:latin typeface="Courier New" pitchFamily="49" charset="0"/>
                <a:ea typeface="ヒラギノ角ゴ Pro W3" pitchFamily="127" charset="-128"/>
              </a:rPr>
              <a:t>switch</a:t>
            </a:r>
            <a:r>
              <a:rPr lang="en-US" altLang="en-US">
                <a:ea typeface="ヒラギノ角ゴ Pro W3" pitchFamily="127" charset="-128"/>
              </a:rPr>
              <a:t> Statements</a:t>
            </a:r>
          </a:p>
        </p:txBody>
      </p:sp>
      <p:sp>
        <p:nvSpPr>
          <p:cNvPr id="4" name="Rectangle 4"/>
          <p:cNvSpPr>
            <a:spLocks noChangeArrowheads="1"/>
          </p:cNvSpPr>
          <p:nvPr/>
        </p:nvSpPr>
        <p:spPr bwMode="auto">
          <a:xfrm>
            <a:off x="5486400" y="1447800"/>
            <a:ext cx="31242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400" dirty="0">
                <a:solidFill>
                  <a:srgbClr val="F3711C"/>
                </a:solidFill>
                <a:latin typeface="CourierNewPSMT" charset="0"/>
              </a:rPr>
              <a:t>switch </a:t>
            </a:r>
            <a:r>
              <a:rPr lang="en-US" altLang="en-US" sz="2400" dirty="0">
                <a:solidFill>
                  <a:srgbClr val="000000"/>
                </a:solidFill>
                <a:latin typeface="CourierNewPSMT" charset="0"/>
              </a:rPr>
              <a:t>(</a:t>
            </a:r>
            <a:r>
              <a:rPr lang="en-US" altLang="en-US" sz="2400" i="1" dirty="0">
                <a:solidFill>
                  <a:srgbClr val="000000"/>
                </a:solidFill>
                <a:latin typeface="CourierNewPSMT" charset="0"/>
              </a:rPr>
              <a:t>expression</a:t>
            </a:r>
            <a:r>
              <a:rPr lang="en-US" altLang="en-US" sz="2400" dirty="0">
                <a:solidFill>
                  <a:srgbClr val="000000"/>
                </a:solidFill>
                <a:latin typeface="CourierNewPSMT" charset="0"/>
              </a:rPr>
              <a:t>) {</a:t>
            </a:r>
          </a:p>
          <a:p>
            <a:pPr eaLnBrk="1" hangingPunct="1"/>
            <a:r>
              <a:rPr lang="en-US" altLang="en-US" sz="2400" dirty="0">
                <a:solidFill>
                  <a:srgbClr val="F3711C"/>
                </a:solidFill>
                <a:latin typeface="CourierNewPSMT" charset="0"/>
              </a:rPr>
              <a:t>   case </a:t>
            </a:r>
            <a:r>
              <a:rPr lang="en-US" altLang="en-US" sz="2400" i="1" dirty="0">
                <a:solidFill>
                  <a:srgbClr val="000000"/>
                </a:solidFill>
                <a:latin typeface="CourierNewPSMT" charset="0"/>
              </a:rPr>
              <a:t>label</a:t>
            </a:r>
            <a:r>
              <a:rPr lang="en-US" altLang="en-US" sz="2400" dirty="0">
                <a:solidFill>
                  <a:srgbClr val="000000"/>
                </a:solidFill>
                <a:latin typeface="CourierNewPSMT" charset="0"/>
              </a:rPr>
              <a:t>:</a:t>
            </a:r>
          </a:p>
          <a:p>
            <a:pPr eaLnBrk="1" hangingPunct="1"/>
            <a:r>
              <a:rPr lang="en-US" altLang="en-US" sz="2400" dirty="0">
                <a:solidFill>
                  <a:srgbClr val="00CD00"/>
                </a:solidFill>
                <a:latin typeface="CourierNewPSMT" charset="0"/>
              </a:rPr>
              <a:t>      </a:t>
            </a:r>
            <a:r>
              <a:rPr lang="en-US" altLang="en-US" sz="2400" i="1" dirty="0">
                <a:solidFill>
                  <a:srgbClr val="000000"/>
                </a:solidFill>
                <a:latin typeface="CourierNewPSMT" charset="0"/>
              </a:rPr>
              <a:t>statements</a:t>
            </a:r>
            <a:r>
              <a:rPr lang="en-US" altLang="en-US" sz="2400" dirty="0">
                <a:solidFill>
                  <a:srgbClr val="000000"/>
                </a:solidFill>
                <a:latin typeface="CourierNewPSMT" charset="0"/>
              </a:rPr>
              <a:t>;</a:t>
            </a:r>
          </a:p>
          <a:p>
            <a:pPr eaLnBrk="1" hangingPunct="1"/>
            <a:r>
              <a:rPr lang="en-US" altLang="en-US" sz="2400" dirty="0">
                <a:solidFill>
                  <a:srgbClr val="F3711C"/>
                </a:solidFill>
                <a:latin typeface="CourierNewPSMT" charset="0"/>
              </a:rPr>
              <a:t>      break</a:t>
            </a:r>
            <a:r>
              <a:rPr lang="en-US" altLang="en-US" sz="2400" dirty="0">
                <a:solidFill>
                  <a:srgbClr val="000000"/>
                </a:solidFill>
                <a:latin typeface="CourierNewPSMT" charset="0"/>
              </a:rPr>
              <a:t>;</a:t>
            </a:r>
            <a:r>
              <a:rPr lang="pl-PL" altLang="en-US" sz="2800" dirty="0">
                <a:solidFill>
                  <a:srgbClr val="FFFFFF"/>
                </a:solidFill>
                <a:latin typeface="CourierNewPSMT" charset="0"/>
              </a:rPr>
              <a:t>193</a:t>
            </a:r>
          </a:p>
          <a:p>
            <a:pPr eaLnBrk="1" hangingPunct="1"/>
            <a:r>
              <a:rPr lang="pl-PL" altLang="en-US" sz="2400" dirty="0">
                <a:solidFill>
                  <a:srgbClr val="00CD00"/>
                </a:solidFill>
                <a:latin typeface="CourierNewPSMT" charset="0"/>
              </a:rPr>
              <a:t>   </a:t>
            </a:r>
            <a:r>
              <a:rPr lang="pl-PL" altLang="en-US" sz="2400" dirty="0">
                <a:solidFill>
                  <a:srgbClr val="F3711C"/>
                </a:solidFill>
                <a:latin typeface="CourierNewPSMT" charset="0"/>
              </a:rPr>
              <a:t>case </a:t>
            </a:r>
            <a:r>
              <a:rPr lang="pl-PL" altLang="en-US" sz="2400" i="1" dirty="0">
                <a:solidFill>
                  <a:srgbClr val="000000"/>
                </a:solidFill>
                <a:latin typeface="CourierNewPSMT" charset="0"/>
              </a:rPr>
              <a:t>label</a:t>
            </a:r>
            <a:r>
              <a:rPr lang="pl-PL" altLang="en-US" sz="2400" dirty="0">
                <a:solidFill>
                  <a:srgbClr val="000000"/>
                </a:solidFill>
                <a:latin typeface="CourierNewPSMT" charset="0"/>
              </a:rPr>
              <a:t>:</a:t>
            </a:r>
          </a:p>
          <a:p>
            <a:pPr eaLnBrk="1" hangingPunct="1"/>
            <a:r>
              <a:rPr lang="pl-PL" altLang="en-US" sz="2400" dirty="0">
                <a:solidFill>
                  <a:srgbClr val="00CD00"/>
                </a:solidFill>
                <a:latin typeface="CourierNewPSMT" charset="0"/>
              </a:rPr>
              <a:t>      </a:t>
            </a:r>
            <a:r>
              <a:rPr lang="pl-PL" altLang="en-US" sz="2400" i="1" dirty="0">
                <a:solidFill>
                  <a:srgbClr val="000000"/>
                </a:solidFill>
                <a:latin typeface="CourierNewPSMT" charset="0"/>
              </a:rPr>
              <a:t>statements</a:t>
            </a:r>
            <a:r>
              <a:rPr lang="pl-PL" altLang="en-US" sz="2400" dirty="0">
                <a:solidFill>
                  <a:srgbClr val="000000"/>
                </a:solidFill>
                <a:latin typeface="CourierNewPSMT" charset="0"/>
              </a:rPr>
              <a:t>;</a:t>
            </a:r>
          </a:p>
          <a:p>
            <a:pPr eaLnBrk="1" hangingPunct="1"/>
            <a:r>
              <a:rPr lang="pl-PL" altLang="en-US" sz="2400" dirty="0">
                <a:solidFill>
                  <a:srgbClr val="00CD00"/>
                </a:solidFill>
                <a:latin typeface="CourierNewPSMT" charset="0"/>
              </a:rPr>
              <a:t>      </a:t>
            </a:r>
            <a:r>
              <a:rPr lang="pl-PL" altLang="en-US" sz="2400" dirty="0">
                <a:solidFill>
                  <a:srgbClr val="F3711C"/>
                </a:solidFill>
                <a:latin typeface="CourierNewPSMT" charset="0"/>
              </a:rPr>
              <a:t>break</a:t>
            </a:r>
            <a:r>
              <a:rPr lang="pl-PL" altLang="en-US" sz="2400" dirty="0">
                <a:solidFill>
                  <a:srgbClr val="000000"/>
                </a:solidFill>
                <a:latin typeface="CourierNewPSMT" charset="0"/>
              </a:rPr>
              <a:t>;</a:t>
            </a:r>
          </a:p>
          <a:p>
            <a:pPr eaLnBrk="1" hangingPunct="1"/>
            <a:r>
              <a:rPr lang="pl-PL" altLang="en-US" sz="2400" dirty="0">
                <a:solidFill>
                  <a:srgbClr val="00CD00"/>
                </a:solidFill>
                <a:latin typeface="CourierNewPSMT" charset="0"/>
              </a:rPr>
              <a:t>   </a:t>
            </a:r>
            <a:r>
              <a:rPr lang="pl-PL" altLang="en-US" sz="2400" dirty="0">
                <a:solidFill>
                  <a:srgbClr val="000000"/>
                </a:solidFill>
                <a:latin typeface="CourierNewPSMT" charset="0"/>
              </a:rPr>
              <a:t>...</a:t>
            </a:r>
          </a:p>
          <a:p>
            <a:pPr eaLnBrk="1" hangingPunct="1"/>
            <a:r>
              <a:rPr lang="pl-PL" altLang="en-US" sz="2400" dirty="0">
                <a:solidFill>
                  <a:srgbClr val="00CD00"/>
                </a:solidFill>
                <a:latin typeface="CourierNewPSMT" charset="0"/>
              </a:rPr>
              <a:t>   </a:t>
            </a:r>
            <a:r>
              <a:rPr lang="pl-PL" altLang="en-US" sz="2400" dirty="0">
                <a:solidFill>
                  <a:srgbClr val="F3711C"/>
                </a:solidFill>
                <a:latin typeface="CourierNewPSMT" charset="0"/>
              </a:rPr>
              <a:t>default</a:t>
            </a:r>
            <a:r>
              <a:rPr lang="pl-PL" altLang="en-US" sz="2400" dirty="0">
                <a:solidFill>
                  <a:srgbClr val="000000"/>
                </a:solidFill>
                <a:latin typeface="CourierNewPSMT" charset="0"/>
              </a:rPr>
              <a:t>:</a:t>
            </a:r>
          </a:p>
          <a:p>
            <a:pPr eaLnBrk="1" hangingPunct="1"/>
            <a:r>
              <a:rPr lang="pl-PL" altLang="en-US" sz="2400" dirty="0">
                <a:solidFill>
                  <a:srgbClr val="00CD00"/>
                </a:solidFill>
                <a:latin typeface="CourierNewPSMT" charset="0"/>
              </a:rPr>
              <a:t>      </a:t>
            </a:r>
            <a:r>
              <a:rPr lang="pl-PL" altLang="en-US" sz="2400" i="1" dirty="0">
                <a:solidFill>
                  <a:srgbClr val="000000"/>
                </a:solidFill>
                <a:latin typeface="CourierNewPSMT" charset="0"/>
              </a:rPr>
              <a:t>statements</a:t>
            </a:r>
            <a:r>
              <a:rPr lang="pl-PL" altLang="en-US" sz="2400" dirty="0">
                <a:solidFill>
                  <a:srgbClr val="000000"/>
                </a:solidFill>
                <a:latin typeface="CourierNewPSMT" charset="0"/>
              </a:rPr>
              <a:t>;</a:t>
            </a:r>
          </a:p>
          <a:p>
            <a:pPr eaLnBrk="1" hangingPunct="1"/>
            <a:r>
              <a:rPr lang="pl-PL" altLang="en-US" sz="2400" dirty="0">
                <a:solidFill>
                  <a:srgbClr val="00CD00"/>
                </a:solidFill>
                <a:latin typeface="CourierNewPSMT" charset="0"/>
              </a:rPr>
              <a:t>      </a:t>
            </a:r>
            <a:r>
              <a:rPr lang="pl-PL" altLang="en-US" sz="2400" dirty="0">
                <a:solidFill>
                  <a:srgbClr val="F3711C"/>
                </a:solidFill>
                <a:latin typeface="CourierNewPSMT" charset="0"/>
              </a:rPr>
              <a:t>break</a:t>
            </a:r>
            <a:r>
              <a:rPr lang="pl-PL" altLang="en-US" sz="2400" dirty="0">
                <a:solidFill>
                  <a:srgbClr val="000000"/>
                </a:solidFill>
                <a:latin typeface="CourierNewPSMT" charset="0"/>
              </a:rPr>
              <a:t>;</a:t>
            </a:r>
          </a:p>
          <a:p>
            <a:pPr eaLnBrk="1" hangingPunct="1"/>
            <a:r>
              <a:rPr lang="pl-PL" altLang="en-US" sz="2400" dirty="0">
                <a:solidFill>
                  <a:srgbClr val="000000"/>
                </a:solidFill>
                <a:latin typeface="CourierNewPSMT" charset="0"/>
              </a:rPr>
              <a:t>}</a:t>
            </a:r>
            <a:endParaRPr lang="en-US" altLang="en-US" sz="2400" dirty="0">
              <a:latin typeface="Courier New" pitchFamily="49" charset="0"/>
              <a:cs typeface="Courier New" pitchFamily="49" charset="0"/>
            </a:endParaRPr>
          </a:p>
        </p:txBody>
      </p:sp>
    </p:spTree>
    <p:extLst>
      <p:ext uri="{BB962C8B-B14F-4D97-AF65-F5344CB8AC3E}">
        <p14:creationId xmlns:p14="http://schemas.microsoft.com/office/powerpoint/2010/main" val="374924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7"/>
          <p:cNvSpPr>
            <a:spLocks noGrp="1" noChangeArrowheads="1"/>
          </p:cNvSpPr>
          <p:nvPr>
            <p:ph idx="1"/>
          </p:nvPr>
        </p:nvSpPr>
        <p:spPr>
          <a:xfrm>
            <a:off x="457200" y="1481328"/>
            <a:ext cx="4038600" cy="4525963"/>
          </a:xfrm>
        </p:spPr>
        <p:txBody>
          <a:bodyPr>
            <a:normAutofit fontScale="77500" lnSpcReduction="20000"/>
          </a:bodyPr>
          <a:lstStyle/>
          <a:p>
            <a:pPr eaLnBrk="1" hangingPunct="1"/>
            <a:r>
              <a:rPr lang="en-US" altLang="en-US" dirty="0">
                <a:latin typeface="Courier New" pitchFamily="49" charset="0"/>
                <a:ea typeface="ヒラギノ角ゴ Pro W3" pitchFamily="127" charset="-128"/>
              </a:rPr>
              <a:t>default</a:t>
            </a:r>
            <a:r>
              <a:rPr lang="en-US" altLang="en-US" dirty="0">
                <a:ea typeface="ヒラギノ角ゴ Pro W3" pitchFamily="127" charset="-128"/>
              </a:rPr>
              <a:t> label</a:t>
            </a:r>
          </a:p>
          <a:p>
            <a:pPr lvl="1" eaLnBrk="1" hangingPunct="1"/>
            <a:r>
              <a:rPr lang="en-US" altLang="en-US" dirty="0">
                <a:ea typeface="ヒラギノ角ゴ Pro W3" pitchFamily="127" charset="-128"/>
              </a:rPr>
              <a:t>Executes when the value returned by the </a:t>
            </a:r>
            <a:r>
              <a:rPr lang="en-US" altLang="en-US" dirty="0">
                <a:latin typeface="Courier New" pitchFamily="49" charset="0"/>
                <a:ea typeface="ヒラギノ角ゴ Pro W3" pitchFamily="127" charset="-128"/>
              </a:rPr>
              <a:t>switch</a:t>
            </a:r>
            <a:r>
              <a:rPr lang="en-US" altLang="en-US" dirty="0">
                <a:ea typeface="ヒラギノ角ゴ Pro W3" pitchFamily="127" charset="-128"/>
              </a:rPr>
              <a:t> statement expression does not match a case label</a:t>
            </a:r>
          </a:p>
          <a:p>
            <a:pPr eaLnBrk="1" hangingPunct="1"/>
            <a:r>
              <a:rPr lang="en-US" altLang="en-US" dirty="0">
                <a:ea typeface="ヒラギノ角ゴ Pro W3" pitchFamily="127" charset="-128"/>
              </a:rPr>
              <a:t>When a </a:t>
            </a:r>
            <a:r>
              <a:rPr lang="en-US" altLang="en-US" dirty="0">
                <a:latin typeface="Courier New" pitchFamily="49" charset="0"/>
                <a:ea typeface="ヒラギノ角ゴ Pro W3" pitchFamily="127" charset="-128"/>
              </a:rPr>
              <a:t>switch</a:t>
            </a:r>
            <a:r>
              <a:rPr lang="en-US" altLang="en-US" dirty="0">
                <a:ea typeface="ヒラギノ角ゴ Pro W3" pitchFamily="127" charset="-128"/>
              </a:rPr>
              <a:t> statement executes:</a:t>
            </a:r>
          </a:p>
          <a:p>
            <a:pPr lvl="1" eaLnBrk="1" hangingPunct="1"/>
            <a:r>
              <a:rPr lang="en-US" altLang="en-US" dirty="0">
                <a:ea typeface="ヒラギノ角ゴ Pro W3" pitchFamily="127" charset="-128"/>
              </a:rPr>
              <a:t>Value returned by the expression is compared to each </a:t>
            </a:r>
            <a:r>
              <a:rPr lang="en-US" altLang="en-US" dirty="0">
                <a:latin typeface="Courier New" pitchFamily="49" charset="0"/>
                <a:ea typeface="ヒラギノ角ゴ Pro W3" pitchFamily="127" charset="-128"/>
              </a:rPr>
              <a:t>case</a:t>
            </a:r>
            <a:r>
              <a:rPr lang="en-US" altLang="en-US" dirty="0">
                <a:ea typeface="ヒラギノ角ゴ Pro W3" pitchFamily="127" charset="-128"/>
              </a:rPr>
              <a:t> label</a:t>
            </a:r>
          </a:p>
          <a:p>
            <a:pPr lvl="2" eaLnBrk="1" hangingPunct="1"/>
            <a:r>
              <a:rPr lang="en-US" altLang="en-US" dirty="0">
                <a:ea typeface="ヒラギノ角ゴ Pro W3" pitchFamily="127" charset="-128"/>
              </a:rPr>
              <a:t>In the order in which it is encountered</a:t>
            </a:r>
          </a:p>
          <a:p>
            <a:pPr eaLnBrk="1" hangingPunct="1"/>
            <a:r>
              <a:rPr lang="en-US" altLang="en-US" dirty="0">
                <a:latin typeface="Courier New" pitchFamily="49" charset="0"/>
                <a:ea typeface="ヒラギノ角ゴ Pro W3" pitchFamily="127" charset="-128"/>
              </a:rPr>
              <a:t>break </a:t>
            </a:r>
            <a:r>
              <a:rPr lang="en-US" altLang="en-US" dirty="0">
                <a:ea typeface="ヒラギノ角ゴ Pro W3" pitchFamily="127" charset="-128"/>
              </a:rPr>
              <a:t>statement</a:t>
            </a:r>
          </a:p>
          <a:p>
            <a:pPr lvl="1" eaLnBrk="1" hangingPunct="1"/>
            <a:r>
              <a:rPr lang="en-US" altLang="en-US" dirty="0">
                <a:ea typeface="ヒラギノ角ゴ Pro W3" pitchFamily="127" charset="-128"/>
              </a:rPr>
              <a:t>Ends execution of a </a:t>
            </a:r>
            <a:r>
              <a:rPr lang="en-US" altLang="en-US" dirty="0">
                <a:latin typeface="Courier New" pitchFamily="49" charset="0"/>
                <a:ea typeface="ヒラギノ角ゴ Pro W3" pitchFamily="127" charset="-128"/>
              </a:rPr>
              <a:t>switch</a:t>
            </a:r>
            <a:r>
              <a:rPr lang="en-US" altLang="en-US" dirty="0">
                <a:ea typeface="ヒラギノ角ゴ Pro W3" pitchFamily="127" charset="-128"/>
              </a:rPr>
              <a:t> statement</a:t>
            </a:r>
          </a:p>
          <a:p>
            <a:pPr lvl="1" eaLnBrk="1" hangingPunct="1"/>
            <a:r>
              <a:rPr lang="en-US" altLang="en-US" dirty="0">
                <a:ea typeface="ヒラギノ角ゴ Pro W3" pitchFamily="127" charset="-128"/>
              </a:rPr>
              <a:t>Should be final statement after each case label</a:t>
            </a:r>
          </a:p>
        </p:txBody>
      </p:sp>
      <p:sp>
        <p:nvSpPr>
          <p:cNvPr id="46084" name="Rectangle 6"/>
          <p:cNvSpPr>
            <a:spLocks noGrp="1" noChangeArrowheads="1"/>
          </p:cNvSpPr>
          <p:nvPr>
            <p:ph type="title"/>
          </p:nvPr>
        </p:nvSpPr>
        <p:spPr/>
        <p:txBody>
          <a:bodyPr/>
          <a:lstStyle/>
          <a:p>
            <a:pPr eaLnBrk="1" hangingPunct="1"/>
            <a:r>
              <a:rPr lang="en-US" altLang="en-US" dirty="0">
                <a:latin typeface="Courier New" pitchFamily="49" charset="0"/>
                <a:ea typeface="ヒラギノ角ゴ Pro W3" pitchFamily="127" charset="-128"/>
              </a:rPr>
              <a:t>switch</a:t>
            </a:r>
            <a:r>
              <a:rPr lang="en-US" altLang="en-US" dirty="0">
                <a:ea typeface="ヒラギノ角ゴ Pro W3" pitchFamily="127" charset="-128"/>
              </a:rPr>
              <a:t> Statements</a:t>
            </a:r>
          </a:p>
        </p:txBody>
      </p:sp>
      <p:sp>
        <p:nvSpPr>
          <p:cNvPr id="4" name="Rectangle 4"/>
          <p:cNvSpPr>
            <a:spLocks noChangeArrowheads="1"/>
          </p:cNvSpPr>
          <p:nvPr/>
        </p:nvSpPr>
        <p:spPr bwMode="auto">
          <a:xfrm>
            <a:off x="4648200" y="1214021"/>
            <a:ext cx="396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1400" dirty="0">
                <a:solidFill>
                  <a:srgbClr val="F3711C"/>
                </a:solidFill>
                <a:latin typeface="CourierNewPSMT" charset="0"/>
              </a:rPr>
              <a:t>function </a:t>
            </a:r>
            <a:r>
              <a:rPr lang="en-US" altLang="en-US" sz="1400" dirty="0" err="1">
                <a:solidFill>
                  <a:srgbClr val="005CCF"/>
                </a:solidFill>
                <a:latin typeface="CourierNewPSMT" charset="0"/>
              </a:rPr>
              <a:t>city_location</a:t>
            </a:r>
            <a:r>
              <a:rPr lang="en-US" altLang="en-US" sz="1400" dirty="0">
                <a:solidFill>
                  <a:srgbClr val="000000"/>
                </a:solidFill>
                <a:latin typeface="CourierNewPSMT" charset="0"/>
              </a:rPr>
              <a:t>(</a:t>
            </a:r>
            <a:r>
              <a:rPr lang="en-US" altLang="en-US" sz="1400" dirty="0" err="1">
                <a:solidFill>
                  <a:srgbClr val="000000"/>
                </a:solidFill>
                <a:latin typeface="CourierNewPSMT" charset="0"/>
              </a:rPr>
              <a:t>americanCity</a:t>
            </a:r>
            <a:r>
              <a:rPr lang="en-US" altLang="en-US" sz="1400" dirty="0">
                <a:solidFill>
                  <a:srgbClr val="000000"/>
                </a:solidFill>
                <a:latin typeface="CourierNewPSMT" charset="0"/>
              </a:rPr>
              <a:t>) {</a:t>
            </a:r>
          </a:p>
          <a:p>
            <a:pPr eaLnBrk="1" hangingPunct="1"/>
            <a:r>
              <a:rPr lang="en-US" altLang="en-US" sz="1400" dirty="0">
                <a:solidFill>
                  <a:srgbClr val="F3711C"/>
                </a:solidFill>
                <a:latin typeface="CourierNewPSMT" charset="0"/>
              </a:rPr>
              <a:t>   switch </a:t>
            </a:r>
            <a:r>
              <a:rPr lang="en-US" altLang="en-US" sz="1400" dirty="0">
                <a:solidFill>
                  <a:srgbClr val="000000"/>
                </a:solidFill>
                <a:latin typeface="CourierNewPSMT" charset="0"/>
              </a:rPr>
              <a:t>(</a:t>
            </a:r>
            <a:r>
              <a:rPr lang="en-US" altLang="en-US" sz="1400" dirty="0" err="1">
                <a:solidFill>
                  <a:srgbClr val="000000"/>
                </a:solidFill>
                <a:latin typeface="CourierNewPSMT" charset="0"/>
              </a:rPr>
              <a:t>americanCity</a:t>
            </a:r>
            <a:r>
              <a:rPr lang="en-US" altLang="en-US" sz="1400" dirty="0">
                <a:solidFill>
                  <a:srgbClr val="000000"/>
                </a:solidFill>
                <a:latin typeface="CourierNewPSMT" charset="0"/>
              </a:rPr>
              <a:t>) {</a:t>
            </a:r>
          </a:p>
          <a:p>
            <a:pPr eaLnBrk="1" hangingPunct="1"/>
            <a:r>
              <a:rPr lang="en-US" altLang="en-US" sz="1400" dirty="0">
                <a:solidFill>
                  <a:srgbClr val="F3711C"/>
                </a:solidFill>
                <a:latin typeface="CourierNewPSMT" charset="0"/>
              </a:rPr>
              <a:t>      case </a:t>
            </a:r>
            <a:r>
              <a:rPr lang="en-US" altLang="en-US" sz="1400" dirty="0">
                <a:solidFill>
                  <a:srgbClr val="00CD00"/>
                </a:solidFill>
                <a:latin typeface="CourierNewPSMT" charset="0"/>
              </a:rPr>
              <a:t>"Boston"</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return </a:t>
            </a:r>
            <a:r>
              <a:rPr lang="en-US" altLang="en-US" sz="1400" dirty="0">
                <a:solidFill>
                  <a:srgbClr val="00CD00"/>
                </a:solidFill>
                <a:latin typeface="CourierNewPSMT" charset="0"/>
              </a:rPr>
              <a:t>"Massachusetts"</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break</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case </a:t>
            </a:r>
            <a:r>
              <a:rPr lang="en-US" altLang="en-US" sz="1400" dirty="0">
                <a:solidFill>
                  <a:srgbClr val="00CD00"/>
                </a:solidFill>
                <a:latin typeface="CourierNewPSMT" charset="0"/>
              </a:rPr>
              <a:t>"Chicago"</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return </a:t>
            </a:r>
            <a:r>
              <a:rPr lang="en-US" altLang="en-US" sz="1400" dirty="0">
                <a:solidFill>
                  <a:srgbClr val="00CD00"/>
                </a:solidFill>
                <a:latin typeface="CourierNewPSMT" charset="0"/>
              </a:rPr>
              <a:t>"Illinois"</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break</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case </a:t>
            </a:r>
            <a:r>
              <a:rPr lang="en-US" altLang="en-US" sz="1400" dirty="0">
                <a:solidFill>
                  <a:srgbClr val="00CD00"/>
                </a:solidFill>
                <a:latin typeface="CourierNewPSMT" charset="0"/>
              </a:rPr>
              <a:t>"Los Angeles"</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return </a:t>
            </a:r>
            <a:r>
              <a:rPr lang="en-US" altLang="en-US" sz="1400" dirty="0">
                <a:solidFill>
                  <a:srgbClr val="00CD00"/>
                </a:solidFill>
                <a:latin typeface="CourierNewPSMT" charset="0"/>
              </a:rPr>
              <a:t>"California"</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break</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case </a:t>
            </a:r>
            <a:r>
              <a:rPr lang="en-US" altLang="en-US" sz="1400" dirty="0">
                <a:solidFill>
                  <a:srgbClr val="00CD00"/>
                </a:solidFill>
                <a:latin typeface="CourierNewPSMT" charset="0"/>
              </a:rPr>
              <a:t>"Miami"</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return </a:t>
            </a:r>
            <a:r>
              <a:rPr lang="en-US" altLang="en-US" sz="1400" dirty="0">
                <a:solidFill>
                  <a:srgbClr val="00CD00"/>
                </a:solidFill>
                <a:latin typeface="CourierNewPSMT" charset="0"/>
              </a:rPr>
              <a:t>"Florida"</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break</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case </a:t>
            </a:r>
            <a:r>
              <a:rPr lang="en-US" altLang="en-US" sz="1400" dirty="0">
                <a:solidFill>
                  <a:srgbClr val="00CD00"/>
                </a:solidFill>
                <a:latin typeface="CourierNewPSMT" charset="0"/>
              </a:rPr>
              <a:t>"New York"</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return </a:t>
            </a:r>
            <a:r>
              <a:rPr lang="en-US" altLang="en-US" sz="1400" dirty="0">
                <a:solidFill>
                  <a:srgbClr val="00CD00"/>
                </a:solidFill>
                <a:latin typeface="CourierNewPSMT" charset="0"/>
              </a:rPr>
              <a:t>"New York"</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break</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default</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return </a:t>
            </a:r>
            <a:r>
              <a:rPr lang="en-US" altLang="en-US" sz="1400" dirty="0">
                <a:solidFill>
                  <a:srgbClr val="00CD00"/>
                </a:solidFill>
                <a:latin typeface="CourierNewPSMT" charset="0"/>
              </a:rPr>
              <a:t>"United States"</a:t>
            </a:r>
            <a:r>
              <a:rPr lang="en-US" altLang="en-US" sz="1400" dirty="0">
                <a:solidFill>
                  <a:srgbClr val="000000"/>
                </a:solidFill>
                <a:latin typeface="CourierNewPSMT" charset="0"/>
              </a:rPr>
              <a:t>;</a:t>
            </a:r>
          </a:p>
          <a:p>
            <a:pPr eaLnBrk="1" hangingPunct="1"/>
            <a:r>
              <a:rPr lang="en-US" altLang="en-US" sz="1400" dirty="0">
                <a:solidFill>
                  <a:srgbClr val="F3711C"/>
                </a:solidFill>
                <a:latin typeface="CourierNewPSMT" charset="0"/>
              </a:rPr>
              <a:t>         break</a:t>
            </a:r>
            <a:r>
              <a:rPr lang="en-US" altLang="en-US" sz="1400" dirty="0">
                <a:solidFill>
                  <a:srgbClr val="000000"/>
                </a:solidFill>
                <a:latin typeface="CourierNewPSMT" charset="0"/>
              </a:rPr>
              <a:t>;</a:t>
            </a:r>
          </a:p>
          <a:p>
            <a:pPr eaLnBrk="1" hangingPunct="1"/>
            <a:r>
              <a:rPr lang="en-US" altLang="en-US" sz="1400" dirty="0">
                <a:solidFill>
                  <a:srgbClr val="000000"/>
                </a:solidFill>
                <a:latin typeface="CourierNewPSMT" charset="0"/>
              </a:rPr>
              <a:t>   }</a:t>
            </a:r>
          </a:p>
          <a:p>
            <a:pPr eaLnBrk="1" hangingPunct="1"/>
            <a:r>
              <a:rPr lang="en-US" altLang="en-US" sz="1400" dirty="0">
                <a:solidFill>
                  <a:srgbClr val="000000"/>
                </a:solidFill>
                <a:latin typeface="CourierNewPSMT" charset="0"/>
              </a:rPr>
              <a:t>}</a:t>
            </a:r>
          </a:p>
          <a:p>
            <a:pPr eaLnBrk="1" hangingPunct="1"/>
            <a:r>
              <a:rPr lang="en-US" altLang="en-US" sz="1400" dirty="0" err="1">
                <a:solidFill>
                  <a:srgbClr val="005CCF"/>
                </a:solidFill>
                <a:latin typeface="CourierNewPSMT" charset="0"/>
              </a:rPr>
              <a:t>document</a:t>
            </a:r>
            <a:r>
              <a:rPr lang="en-US" altLang="en-US" sz="1400" dirty="0" err="1">
                <a:solidFill>
                  <a:srgbClr val="000000"/>
                </a:solidFill>
                <a:latin typeface="CourierNewPSMT" charset="0"/>
              </a:rPr>
              <a:t>.write</a:t>
            </a:r>
            <a:r>
              <a:rPr lang="en-US" altLang="en-US" sz="1400" dirty="0">
                <a:solidFill>
                  <a:srgbClr val="000000"/>
                </a:solidFill>
                <a:latin typeface="CourierNewPSMT" charset="0"/>
              </a:rPr>
              <a:t>(</a:t>
            </a:r>
            <a:r>
              <a:rPr lang="en-US" altLang="en-US" sz="1400" dirty="0">
                <a:solidFill>
                  <a:srgbClr val="00CD00"/>
                </a:solidFill>
                <a:latin typeface="CourierNewPSMT" charset="0"/>
              </a:rPr>
              <a:t>"&lt;p&gt;" </a:t>
            </a:r>
            <a:r>
              <a:rPr lang="en-US" altLang="en-US" sz="1400" dirty="0">
                <a:solidFill>
                  <a:srgbClr val="F3711C"/>
                </a:solidFill>
                <a:latin typeface="CourierNewPSMT" charset="0"/>
              </a:rPr>
              <a:t>+ </a:t>
            </a:r>
            <a:r>
              <a:rPr lang="en-US" altLang="en-US" sz="1400" dirty="0" err="1">
                <a:solidFill>
                  <a:srgbClr val="000000"/>
                </a:solidFill>
                <a:latin typeface="CourierNewPSMT" charset="0"/>
              </a:rPr>
              <a:t>city_location</a:t>
            </a:r>
            <a:r>
              <a:rPr lang="en-US" altLang="en-US" sz="1400" dirty="0">
                <a:solidFill>
                  <a:srgbClr val="000000"/>
                </a:solidFill>
                <a:latin typeface="CourierNewPSMT" charset="0"/>
              </a:rPr>
              <a:t>(</a:t>
            </a:r>
            <a:r>
              <a:rPr lang="en-US" altLang="en-US" sz="1400" dirty="0">
                <a:solidFill>
                  <a:srgbClr val="00CD00"/>
                </a:solidFill>
                <a:latin typeface="CourierNewPSMT" charset="0"/>
              </a:rPr>
              <a:t>"Boston"</a:t>
            </a:r>
            <a:r>
              <a:rPr lang="en-US" altLang="en-US" sz="1400" dirty="0">
                <a:solidFill>
                  <a:srgbClr val="000000"/>
                </a:solidFill>
                <a:latin typeface="CourierNewPSMT" charset="0"/>
              </a:rPr>
              <a:t>) </a:t>
            </a:r>
            <a:r>
              <a:rPr lang="en-US" altLang="en-US" sz="1400" dirty="0">
                <a:solidFill>
                  <a:srgbClr val="F3711C"/>
                </a:solidFill>
                <a:latin typeface="CourierNewPSMT" charset="0"/>
              </a:rPr>
              <a:t>+ </a:t>
            </a:r>
            <a:r>
              <a:rPr lang="en-US" altLang="en-US" sz="1400" dirty="0">
                <a:solidFill>
                  <a:srgbClr val="00CD00"/>
                </a:solidFill>
                <a:latin typeface="CourierNewPSMT" charset="0"/>
              </a:rPr>
              <a:t>"&lt;/p&gt;"</a:t>
            </a:r>
            <a:r>
              <a:rPr lang="en-US" altLang="en-US" sz="1400" dirty="0">
                <a:solidFill>
                  <a:srgbClr val="000000"/>
                </a:solidFill>
                <a:latin typeface="CourierNewPSMT" charset="0"/>
              </a:rPr>
              <a:t>);</a:t>
            </a:r>
            <a:endParaRPr lang="en-US" altLang="en-US" sz="1400" dirty="0">
              <a:latin typeface="Courier New" pitchFamily="49" charset="0"/>
            </a:endParaRPr>
          </a:p>
        </p:txBody>
      </p:sp>
    </p:spTree>
    <p:extLst>
      <p:ext uri="{BB962C8B-B14F-4D97-AF65-F5344CB8AC3E}">
        <p14:creationId xmlns:p14="http://schemas.microsoft.com/office/powerpoint/2010/main" val="293574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What does an </a:t>
            </a:r>
            <a:r>
              <a:rPr lang="en-US" i="1" dirty="0"/>
              <a:t>if</a:t>
            </a:r>
            <a:r>
              <a:rPr lang="en-US" dirty="0"/>
              <a:t> statement do when its condition evaluates to a </a:t>
            </a:r>
            <a:r>
              <a:rPr lang="en-US" dirty="0" err="1"/>
              <a:t>falsy</a:t>
            </a:r>
            <a:r>
              <a:rPr lang="en-US" dirty="0"/>
              <a:t> value?</a:t>
            </a:r>
          </a:p>
          <a:p>
            <a:pPr marL="624078" indent="-514350">
              <a:buFont typeface="+mj-lt"/>
              <a:buAutoNum type="arabicPeriod"/>
            </a:pPr>
            <a:r>
              <a:rPr lang="en-US" dirty="0"/>
              <a:t>What can you do with an </a:t>
            </a:r>
            <a:r>
              <a:rPr lang="en-US" i="1" dirty="0"/>
              <a:t>if/else</a:t>
            </a:r>
            <a:r>
              <a:rPr lang="en-US" dirty="0"/>
              <a:t> statement that you can’t do with an </a:t>
            </a:r>
            <a:r>
              <a:rPr lang="en-US" i="1" dirty="0"/>
              <a:t>if</a:t>
            </a:r>
            <a:r>
              <a:rPr lang="en-US" dirty="0"/>
              <a:t> statement?</a:t>
            </a:r>
          </a:p>
          <a:p>
            <a:pPr marL="624078" indent="-514350">
              <a:buFont typeface="+mj-lt"/>
              <a:buAutoNum type="arabicPeriod"/>
            </a:pPr>
            <a:r>
              <a:rPr lang="en-US" dirty="0"/>
              <a:t>Why would you nest decision-making statements?</a:t>
            </a:r>
          </a:p>
          <a:p>
            <a:pPr marL="624078" indent="-514350">
              <a:buFont typeface="+mj-lt"/>
              <a:buAutoNum type="arabicPeriod"/>
            </a:pPr>
            <a:r>
              <a:rPr lang="en-US" dirty="0"/>
              <a:t>How do you specify possible values for the expression in a </a:t>
            </a:r>
            <a:r>
              <a:rPr lang="en-US" i="1" dirty="0"/>
              <a:t>switch</a:t>
            </a:r>
            <a:r>
              <a:rPr lang="en-US" dirty="0"/>
              <a:t> statement?</a:t>
            </a:r>
          </a:p>
          <a:p>
            <a:pPr marL="624078" indent="-514350">
              <a:buFont typeface="+mj-lt"/>
              <a:buAutoNum type="arabicPeriod"/>
            </a:pPr>
            <a:r>
              <a:rPr lang="en-US" dirty="0"/>
              <a:t>What statement should you include at the end of the code for each </a:t>
            </a:r>
            <a:r>
              <a:rPr lang="en-US" i="1" dirty="0"/>
              <a:t>case</a:t>
            </a:r>
            <a:r>
              <a:rPr lang="en-US" dirty="0"/>
              <a:t> label in a </a:t>
            </a:r>
            <a:r>
              <a:rPr lang="en-US" i="1" dirty="0"/>
              <a:t>switch</a:t>
            </a:r>
            <a:r>
              <a:rPr lang="en-US" dirty="0"/>
              <a:t> statement? Why is it important?</a:t>
            </a:r>
          </a:p>
        </p:txBody>
      </p:sp>
      <p:sp>
        <p:nvSpPr>
          <p:cNvPr id="3" name="Title 2"/>
          <p:cNvSpPr>
            <a:spLocks noGrp="1"/>
          </p:cNvSpPr>
          <p:nvPr>
            <p:ph type="title"/>
          </p:nvPr>
        </p:nvSpPr>
        <p:spPr/>
        <p:txBody>
          <a:bodyPr/>
          <a:lstStyle/>
          <a:p>
            <a:r>
              <a:rPr lang="en-US" dirty="0"/>
              <a:t>Short Quiz 3</a:t>
            </a:r>
          </a:p>
        </p:txBody>
      </p:sp>
    </p:spTree>
    <p:extLst>
      <p:ext uri="{BB962C8B-B14F-4D97-AF65-F5344CB8AC3E}">
        <p14:creationId xmlns:p14="http://schemas.microsoft.com/office/powerpoint/2010/main" val="224428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idx="1"/>
          </p:nvPr>
        </p:nvSpPr>
        <p:spPr>
          <a:xfrm>
            <a:off x="457200" y="1481328"/>
            <a:ext cx="8229600" cy="4843272"/>
          </a:xfrm>
        </p:spPr>
        <p:txBody>
          <a:bodyPr>
            <a:normAutofit/>
          </a:bodyPr>
          <a:lstStyle/>
          <a:p>
            <a:pPr eaLnBrk="1" hangingPunct="1"/>
            <a:r>
              <a:rPr lang="en-US" altLang="en-US" b="1" dirty="0">
                <a:ea typeface="ヒラギノ角ゴ Pro W3" pitchFamily="127" charset="-128"/>
              </a:rPr>
              <a:t>Element</a:t>
            </a:r>
          </a:p>
          <a:p>
            <a:pPr lvl="1" eaLnBrk="1" hangingPunct="1"/>
            <a:r>
              <a:rPr lang="en-US" altLang="en-US" dirty="0">
                <a:ea typeface="ヒラギノ角ゴ Pro W3" pitchFamily="127" charset="-128"/>
              </a:rPr>
              <a:t>Each piece of data contained in an array</a:t>
            </a:r>
          </a:p>
          <a:p>
            <a:pPr eaLnBrk="1" hangingPunct="1"/>
            <a:r>
              <a:rPr lang="en-US" altLang="en-US" b="1" dirty="0">
                <a:ea typeface="ヒラギノ角ゴ Pro W3" pitchFamily="127" charset="-128"/>
              </a:rPr>
              <a:t>Index</a:t>
            </a:r>
          </a:p>
          <a:p>
            <a:pPr lvl="1" eaLnBrk="1" hangingPunct="1"/>
            <a:r>
              <a:rPr lang="en-US" altLang="en-US" dirty="0">
                <a:ea typeface="ヒラギノ角ゴ Pro W3" pitchFamily="127" charset="-128"/>
              </a:rPr>
              <a:t>Element</a:t>
            </a:r>
            <a:r>
              <a:rPr lang="ja-JP" altLang="en-US" dirty="0">
                <a:ea typeface="ヒラギノ角ゴ Pro W3" pitchFamily="127" charset="-128"/>
              </a:rPr>
              <a:t>’</a:t>
            </a:r>
            <a:r>
              <a:rPr lang="en-US" altLang="ja-JP" dirty="0">
                <a:ea typeface="ヒラギノ角ゴ Pro W3" pitchFamily="127" charset="-128"/>
              </a:rPr>
              <a:t>s numeric position within the array</a:t>
            </a:r>
          </a:p>
          <a:p>
            <a:pPr lvl="1" eaLnBrk="1" hangingPunct="1"/>
            <a:r>
              <a:rPr lang="en-US" altLang="en-US" dirty="0">
                <a:ea typeface="ヒラギノ角ゴ Pro W3" pitchFamily="127" charset="-128"/>
              </a:rPr>
              <a:t>Array element numbering</a:t>
            </a:r>
          </a:p>
          <a:p>
            <a:pPr lvl="2" eaLnBrk="1" hangingPunct="1"/>
            <a:r>
              <a:rPr lang="en-US" altLang="en-US" b="1" dirty="0">
                <a:ea typeface="ヒラギノ角ゴ Pro W3" pitchFamily="127" charset="-128"/>
              </a:rPr>
              <a:t>Starts with index number of zero (0)</a:t>
            </a:r>
          </a:p>
          <a:p>
            <a:pPr eaLnBrk="1" hangingPunct="1"/>
            <a:r>
              <a:rPr lang="en-US" altLang="en-US" dirty="0">
                <a:ea typeface="ヒラギノ角ゴ Pro W3" pitchFamily="127" charset="-128"/>
              </a:rPr>
              <a:t>Reference element using its index number</a:t>
            </a:r>
          </a:p>
          <a:p>
            <a:pPr lvl="1" eaLnBrk="1" hangingPunct="1"/>
            <a:r>
              <a:rPr lang="en-US" altLang="en-US" u="sng" dirty="0">
                <a:ea typeface="ヒラギノ角ゴ Pro W3" pitchFamily="127" charset="-128"/>
              </a:rPr>
              <a:t>Example</a:t>
            </a:r>
            <a:r>
              <a:rPr lang="en-US" altLang="en-US" dirty="0">
                <a:ea typeface="ヒラギノ角ゴ Pro W3" pitchFamily="127" charset="-128"/>
              </a:rPr>
              <a:t>: to reference the 2</a:t>
            </a:r>
            <a:r>
              <a:rPr lang="en-US" altLang="en-US" baseline="30000" dirty="0">
                <a:ea typeface="ヒラギノ角ゴ Pro W3" pitchFamily="127" charset="-128"/>
              </a:rPr>
              <a:t>nd</a:t>
            </a:r>
            <a:r>
              <a:rPr lang="en-US" altLang="en-US" dirty="0">
                <a:ea typeface="ヒラギノ角ゴ Pro W3" pitchFamily="127" charset="-128"/>
              </a:rPr>
              <a:t> element in the newsSections array</a:t>
            </a:r>
          </a:p>
          <a:p>
            <a:pPr lvl="1" algn="ctr" eaLnBrk="1" hangingPunct="1">
              <a:lnSpc>
                <a:spcPct val="150000"/>
              </a:lnSpc>
              <a:buFontTx/>
              <a:buNone/>
            </a:pPr>
            <a:r>
              <a:rPr lang="en-US" altLang="en-US" sz="4000" baseline="30000" dirty="0" err="1">
                <a:solidFill>
                  <a:srgbClr val="141413"/>
                </a:solidFill>
                <a:latin typeface="CourierNewPSMT" charset="0"/>
                <a:ea typeface="ヒラギノ角ゴ Pro W3" pitchFamily="127" charset="-128"/>
              </a:rPr>
              <a:t>newsSections</a:t>
            </a:r>
            <a:r>
              <a:rPr lang="en-US" altLang="en-US" sz="4000" baseline="30000" dirty="0">
                <a:solidFill>
                  <a:srgbClr val="141413"/>
                </a:solidFill>
                <a:latin typeface="CourierNewPSMT" charset="0"/>
                <a:ea typeface="ヒラギノ角ゴ Pro W3" pitchFamily="127" charset="-128"/>
              </a:rPr>
              <a:t>[1]</a:t>
            </a:r>
            <a:endParaRPr lang="en-US" altLang="en-US" sz="4000" dirty="0">
              <a:ea typeface="ヒラギノ角ゴ Pro W3" pitchFamily="127" charset="-128"/>
            </a:endParaRPr>
          </a:p>
        </p:txBody>
      </p:sp>
      <p:sp>
        <p:nvSpPr>
          <p:cNvPr id="7172" name="Rectangle 4"/>
          <p:cNvSpPr>
            <a:spLocks noGrp="1" noChangeArrowheads="1"/>
          </p:cNvSpPr>
          <p:nvPr>
            <p:ph type="title"/>
          </p:nvPr>
        </p:nvSpPr>
        <p:spPr/>
        <p:txBody>
          <a:bodyPr>
            <a:normAutofit fontScale="90000"/>
          </a:bodyPr>
          <a:lstStyle/>
          <a:p>
            <a:pPr eaLnBrk="1" hangingPunct="1"/>
            <a:r>
              <a:rPr lang="en-US" altLang="en-US" dirty="0">
                <a:ea typeface="ヒラギノ角ゴ Pro W3" pitchFamily="127" charset="-128"/>
              </a:rPr>
              <a:t>Declaring and Initializing Arrays</a:t>
            </a:r>
          </a:p>
        </p:txBody>
      </p:sp>
    </p:spTree>
    <p:extLst>
      <p:ext uri="{BB962C8B-B14F-4D97-AF65-F5344CB8AC3E}">
        <p14:creationId xmlns:p14="http://schemas.microsoft.com/office/powerpoint/2010/main" val="170829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idx="1"/>
          </p:nvPr>
        </p:nvSpPr>
        <p:spPr/>
        <p:txBody>
          <a:bodyPr/>
          <a:lstStyle/>
          <a:p>
            <a:r>
              <a:rPr lang="en-US" altLang="en-US" dirty="0">
                <a:ea typeface="ヒラギノ角ゴ Pro W3" pitchFamily="127" charset="-128"/>
              </a:rPr>
              <a:t>Add a conditional statement to the “Lunch Selections” exercise. If the user selects more than three options, display an alert message that says “You can select up to three options”.</a:t>
            </a:r>
          </a:p>
        </p:txBody>
      </p:sp>
      <p:sp>
        <p:nvSpPr>
          <p:cNvPr id="4100" name="Rectangle 4"/>
          <p:cNvSpPr>
            <a:spLocks noGrp="1" noChangeArrowheads="1"/>
          </p:cNvSpPr>
          <p:nvPr>
            <p:ph type="title"/>
          </p:nvPr>
        </p:nvSpPr>
        <p:spPr/>
        <p:txBody>
          <a:bodyPr/>
          <a:lstStyle/>
          <a:p>
            <a:pPr eaLnBrk="1" hangingPunct="1"/>
            <a:r>
              <a:rPr lang="en-US" altLang="en-US" dirty="0">
                <a:ea typeface="ヒラギノ角ゴ Pro W3" pitchFamily="127" charset="-128"/>
              </a:rPr>
              <a:t>Exercise</a:t>
            </a:r>
          </a:p>
        </p:txBody>
      </p:sp>
    </p:spTree>
    <p:extLst>
      <p:ext uri="{BB962C8B-B14F-4D97-AF65-F5344CB8AC3E}">
        <p14:creationId xmlns:p14="http://schemas.microsoft.com/office/powerpoint/2010/main" val="12533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Grp="1" noChangeArrowheads="1"/>
          </p:cNvSpPr>
          <p:nvPr>
            <p:ph idx="1"/>
          </p:nvPr>
        </p:nvSpPr>
        <p:spPr>
          <a:xfrm>
            <a:off x="457200" y="1600200"/>
            <a:ext cx="8229600" cy="4267200"/>
          </a:xfrm>
        </p:spPr>
        <p:txBody>
          <a:bodyPr>
            <a:normAutofit/>
          </a:bodyPr>
          <a:lstStyle/>
          <a:p>
            <a:pPr eaLnBrk="1" hangingPunct="1"/>
            <a:r>
              <a:rPr lang="en-US" altLang="en-US" sz="2400" dirty="0">
                <a:ea typeface="ヒラギノ角ゴ Pro W3" pitchFamily="127" charset="-128"/>
              </a:rPr>
              <a:t>Assigning values to individual array elements</a:t>
            </a:r>
          </a:p>
          <a:p>
            <a:pPr lvl="1" eaLnBrk="1" hangingPunct="1"/>
            <a:r>
              <a:rPr lang="en-US" altLang="en-US" sz="2000" dirty="0">
                <a:ea typeface="ヒラギノ角ゴ Pro W3" pitchFamily="127" charset="-128"/>
              </a:rPr>
              <a:t>Include the array index for an individual element</a:t>
            </a:r>
          </a:p>
          <a:p>
            <a:pPr eaLnBrk="1" hangingPunct="1"/>
            <a:r>
              <a:rPr lang="en-US" altLang="en-US" sz="2400" dirty="0">
                <a:ea typeface="ヒラギノ角ゴ Pro W3" pitchFamily="127" charset="-128"/>
              </a:rPr>
              <a:t>Example:</a:t>
            </a:r>
          </a:p>
          <a:p>
            <a:pPr lvl="1" eaLnBrk="1" hangingPunct="1"/>
            <a:r>
              <a:rPr lang="en-US" altLang="en-US" sz="2000" dirty="0">
                <a:ea typeface="ヒラギノ角ゴ Pro W3" pitchFamily="127" charset="-128"/>
              </a:rPr>
              <a:t>Add value "entertainment" as fifth element of </a:t>
            </a:r>
            <a:r>
              <a:rPr lang="en-US" altLang="en-US" sz="2000" dirty="0">
                <a:latin typeface="Courier New" pitchFamily="49" charset="0"/>
                <a:ea typeface="ヒラギノ角ゴ Pro W3" pitchFamily="127" charset="-128"/>
              </a:rPr>
              <a:t>newsSections</a:t>
            </a:r>
            <a:r>
              <a:rPr lang="en-US" altLang="en-US" sz="2000" dirty="0">
                <a:ea typeface="ヒラギノ角ゴ Pro W3" pitchFamily="127" charset="-128"/>
              </a:rPr>
              <a:t> array</a:t>
            </a:r>
          </a:p>
          <a:p>
            <a:endParaRPr lang="en-US" altLang="en-US" sz="2400" dirty="0">
              <a:ea typeface="ヒラギノ角ゴ Pro W3" pitchFamily="127" charset="-128"/>
            </a:endParaRPr>
          </a:p>
          <a:p>
            <a:endParaRPr lang="en-US" altLang="en-US" sz="2400" dirty="0">
              <a:ea typeface="ヒラギノ角ゴ Pro W3" pitchFamily="127" charset="-128"/>
            </a:endParaRPr>
          </a:p>
          <a:p>
            <a:r>
              <a:rPr lang="en-US" altLang="en-US" sz="2400" dirty="0">
                <a:ea typeface="ヒラギノ角ゴ Pro W3" pitchFamily="127" charset="-128"/>
              </a:rPr>
              <a:t>Multidimensional array example:</a:t>
            </a:r>
          </a:p>
        </p:txBody>
      </p:sp>
      <p:sp>
        <p:nvSpPr>
          <p:cNvPr id="8196" name="Rectangle 4"/>
          <p:cNvSpPr>
            <a:spLocks noGrp="1" noChangeArrowheads="1"/>
          </p:cNvSpPr>
          <p:nvPr>
            <p:ph type="title"/>
          </p:nvPr>
        </p:nvSpPr>
        <p:spPr/>
        <p:txBody>
          <a:bodyPr>
            <a:normAutofit fontScale="90000"/>
          </a:bodyPr>
          <a:lstStyle/>
          <a:p>
            <a:pPr eaLnBrk="1" hangingPunct="1"/>
            <a:r>
              <a:rPr lang="en-US" altLang="en-US" dirty="0">
                <a:ea typeface="ヒラギノ角ゴ Pro W3" pitchFamily="127" charset="-128"/>
              </a:rPr>
              <a:t>Declaring and Initializing Arrays</a:t>
            </a:r>
          </a:p>
        </p:txBody>
      </p:sp>
      <p:sp>
        <p:nvSpPr>
          <p:cNvPr id="8198" name="Text Box 6"/>
          <p:cNvSpPr txBox="1">
            <a:spLocks noChangeArrowheads="1"/>
          </p:cNvSpPr>
          <p:nvPr/>
        </p:nvSpPr>
        <p:spPr bwMode="auto">
          <a:xfrm>
            <a:off x="914400" y="3276600"/>
            <a:ext cx="3962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lnSpc>
                <a:spcPct val="150000"/>
              </a:lnSpc>
            </a:pPr>
            <a:r>
              <a:rPr lang="en-US" altLang="en-US" sz="2800" baseline="30000" dirty="0" err="1">
                <a:solidFill>
                  <a:srgbClr val="141413"/>
                </a:solidFill>
                <a:latin typeface="CourierNewPSMT" charset="0"/>
              </a:rPr>
              <a:t>newsSections</a:t>
            </a:r>
            <a:r>
              <a:rPr lang="en-US" altLang="en-US" sz="2800" baseline="30000" dirty="0">
                <a:solidFill>
                  <a:srgbClr val="141413"/>
                </a:solidFill>
                <a:latin typeface="CourierNewPSMT" charset="0"/>
              </a:rPr>
              <a:t>[</a:t>
            </a:r>
            <a:r>
              <a:rPr lang="en-US" altLang="en-US" sz="2800" baseline="30000" dirty="0">
                <a:solidFill>
                  <a:srgbClr val="00477B"/>
                </a:solidFill>
                <a:latin typeface="CourierNewPSMT" charset="0"/>
              </a:rPr>
              <a:t>4</a:t>
            </a:r>
            <a:r>
              <a:rPr lang="en-US" altLang="en-US" sz="2800" baseline="30000" dirty="0">
                <a:solidFill>
                  <a:srgbClr val="141413"/>
                </a:solidFill>
                <a:latin typeface="CourierNewPSMT" charset="0"/>
              </a:rPr>
              <a:t>] </a:t>
            </a:r>
            <a:r>
              <a:rPr lang="en-US" altLang="en-US" sz="2800" baseline="30000" dirty="0">
                <a:solidFill>
                  <a:srgbClr val="D67134"/>
                </a:solidFill>
                <a:latin typeface="CourierNewPSMT" charset="0"/>
              </a:rPr>
              <a:t>= </a:t>
            </a:r>
            <a:r>
              <a:rPr lang="en-US" altLang="en-US" sz="2800" baseline="30000" dirty="0">
                <a:solidFill>
                  <a:srgbClr val="007833"/>
                </a:solidFill>
                <a:latin typeface="CourierNewPSMT" charset="0"/>
              </a:rPr>
              <a:t>"entertainment"</a:t>
            </a:r>
            <a:r>
              <a:rPr lang="en-US" altLang="en-US" sz="2800" baseline="30000" dirty="0">
                <a:solidFill>
                  <a:srgbClr val="141413"/>
                </a:solidFill>
                <a:latin typeface="CourierNewPSMT" charset="0"/>
              </a:rPr>
              <a:t>;</a:t>
            </a:r>
            <a:endParaRPr lang="en-US" altLang="en-US" sz="2800" dirty="0">
              <a:latin typeface="Courier New"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2514600" y="4591050"/>
            <a:ext cx="5400675" cy="1047750"/>
          </a:xfrm>
          <a:prstGeom prst="rect">
            <a:avLst/>
          </a:prstGeom>
          <a:noFill/>
          <a:ln w="9525">
            <a:noFill/>
            <a:miter lim="800000"/>
            <a:headEnd/>
            <a:tailEnd/>
          </a:ln>
        </p:spPr>
      </p:pic>
      <p:sp>
        <p:nvSpPr>
          <p:cNvPr id="6" name="Rectangle 5"/>
          <p:cNvSpPr/>
          <p:nvPr/>
        </p:nvSpPr>
        <p:spPr>
          <a:xfrm>
            <a:off x="2438400" y="5791200"/>
            <a:ext cx="6400800" cy="261610"/>
          </a:xfrm>
          <a:prstGeom prst="rect">
            <a:avLst/>
          </a:prstGeom>
        </p:spPr>
        <p:txBody>
          <a:bodyPr wrap="square">
            <a:spAutoFit/>
          </a:bodyPr>
          <a:lstStyle/>
          <a:p>
            <a:r>
              <a:rPr lang="en-US" sz="1100" dirty="0"/>
              <a:t>http://freewebdesigntutorials.com/javaScriptTutorials/jsArrayObject/multiDimensionalArrays.htm</a:t>
            </a:r>
          </a:p>
        </p:txBody>
      </p:sp>
    </p:spTree>
    <p:extLst>
      <p:ext uri="{BB962C8B-B14F-4D97-AF65-F5344CB8AC3E}">
        <p14:creationId xmlns:p14="http://schemas.microsoft.com/office/powerpoint/2010/main" val="277177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4" name="Rectangle 8"/>
          <p:cNvSpPr>
            <a:spLocks noGrp="1" noChangeArrowheads="1"/>
          </p:cNvSpPr>
          <p:nvPr>
            <p:ph idx="1"/>
          </p:nvPr>
        </p:nvSpPr>
        <p:spPr>
          <a:xfrm>
            <a:off x="457200" y="1265237"/>
            <a:ext cx="8229600" cy="3535363"/>
          </a:xfrm>
        </p:spPr>
        <p:txBody>
          <a:bodyPr>
            <a:normAutofit/>
          </a:bodyPr>
          <a:lstStyle/>
          <a:p>
            <a:pPr eaLnBrk="1" hangingPunct="1">
              <a:defRPr/>
            </a:pPr>
            <a:r>
              <a:rPr lang="en-US" dirty="0">
                <a:ea typeface="+mn-ea"/>
                <a:cs typeface="+mn-cs"/>
              </a:rPr>
              <a:t>Can create an array without any elements</a:t>
            </a:r>
          </a:p>
          <a:p>
            <a:pPr lvl="1" eaLnBrk="1" hangingPunct="1">
              <a:defRPr/>
            </a:pPr>
            <a:r>
              <a:rPr lang="en-US" dirty="0"/>
              <a:t>Add new elements as necessary</a:t>
            </a:r>
          </a:p>
          <a:p>
            <a:pPr lvl="1" eaLnBrk="1" hangingPunct="1">
              <a:defRPr/>
            </a:pPr>
            <a:r>
              <a:rPr lang="en-US" dirty="0"/>
              <a:t>Array size can change dynamically</a:t>
            </a:r>
            <a:br>
              <a:rPr lang="en-US" dirty="0"/>
            </a:br>
            <a:endParaRPr lang="en-US" dirty="0"/>
          </a:p>
          <a:p>
            <a:pPr marL="800100" lvl="2" indent="0">
              <a:buFontTx/>
              <a:buNone/>
              <a:defRPr/>
            </a:pPr>
            <a:r>
              <a:rPr lang="en-US" sz="2800" baseline="30000" dirty="0" err="1">
                <a:solidFill>
                  <a:srgbClr val="D67134"/>
                </a:solidFill>
                <a:latin typeface="CourierNewPSMT"/>
              </a:rPr>
              <a:t>var</a:t>
            </a:r>
            <a:r>
              <a:rPr lang="en-US" sz="2800" baseline="30000" dirty="0">
                <a:solidFill>
                  <a:srgbClr val="D67134"/>
                </a:solidFill>
                <a:latin typeface="CourierNewPSMT"/>
              </a:rPr>
              <a:t> </a:t>
            </a:r>
            <a:r>
              <a:rPr lang="en-US" sz="2800" baseline="30000" dirty="0">
                <a:solidFill>
                  <a:srgbClr val="141413"/>
                </a:solidFill>
                <a:latin typeface="CourierNewPSMT"/>
              </a:rPr>
              <a:t>colors </a:t>
            </a:r>
            <a:r>
              <a:rPr lang="en-US" sz="2800" baseline="30000" dirty="0">
                <a:solidFill>
                  <a:srgbClr val="D67134"/>
                </a:solidFill>
                <a:latin typeface="CourierNewPSMT"/>
              </a:rPr>
              <a:t>= </a:t>
            </a:r>
            <a:r>
              <a:rPr lang="en-US" sz="2800" baseline="30000" dirty="0">
                <a:solidFill>
                  <a:srgbClr val="141413"/>
                </a:solidFill>
                <a:latin typeface="CourierNewPSMT"/>
              </a:rPr>
              <a:t>[];</a:t>
            </a:r>
          </a:p>
          <a:p>
            <a:pPr marL="800100" lvl="2" indent="0">
              <a:buFontTx/>
              <a:buNone/>
              <a:defRPr/>
            </a:pPr>
            <a:r>
              <a:rPr lang="en-US" sz="2800" baseline="30000" dirty="0">
                <a:solidFill>
                  <a:srgbClr val="141413"/>
                </a:solidFill>
                <a:latin typeface="CourierNewPSMT"/>
              </a:rPr>
              <a:t>colors[</a:t>
            </a:r>
            <a:r>
              <a:rPr lang="en-US" sz="2800" baseline="30000" dirty="0">
                <a:solidFill>
                  <a:srgbClr val="00477B"/>
                </a:solidFill>
                <a:latin typeface="CourierNewPSMT"/>
              </a:rPr>
              <a:t>2</a:t>
            </a:r>
            <a:r>
              <a:rPr lang="en-US" sz="2800" baseline="30000" dirty="0">
                <a:solidFill>
                  <a:srgbClr val="141413"/>
                </a:solidFill>
                <a:latin typeface="CourierNewPSMT"/>
              </a:rPr>
              <a:t>] </a:t>
            </a:r>
            <a:r>
              <a:rPr lang="en-US" sz="2800" baseline="30000" dirty="0">
                <a:solidFill>
                  <a:srgbClr val="D67134"/>
                </a:solidFill>
                <a:latin typeface="CourierNewPSMT"/>
              </a:rPr>
              <a:t>= </a:t>
            </a:r>
            <a:r>
              <a:rPr lang="en-US" sz="2800" baseline="30000" dirty="0">
                <a:solidFill>
                  <a:srgbClr val="007833"/>
                </a:solidFill>
                <a:latin typeface="CourierNewPSMT"/>
              </a:rPr>
              <a:t>"yellow"</a:t>
            </a:r>
            <a:r>
              <a:rPr lang="en-US" sz="2800" baseline="30000" dirty="0">
                <a:solidFill>
                  <a:srgbClr val="141413"/>
                </a:solidFill>
                <a:latin typeface="CourierNewPSMT"/>
              </a:rPr>
              <a:t>;</a:t>
            </a:r>
          </a:p>
          <a:p>
            <a:pPr eaLnBrk="1" hangingPunct="1">
              <a:defRPr/>
            </a:pPr>
            <a:r>
              <a:rPr lang="en-US" dirty="0">
                <a:cs typeface="+mn-cs"/>
              </a:rPr>
              <a:t>JavaScript values assigned to array elements</a:t>
            </a:r>
            <a:r>
              <a:rPr lang="en-US" dirty="0"/>
              <a:t> can be different data types.</a:t>
            </a:r>
            <a:endParaRPr lang="en-US" dirty="0">
              <a:cs typeface="+mn-cs"/>
            </a:endParaRPr>
          </a:p>
        </p:txBody>
      </p:sp>
      <p:sp>
        <p:nvSpPr>
          <p:cNvPr id="9220" name="Rectangle 7"/>
          <p:cNvSpPr>
            <a:spLocks noGrp="1" noChangeArrowheads="1"/>
          </p:cNvSpPr>
          <p:nvPr>
            <p:ph type="title"/>
          </p:nvPr>
        </p:nvSpPr>
        <p:spPr/>
        <p:txBody>
          <a:bodyPr>
            <a:normAutofit fontScale="90000"/>
          </a:bodyPr>
          <a:lstStyle/>
          <a:p>
            <a:pPr eaLnBrk="1" hangingPunct="1"/>
            <a:r>
              <a:rPr lang="en-US" altLang="en-US" dirty="0">
                <a:ea typeface="ヒラギノ角ゴ Pro W3" pitchFamily="127" charset="-128"/>
              </a:rPr>
              <a:t>Declaring and Initializing Arrays</a:t>
            </a:r>
          </a:p>
        </p:txBody>
      </p:sp>
      <p:sp>
        <p:nvSpPr>
          <p:cNvPr id="2" name="TextBox 1"/>
          <p:cNvSpPr txBox="1"/>
          <p:nvPr/>
        </p:nvSpPr>
        <p:spPr>
          <a:xfrm>
            <a:off x="2419808" y="4495800"/>
            <a:ext cx="4304383" cy="2031325"/>
          </a:xfrm>
          <a:prstGeom prst="rect">
            <a:avLst/>
          </a:prstGeom>
          <a:noFill/>
        </p:spPr>
        <p:txBody>
          <a:bodyPr wrap="none" rtlCol="0">
            <a:spAutoFit/>
          </a:bodyPr>
          <a:lstStyle/>
          <a:p>
            <a:r>
              <a:rPr lang="en-US" dirty="0" err="1">
                <a:solidFill>
                  <a:schemeClr val="accent3">
                    <a:lumMod val="75000"/>
                  </a:schemeClr>
                </a:solidFill>
              </a:rPr>
              <a:t>var</a:t>
            </a:r>
            <a:r>
              <a:rPr lang="en-US" dirty="0"/>
              <a:t> </a:t>
            </a:r>
            <a:r>
              <a:rPr lang="en-US" dirty="0" err="1"/>
              <a:t>hotelReservation</a:t>
            </a:r>
            <a:r>
              <a:rPr lang="en-US" dirty="0"/>
              <a:t> = [ ];</a:t>
            </a:r>
          </a:p>
          <a:p>
            <a:r>
              <a:rPr lang="en-US" dirty="0"/>
              <a:t>//guest name (string)</a:t>
            </a:r>
          </a:p>
          <a:p>
            <a:r>
              <a:rPr lang="en-US" dirty="0" err="1"/>
              <a:t>hotelReservation</a:t>
            </a:r>
            <a:r>
              <a:rPr lang="en-US" dirty="0"/>
              <a:t>[0] = “</a:t>
            </a:r>
            <a:r>
              <a:rPr lang="en-US" dirty="0">
                <a:solidFill>
                  <a:srgbClr val="00B050"/>
                </a:solidFill>
              </a:rPr>
              <a:t>Victor </a:t>
            </a:r>
            <a:r>
              <a:rPr lang="en-US" dirty="0" err="1">
                <a:solidFill>
                  <a:srgbClr val="00B050"/>
                </a:solidFill>
              </a:rPr>
              <a:t>Vuong</a:t>
            </a:r>
            <a:r>
              <a:rPr lang="en-US" dirty="0"/>
              <a:t>”</a:t>
            </a:r>
          </a:p>
          <a:p>
            <a:r>
              <a:rPr lang="en-US" dirty="0"/>
              <a:t>//# of nights (</a:t>
            </a:r>
            <a:r>
              <a:rPr lang="en-US" dirty="0" err="1"/>
              <a:t>intiger</a:t>
            </a:r>
            <a:r>
              <a:rPr lang="en-US" dirty="0"/>
              <a:t>)</a:t>
            </a:r>
          </a:p>
          <a:p>
            <a:r>
              <a:rPr lang="en-US" dirty="0" err="1"/>
              <a:t>hotelReservation</a:t>
            </a:r>
            <a:r>
              <a:rPr lang="en-US" dirty="0"/>
              <a:t>[1] = 5;</a:t>
            </a:r>
          </a:p>
          <a:p>
            <a:r>
              <a:rPr lang="en-US" dirty="0"/>
              <a:t>//price per night (floating point)</a:t>
            </a:r>
          </a:p>
          <a:p>
            <a:r>
              <a:rPr lang="en-US" dirty="0" err="1"/>
              <a:t>hotelReservation</a:t>
            </a:r>
            <a:r>
              <a:rPr lang="en-US" dirty="0"/>
              <a:t>[2] = 74.99;</a:t>
            </a:r>
          </a:p>
        </p:txBody>
      </p:sp>
    </p:spTree>
    <p:extLst>
      <p:ext uri="{BB962C8B-B14F-4D97-AF65-F5344CB8AC3E}">
        <p14:creationId xmlns:p14="http://schemas.microsoft.com/office/powerpoint/2010/main" val="181816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Go into the “</a:t>
            </a:r>
            <a:r>
              <a:rPr lang="en-US" b="1" dirty="0"/>
              <a:t>WA120_data_files</a:t>
            </a:r>
            <a:r>
              <a:rPr lang="en-US" dirty="0"/>
              <a:t>” folder.</a:t>
            </a:r>
          </a:p>
          <a:p>
            <a:r>
              <a:rPr lang="en-US" dirty="0"/>
              <a:t>Double-click on the “</a:t>
            </a:r>
            <a:r>
              <a:rPr lang="en-US" b="1" dirty="0"/>
              <a:t>Chapter03</a:t>
            </a:r>
            <a:r>
              <a:rPr lang="en-US" dirty="0"/>
              <a:t>” folder.</a:t>
            </a:r>
          </a:p>
          <a:p>
            <a:r>
              <a:rPr lang="en-US" dirty="0"/>
              <a:t>Open the “</a:t>
            </a:r>
            <a:r>
              <a:rPr lang="en-US" b="1" dirty="0"/>
              <a:t>chapter</a:t>
            </a:r>
            <a:r>
              <a:rPr lang="en-US" dirty="0"/>
              <a:t>” sub-folder.</a:t>
            </a:r>
          </a:p>
          <a:p>
            <a:r>
              <a:rPr lang="en-US" dirty="0"/>
              <a:t>COPY all of the folders and files.</a:t>
            </a:r>
          </a:p>
          <a:p>
            <a:r>
              <a:rPr lang="en-US" dirty="0"/>
              <a:t>Navigate to where you store your projects and create a new folder named “</a:t>
            </a:r>
            <a:r>
              <a:rPr lang="en-US" b="1" dirty="0" err="1"/>
              <a:t>tipton_turbines</a:t>
            </a:r>
            <a:r>
              <a:rPr lang="en-US" dirty="0"/>
              <a:t>”.</a:t>
            </a:r>
          </a:p>
          <a:p>
            <a:r>
              <a:rPr lang="en-US" dirty="0"/>
              <a:t>Open this new folder and PASTE all of the data files within.</a:t>
            </a:r>
          </a:p>
        </p:txBody>
      </p:sp>
      <p:sp>
        <p:nvSpPr>
          <p:cNvPr id="3" name="Title 2"/>
          <p:cNvSpPr>
            <a:spLocks noGrp="1"/>
          </p:cNvSpPr>
          <p:nvPr>
            <p:ph type="title"/>
          </p:nvPr>
        </p:nvSpPr>
        <p:spPr/>
        <p:txBody>
          <a:bodyPr/>
          <a:lstStyle/>
          <a:p>
            <a:r>
              <a:rPr lang="en-US" u="sng" dirty="0"/>
              <a:t>Exercise</a:t>
            </a:r>
            <a:r>
              <a:rPr lang="en-US" dirty="0"/>
              <a:t>: Tipton Turbines</a:t>
            </a:r>
          </a:p>
        </p:txBody>
      </p:sp>
    </p:spTree>
    <p:extLst>
      <p:ext uri="{BB962C8B-B14F-4D97-AF65-F5344CB8AC3E}">
        <p14:creationId xmlns:p14="http://schemas.microsoft.com/office/powerpoint/2010/main" val="59410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Notepad++, open the file “</a:t>
            </a:r>
            <a:r>
              <a:rPr lang="en-US" b="1" dirty="0"/>
              <a:t>calendar.htm</a:t>
            </a:r>
            <a:r>
              <a:rPr lang="en-US" dirty="0"/>
              <a:t>”</a:t>
            </a:r>
          </a:p>
          <a:p>
            <a:r>
              <a:rPr lang="en-US" dirty="0"/>
              <a:t>In the comment section add your name and the current date where indicated.</a:t>
            </a:r>
          </a:p>
          <a:p>
            <a:r>
              <a:rPr lang="en-US" dirty="0"/>
              <a:t>Open the file in your web browser.</a:t>
            </a:r>
          </a:p>
          <a:p>
            <a:r>
              <a:rPr lang="en-US" dirty="0"/>
              <a:t>Copy the comment section and open up a new document in Notepad.</a:t>
            </a:r>
          </a:p>
          <a:p>
            <a:r>
              <a:rPr lang="en-US" dirty="0"/>
              <a:t>Paste the comment and change the filename to “</a:t>
            </a:r>
            <a:r>
              <a:rPr lang="en-US" b="1" dirty="0"/>
              <a:t>tt.js</a:t>
            </a:r>
            <a:r>
              <a:rPr lang="en-US" dirty="0"/>
              <a:t>”.</a:t>
            </a:r>
          </a:p>
          <a:p>
            <a:r>
              <a:rPr lang="en-US" dirty="0"/>
              <a:t>Save the document as “</a:t>
            </a:r>
            <a:r>
              <a:rPr lang="en-US" b="1" dirty="0"/>
              <a:t>tt.js</a:t>
            </a:r>
            <a:r>
              <a:rPr lang="en-US" dirty="0"/>
              <a:t>” as well.</a:t>
            </a:r>
          </a:p>
        </p:txBody>
      </p:sp>
      <p:sp>
        <p:nvSpPr>
          <p:cNvPr id="3" name="Title 2"/>
          <p:cNvSpPr>
            <a:spLocks noGrp="1"/>
          </p:cNvSpPr>
          <p:nvPr>
            <p:ph type="title"/>
          </p:nvPr>
        </p:nvSpPr>
        <p:spPr/>
        <p:txBody>
          <a:bodyPr/>
          <a:lstStyle/>
          <a:p>
            <a:r>
              <a:rPr lang="en-US" u="sng" dirty="0"/>
              <a:t>Exercise</a:t>
            </a:r>
            <a:r>
              <a:rPr lang="en-US" dirty="0"/>
              <a:t>: Tipton Turbines</a:t>
            </a:r>
          </a:p>
        </p:txBody>
      </p:sp>
    </p:spTree>
    <p:extLst>
      <p:ext uri="{BB962C8B-B14F-4D97-AF65-F5344CB8AC3E}">
        <p14:creationId xmlns:p14="http://schemas.microsoft.com/office/powerpoint/2010/main" val="48721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VARPPTCOMPATIBLE4" val="RXP"/>
  <p:tag name="VARPPTCOMPATIBLERD03" val="RXP"/>
  <p:tag name="VARPPTTYPE" val="RXP"/>
  <p:tag name="VARPPTSLIDEFORMAT" val="RXP"/>
  <p:tag name="VARSAVEMESSAGETIMESTAMP" val="RXP7/26/20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Hunter_120</Template>
  <TotalTime>294</TotalTime>
  <Words>2628</Words>
  <Application>Microsoft Office PowerPoint</Application>
  <PresentationFormat>On-screen Show (4:3)</PresentationFormat>
  <Paragraphs>414</Paragraphs>
  <Slides>50</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ＭＳ Ｐゴシック</vt:lpstr>
      <vt:lpstr>Arial</vt:lpstr>
      <vt:lpstr>Bell MT</vt:lpstr>
      <vt:lpstr>Calibri</vt:lpstr>
      <vt:lpstr>Courier New</vt:lpstr>
      <vt:lpstr>CourierNewPS-ItalicMT</vt:lpstr>
      <vt:lpstr>CourierNewPSMT</vt:lpstr>
      <vt:lpstr>Helvetica</vt:lpstr>
      <vt:lpstr>Lucida Sans Unicode</vt:lpstr>
      <vt:lpstr>Times New Roman</vt:lpstr>
      <vt:lpstr>Verdana</vt:lpstr>
      <vt:lpstr>Wingdings 2</vt:lpstr>
      <vt:lpstr>Wingdings 3</vt:lpstr>
      <vt:lpstr>ヒラギノ角ゴ Pro W3</vt:lpstr>
      <vt:lpstr>Concourse</vt:lpstr>
      <vt:lpstr>PowerPoint Presentation</vt:lpstr>
      <vt:lpstr>Chapter 3</vt:lpstr>
      <vt:lpstr>Arrays </vt:lpstr>
      <vt:lpstr>Declaring and Initializing Arrays</vt:lpstr>
      <vt:lpstr>Declaring and Initializing Arrays</vt:lpstr>
      <vt:lpstr>Declaring and Initializing Arrays</vt:lpstr>
      <vt:lpstr>Declaring and Initializing Arrays</vt:lpstr>
      <vt:lpstr>Exercise: Tipton Turbines</vt:lpstr>
      <vt:lpstr>Exercise: Tipton Turbines</vt:lpstr>
      <vt:lpstr>Exercise: Tipton Turbines</vt:lpstr>
      <vt:lpstr>Accessing Element Information</vt:lpstr>
      <vt:lpstr>Modifying Elements</vt:lpstr>
      <vt:lpstr>Determining the Number of Elements in an Array</vt:lpstr>
      <vt:lpstr>Using the Array Object</vt:lpstr>
      <vt:lpstr>Referencing Default Collections of Elements</vt:lpstr>
      <vt:lpstr>Short Quiz 1</vt:lpstr>
      <vt:lpstr>Repeating Code</vt:lpstr>
      <vt:lpstr>while Statements</vt:lpstr>
      <vt:lpstr>while Statements</vt:lpstr>
      <vt:lpstr>PowerPoint Presentation</vt:lpstr>
      <vt:lpstr>PowerPoint Presentation</vt:lpstr>
      <vt:lpstr>PowerPoint Presentation</vt:lpstr>
      <vt:lpstr>while Statements</vt:lpstr>
      <vt:lpstr>while Statements</vt:lpstr>
      <vt:lpstr>Exercise: Tipton Turbines</vt:lpstr>
      <vt:lpstr>Exercise: Tipton Turbines</vt:lpstr>
      <vt:lpstr>do/while Statements</vt:lpstr>
      <vt:lpstr>do/while Statements</vt:lpstr>
      <vt:lpstr>do/while Statements</vt:lpstr>
      <vt:lpstr>Exercise: Tipton Turbines</vt:lpstr>
      <vt:lpstr>for Statements</vt:lpstr>
      <vt:lpstr>for Statements</vt:lpstr>
      <vt:lpstr>PowerPoint Presentation</vt:lpstr>
      <vt:lpstr>for Statements</vt:lpstr>
      <vt:lpstr>Exercise: Tipton Turbines</vt:lpstr>
      <vt:lpstr>Using continue Statements to Restart Loop Execution</vt:lpstr>
      <vt:lpstr>PowerPoint Presentation</vt:lpstr>
      <vt:lpstr>Short Quiz 2</vt:lpstr>
      <vt:lpstr>Making Decisions</vt:lpstr>
      <vt:lpstr>if Statements</vt:lpstr>
      <vt:lpstr>Exercise: Tipton Turbines</vt:lpstr>
      <vt:lpstr>if/else Statements</vt:lpstr>
      <vt:lpstr>if/else Statements</vt:lpstr>
      <vt:lpstr>Exercise: Tipton Turbines</vt:lpstr>
      <vt:lpstr>Nested if and if/else Statements</vt:lpstr>
      <vt:lpstr>else if constructions</vt:lpstr>
      <vt:lpstr>switch Statements</vt:lpstr>
      <vt:lpstr>switch Statements</vt:lpstr>
      <vt:lpstr>Short Quiz 3</vt:lpstr>
      <vt:lpstr>Exercise</vt:lpstr>
    </vt:vector>
  </TitlesOfParts>
  <Company>F. Hoffmann-La Roche,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jane navarro</cp:lastModifiedBy>
  <cp:revision>51</cp:revision>
  <dcterms:created xsi:type="dcterms:W3CDTF">2016-07-26T14:28:43Z</dcterms:created>
  <dcterms:modified xsi:type="dcterms:W3CDTF">2018-03-26T11:00:00Z</dcterms:modified>
</cp:coreProperties>
</file>