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348" r:id="rId3"/>
    <p:sldId id="295" r:id="rId4"/>
    <p:sldId id="34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2098F-859D-4A57-BFF4-52B05E1239F1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9BB6-8C03-4D87-8211-61B4B6B5D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 smtClean="0">
                <a:solidFill>
                  <a:prstClr val="white"/>
                </a:solidFill>
              </a:rPr>
              <a:pPr/>
              <a:t>1</a:t>
            </a:fld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379C51-7924-4AB5-8BEA-F5054B9101CB}" type="datetimeFigureOut">
              <a:rPr lang="en-US" smtClean="0"/>
              <a:pPr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JavaScript: The Web Warrior Series, 6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000" r="-18000" b="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" y="2244060"/>
            <a:ext cx="8915400" cy="2369880"/>
          </a:xfrm>
          <a:prstGeom prst="rect">
            <a:avLst/>
          </a:prstGeom>
          <a:solidFill>
            <a:srgbClr val="BFBFBF">
              <a:alpha val="14902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Programming with JavaScript and jQuery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ＭＳ Ｐゴシック" pitchFamily="34" charset="-128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u="sng" dirty="0">
                <a:solidFill>
                  <a:srgbClr val="FFFF00"/>
                </a:solidFill>
                <a:latin typeface="Bell MT" panose="02020503060305020303" pitchFamily="18" charset="0"/>
                <a:ea typeface="ＭＳ Ｐゴシック" pitchFamily="34" charset="-128"/>
              </a:rPr>
              <a:t>Day </a:t>
            </a:r>
            <a:r>
              <a:rPr lang="en-US" sz="4000" b="1" u="sng" dirty="0" smtClean="0">
                <a:solidFill>
                  <a:srgbClr val="FFFF00"/>
                </a:solidFill>
                <a:latin typeface="Bell MT" panose="02020503060305020303" pitchFamily="18" charset="0"/>
                <a:ea typeface="ＭＳ Ｐゴシック" pitchFamily="34" charset="-128"/>
              </a:rPr>
              <a:t>2</a:t>
            </a:r>
            <a:endParaRPr lang="en-US" sz="3600" b="1" u="sng" dirty="0">
              <a:solidFill>
                <a:srgbClr val="FFFF00"/>
              </a:solidFill>
              <a:latin typeface="Bell MT" panose="02020503060305020303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Displays error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general location in a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Not an exact indicator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Browsers do not strictly enforce JavaScript syntax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Mitigating bugs in JavaScript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Always use good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Thoroughly test with every browser type, version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Test browser if used by more than one percent of the market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Syntax errors can be difficult to pinpoint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A few common techniques are helpful in tracking down bugs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Interpreting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1592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Tracing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Examining statements in an executing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window.alert()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A useful way to trace JavaScript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Place at different points within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Used to display variable or array contents or value returned from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Use multiple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window.alert()</a:t>
            </a:r>
            <a:r>
              <a:rPr lang="en-US" altLang="en-US" smtClean="0">
                <a:ea typeface="ヒラギノ角ゴ Pro W3" pitchFamily="127" charset="-128"/>
              </a:rPr>
              <a:t>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Check values as code executes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Example: function not returning correct result of 485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Returning 5169107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Tracing Errors with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window.alert()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9788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0" y="1641475"/>
            <a:ext cx="6553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sz="1600" dirty="0" err="1">
                <a:solidFill>
                  <a:srgbClr val="005CCF"/>
                </a:solidFill>
                <a:latin typeface="CourierNewPSMT" charset="0"/>
              </a:rPr>
              <a:t>calculatePay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payRate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15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numHours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40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payRate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numHours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urierNewPSMT" charset="0"/>
              </a:rPr>
              <a:t>alert(</a:t>
            </a:r>
            <a:r>
              <a:rPr lang="en-US" altLang="en-US" dirty="0" err="1" smtClean="0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.06794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.0476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.062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.0145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-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1700" dirty="0">
              <a:latin typeface="Courier New" pitchFamily="49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Tracing Errors with the 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window.alert()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9678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ヒラギノ角ゴ Pro W3" pitchFamily="127" charset="-128"/>
              </a:rPr>
              <a:t>Drawback</a:t>
            </a:r>
          </a:p>
          <a:p>
            <a:pPr lvl="1" eaLnBrk="1" hangingPunct="1"/>
            <a:r>
              <a:rPr lang="en-US" altLang="en-US" sz="2600" dirty="0" smtClean="0">
                <a:ea typeface="ヒラギノ角ゴ Pro W3" pitchFamily="127" charset="-128"/>
              </a:rPr>
              <a:t>Must close each dialog box for code to continue executing</a:t>
            </a:r>
          </a:p>
          <a:p>
            <a:pPr eaLnBrk="1" hangingPunct="1"/>
            <a:r>
              <a:rPr lang="en-US" altLang="en-US" sz="2800" dirty="0" smtClean="0">
                <a:ea typeface="ヒラギノ角ゴ Pro W3" pitchFamily="127" charset="-128"/>
              </a:rPr>
              <a:t>Use selectively at key points</a:t>
            </a:r>
          </a:p>
          <a:p>
            <a:pPr eaLnBrk="1" hangingPunct="1"/>
            <a:r>
              <a:rPr lang="en-US" altLang="en-US" sz="2800" dirty="0" smtClean="0">
                <a:ea typeface="ヒラギノ角ゴ Pro W3" pitchFamily="127" charset="-128"/>
              </a:rPr>
              <a:t>Place debugging code at different indent level to distinguish from program code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Tracing Errors with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window.alert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5183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Trace a bug by analyzing a list of values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Logging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writing values directly to the console using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console.log()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syntax: </a:t>
            </a:r>
            <a:r>
              <a:rPr lang="en-US" altLang="en-US" dirty="0" smtClean="0">
                <a:latin typeface="CourierNewPSMT" charset="0"/>
                <a:ea typeface="ヒラギノ角ゴ Pro W3" pitchFamily="127" charset="-128"/>
              </a:rPr>
              <a:t>console.log(</a:t>
            </a:r>
            <a:r>
              <a:rPr lang="en-US" altLang="en-US" sz="2000" i="1" dirty="0" smtClean="0">
                <a:latin typeface="CourierNewPSMT" charset="0"/>
                <a:ea typeface="ヒラギノ角ゴ Pro W3" pitchFamily="127" charset="-128"/>
              </a:rPr>
              <a:t>value</a:t>
            </a:r>
            <a:r>
              <a:rPr lang="en-US" altLang="en-US" sz="2000" dirty="0" smtClean="0"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log string literal, variable value, or combination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Tracing Errors with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console.log()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720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990600" y="1371600"/>
            <a:ext cx="7467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sz="1600" dirty="0" err="1">
                <a:solidFill>
                  <a:srgbClr val="005CCF"/>
                </a:solidFill>
                <a:latin typeface="CourierNewPSMT" charset="0"/>
              </a:rPr>
              <a:t>calculatePay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payRate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15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numHours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40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payRate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numHours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.06794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.0476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.062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.0145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-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minus 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minus 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minus 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minus 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}</a:t>
            </a:r>
          </a:p>
          <a:p>
            <a:pPr eaLnBrk="1" hangingPunct="1"/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calculatePay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();</a:t>
            </a:r>
            <a:endParaRPr lang="en-US" altLang="en-US" sz="1700" dirty="0">
              <a:latin typeface="Courier New" pitchFamily="49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Tracing Errors with the 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console.log()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3160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1" descr="Screen Shot 2014-09-24 at 24 Sep   1.45.1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6868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152400" y="5345113"/>
            <a:ext cx="8763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4-11 </a:t>
            </a:r>
            <a:r>
              <a:rPr lang="en-US" altLang="en-US"/>
              <a:t>Contents of the console after executing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calculatePay()</a:t>
            </a:r>
            <a:r>
              <a:rPr lang="en-US" altLang="en-US"/>
              <a:t> function 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Tracing Errors with the 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console.log()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8610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Another method of locating bugs</a:t>
            </a:r>
          </a:p>
          <a:p>
            <a:pPr lvl="1" eaLnBrk="1" hangingPunct="1"/>
            <a:r>
              <a:rPr lang="ja-JP" altLang="en-US" smtClean="0">
                <a:ea typeface="ヒラギノ角ゴ Pro W3" pitchFamily="127" charset="-128"/>
              </a:rPr>
              <a:t>“</a:t>
            </a:r>
            <a:r>
              <a:rPr lang="en-US" altLang="ja-JP" smtClean="0">
                <a:ea typeface="ヒラギノ角ゴ Pro W3" pitchFamily="127" charset="-128"/>
              </a:rPr>
              <a:t>Comment out</a:t>
            </a:r>
            <a:r>
              <a:rPr lang="ja-JP" altLang="en-US" smtClean="0">
                <a:ea typeface="ヒラギノ角ゴ Pro W3" pitchFamily="127" charset="-128"/>
              </a:rPr>
              <a:t>”</a:t>
            </a:r>
            <a:r>
              <a:rPr lang="en-US" altLang="ja-JP" smtClean="0">
                <a:ea typeface="ヒラギノ角ゴ Pro W3" pitchFamily="127" charset="-128"/>
              </a:rPr>
              <a:t> problematic lines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Helps isolate statement causing the error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When error message first received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Start by commenting out only the statement specified by the line number in the error message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Continue commenting lines until error eliminated</a:t>
            </a:r>
          </a:p>
          <a:p>
            <a:pPr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Comments to Locate Bugs</a:t>
            </a:r>
          </a:p>
        </p:txBody>
      </p:sp>
    </p:spTree>
    <p:extLst>
      <p:ext uri="{BB962C8B-B14F-4D97-AF65-F5344CB8AC3E}">
        <p14:creationId xmlns:p14="http://schemas.microsoft.com/office/powerpoint/2010/main" val="39911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ヒラギノ角ゴ Pro W3" pitchFamily="127" charset="-128"/>
              </a:rPr>
              <a:t>Combine debugging techniques</a:t>
            </a:r>
          </a:p>
          <a:p>
            <a:pPr lvl="1" eaLnBrk="1" hangingPunct="1"/>
            <a:r>
              <a:rPr lang="en-US" altLang="en-US" sz="2600" smtClean="0">
                <a:ea typeface="ヒラギノ角ゴ Pro W3" pitchFamily="127" charset="-128"/>
              </a:rPr>
              <a:t>Aid in search for errors</a:t>
            </a:r>
          </a:p>
          <a:p>
            <a:pPr eaLnBrk="1" hangingPunct="1"/>
            <a:r>
              <a:rPr lang="en-US" altLang="en-US" sz="2800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comments combined with an alert box or log message to trace errors in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calculatePay()</a:t>
            </a:r>
            <a:r>
              <a:rPr lang="en-US" altLang="en-US" smtClean="0">
                <a:ea typeface="ヒラギノ角ゴ Pro W3" pitchFamily="127" charset="-128"/>
              </a:rPr>
              <a:t> function</a:t>
            </a:r>
            <a:endParaRPr lang="en-US" altLang="en-US" sz="2600" smtClean="0">
              <a:ea typeface="ヒラギノ角ゴ Pro W3" pitchFamily="127" charset="-128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Combining Debugging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1229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0" y="1625600"/>
            <a:ext cx="6096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function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calculatePay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payRate </a:t>
            </a:r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tr-TR" altLang="en-US" sz="2400" baseline="30000">
                <a:solidFill>
                  <a:srgbClr val="00477B"/>
                </a:solidFill>
                <a:latin typeface="CourierNewPSMT" charset="0"/>
              </a:rPr>
              <a:t>15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numHours </a:t>
            </a:r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tr-TR" altLang="en-US" sz="2400" baseline="30000">
                <a:solidFill>
                  <a:srgbClr val="00477B"/>
                </a:solidFill>
                <a:latin typeface="CourierNewPSMT" charset="0"/>
              </a:rPr>
              <a:t>40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grossPay </a:t>
            </a:r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payRate </a:t>
            </a:r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*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numHours;</a:t>
            </a:r>
          </a:p>
          <a:p>
            <a:pPr eaLnBrk="1" hangingPunct="1"/>
            <a:r>
              <a:rPr lang="tr-TR" altLang="en-US" sz="2400" baseline="30000">
                <a:solidFill>
                  <a:srgbClr val="00477B"/>
                </a:solidFill>
                <a:latin typeface="CourierNewPSMT" charset="0"/>
              </a:rPr>
              <a:t>window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.alert(grossPay);</a:t>
            </a:r>
          </a:p>
          <a:p>
            <a:pPr eaLnBrk="1" hangingPunct="1"/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   // var federalTaxes = grossPay * .06794;</a:t>
            </a:r>
          </a:p>
          <a:p>
            <a:pPr eaLnBrk="1" hangingPunct="1"/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   // var stateTaxes = grossPay * .0476;</a:t>
            </a:r>
          </a:p>
          <a:p>
            <a:pPr eaLnBrk="1" hangingPunct="1"/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   // var socialSecurity = grossPay * .062;</a:t>
            </a:r>
          </a:p>
          <a:p>
            <a:pPr eaLnBrk="1" hangingPunct="1"/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   // var medicare = grossPay * .0145;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var netPay = grossPay – federalTaxes;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netPay *= stateTaxes;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netPay *= socialSecurity;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netPay *= medicare;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return Math.round(netPay);</a:t>
            </a:r>
          </a:p>
          <a:p>
            <a:pPr eaLnBrk="1" hangingPunct="1"/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Combining Debugging Techniques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14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Debugging and </a:t>
            </a:r>
            <a:r>
              <a:rPr lang="en-US" b="1" smtClean="0"/>
              <a:t>Error Handling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59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Relationship in which one statement depends on another statement executing successfully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Can make debugging more challenging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Important to retest program after fixing a bug to ensure other parts aren't affected by change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7062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Available in current versions of all modern browsers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Internet Explorer (IE)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Chrome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Firefox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Accessible through same panel that opens when you use the console</a:t>
            </a:r>
          </a:p>
          <a:p>
            <a:r>
              <a:rPr lang="en-US" altLang="en-US" sz="2800" dirty="0" smtClean="0">
                <a:ea typeface="ヒラギノ角ゴ Pro W3" pitchFamily="127" charset="-128"/>
              </a:rPr>
              <a:t>Examining code manually</a:t>
            </a:r>
          </a:p>
          <a:p>
            <a:pPr lvl="1"/>
            <a:r>
              <a:rPr lang="en-US" altLang="en-US" sz="2600" dirty="0" smtClean="0">
                <a:ea typeface="ヒラギノ角ゴ Pro W3" pitchFamily="127" charset="-128"/>
              </a:rPr>
              <a:t>Usually first step taken with a logic error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Works fine with smaller programs</a:t>
            </a:r>
            <a:endParaRPr lang="en-US" altLang="en-US" sz="2600" dirty="0" smtClean="0">
              <a:ea typeface="ヒラギノ角ゴ Pro W3" pitchFamily="127" charset="-128"/>
            </a:endParaRPr>
          </a:p>
          <a:p>
            <a:r>
              <a:rPr lang="en-US" altLang="en-US" sz="2800" dirty="0" smtClean="0">
                <a:ea typeface="ヒラギノ角ゴ Pro W3" pitchFamily="127" charset="-128"/>
              </a:rPr>
              <a:t>Debugging tools</a:t>
            </a:r>
          </a:p>
          <a:p>
            <a:pPr lvl="1"/>
            <a:r>
              <a:rPr lang="en-US" altLang="en-US" sz="2600" dirty="0" smtClean="0">
                <a:ea typeface="ヒラギノ角ゴ Pro W3" pitchFamily="127" charset="-128"/>
              </a:rPr>
              <a:t>Help trace each line of code</a:t>
            </a:r>
          </a:p>
          <a:p>
            <a:pPr lvl="1"/>
            <a:r>
              <a:rPr lang="en-US" altLang="en-US" sz="2500" dirty="0" smtClean="0">
                <a:ea typeface="ヒラギノ角ゴ Pro W3" pitchFamily="127" charset="-128"/>
              </a:rPr>
              <a:t>More efficient method of finding and resolving logic errors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Tracing Errors with Debugging Tools</a:t>
            </a:r>
          </a:p>
        </p:txBody>
      </p:sp>
    </p:spTree>
    <p:extLst>
      <p:ext uri="{BB962C8B-B14F-4D97-AF65-F5344CB8AC3E}">
        <p14:creationId xmlns:p14="http://schemas.microsoft.com/office/powerpoint/2010/main" val="4104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Debugger Windows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Open a document to debug in a browser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keyboard shortcut or menu to open debugger</a:t>
            </a:r>
          </a:p>
          <a:p>
            <a:pPr lvl="1"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Understanding the IE, Firefox, and Chrome Debugger Windows</a:t>
            </a:r>
          </a:p>
        </p:txBody>
      </p:sp>
      <p:pic>
        <p:nvPicPr>
          <p:cNvPr id="27654" name="Picture 1" descr="Screen Shot 2014-09-24 at 24 Sep   1.5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8163"/>
            <a:ext cx="784860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2"/>
          <p:cNvSpPr txBox="1">
            <a:spLocks noChangeArrowheads="1"/>
          </p:cNvSpPr>
          <p:nvPr/>
        </p:nvSpPr>
        <p:spPr bwMode="auto">
          <a:xfrm>
            <a:off x="1323975" y="5943600"/>
            <a:ext cx="6600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4-1</a:t>
            </a:r>
            <a:r>
              <a:rPr lang="en-US" altLang="en-US"/>
              <a:t>: Steps to open debuggers in IE, Firefox, and Chrome</a:t>
            </a:r>
          </a:p>
        </p:txBody>
      </p:sp>
    </p:spTree>
    <p:extLst>
      <p:ext uri="{BB962C8B-B14F-4D97-AF65-F5344CB8AC3E}">
        <p14:creationId xmlns:p14="http://schemas.microsoft.com/office/powerpoint/2010/main" val="42111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the IE, Firefox, and Chrome Debugger Windows</a:t>
            </a:r>
          </a:p>
        </p:txBody>
      </p:sp>
      <p:pic>
        <p:nvPicPr>
          <p:cNvPr id="29701" name="Picture 2" descr="Screen Shot 2014-09-24 at 24 Sep   2.02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27"/>
          <a:stretch>
            <a:fillRect/>
          </a:stretch>
        </p:blipFill>
        <p:spPr bwMode="auto">
          <a:xfrm>
            <a:off x="1066800" y="3581400"/>
            <a:ext cx="7146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Internet Explorer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Shows HTML code by default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Click View sources to select a different file</a:t>
            </a:r>
          </a:p>
        </p:txBody>
      </p:sp>
    </p:spTree>
    <p:extLst>
      <p:ext uri="{BB962C8B-B14F-4D97-AF65-F5344CB8AC3E}">
        <p14:creationId xmlns:p14="http://schemas.microsoft.com/office/powerpoint/2010/main" val="8093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the IE, Firefox, and Chrome Debugger Windows</a:t>
            </a:r>
          </a:p>
        </p:txBody>
      </p:sp>
      <p:pic>
        <p:nvPicPr>
          <p:cNvPr id="30725" name="Picture 2" descr="Screen Shot 2014-09-24 at 24 Sep   2.02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b="33852"/>
          <a:stretch>
            <a:fillRect/>
          </a:stretch>
        </p:blipFill>
        <p:spPr bwMode="auto">
          <a:xfrm>
            <a:off x="1049338" y="3352800"/>
            <a:ext cx="72564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Firefox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Lists JavaScript files alphabetically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Click a filename to see its contents</a:t>
            </a:r>
          </a:p>
        </p:txBody>
      </p:sp>
    </p:spTree>
    <p:extLst>
      <p:ext uri="{BB962C8B-B14F-4D97-AF65-F5344CB8AC3E}">
        <p14:creationId xmlns:p14="http://schemas.microsoft.com/office/powerpoint/2010/main" val="1542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the IE, Firefox, and Chrome Debugger Windows</a:t>
            </a:r>
          </a:p>
        </p:txBody>
      </p:sp>
      <p:pic>
        <p:nvPicPr>
          <p:cNvPr id="31749" name="Picture 2" descr="Screen Shot 2014-09-24 at 24 Sep   2.02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7"/>
          <a:stretch>
            <a:fillRect/>
          </a:stretch>
        </p:blipFill>
        <p:spPr bwMode="auto">
          <a:xfrm>
            <a:off x="533400" y="3379788"/>
            <a:ext cx="8180388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Chrome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Displays no files by default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press Ctrl + O (Win) or command + O (Mac) to select from list of associated files</a:t>
            </a:r>
          </a:p>
        </p:txBody>
      </p:sp>
    </p:spTree>
    <p:extLst>
      <p:ext uri="{BB962C8B-B14F-4D97-AF65-F5344CB8AC3E}">
        <p14:creationId xmlns:p14="http://schemas.microsoft.com/office/powerpoint/2010/main" val="40357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Break mode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Temporary suspension of program execution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Used to monitor values and trace program execution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Breakpoint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Statement where execution enters break mode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When program paused at a breakpoint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debug tools to trace program execution</a:t>
            </a:r>
          </a:p>
          <a:p>
            <a:pPr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Setting Breakpoints</a:t>
            </a:r>
          </a:p>
        </p:txBody>
      </p:sp>
    </p:spTree>
    <p:extLst>
      <p:ext uri="{BB962C8B-B14F-4D97-AF65-F5344CB8AC3E}">
        <p14:creationId xmlns:p14="http://schemas.microsoft.com/office/powerpoint/2010/main" val="38681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 set a breakpoint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Click the line number of the statement where execution should stop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Resume button (Firefox/Chrome), Continue button (IE)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Executes rest of the program normally or until another breakpoint encountered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Setting Breakpoints</a:t>
            </a:r>
          </a:p>
        </p:txBody>
      </p:sp>
    </p:spTree>
    <p:extLst>
      <p:ext uri="{BB962C8B-B14F-4D97-AF65-F5344CB8AC3E}">
        <p14:creationId xmlns:p14="http://schemas.microsoft.com/office/powerpoint/2010/main" val="12031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0" y="5878513"/>
            <a:ext cx="662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4-20 </a:t>
            </a:r>
            <a:r>
              <a:rPr lang="en-US" altLang="en-US"/>
              <a:t>tuba.js execution stopped at the line 63 breakpoint </a:t>
            </a:r>
          </a:p>
        </p:txBody>
      </p:sp>
      <p:pic>
        <p:nvPicPr>
          <p:cNvPr id="34822" name="Picture 1" descr="Screen Shot 2014-09-24 at 24 Sep   2.37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178425" cy="4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Setting Breakpoints</a:t>
            </a:r>
          </a:p>
        </p:txBody>
      </p:sp>
    </p:spTree>
    <p:extLst>
      <p:ext uri="{BB962C8B-B14F-4D97-AF65-F5344CB8AC3E}">
        <p14:creationId xmlns:p14="http://schemas.microsoft.com/office/powerpoint/2010/main" val="20342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7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To clear a breakpoint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Click the line number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To clear all breakpoints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Right-click any breakpoint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Click "Remove all breakpoints" or "Delete all"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Clearing Breakpoints</a:t>
            </a:r>
          </a:p>
        </p:txBody>
      </p:sp>
    </p:spTree>
    <p:extLst>
      <p:ext uri="{BB962C8B-B14F-4D97-AF65-F5344CB8AC3E}">
        <p14:creationId xmlns:p14="http://schemas.microsoft.com/office/powerpoint/2010/main" val="35920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 indent="-495300" eaLnBrk="1" hangingPunct="1"/>
            <a:r>
              <a:rPr lang="en-US" altLang="en-US" dirty="0" smtClean="0">
                <a:ea typeface="ヒラギノ角ゴ Pro W3" pitchFamily="127" charset="-128"/>
              </a:rPr>
              <a:t>Programming languages have syntax (rules)</a:t>
            </a:r>
          </a:p>
          <a:p>
            <a:pPr marL="495300" indent="-495300" eaLnBrk="1" hangingPunct="1"/>
            <a:r>
              <a:rPr lang="en-US" altLang="en-US" b="1" dirty="0" smtClean="0">
                <a:ea typeface="ヒラギノ角ゴ Pro W3" pitchFamily="127" charset="-128"/>
              </a:rPr>
              <a:t>Logic</a:t>
            </a:r>
          </a:p>
          <a:p>
            <a:pPr marL="914400" lvl="1" indent="-457200" eaLnBrk="1" hangingPunct="1"/>
            <a:r>
              <a:rPr lang="en-US" altLang="en-US" dirty="0" smtClean="0">
                <a:ea typeface="ヒラギノ角ゴ Pro W3" pitchFamily="127" charset="-128"/>
              </a:rPr>
              <a:t>Order in which various program parts run (execute)</a:t>
            </a:r>
          </a:p>
          <a:p>
            <a:pPr marL="495300" indent="-495300" eaLnBrk="1" hangingPunct="1"/>
            <a:r>
              <a:rPr lang="en-US" altLang="en-US" b="1" dirty="0" smtClean="0">
                <a:ea typeface="ヒラギノ角ゴ Pro W3" pitchFamily="127" charset="-128"/>
              </a:rPr>
              <a:t>Bug</a:t>
            </a:r>
          </a:p>
          <a:p>
            <a:pPr marL="914400" lvl="1" indent="-457200" eaLnBrk="1" hangingPunct="1"/>
            <a:r>
              <a:rPr lang="en-US" altLang="en-US" dirty="0" smtClean="0">
                <a:ea typeface="ヒラギノ角ゴ Pro W3" pitchFamily="127" charset="-128"/>
              </a:rPr>
              <a:t>Any program error </a:t>
            </a:r>
          </a:p>
          <a:p>
            <a:pPr marL="1333500" lvl="2" indent="-419100" eaLnBrk="1" hangingPunct="1"/>
            <a:r>
              <a:rPr lang="en-US" altLang="en-US" dirty="0" smtClean="0">
                <a:ea typeface="ヒラギノ角ゴ Pro W3" pitchFamily="127" charset="-128"/>
              </a:rPr>
              <a:t>Causes program to function incorrectly due to incorrect syntax or flaws in logic</a:t>
            </a:r>
          </a:p>
          <a:p>
            <a:pPr marL="495300" indent="-495300" eaLnBrk="1" hangingPunct="1"/>
            <a:r>
              <a:rPr lang="en-US" altLang="en-US" b="1" dirty="0" smtClean="0">
                <a:ea typeface="ヒラギノ角ゴ Pro W3" pitchFamily="127" charset="-128"/>
              </a:rPr>
              <a:t>Debugging</a:t>
            </a:r>
          </a:p>
          <a:p>
            <a:pPr marL="914400" lvl="1" indent="-457200" eaLnBrk="1" hangingPunct="1"/>
            <a:r>
              <a:rPr lang="en-US" altLang="en-US" dirty="0" smtClean="0">
                <a:ea typeface="ヒラギノ角ゴ Pro W3" pitchFamily="127" charset="-128"/>
              </a:rPr>
              <a:t>Process of tracing and resolving errors in a program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285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Stepping into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Executes an individual line of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Pauses until instructed to continue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Debugger stops at each line within every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Stepping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Allows skipping of function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Program still executes function stepped over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Stepping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Executes all remaining code in the current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Debugger stops at next statement in the calling function</a:t>
            </a:r>
          </a:p>
        </p:txBody>
      </p:sp>
      <p:sp>
        <p:nvSpPr>
          <p:cNvPr id="368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Stepping Through Your Scripts</a:t>
            </a:r>
          </a:p>
        </p:txBody>
      </p:sp>
    </p:spTree>
    <p:extLst>
      <p:ext uri="{BB962C8B-B14F-4D97-AF65-F5344CB8AC3E}">
        <p14:creationId xmlns:p14="http://schemas.microsoft.com/office/powerpoint/2010/main" val="19330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Variables list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Displays all local variables within the currently executing function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Shows how different values in the currently executing function affect program execution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Watch list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Monitors variables and expressions in break mode</a:t>
            </a:r>
          </a:p>
        </p:txBody>
      </p:sp>
      <p:sp>
        <p:nvSpPr>
          <p:cNvPr id="3789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Tracing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371196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access watch list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IE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Displayed by default on right side of pane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In break mode, local and global variables displayed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Firefox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Click Expand Panes button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Shows watch and variables list on right side of pane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Chrome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Displayed by default on right side of pane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Tracing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22086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add an expression to the watch list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Locate an instance of the expression in the program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Select it and copy it to the Clipboard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Click "Click to add" (IE) or "Add watch expression (Firefox or Chrome)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Paste expression from Clipboard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Press Enter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Tracing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18103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Call stack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Ordered lists of which procedures (functions, methods, event handlers) have been called but haven't finished executing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Each time a program calls a procedure: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Procedure is added to the top of the call stack 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IE and Chrome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Call stack list displayed to right of code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Firefox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Call stack list displayed above code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Examining the Call Stack</a:t>
            </a:r>
          </a:p>
        </p:txBody>
      </p:sp>
    </p:spTree>
    <p:extLst>
      <p:ext uri="{BB962C8B-B14F-4D97-AF65-F5344CB8AC3E}">
        <p14:creationId xmlns:p14="http://schemas.microsoft.com/office/powerpoint/2010/main" val="59561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Bulletproofing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Writing code to anticipate and handle potential problems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One bulletproofing technique is to </a:t>
            </a:r>
            <a:r>
              <a:rPr lang="en-US" altLang="en-US" u="sng" dirty="0" smtClean="0">
                <a:ea typeface="ヒラギノ角ゴ Pro W3" pitchFamily="127" charset="-128"/>
              </a:rPr>
              <a:t>validate the submitted form data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Exception handling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Allows programs to handle errors as they occur in program execution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Exception is an error occurring in a program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Handling Exceptions and Errors</a:t>
            </a:r>
          </a:p>
        </p:txBody>
      </p:sp>
    </p:spTree>
    <p:extLst>
      <p:ext uri="{BB962C8B-B14F-4D97-AF65-F5344CB8AC3E}">
        <p14:creationId xmlns:p14="http://schemas.microsoft.com/office/powerpoint/2010/main" val="5143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Execute code containing an exception in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throw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Specifies an error message in case an error that occurs within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 block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Throwing Exceptions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66800" y="3884613"/>
            <a:ext cx="6324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try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{</a:t>
            </a:r>
          </a:p>
          <a:p>
            <a:pPr eaLnBrk="1" hangingPunct="1"/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.getElementById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 err="1">
                <a:solidFill>
                  <a:srgbClr val="00CD00"/>
                </a:solidFill>
                <a:latin typeface="CourierNewPSMT" charset="0"/>
              </a:rPr>
              <a:t>lName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).value;</a:t>
            </a:r>
          </a:p>
          <a:p>
            <a:pPr eaLnBrk="1" hangingPunct="1"/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===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    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throw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"Please enter your last name."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1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Use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catch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Handles, or </a:t>
            </a:r>
            <a:r>
              <a:rPr lang="ja-JP" altLang="en-US" smtClean="0">
                <a:ea typeface="ヒラギノ角ゴ Pro W3" pitchFamily="127" charset="-128"/>
              </a:rPr>
              <a:t>“</a:t>
            </a:r>
            <a:r>
              <a:rPr lang="en-US" altLang="ja-JP" smtClean="0">
                <a:ea typeface="ヒラギノ角ゴ Pro W3" pitchFamily="127" charset="-128"/>
              </a:rPr>
              <a:t>catches</a:t>
            </a:r>
            <a:r>
              <a:rPr lang="ja-JP" altLang="en-US" smtClean="0">
                <a:ea typeface="ヒラギノ角ゴ Pro W3" pitchFamily="127" charset="-128"/>
              </a:rPr>
              <a:t>”</a:t>
            </a:r>
            <a:r>
              <a:rPr lang="en-US" altLang="ja-JP" smtClean="0">
                <a:ea typeface="ヒラギノ角ゴ Pro W3" pitchFamily="127" charset="-128"/>
              </a:rPr>
              <a:t> the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Syntax: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catch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i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) {</a:t>
            </a:r>
          </a:p>
          <a:p>
            <a:pPr marL="800100" lvl="2" indent="0">
              <a:buFontTx/>
              <a:buNone/>
            </a:pPr>
            <a:r>
              <a:rPr lang="en-US" altLang="en-US" i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statements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}</a:t>
            </a:r>
          </a:p>
          <a:p>
            <a:r>
              <a:rPr lang="en-US" altLang="en-US" smtClean="0">
                <a:ea typeface="ヒラギノ角ゴ Pro W3" pitchFamily="127" charset="-128"/>
              </a:rPr>
              <a:t>Example: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catch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(lNameError) {</a:t>
            </a:r>
          </a:p>
          <a:p>
            <a:pPr marL="800100" lvl="2" indent="0">
              <a:buFontTx/>
              <a:buNone/>
            </a:pPr>
            <a:r>
              <a:rPr lang="en-US" altLang="en-US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.alert(lNameError);</a:t>
            </a:r>
          </a:p>
          <a:p>
            <a:pPr marL="800100" lvl="2" indent="0">
              <a:buFontTx/>
              <a:buNone/>
            </a:pPr>
            <a:r>
              <a:rPr lang="en-US" altLang="en-US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return </a:t>
            </a:r>
            <a:r>
              <a:rPr lang="en-US" altLang="en-US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false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}</a:t>
            </a:r>
            <a:endParaRPr lang="en-US" altLang="en-US" sz="7000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79848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finally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Executes regardless of whether its associated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 block throws an exception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Used to perform some type of cleanup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Or any necessary tasks after code evaluated with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Executing Final Exception Handling Tasks</a:t>
            </a:r>
          </a:p>
        </p:txBody>
      </p:sp>
    </p:spTree>
    <p:extLst>
      <p:ext uri="{BB962C8B-B14F-4D97-AF65-F5344CB8AC3E}">
        <p14:creationId xmlns:p14="http://schemas.microsoft.com/office/powerpoint/2010/main" val="187937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Primary purpose of exception handling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Prevent users from seeing errors occurring in programs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Provide graceful way to handle errors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Reason for using exception handling with JavaScript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Evaluate user input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Programmers may write their own error-handling code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write user-friendly messages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Provides greater control over any errors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Implementing Custom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316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48273"/>
            <a:ext cx="6470197" cy="5097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85800" y="22860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Notes of Admiral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Grace Hopper in the 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1940s,</a:t>
            </a:r>
          </a:p>
          <a:p>
            <a:r>
              <a:rPr lang="en-US" dirty="0" smtClean="0">
                <a:solidFill>
                  <a:srgbClr val="222222"/>
                </a:solidFill>
                <a:latin typeface="Roboto"/>
              </a:rPr>
              <a:t>While 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she was working on a Mark II Computer at Harvard </a:t>
            </a:r>
            <a:r>
              <a:rPr lang="en-US" dirty="0" smtClean="0">
                <a:solidFill>
                  <a:srgbClr val="222222"/>
                </a:solidFill>
                <a:latin typeface="Roboto"/>
              </a:rPr>
              <a:t>University.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9603507">
            <a:off x="325442" y="4614682"/>
            <a:ext cx="2658923" cy="1066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Catching errors with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Executes whenever error occurs on a Web page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Name of function to handle JavaScript errors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Assigned as event listener for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Preventing the Web browser from executing its own error handling functionality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Return return a value of true from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ea typeface="ヒラギノ角ゴ Pro W3" pitchFamily="127" charset="-128"/>
              </a:rPr>
              <a:t> event handler function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Custom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455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Writing custom error-handling functions</a:t>
            </a:r>
          </a:p>
          <a:p>
            <a:pPr lvl="1" eaLnBrk="1" hangingPunct="1"/>
            <a:r>
              <a:rPr lang="en-US" altLang="en-US" sz="2600" smtClean="0">
                <a:ea typeface="ヒラギノ角ゴ Pro W3" pitchFamily="127" charset="-128"/>
              </a:rPr>
              <a:t>JavaScript interpreter automatically passes three arguments to the custom error handling function</a:t>
            </a:r>
          </a:p>
          <a:p>
            <a:pPr lvl="2" eaLnBrk="1" hangingPunct="1"/>
            <a:r>
              <a:rPr lang="en-US" altLang="en-US" sz="2400" smtClean="0">
                <a:ea typeface="ヒラギノ角ゴ Pro W3" pitchFamily="127" charset="-128"/>
              </a:rPr>
              <a:t>Error message, URL, line number</a:t>
            </a:r>
          </a:p>
          <a:p>
            <a:pPr lvl="1" eaLnBrk="1" hangingPunct="1"/>
            <a:r>
              <a:rPr lang="en-US" altLang="en-US" sz="2600" smtClean="0">
                <a:ea typeface="ヒラギノ角ゴ Pro W3" pitchFamily="127" charset="-128"/>
              </a:rPr>
              <a:t>Use these values in custom error handling function</a:t>
            </a:r>
          </a:p>
          <a:p>
            <a:pPr lvl="2" eaLnBrk="1" hangingPunct="1"/>
            <a:r>
              <a:rPr lang="en-US" altLang="en-US" sz="2400" smtClean="0">
                <a:ea typeface="ヒラギノ角ゴ Pro W3" pitchFamily="127" charset="-128"/>
              </a:rPr>
              <a:t>By adding parameters to the function definition</a:t>
            </a:r>
          </a:p>
          <a:p>
            <a:pPr lvl="1" eaLnBrk="1" hangingPunct="1"/>
            <a:r>
              <a:rPr lang="en-US" altLang="en-US" sz="2600" smtClean="0">
                <a:ea typeface="ヒラギノ角ゴ Pro W3" pitchFamily="127" charset="-128"/>
              </a:rPr>
              <a:t>Use parameters in the function</a:t>
            </a:r>
          </a:p>
          <a:p>
            <a:pPr lvl="2" eaLnBrk="1" hangingPunct="1"/>
            <a:r>
              <a:rPr lang="en-US" altLang="en-US" sz="2400" smtClean="0">
                <a:ea typeface="ヒラギノ角ゴ Pro W3" pitchFamily="127" charset="-128"/>
              </a:rPr>
              <a:t>Show a user the location of any JavaScript errors that may occur</a:t>
            </a:r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Custom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300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Includes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Checking HTML elements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Analyzing logic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Testing statements with console command line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Using the debugger statement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Executing code in strict mode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Linting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Reloading a Web page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Additional Debugging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6998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If a bug cannot be located using methods described in this chapter: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Perform a line-by-line analysis of the HTML code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Ensure all necessary opening and closing tags included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Use code editor specialized for web development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Highlights syntax errors as you type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Use the W3C Markup Validation Service to validate a Web page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Checking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36778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Some JavaScript code errors stem from logic problems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be difficult to spot using tracing techniques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Analyze each statement on a case-by-case basis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Analyzing Logic</a:t>
            </a:r>
          </a:p>
        </p:txBody>
      </p:sp>
    </p:spTree>
    <p:extLst>
      <p:ext uri="{BB962C8B-B14F-4D97-AF65-F5344CB8AC3E}">
        <p14:creationId xmlns:p14="http://schemas.microsoft.com/office/powerpoint/2010/main" val="24227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Console command line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Testing and executing JavaScript statements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Without HTML document or JavaScript source file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Useful if trying to construct the correct syntax for a mathematical expression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Enter JavaScript statement at command line in web browser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console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Including multiple statements at the command line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Separate statements with a semicolon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Testing Statements with the Console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499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When you include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debugger</a:t>
            </a:r>
            <a:r>
              <a:rPr lang="en-US" altLang="en-US" smtClean="0">
                <a:ea typeface="ヒラギノ角ゴ Pro W3" pitchFamily="127" charset="-128"/>
              </a:rPr>
              <a:t> statement in your code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web browser stops executing JavaScript code when it reaches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debugger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equivalent of a breakpoint that's part of your JavaScript code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debugger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25260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Strict mode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Removes some features from JavaScript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Requires more stringent syntax for other features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Example: must always use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var</a:t>
            </a:r>
            <a:r>
              <a:rPr lang="en-US" altLang="en-US" smtClean="0">
                <a:ea typeface="ヒラギノ角ゴ Pro W3" pitchFamily="127" charset="-128"/>
              </a:rPr>
              <a:t> to declare variables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Many removed or altered features in strict mode are known to cause hard to find bugs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Include statement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"use strict";</a:t>
            </a:r>
            <a:r>
              <a:rPr lang="en-US" altLang="en-US" smtClean="0">
                <a:ea typeface="ヒラギノ角ゴ Pro W3" pitchFamily="127" charset="-128"/>
              </a:rPr>
              <a:t> 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Including at start of script section requests strict mode for all code in that section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Including at start of code block in function requests strict mode just for that function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Strict Mode</a:t>
            </a:r>
          </a:p>
        </p:txBody>
      </p:sp>
    </p:spTree>
    <p:extLst>
      <p:ext uri="{BB962C8B-B14F-4D97-AF65-F5344CB8AC3E}">
        <p14:creationId xmlns:p14="http://schemas.microsoft.com/office/powerpoint/2010/main" val="3484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mtClean="0">
                <a:ea typeface="ヒラギノ角ゴ Pro W3" pitchFamily="127" charset="-128"/>
              </a:rPr>
              <a:t>Running code through a program that flags some common issues that may affect code quality</a:t>
            </a:r>
          </a:p>
          <a:p>
            <a:r>
              <a:rPr lang="en-US" altLang="en-US" smtClean="0">
                <a:ea typeface="ヒラギノ角ゴ Pro W3" pitchFamily="127" charset="-128"/>
              </a:rPr>
              <a:t>jslint is a commonly used linting program</a:t>
            </a:r>
          </a:p>
          <a:p>
            <a:r>
              <a:rPr lang="en-US" altLang="en-US" smtClean="0">
                <a:ea typeface="ヒラギノ角ゴ Pro W3" pitchFamily="127" charset="-128"/>
              </a:rPr>
              <a:t>Similar result to using strict mode, but generates a report containing line numbers 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152188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Usually click the browser Reload or Refresh button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Web browser cannot always completely clear its memory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Remnants of an old bug may remain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Force web page reload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Hold Shift key and click the browser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Reload or Refresh button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May need to close browser window completely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May need to delete frequently visited web pages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Reloading a Web Page</a:t>
            </a:r>
          </a:p>
        </p:txBody>
      </p:sp>
    </p:spTree>
    <p:extLst>
      <p:ext uri="{BB962C8B-B14F-4D97-AF65-F5344CB8AC3E}">
        <p14:creationId xmlns:p14="http://schemas.microsoft.com/office/powerpoint/2010/main" val="38119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Syntax errors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Occur when interpreter fails to recognize code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Causes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Incorrect use of JavaScript code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References to non-existent objects, methods, variables</a:t>
            </a:r>
          </a:p>
          <a:p>
            <a:r>
              <a:rPr lang="en-US" altLang="en-US" b="1" dirty="0" smtClean="0">
                <a:ea typeface="ヒラギノ角ゴ Pro W3" pitchFamily="127" charset="-128"/>
              </a:rPr>
              <a:t>Run-time errors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Occur when interpreter encounters a problem while program executing</a:t>
            </a:r>
          </a:p>
          <a:p>
            <a:pPr lvl="2"/>
            <a:r>
              <a:rPr lang="en-US" altLang="en-US" dirty="0" smtClean="0">
                <a:ea typeface="ヒラギノ角ゴ Pro W3" pitchFamily="127" charset="-128"/>
              </a:rPr>
              <a:t>Not necessarily JavaScript language errors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Occur when interpreter encounters code it cannot execute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Run-time error can be caused by a syntax error</a:t>
            </a:r>
          </a:p>
          <a:p>
            <a:pPr>
              <a:buNone/>
            </a:pP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Understanding Syntax Errors</a:t>
            </a:r>
          </a:p>
        </p:txBody>
      </p:sp>
    </p:spTree>
    <p:extLst>
      <p:ext uri="{BB962C8B-B14F-4D97-AF65-F5344CB8AC3E}">
        <p14:creationId xmlns:p14="http://schemas.microsoft.com/office/powerpoint/2010/main" val="206329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Array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Set of data represented by a single variable name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Index: element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numeric position within the array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access and modify array elements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length</a:t>
            </a:r>
            <a:r>
              <a:rPr lang="en-US" altLang="en-US" dirty="0" smtClean="0">
                <a:ea typeface="ヒラギノ角ゴ Pro W3" pitchFamily="127" charset="-128"/>
              </a:rPr>
              <a:t> property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number of elements in an array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Loop statements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dirty="0" smtClean="0">
                <a:ea typeface="ヒラギノ角ゴ Pro W3" pitchFamily="127" charset="-128"/>
              </a:rPr>
              <a:t> statements,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do/while</a:t>
            </a:r>
            <a:r>
              <a:rPr lang="en-US" altLang="en-US" dirty="0" smtClean="0">
                <a:ea typeface="ヒラギノ角ゴ Pro W3" pitchFamily="127" charset="-128"/>
              </a:rPr>
              <a:t> statements, and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Iteration: each repetition of a looping statement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Counter: variable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Incremented or decremented with each iteration of a loop statement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continue</a:t>
            </a:r>
            <a:r>
              <a:rPr lang="en-US" altLang="en-US" dirty="0" smtClean="0">
                <a:ea typeface="ヒラギノ角ゴ Pro W3" pitchFamily="127" charset="-128"/>
              </a:rPr>
              <a:t> statement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Restarts a loop with a new iteration</a:t>
            </a:r>
          </a:p>
        </p:txBody>
      </p:sp>
      <p:sp>
        <p:nvSpPr>
          <p:cNvPr id="481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934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Decision making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Determining the order in which statements execute in a program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May execute in a linear fashion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smtClean="0">
                <a:ea typeface="ヒラギノ角ゴ Pro W3" pitchFamily="127" charset="-128"/>
              </a:rPr>
              <a:t> statement,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smtClean="0">
                <a:ea typeface="ヒラギノ角ゴ Pro W3" pitchFamily="127" charset="-128"/>
              </a:rPr>
              <a:t> statement,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else if</a:t>
            </a:r>
            <a:r>
              <a:rPr lang="en-US" altLang="en-US" smtClean="0">
                <a:ea typeface="ヒラギノ角ゴ Pro W3" pitchFamily="127" charset="-128"/>
              </a:rPr>
              <a:t> construction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Nested decision-making structures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switch</a:t>
            </a:r>
            <a:r>
              <a:rPr lang="en-US" altLang="en-US" smtClean="0">
                <a:ea typeface="ヒラギノ角ゴ Pro W3" pitchFamily="127" charset="-128"/>
              </a:rPr>
              <a:t> statement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case</a:t>
            </a:r>
            <a:r>
              <a:rPr lang="en-US" altLang="en-US" smtClean="0">
                <a:ea typeface="ヒラギノ角ゴ Pro W3" pitchFamily="127" charset="-128"/>
              </a:rPr>
              <a:t> labels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break</a:t>
            </a:r>
            <a:r>
              <a:rPr lang="en-US" altLang="en-US" smtClean="0">
                <a:ea typeface="ヒラギノ角ゴ Pro W3" pitchFamily="127" charset="-128"/>
              </a:rPr>
              <a:t> statement: used to exit control statements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Command block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Set of statements contained within a set of braces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May repeat the same statement, function, or code section</a:t>
            </a:r>
          </a:p>
          <a:p>
            <a:pPr lvl="2"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583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Three types of program errors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Syntax errors, run-time errors, logic errors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dirty="0" smtClean="0"/>
              <a:t>Error messages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First line of defense in locating bugs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Tracing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Examination of individual statements in an executing 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Using </a:t>
            </a:r>
            <a:r>
              <a:rPr lang="en-US" dirty="0" err="1" smtClean="0">
                <a:latin typeface="Courier New" pitchFamily="49" charset="0"/>
                <a:ea typeface="+mn-ea"/>
              </a:rPr>
              <a:t>console.log</a:t>
            </a:r>
            <a:r>
              <a:rPr lang="en-US" dirty="0" smtClean="0">
                <a:latin typeface="Courier New" pitchFamily="49" charset="0"/>
                <a:ea typeface="+mn-ea"/>
              </a:rPr>
              <a:t>()</a:t>
            </a:r>
            <a:r>
              <a:rPr lang="en-US" dirty="0" smtClean="0">
                <a:ea typeface="+mn-ea"/>
              </a:rPr>
              <a:t> method to trace bugs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Helpful to use a driver 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Browser debugging tools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648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Break mode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Temporary suspension of execution to monitor values and trace execution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Breakpoint: statement in the code at which program execution enters break mode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Stepping into, stepping over, and stepping out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Variables list and watch list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Call stack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List of procedures that have started but not finished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43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Bulletproofing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Writing code to anticipate, handle potential problems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Exception handling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throw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catch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finally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JavaScript includes an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Executes whenever an error occurs on a web page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Additional debugging methods and techniques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Checking HTML elements, analyzing logic, console command line, </a:t>
            </a:r>
            <a:r>
              <a:rPr lang="en-US" altLang="en-US" smtClean="0">
                <a:solidFill>
                  <a:srgbClr val="222222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debugger</a:t>
            </a:r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 statement, strict mode, linting, and reloading a web page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071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Logic errors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Flaw in a program</a:t>
            </a:r>
            <a:r>
              <a:rPr lang="ja-JP" altLang="en-US" dirty="0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design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Prevents program from running as anticipated</a:t>
            </a:r>
          </a:p>
          <a:p>
            <a:pPr lvl="1" eaLnBrk="1" hangingPunct="1"/>
            <a:r>
              <a:rPr lang="ja-JP" altLang="en-US" dirty="0" smtClean="0">
                <a:ea typeface="ヒラギノ角ゴ Pro W3" pitchFamily="127" charset="-128"/>
              </a:rPr>
              <a:t>“</a:t>
            </a:r>
            <a:r>
              <a:rPr lang="en-US" altLang="ja-JP" dirty="0" smtClean="0">
                <a:ea typeface="ヒラギノ角ゴ Pro W3" pitchFamily="127" charset="-128"/>
              </a:rPr>
              <a:t>Logic</a:t>
            </a:r>
            <a:r>
              <a:rPr lang="ja-JP" altLang="en-US" dirty="0" smtClean="0">
                <a:ea typeface="ヒラギノ角ゴ Pro W3" pitchFamily="127" charset="-128"/>
              </a:rPr>
              <a:t>”</a:t>
            </a:r>
            <a:r>
              <a:rPr lang="en-US" altLang="ja-JP" dirty="0" smtClean="0">
                <a:ea typeface="ヒラギノ角ゴ Pro W3" pitchFamily="127" charset="-128"/>
              </a:rPr>
              <a:t> reference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Execution of program statements and procedures in the correct order to produce the desired results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 multiplying instead of dividing</a:t>
            </a:r>
          </a:p>
          <a:p>
            <a:pPr lvl="2">
              <a:buFontTx/>
              <a:buNone/>
            </a:pPr>
            <a:endParaRPr lang="en-US" altLang="en-US" sz="1800" dirty="0" smtClean="0">
              <a:solidFill>
                <a:srgbClr val="F3711C"/>
              </a:solidFill>
              <a:latin typeface="CourierNewPSMT" charset="0"/>
              <a:ea typeface="ヒラギノ角ゴ Pro W3" pitchFamily="127" charset="-128"/>
            </a:endParaRPr>
          </a:p>
          <a:p>
            <a:pPr lvl="2">
              <a:buFontTx/>
              <a:buNone/>
            </a:pPr>
            <a:r>
              <a:rPr lang="en-US" altLang="en-US" sz="1800" dirty="0" err="1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sz="1800" dirty="0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divisionResult</a:t>
            </a:r>
            <a:r>
              <a:rPr lang="en-US" altLang="en-US" sz="18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1800" dirty="0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1800" dirty="0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10 </a:t>
            </a:r>
            <a:r>
              <a:rPr lang="en-US" altLang="en-US" sz="1800" dirty="0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* </a:t>
            </a:r>
            <a:r>
              <a:rPr lang="en-US" altLang="en-US" sz="1800" dirty="0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2</a:t>
            </a:r>
            <a:r>
              <a:rPr lang="en-US" altLang="en-US" sz="18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800" dirty="0" err="1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.write</a:t>
            </a:r>
            <a:r>
              <a:rPr lang="en-US" altLang="en-US" sz="18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1800" dirty="0" smtClean="0">
                <a:solidFill>
                  <a:srgbClr val="00CD00"/>
                </a:solidFill>
                <a:latin typeface="CourierNewPSMT" charset="0"/>
                <a:ea typeface="ヒラギノ角ゴ Pro W3" pitchFamily="127" charset="-128"/>
              </a:rPr>
              <a:t>"Ten divided by two is equal to "</a:t>
            </a:r>
            <a:r>
              <a:rPr lang="en-US" altLang="en-US" sz="1800" dirty="0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 +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divisionResult</a:t>
            </a:r>
            <a:r>
              <a:rPr lang="en-US" altLang="en-US" sz="18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2">
              <a:buFontTx/>
              <a:buNone/>
            </a:pPr>
            <a:endParaRPr lang="en-US" altLang="en-US" sz="1800" dirty="0" smtClean="0">
              <a:solidFill>
                <a:srgbClr val="000000"/>
              </a:solidFill>
              <a:latin typeface="CourierNewPSMT" charset="0"/>
              <a:ea typeface="ヒラギノ角ゴ Pro W3" pitchFamily="127" charset="-128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	</a:t>
            </a:r>
            <a:r>
              <a:rPr lang="en-US" altLang="en-US" sz="2300" dirty="0" smtClean="0">
                <a:ea typeface="ヒラギノ角ゴ Pro W3" pitchFamily="127" charset="-128"/>
              </a:rPr>
              <a:t>Can the JavaScript interpreter catch logic errors as the one above?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Identifying Logic Errors</a:t>
            </a:r>
          </a:p>
        </p:txBody>
      </p:sp>
    </p:spTree>
    <p:extLst>
      <p:ext uri="{BB962C8B-B14F-4D97-AF65-F5344CB8AC3E}">
        <p14:creationId xmlns:p14="http://schemas.microsoft.com/office/powerpoint/2010/main" val="42850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u="sng" dirty="0"/>
              <a:t>Example</a:t>
            </a:r>
            <a:r>
              <a:rPr lang="en-US" dirty="0"/>
              <a:t>: infinite loop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err="1" smtClean="0">
                <a:solidFill>
                  <a:srgbClr val="F3711C"/>
                </a:solidFill>
                <a:latin typeface="CourierNewPSMT"/>
              </a:rPr>
              <a:t>var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count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= </a:t>
            </a: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 count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&gt;= </a:t>
            </a: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 count) {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   </a:t>
            </a:r>
            <a:r>
              <a:rPr lang="en-US" sz="1800" dirty="0" err="1" smtClean="0">
                <a:solidFill>
                  <a:srgbClr val="005CCF"/>
                </a:solidFill>
                <a:latin typeface="CourierNewPSMT"/>
              </a:rPr>
              <a:t>document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.write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smtClean="0">
                <a:solidFill>
                  <a:srgbClr val="00CD00"/>
                </a:solidFill>
                <a:latin typeface="CourierNewPSMT"/>
              </a:rPr>
              <a:t>"We have liftoff in "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+ 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;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marL="571500" lvl="1" indent="-171450">
              <a:defRPr/>
            </a:pPr>
            <a:r>
              <a:rPr lang="en-US" dirty="0"/>
              <a:t> </a:t>
            </a:r>
            <a:r>
              <a:rPr lang="en-US" u="sng" dirty="0" smtClean="0"/>
              <a:t>Example</a:t>
            </a:r>
            <a:r>
              <a:rPr lang="en-US" dirty="0"/>
              <a:t>: infinite loop corrected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err="1" smtClean="0">
                <a:solidFill>
                  <a:srgbClr val="F3711C"/>
                </a:solidFill>
                <a:latin typeface="CourierNewPSMT"/>
              </a:rPr>
              <a:t>var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count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= </a:t>
            </a: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 count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&gt;= </a:t>
            </a: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 count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--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 {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   </a:t>
            </a:r>
            <a:r>
              <a:rPr lang="en-US" sz="1800" dirty="0" err="1" smtClean="0">
                <a:solidFill>
                  <a:srgbClr val="005CCF"/>
                </a:solidFill>
                <a:latin typeface="CourierNewPSMT"/>
              </a:rPr>
              <a:t>document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.write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smtClean="0">
                <a:solidFill>
                  <a:srgbClr val="00CD00"/>
                </a:solidFill>
                <a:latin typeface="CourierNewPSMT"/>
              </a:rPr>
              <a:t>"We have liftoff in "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+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count);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Identifying Logic Errors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105400" y="3505200"/>
            <a:ext cx="1143000" cy="685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0" y="4201886"/>
            <a:ext cx="2209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Decrement operator added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First line of defense in locating JavaScript bugs: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Browser console displays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Line number where error occurred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Error description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Run-time errors 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Error messages generated by a web browser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Can be caused by syntax errors but not by logic errors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Interpreting Error Messages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676400" y="5172075"/>
            <a:ext cx="632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missingClosingBrace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  </a:t>
            </a:r>
            <a:r>
              <a:rPr lang="en-US" altLang="en-US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message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"This function is missing a closing brace."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  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window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.alert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(message);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28800" y="5029200"/>
            <a:ext cx="372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4-3 </a:t>
            </a:r>
            <a:r>
              <a:rPr lang="en-US" altLang="en-US"/>
              <a:t>Firefox error messages</a:t>
            </a:r>
          </a:p>
        </p:txBody>
      </p:sp>
      <p:pic>
        <p:nvPicPr>
          <p:cNvPr id="11270" name="Picture 1" descr="Screen Shot 2014-09-23 at 23 Sep   2.00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12912"/>
            <a:ext cx="87630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Interpreting Error Messages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19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236</TotalTime>
  <Words>2609</Words>
  <Application>Microsoft Office PowerPoint</Application>
  <PresentationFormat>On-screen Show (4:3)</PresentationFormat>
  <Paragraphs>421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Concourse</vt:lpstr>
      <vt:lpstr>PowerPoint Presentation</vt:lpstr>
      <vt:lpstr>Chapter 4</vt:lpstr>
      <vt:lpstr>Introduction to Debugging</vt:lpstr>
      <vt:lpstr>PowerPoint Presentation</vt:lpstr>
      <vt:lpstr>Understanding Syntax Errors</vt:lpstr>
      <vt:lpstr>Identifying Logic Errors</vt:lpstr>
      <vt:lpstr>Identifying Logic Errors</vt:lpstr>
      <vt:lpstr>Interpreting Error Messages</vt:lpstr>
      <vt:lpstr>PowerPoint Presentation</vt:lpstr>
      <vt:lpstr>Interpreting Error Messages</vt:lpstr>
      <vt:lpstr>Tracing Errors with the window.alert() Method</vt:lpstr>
      <vt:lpstr>PowerPoint Presentation</vt:lpstr>
      <vt:lpstr>Tracing Errors with the window.alert() Method</vt:lpstr>
      <vt:lpstr>Tracing Errors with the console.log() Method</vt:lpstr>
      <vt:lpstr>PowerPoint Presentation</vt:lpstr>
      <vt:lpstr>PowerPoint Presentation</vt:lpstr>
      <vt:lpstr>Using Comments to Locate Bugs</vt:lpstr>
      <vt:lpstr>Combining Debugging Techniques</vt:lpstr>
      <vt:lpstr>PowerPoint Presentation</vt:lpstr>
      <vt:lpstr>PowerPoint Presentation</vt:lpstr>
      <vt:lpstr>Tracing Errors with Debugging Tools</vt:lpstr>
      <vt:lpstr>Understanding the IE, Firefox, and Chrome Debugger Windows</vt:lpstr>
      <vt:lpstr>Understanding the IE, Firefox, and Chrome Debugger Windows</vt:lpstr>
      <vt:lpstr>Understanding the IE, Firefox, and Chrome Debugger Windows</vt:lpstr>
      <vt:lpstr>Understanding the IE, Firefox, and Chrome Debugger Windows</vt:lpstr>
      <vt:lpstr>Setting Breakpoints</vt:lpstr>
      <vt:lpstr>Setting Breakpoints</vt:lpstr>
      <vt:lpstr>PowerPoint Presentation</vt:lpstr>
      <vt:lpstr>PowerPoint Presentation</vt:lpstr>
      <vt:lpstr>Stepping Through Your Scripts</vt:lpstr>
      <vt:lpstr>Tracing Variables and Expressions</vt:lpstr>
      <vt:lpstr>Tracing Variables and Expressions</vt:lpstr>
      <vt:lpstr>Tracing Variables and Expressions</vt:lpstr>
      <vt:lpstr>Examining the Call Stack</vt:lpstr>
      <vt:lpstr>Handling Exceptions and Errors</vt:lpstr>
      <vt:lpstr>Throwing Exceptions</vt:lpstr>
      <vt:lpstr>Catching Exceptions</vt:lpstr>
      <vt:lpstr>Executing Final Exception Handling Tasks</vt:lpstr>
      <vt:lpstr>Implementing Custom Error Handling</vt:lpstr>
      <vt:lpstr>Implementing Custom Error Handling</vt:lpstr>
      <vt:lpstr>Implementing Custom Error Handling</vt:lpstr>
      <vt:lpstr>Additional Debugging Techniques</vt:lpstr>
      <vt:lpstr>Checking HTML Elements</vt:lpstr>
      <vt:lpstr>Analyzing Logic</vt:lpstr>
      <vt:lpstr>Testing Statements with the Console Command Line</vt:lpstr>
      <vt:lpstr>Using the debugger statement</vt:lpstr>
      <vt:lpstr>Using Strict Mode</vt:lpstr>
      <vt:lpstr>Linting</vt:lpstr>
      <vt:lpstr>Reloading a Web Page</vt:lpstr>
      <vt:lpstr>Summary</vt:lpstr>
      <vt:lpstr>Summary</vt:lpstr>
      <vt:lpstr>Summary</vt:lpstr>
      <vt:lpstr>Summary</vt:lpstr>
      <vt:lpstr>Summary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53</cp:revision>
  <dcterms:created xsi:type="dcterms:W3CDTF">2016-07-26T14:28:43Z</dcterms:created>
  <dcterms:modified xsi:type="dcterms:W3CDTF">2017-05-12T12:51:47Z</dcterms:modified>
</cp:coreProperties>
</file>