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4"/>
  </p:notesMasterIdLst>
  <p:sldIdLst>
    <p:sldId id="257" r:id="rId2"/>
    <p:sldId id="34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</p:sldIdLst>
  <p:sldSz cx="9144000" cy="6858000" type="screen4x3"/>
  <p:notesSz cx="6858000" cy="9144000"/>
  <p:custDataLst>
    <p:tags r:id="rId9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882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ags" Target="tags/tag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2098F-859D-4A57-BFF4-52B05E1239F1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89BB6-8C03-4D87-8211-61B4B6B5DE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83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A14B9B5-3987-493A-AD9B-C65984FB3FEF}" type="slidenum">
              <a:rPr lang="en-US" altLang="en-US" smtClean="0">
                <a:solidFill>
                  <a:prstClr val="white"/>
                </a:solidFill>
              </a:rPr>
              <a:pPr/>
              <a:t>1</a:t>
            </a:fld>
            <a:endParaRPr lang="en-US" altLang="en-US" smtClean="0">
              <a:solidFill>
                <a:prstClr val="white"/>
              </a:solidFill>
            </a:endParaRPr>
          </a:p>
        </p:txBody>
      </p:sp>
      <p:sp>
        <p:nvSpPr>
          <p:cNvPr id="3686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buNone/>
            </a:pPr>
            <a:endParaRPr lang="en-US" altLang="en-US" sz="2400">
              <a:solidFill>
                <a:prstClr val="white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ヒラギノ角ゴ Pro W3" pitchFamily="127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ヒラギノ角ゴ Pro W3" pitchFamily="127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ヒラギノ角ゴ Pro W3" pitchFamily="127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5379C51-7924-4AB5-8BEA-F5054B9101CB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5E8154E-0AC3-4103-BD93-97BEFE0C85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85379C51-7924-4AB5-8BEA-F5054B9101CB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B5E8154E-0AC3-4103-BD93-97BEFE0C85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85379C51-7924-4AB5-8BEA-F5054B9101CB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B5E8154E-0AC3-4103-BD93-97BEFE0C85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5E8154E-0AC3-4103-BD93-97BEFE0C85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5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85379C51-7924-4AB5-8BEA-F5054B9101CB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B5E8154E-0AC3-4103-BD93-97BEFE0C85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85379C51-7924-4AB5-8BEA-F5054B9101CB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B5E8154E-0AC3-4103-BD93-97BEFE0C85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85379C51-7924-4AB5-8BEA-F5054B9101CB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B5E8154E-0AC3-4103-BD93-97BEFE0C85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85379C51-7924-4AB5-8BEA-F5054B9101CB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B5E8154E-0AC3-4103-BD93-97BEFE0C85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85379C51-7924-4AB5-8BEA-F5054B9101CB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B5E8154E-0AC3-4103-BD93-97BEFE0C85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85379C51-7924-4AB5-8BEA-F5054B9101CB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B5E8154E-0AC3-4103-BD93-97BEFE0C85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extLst/>
          </a:lstStyle>
          <a:p>
            <a:fld id="{85379C51-7924-4AB5-8BEA-F5054B9101CB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15000" y="6398980"/>
            <a:ext cx="2350681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B5E8154E-0AC3-4103-BD93-97BEFE0C85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5379C51-7924-4AB5-8BEA-F5054B9101CB}" type="datetimeFigureOut">
              <a:rPr lang="en-US" smtClean="0"/>
              <a:pPr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5E8154E-0AC3-4103-BD93-97BEFE0C85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6129511"/>
            <a:ext cx="736600" cy="552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48915" y="6341736"/>
            <a:ext cx="2438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JavaScript: The Web Warrior Series, 6</a:t>
            </a:r>
            <a:r>
              <a:rPr lang="en-US" sz="1100" baseline="30000" dirty="0" smtClean="0"/>
              <a:t>th</a:t>
            </a:r>
            <a:r>
              <a:rPr lang="en-US" sz="1100" dirty="0" smtClean="0"/>
              <a:t> Edition</a:t>
            </a:r>
            <a:endParaRPr lang="en-US" sz="11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web/tools/chrome-devtools/?hl=e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Tools/Page_Inspecto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5000" r="-18000" b="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2400" y="2244060"/>
            <a:ext cx="8915400" cy="2369880"/>
          </a:xfrm>
          <a:prstGeom prst="rect">
            <a:avLst/>
          </a:prstGeom>
          <a:solidFill>
            <a:srgbClr val="BFBFBF">
              <a:alpha val="14902"/>
            </a:srgbClr>
          </a:solidFill>
          <a:effectLst>
            <a:softEdge rad="127000"/>
          </a:effectLst>
        </p:spPr>
        <p:txBody>
          <a:bodyPr wrap="square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ＭＳ Ｐゴシック" pitchFamily="34" charset="-128"/>
              </a:rPr>
              <a:t>Programming with JavaScript and jQuery</a:t>
            </a:r>
            <a:endParaRPr lang="en-US" sz="5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ＭＳ Ｐゴシック" pitchFamily="34" charset="-128"/>
            </a:endParaRP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4000" b="1" u="sng" dirty="0">
                <a:solidFill>
                  <a:srgbClr val="FFFF00"/>
                </a:solidFill>
                <a:latin typeface="Bell MT" panose="02020503060305020303" pitchFamily="18" charset="0"/>
                <a:ea typeface="ＭＳ Ｐゴシック" pitchFamily="34" charset="-128"/>
              </a:rPr>
              <a:t>Day </a:t>
            </a:r>
            <a:r>
              <a:rPr lang="en-US" sz="4000" b="1" u="sng" dirty="0" smtClean="0">
                <a:solidFill>
                  <a:srgbClr val="FFFF00"/>
                </a:solidFill>
                <a:latin typeface="Bell MT" panose="02020503060305020303" pitchFamily="18" charset="0"/>
                <a:ea typeface="ＭＳ Ｐゴシック" pitchFamily="34" charset="-128"/>
              </a:rPr>
              <a:t>2</a:t>
            </a:r>
            <a:endParaRPr lang="en-US" sz="3600" b="1" u="sng" dirty="0">
              <a:solidFill>
                <a:srgbClr val="FFFF00"/>
              </a:solidFill>
              <a:latin typeface="Bell MT" panose="02020503060305020303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1985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3622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length</a:t>
            </a:r>
            <a:r>
              <a:rPr lang="en-US" altLang="en-US" smtClean="0">
                <a:ea typeface="ヒラギノ角ゴ Pro W3" pitchFamily="127" charset="-128"/>
              </a:rPr>
              <a:t> property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Returns the number of elements in an array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Syntax</a:t>
            </a:r>
          </a:p>
          <a:p>
            <a:pPr lvl="1" eaLnBrk="1" hangingPunct="1">
              <a:buFontTx/>
              <a:buNone/>
            </a:pPr>
            <a:r>
              <a:rPr lang="en-US" altLang="en-US" smtClean="0">
                <a:ea typeface="ヒラギノ角ゴ Pro W3" pitchFamily="127" charset="-128"/>
              </a:rPr>
              <a:t>	</a:t>
            </a:r>
            <a:r>
              <a:rPr lang="en-US" altLang="en-US" i="1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name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.length;</a:t>
            </a:r>
          </a:p>
        </p:txBody>
      </p:sp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Determining the Number of Elements in an Array</a:t>
            </a:r>
          </a:p>
        </p:txBody>
      </p:sp>
    </p:spTree>
    <p:extLst>
      <p:ext uri="{BB962C8B-B14F-4D97-AF65-F5344CB8AC3E}">
        <p14:creationId xmlns:p14="http://schemas.microsoft.com/office/powerpoint/2010/main" val="3005407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JavaScript represents arrays with the 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Array</a:t>
            </a:r>
            <a:r>
              <a:rPr lang="en-US" altLang="en-US" dirty="0" smtClean="0">
                <a:ea typeface="ヒラギノ角ゴ Pro W3" pitchFamily="127" charset="-128"/>
              </a:rPr>
              <a:t> object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Contains a special constructor named 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Array()</a:t>
            </a:r>
          </a:p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Constructor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Special function type used as the basis for creating reference variables</a:t>
            </a:r>
          </a:p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Syntax</a:t>
            </a:r>
          </a:p>
          <a:p>
            <a:pPr lvl="1" eaLnBrk="1" hangingPunct="1">
              <a:buClr>
                <a:schemeClr val="tx1"/>
              </a:buClr>
              <a:buFontTx/>
              <a:buNone/>
            </a:pPr>
            <a:r>
              <a:rPr lang="en-US" altLang="en-US" sz="2800" b="1" dirty="0" smtClean="0">
                <a:solidFill>
                  <a:srgbClr val="00CCFF"/>
                </a:solidFill>
                <a:ea typeface="ヒラギノ角ゴ Pro W3" pitchFamily="127" charset="-128"/>
              </a:rPr>
              <a:t>	</a:t>
            </a:r>
            <a:r>
              <a:rPr lang="en-US" altLang="en-US" sz="2800" baseline="30000" dirty="0" err="1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var</a:t>
            </a:r>
            <a:r>
              <a:rPr lang="en-US" altLang="en-US" sz="28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 newsSections = new Array(6);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en-US" dirty="0" smtClean="0">
                <a:ea typeface="ヒラギノ角ゴ Pro W3" pitchFamily="127" charset="-128"/>
              </a:rPr>
              <a:t>Array literals preferred</a:t>
            </a:r>
          </a:p>
          <a:p>
            <a:pPr lvl="1" eaLnBrk="1" hangingPunct="1">
              <a:buClr>
                <a:schemeClr val="tx1"/>
              </a:buClr>
            </a:pPr>
            <a:r>
              <a:rPr lang="en-US" altLang="en-US" dirty="0" smtClean="0">
                <a:ea typeface="ヒラギノ角ゴ Pro W3" pitchFamily="127" charset="-128"/>
                <a:cs typeface="Courier New" pitchFamily="49" charset="0"/>
              </a:rPr>
              <a:t>Easier</a:t>
            </a:r>
            <a:endParaRPr lang="en-US" altLang="en-US" dirty="0" smtClean="0">
              <a:latin typeface="Courier New" pitchFamily="49" charset="0"/>
              <a:ea typeface="ヒラギノ角ゴ Pro W3" pitchFamily="127" charset="-128"/>
              <a:cs typeface="Courier New" pitchFamily="49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tx1"/>
                </a:solidFill>
                <a:ea typeface="ヒラギノ角ゴ Pro W3" pitchFamily="127" charset="-128"/>
              </a:rPr>
              <a:t>Using the </a:t>
            </a:r>
            <a:r>
              <a:rPr lang="en-US" altLang="en-US" smtClean="0">
                <a:solidFill>
                  <a:schemeClr val="tx1"/>
                </a:solidFill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Array</a:t>
            </a:r>
            <a:r>
              <a:rPr lang="en-US" altLang="en-US" smtClean="0">
                <a:solidFill>
                  <a:schemeClr val="tx1"/>
                </a:solidFill>
                <a:ea typeface="ヒラギノ角ゴ Pro W3" pitchFamily="127" charset="-128"/>
              </a:rPr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3308701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latin typeface="Courier New"/>
                <a:cs typeface="Courier New"/>
              </a:rPr>
              <a:t>getElementsByTagName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>
                <a:cs typeface="+mn-cs"/>
              </a:rPr>
              <a:t> method</a:t>
            </a:r>
          </a:p>
          <a:p>
            <a:pPr lvl="1" eaLnBrk="1" hangingPunct="1">
              <a:defRPr/>
            </a:pPr>
            <a:r>
              <a:rPr lang="en-US" dirty="0" smtClean="0"/>
              <a:t>Can reference web page element by looking up all elements of a certain type in document and referencing one element in that collection</a:t>
            </a:r>
          </a:p>
          <a:p>
            <a:pPr lvl="1" eaLnBrk="1" hangingPunct="1">
              <a:defRPr/>
            </a:pPr>
            <a:r>
              <a:rPr lang="en-US" dirty="0" smtClean="0"/>
              <a:t>Resulting collection uses syntax similar to arrays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Example:</a:t>
            </a:r>
          </a:p>
          <a:p>
            <a:pPr marL="0" indent="0" eaLnBrk="1" hangingPunct="1">
              <a:lnSpc>
                <a:spcPct val="150000"/>
              </a:lnSpc>
              <a:buFontTx/>
              <a:buNone/>
              <a:defRPr/>
            </a:pPr>
            <a:r>
              <a:rPr lang="en-US" sz="2800" baseline="30000" dirty="0" smtClean="0">
                <a:solidFill>
                  <a:srgbClr val="00477B"/>
                </a:solidFill>
                <a:latin typeface="CourierNewPSMT"/>
                <a:cs typeface="+mn-cs"/>
              </a:rPr>
              <a:t>	</a:t>
            </a:r>
            <a:r>
              <a:rPr lang="en-US" sz="2800" baseline="30000" dirty="0" err="1" smtClean="0">
                <a:solidFill>
                  <a:srgbClr val="00477B"/>
                </a:solidFill>
                <a:latin typeface="CourierNewPSMT"/>
                <a:cs typeface="+mn-cs"/>
              </a:rPr>
              <a:t>document</a:t>
            </a:r>
            <a:r>
              <a:rPr lang="en-US" sz="2800" baseline="30000" dirty="0" err="1" smtClean="0">
                <a:solidFill>
                  <a:srgbClr val="141413"/>
                </a:solidFill>
                <a:latin typeface="CourierNewPSMT"/>
                <a:cs typeface="+mn-cs"/>
              </a:rPr>
              <a:t>.getElementsByTagName</a:t>
            </a:r>
            <a:r>
              <a:rPr lang="en-US" sz="2800" baseline="30000" dirty="0" smtClean="0">
                <a:solidFill>
                  <a:srgbClr val="141413"/>
                </a:solidFill>
                <a:latin typeface="CourierNewPSMT"/>
                <a:cs typeface="+mn-cs"/>
              </a:rPr>
              <a:t>(</a:t>
            </a:r>
            <a:r>
              <a:rPr lang="en-US" sz="2800" baseline="30000" dirty="0" smtClean="0">
                <a:solidFill>
                  <a:srgbClr val="007833"/>
                </a:solidFill>
                <a:latin typeface="CourierNewPSMT"/>
                <a:cs typeface="+mn-cs"/>
              </a:rPr>
              <a:t>"li"</a:t>
            </a:r>
            <a:r>
              <a:rPr lang="en-US" sz="2800" baseline="30000" dirty="0" smtClean="0">
                <a:solidFill>
                  <a:srgbClr val="141413"/>
                </a:solidFill>
                <a:latin typeface="CourierNewPSMT"/>
                <a:cs typeface="+mn-cs"/>
              </a:rPr>
              <a:t>)[</a:t>
            </a:r>
            <a:r>
              <a:rPr lang="en-US" sz="2800" baseline="30000" dirty="0" smtClean="0">
                <a:solidFill>
                  <a:srgbClr val="00477B"/>
                </a:solidFill>
                <a:latin typeface="CourierNewPSMT"/>
                <a:cs typeface="+mn-cs"/>
              </a:rPr>
              <a:t>2</a:t>
            </a:r>
            <a:r>
              <a:rPr lang="en-US" sz="2800" baseline="30000" dirty="0" smtClean="0">
                <a:solidFill>
                  <a:srgbClr val="141413"/>
                </a:solidFill>
                <a:latin typeface="CourierNewPSMT"/>
                <a:cs typeface="+mn-cs"/>
              </a:rPr>
              <a:t>]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endParaRPr lang="en-US" dirty="0">
              <a:cs typeface="+mn-cs"/>
            </a:endParaRP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Referencing Default Collections of Elements</a:t>
            </a:r>
          </a:p>
        </p:txBody>
      </p:sp>
    </p:spTree>
    <p:extLst>
      <p:ext uri="{BB962C8B-B14F-4D97-AF65-F5344CB8AC3E}">
        <p14:creationId xmlns:p14="http://schemas.microsoft.com/office/powerpoint/2010/main" val="3587722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Loop statement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Control flow statement repeatedly executing a statement or a series of statements</a:t>
            </a:r>
          </a:p>
          <a:p>
            <a:pPr lvl="2" eaLnBrk="1" hangingPunct="1"/>
            <a:r>
              <a:rPr lang="en-US" altLang="en-US" dirty="0" smtClean="0">
                <a:ea typeface="ヒラギノ角ゴ Pro W3" pitchFamily="127" charset="-128"/>
              </a:rPr>
              <a:t>While a specific condition is true or until a specific condition becomes true</a:t>
            </a:r>
          </a:p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Three types of loop statements</a:t>
            </a:r>
          </a:p>
          <a:p>
            <a:pPr marL="850392" lvl="1" indent="-457200" eaLnBrk="1" hangingPunct="1">
              <a:buFont typeface="+mj-lt"/>
              <a:buAutoNum type="arabicPeriod"/>
            </a:pPr>
            <a:r>
              <a:rPr lang="en-US" altLang="en-US" b="1" dirty="0" smtClean="0">
                <a:latin typeface="Courier New" pitchFamily="49" charset="0"/>
                <a:ea typeface="ヒラギノ角ゴ Pro W3" pitchFamily="127" charset="-128"/>
              </a:rPr>
              <a:t>while</a:t>
            </a:r>
            <a:r>
              <a:rPr lang="en-US" altLang="en-US" dirty="0" smtClean="0">
                <a:ea typeface="ヒラギノ角ゴ Pro W3" pitchFamily="127" charset="-128"/>
              </a:rPr>
              <a:t> statements</a:t>
            </a:r>
          </a:p>
          <a:p>
            <a:pPr marL="850392" lvl="1" indent="-457200" eaLnBrk="1" hangingPunct="1">
              <a:buFont typeface="+mj-lt"/>
              <a:buAutoNum type="arabicPeriod"/>
            </a:pPr>
            <a:r>
              <a:rPr lang="en-US" altLang="en-US" b="1" dirty="0" smtClean="0">
                <a:latin typeface="Courier New" pitchFamily="49" charset="0"/>
                <a:ea typeface="ヒラギノ角ゴ Pro W3" pitchFamily="127" charset="-128"/>
              </a:rPr>
              <a:t>do/while</a:t>
            </a:r>
            <a:r>
              <a:rPr lang="en-US" altLang="en-US" dirty="0" smtClean="0">
                <a:ea typeface="ヒラギノ角ゴ Pro W3" pitchFamily="127" charset="-128"/>
              </a:rPr>
              <a:t> statements</a:t>
            </a:r>
          </a:p>
          <a:p>
            <a:pPr marL="850392" lvl="1" indent="-457200" eaLnBrk="1" hangingPunct="1">
              <a:buFont typeface="+mj-lt"/>
              <a:buAutoNum type="arabicPeriod"/>
            </a:pPr>
            <a:r>
              <a:rPr lang="en-US" altLang="en-US" b="1" dirty="0" smtClean="0">
                <a:latin typeface="Courier New" pitchFamily="49" charset="0"/>
                <a:ea typeface="ヒラギノ角ゴ Pro W3" pitchFamily="127" charset="-128"/>
              </a:rPr>
              <a:t>for</a:t>
            </a:r>
            <a:r>
              <a:rPr lang="en-US" altLang="en-US" dirty="0" smtClean="0">
                <a:ea typeface="ヒラギノ角ゴ Pro W3" pitchFamily="127" charset="-128"/>
              </a:rPr>
              <a:t> statements</a:t>
            </a:r>
          </a:p>
          <a:p>
            <a:pPr eaLnBrk="1" hangingPunct="1"/>
            <a:endParaRPr lang="en-US" altLang="en-US" dirty="0" smtClean="0">
              <a:ea typeface="ヒラギノ角ゴ Pro W3" pitchFamily="127" charset="-128"/>
            </a:endParaRPr>
          </a:p>
        </p:txBody>
      </p:sp>
      <p:sp>
        <p:nvSpPr>
          <p:cNvPr id="1536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Repeating Code</a:t>
            </a:r>
          </a:p>
        </p:txBody>
      </p:sp>
    </p:spTree>
    <p:extLst>
      <p:ext uri="{BB962C8B-B14F-4D97-AF65-F5344CB8AC3E}">
        <p14:creationId xmlns:p14="http://schemas.microsoft.com/office/powerpoint/2010/main" val="2452691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10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while</a:t>
            </a:r>
            <a:r>
              <a:rPr lang="en-US" altLang="en-US" smtClean="0">
                <a:ea typeface="ヒラギノ角ゴ Pro W3" pitchFamily="127" charset="-128"/>
              </a:rPr>
              <a:t> statement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Repeats a statement or series of statements</a:t>
            </a:r>
          </a:p>
          <a:p>
            <a:pPr lvl="2" eaLnBrk="1" hangingPunct="1"/>
            <a:r>
              <a:rPr lang="en-US" altLang="en-US" smtClean="0">
                <a:ea typeface="ヒラギノ角ゴ Pro W3" pitchFamily="127" charset="-128"/>
              </a:rPr>
              <a:t>As long as a given conditional expression evaluates to a truthy value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Syntax</a:t>
            </a:r>
          </a:p>
          <a:p>
            <a:pPr lvl="3" indent="-1255713" eaLnBrk="1" hangingPunct="1">
              <a:buFontTx/>
              <a:buNone/>
            </a:pPr>
            <a:r>
              <a:rPr lang="en-US" altLang="en-US" sz="2400" smtClean="0">
                <a:solidFill>
                  <a:srgbClr val="FF6600"/>
                </a:solidFill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while</a:t>
            </a:r>
            <a:r>
              <a:rPr lang="en-US" altLang="en-US" sz="2400" b="1" smtClean="0">
                <a:solidFill>
                  <a:srgbClr val="FF6600"/>
                </a:solidFill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 </a:t>
            </a:r>
            <a:r>
              <a:rPr lang="en-US" altLang="en-US" sz="2400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(</a:t>
            </a:r>
            <a:r>
              <a:rPr lang="en-US" altLang="en-US" sz="2400" i="1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expression</a:t>
            </a:r>
            <a:r>
              <a:rPr lang="en-US" altLang="en-US" sz="2400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) {</a:t>
            </a:r>
          </a:p>
          <a:p>
            <a:pPr lvl="3" indent="-1255713" eaLnBrk="1" hangingPunct="1">
              <a:buFontTx/>
              <a:buNone/>
            </a:pPr>
            <a:r>
              <a:rPr lang="en-US" altLang="en-US" sz="2400" i="1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	statements</a:t>
            </a:r>
          </a:p>
          <a:p>
            <a:pPr lvl="3" indent="-1255713" eaLnBrk="1" hangingPunct="1">
              <a:buFontTx/>
              <a:buNone/>
            </a:pPr>
            <a:r>
              <a:rPr lang="en-US" altLang="en-US" sz="2400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Iteration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Each repetition of a looping statement</a:t>
            </a:r>
          </a:p>
        </p:txBody>
      </p:sp>
      <p:sp>
        <p:nvSpPr>
          <p:cNvPr id="16388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while</a:t>
            </a:r>
            <a:r>
              <a:rPr lang="en-US" altLang="en-US" smtClean="0">
                <a:ea typeface="ヒラギノ角ゴ Pro W3" pitchFamily="127" charset="-128"/>
              </a:rPr>
              <a:t> Statements</a:t>
            </a:r>
          </a:p>
        </p:txBody>
      </p:sp>
    </p:spTree>
    <p:extLst>
      <p:ext uri="{BB962C8B-B14F-4D97-AF65-F5344CB8AC3E}">
        <p14:creationId xmlns:p14="http://schemas.microsoft.com/office/powerpoint/2010/main" val="3678692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Counter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Variable incremented or decremented with each loop statement iteration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Examples:</a:t>
            </a:r>
          </a:p>
          <a:p>
            <a:pPr lvl="1" eaLnBrk="1" hangingPunct="1"/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while</a:t>
            </a:r>
            <a:r>
              <a:rPr lang="en-US" altLang="en-US" smtClean="0">
                <a:ea typeface="ヒラギノ角ゴ Pro W3" pitchFamily="127" charset="-128"/>
              </a:rPr>
              <a:t> statement using an increment operator</a:t>
            </a:r>
          </a:p>
          <a:p>
            <a:pPr lvl="1" eaLnBrk="1" hangingPunct="1"/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while</a:t>
            </a:r>
            <a:r>
              <a:rPr lang="en-US" altLang="en-US" smtClean="0">
                <a:ea typeface="ヒラギノ角ゴ Pro W3" pitchFamily="127" charset="-128"/>
              </a:rPr>
              <a:t> statement using a decrement operator</a:t>
            </a:r>
          </a:p>
          <a:p>
            <a:pPr lvl="1" eaLnBrk="1" hangingPunct="1"/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while</a:t>
            </a:r>
            <a:r>
              <a:rPr lang="en-US" altLang="en-US" smtClean="0">
                <a:ea typeface="ヒラギノ角ゴ Pro W3" pitchFamily="127" charset="-128"/>
              </a:rPr>
              <a:t> statement using the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*=</a:t>
            </a:r>
            <a:r>
              <a:rPr lang="en-US" altLang="en-US" smtClean="0">
                <a:ea typeface="ヒラギノ角ゴ Pro W3" pitchFamily="127" charset="-128"/>
              </a:rPr>
              <a:t> assignment operator</a:t>
            </a:r>
          </a:p>
        </p:txBody>
      </p:sp>
      <p:sp>
        <p:nvSpPr>
          <p:cNvPr id="1741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while</a:t>
            </a:r>
            <a:r>
              <a:rPr lang="en-US" altLang="en-US" dirty="0" smtClean="0">
                <a:ea typeface="ヒラギノ角ゴ Pro W3" pitchFamily="127" charset="-128"/>
              </a:rPr>
              <a:t> Statements</a:t>
            </a:r>
          </a:p>
        </p:txBody>
      </p:sp>
    </p:spTree>
    <p:extLst>
      <p:ext uri="{BB962C8B-B14F-4D97-AF65-F5344CB8AC3E}">
        <p14:creationId xmlns:p14="http://schemas.microsoft.com/office/powerpoint/2010/main" val="1651134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6" name="Rectangle 6"/>
          <p:cNvSpPr>
            <a:spLocks noChangeArrowheads="1"/>
          </p:cNvSpPr>
          <p:nvPr/>
        </p:nvSpPr>
        <p:spPr bwMode="auto">
          <a:xfrm>
            <a:off x="533400" y="1109663"/>
            <a:ext cx="8305800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 err="1">
                <a:solidFill>
                  <a:srgbClr val="F3711C"/>
                </a:solidFill>
                <a:latin typeface="CourierNewPSMT"/>
                <a:ea typeface="ヒラギノ角ゴ Pro W3" charset="0"/>
                <a:cs typeface="ヒラギノ角ゴ Pro W3" charset="0"/>
              </a:rPr>
              <a:t>var</a:t>
            </a:r>
            <a:r>
              <a:rPr lang="en-US" sz="2000" dirty="0">
                <a:solidFill>
                  <a:srgbClr val="F3711C"/>
                </a:solidFill>
                <a:latin typeface="CourierNewPSMT"/>
                <a:ea typeface="ヒラギノ角ゴ Pro W3" charset="0"/>
                <a:cs typeface="ヒラギノ角ゴ Pro W3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NewPSMT"/>
                <a:ea typeface="ヒラギノ角ゴ Pro W3" charset="0"/>
                <a:cs typeface="ヒラギノ角ゴ Pro W3" charset="0"/>
              </a:rPr>
              <a:t>count </a:t>
            </a:r>
            <a:r>
              <a:rPr lang="en-US" sz="2000" dirty="0">
                <a:solidFill>
                  <a:srgbClr val="F3711C"/>
                </a:solidFill>
                <a:latin typeface="CourierNewPSMT"/>
                <a:ea typeface="ヒラギノ角ゴ Pro W3" charset="0"/>
                <a:cs typeface="ヒラギノ角ゴ Pro W3" charset="0"/>
              </a:rPr>
              <a:t>= </a:t>
            </a:r>
            <a:r>
              <a:rPr lang="en-US" sz="2000" dirty="0">
                <a:solidFill>
                  <a:srgbClr val="005CCF"/>
                </a:solidFill>
                <a:latin typeface="CourierNewPSMT"/>
                <a:ea typeface="ヒラギノ角ゴ Pro W3" charset="0"/>
                <a:cs typeface="ヒラギノ角ゴ Pro W3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urierNewPSMT"/>
                <a:ea typeface="ヒラギノ角ゴ Pro W3" charset="0"/>
                <a:cs typeface="ヒラギノ角ゴ Pro W3" charset="0"/>
              </a:rPr>
              <a:t>;</a:t>
            </a:r>
          </a:p>
          <a:p>
            <a:pPr>
              <a:defRPr/>
            </a:pPr>
            <a:r>
              <a:rPr lang="en-US" sz="2000" dirty="0">
                <a:solidFill>
                  <a:srgbClr val="F3711C"/>
                </a:solidFill>
                <a:latin typeface="CourierNewPSMT"/>
                <a:ea typeface="ヒラギノ角ゴ Pro W3" charset="0"/>
                <a:cs typeface="ヒラギノ角ゴ Pro W3" charset="0"/>
              </a:rPr>
              <a:t>while </a:t>
            </a:r>
            <a:r>
              <a:rPr lang="en-US" sz="2000" dirty="0">
                <a:solidFill>
                  <a:srgbClr val="000000"/>
                </a:solidFill>
                <a:latin typeface="CourierNewPSMT"/>
                <a:ea typeface="ヒラギノ角ゴ Pro W3" charset="0"/>
                <a:cs typeface="ヒラギノ角ゴ Pro W3" charset="0"/>
              </a:rPr>
              <a:t>(count </a:t>
            </a:r>
            <a:r>
              <a:rPr lang="en-US" sz="2000" dirty="0">
                <a:solidFill>
                  <a:srgbClr val="F3711C"/>
                </a:solidFill>
                <a:latin typeface="CourierNewPSMT"/>
                <a:ea typeface="ヒラギノ角ゴ Pro W3" charset="0"/>
                <a:cs typeface="ヒラギノ角ゴ Pro W3" charset="0"/>
              </a:rPr>
              <a:t>&lt;= </a:t>
            </a:r>
            <a:r>
              <a:rPr lang="en-US" sz="2000" dirty="0">
                <a:solidFill>
                  <a:srgbClr val="005CCF"/>
                </a:solidFill>
                <a:latin typeface="CourierNewPSMT"/>
                <a:ea typeface="ヒラギノ角ゴ Pro W3" charset="0"/>
                <a:cs typeface="ヒラギノ角ゴ Pro W3" charset="0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CourierNewPSMT"/>
                <a:ea typeface="ヒラギノ角ゴ Pro W3" charset="0"/>
                <a:cs typeface="ヒラギノ角ゴ Pro W3" charset="0"/>
              </a:rPr>
              <a:t>) {</a:t>
            </a:r>
          </a:p>
          <a:p>
            <a:pPr>
              <a:defRPr/>
            </a:pPr>
            <a:r>
              <a:rPr lang="en-US" sz="2000" dirty="0">
                <a:solidFill>
                  <a:srgbClr val="005CCF"/>
                </a:solidFill>
                <a:latin typeface="CourierNewPSMT"/>
                <a:ea typeface="ヒラギノ角ゴ Pro W3" charset="0"/>
                <a:cs typeface="ヒラギノ角ゴ Pro W3" charset="0"/>
              </a:rPr>
              <a:t>   </a:t>
            </a:r>
            <a:r>
              <a:rPr lang="en-US" sz="2000" dirty="0" err="1">
                <a:solidFill>
                  <a:srgbClr val="005CCF"/>
                </a:solidFill>
                <a:latin typeface="CourierNewPSMT"/>
                <a:ea typeface="ヒラギノ角ゴ Pro W3" charset="0"/>
                <a:cs typeface="ヒラギノ角ゴ Pro W3" charset="0"/>
              </a:rPr>
              <a:t>document</a:t>
            </a:r>
            <a:r>
              <a:rPr lang="en-US" sz="2000" dirty="0" err="1">
                <a:solidFill>
                  <a:srgbClr val="000000"/>
                </a:solidFill>
                <a:latin typeface="CourierNewPSMT"/>
                <a:ea typeface="ヒラギノ角ゴ Pro W3" charset="0"/>
                <a:cs typeface="ヒラギノ角ゴ Pro W3" charset="0"/>
              </a:rPr>
              <a:t>.write</a:t>
            </a:r>
            <a:r>
              <a:rPr lang="en-US" sz="2000" dirty="0">
                <a:solidFill>
                  <a:srgbClr val="000000"/>
                </a:solidFill>
                <a:latin typeface="CourierNewPSMT"/>
                <a:ea typeface="ヒラギノ角ゴ Pro W3" charset="0"/>
                <a:cs typeface="ヒラギノ角ゴ Pro W3" charset="0"/>
              </a:rPr>
              <a:t>(count </a:t>
            </a:r>
            <a:r>
              <a:rPr lang="en-US" sz="2000" dirty="0">
                <a:solidFill>
                  <a:srgbClr val="F3711C"/>
                </a:solidFill>
                <a:latin typeface="CourierNewPSMT"/>
                <a:ea typeface="ヒラギノ角ゴ Pro W3" charset="0"/>
                <a:cs typeface="ヒラギノ角ゴ Pro W3" charset="0"/>
              </a:rPr>
              <a:t>+ </a:t>
            </a:r>
            <a:r>
              <a:rPr lang="en-US" sz="2000" dirty="0">
                <a:solidFill>
                  <a:srgbClr val="00CD00"/>
                </a:solidFill>
                <a:latin typeface="CourierNewPSMT"/>
                <a:ea typeface="ヒラギノ角ゴ Pro W3" charset="0"/>
                <a:cs typeface="ヒラギノ角ゴ Pro W3" charset="0"/>
              </a:rPr>
              <a:t>"&lt;</a:t>
            </a:r>
            <a:r>
              <a:rPr lang="en-US" sz="2000" dirty="0" err="1">
                <a:solidFill>
                  <a:srgbClr val="00CD00"/>
                </a:solidFill>
                <a:latin typeface="CourierNewPSMT"/>
                <a:ea typeface="ヒラギノ角ゴ Pro W3" charset="0"/>
                <a:cs typeface="ヒラギノ角ゴ Pro W3" charset="0"/>
              </a:rPr>
              <a:t>br</a:t>
            </a:r>
            <a:r>
              <a:rPr lang="en-US" sz="2000" dirty="0">
                <a:solidFill>
                  <a:srgbClr val="00CD00"/>
                </a:solidFill>
                <a:latin typeface="CourierNewPSMT"/>
                <a:ea typeface="ヒラギノ角ゴ Pro W3" charset="0"/>
                <a:cs typeface="ヒラギノ角ゴ Pro W3" charset="0"/>
              </a:rPr>
              <a:t> /&gt;"</a:t>
            </a:r>
            <a:r>
              <a:rPr lang="en-US" sz="2000" dirty="0">
                <a:solidFill>
                  <a:srgbClr val="000000"/>
                </a:solidFill>
                <a:latin typeface="CourierNewPSMT"/>
                <a:ea typeface="ヒラギノ角ゴ Pro W3" charset="0"/>
                <a:cs typeface="ヒラギノ角ゴ Pro W3" charset="0"/>
              </a:rPr>
              <a:t>);</a:t>
            </a:r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latin typeface="CourierNewPSMT"/>
                <a:ea typeface="ヒラギノ角ゴ Pro W3" charset="0"/>
                <a:cs typeface="ヒラギノ角ゴ Pro W3" charset="0"/>
              </a:rPr>
              <a:t>   count</a:t>
            </a:r>
            <a:r>
              <a:rPr lang="en-US" sz="2000" dirty="0">
                <a:solidFill>
                  <a:srgbClr val="F3711C"/>
                </a:solidFill>
                <a:latin typeface="CourierNewPSMT"/>
                <a:ea typeface="ヒラギノ角ゴ Pro W3" charset="0"/>
                <a:cs typeface="ヒラギノ角ゴ Pro W3" charset="0"/>
              </a:rPr>
              <a:t>++</a:t>
            </a:r>
            <a:r>
              <a:rPr lang="en-US" sz="2000" dirty="0">
                <a:solidFill>
                  <a:srgbClr val="000000"/>
                </a:solidFill>
                <a:latin typeface="CourierNewPSMT"/>
                <a:ea typeface="ヒラギノ角ゴ Pro W3" charset="0"/>
                <a:cs typeface="ヒラギノ角ゴ Pro W3" charset="0"/>
              </a:rPr>
              <a:t>;</a:t>
            </a:r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latin typeface="CourierNewPSMT"/>
                <a:ea typeface="ヒラギノ角ゴ Pro W3" charset="0"/>
                <a:cs typeface="ヒラギノ角ゴ Pro W3" charset="0"/>
              </a:rPr>
              <a:t>}</a:t>
            </a:r>
          </a:p>
          <a:p>
            <a:pPr>
              <a:defRPr/>
            </a:pPr>
            <a:r>
              <a:rPr lang="en-US" sz="2000" dirty="0" err="1">
                <a:solidFill>
                  <a:srgbClr val="005CCF"/>
                </a:solidFill>
                <a:latin typeface="CourierNewPSMT"/>
                <a:ea typeface="ヒラギノ角ゴ Pro W3" charset="0"/>
                <a:cs typeface="ヒラギノ角ゴ Pro W3" charset="0"/>
              </a:rPr>
              <a:t>document</a:t>
            </a:r>
            <a:r>
              <a:rPr lang="en-US" sz="2000" dirty="0" err="1">
                <a:solidFill>
                  <a:srgbClr val="000000"/>
                </a:solidFill>
                <a:latin typeface="CourierNewPSMT"/>
                <a:ea typeface="ヒラギノ角ゴ Pro W3" charset="0"/>
                <a:cs typeface="ヒラギノ角ゴ Pro W3" charset="0"/>
              </a:rPr>
              <a:t>.write</a:t>
            </a:r>
            <a:r>
              <a:rPr lang="en-US" sz="2000" dirty="0">
                <a:solidFill>
                  <a:srgbClr val="000000"/>
                </a:solidFill>
                <a:latin typeface="CourierNewPSMT"/>
                <a:ea typeface="ヒラギノ角ゴ Pro W3" charset="0"/>
                <a:cs typeface="ヒラギノ角ゴ Pro W3" charset="0"/>
              </a:rPr>
              <a:t>(</a:t>
            </a:r>
            <a:r>
              <a:rPr lang="en-US" sz="2000" dirty="0">
                <a:solidFill>
                  <a:srgbClr val="00CD00"/>
                </a:solidFill>
                <a:latin typeface="CourierNewPSMT"/>
                <a:ea typeface="ヒラギノ角ゴ Pro W3" charset="0"/>
                <a:cs typeface="ヒラギノ角ゴ Pro W3" charset="0"/>
              </a:rPr>
              <a:t>"&lt;p&gt;You have printed 5 numbers.&lt;/p&gt;"</a:t>
            </a:r>
            <a:r>
              <a:rPr lang="en-US" sz="2000" dirty="0">
                <a:solidFill>
                  <a:srgbClr val="000000"/>
                </a:solidFill>
                <a:latin typeface="CourierNewPSMT"/>
                <a:ea typeface="ヒラギノ角ゴ Pro W3" charset="0"/>
                <a:cs typeface="ヒラギノ角ゴ Pro W3" charset="0"/>
              </a:rPr>
              <a:t>);</a:t>
            </a:r>
            <a:endParaRPr lang="en-US" sz="2000" dirty="0">
              <a:latin typeface="Courier New" pitchFamily="49" charset="0"/>
              <a:ea typeface="+mn-ea"/>
            </a:endParaRPr>
          </a:p>
        </p:txBody>
      </p:sp>
      <p:pic>
        <p:nvPicPr>
          <p:cNvPr id="18438" name="Picture 1" descr="Screen Shot 2014-09-23 at 23 Sep   12.36.19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3548063"/>
            <a:ext cx="7518400" cy="254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609600" y="3059113"/>
            <a:ext cx="2286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/>
              <a:t>Result in browser:</a:t>
            </a:r>
            <a:endParaRPr lang="en-US" altLang="en-US"/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1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Courier New" pitchFamily="49" charset="0"/>
                <a:ea typeface="ヒラギノ角ゴ Pro W3" pitchFamily="127" charset="-128"/>
                <a:cs typeface="+mj-cs"/>
              </a:rPr>
              <a:t>while</a:t>
            </a:r>
            <a:r>
              <a:rPr kumimoji="0" lang="en-US" altLang="en-US" sz="41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ヒラギノ角ゴ Pro W3" pitchFamily="127" charset="-128"/>
                <a:cs typeface="+mj-cs"/>
              </a:rPr>
              <a:t> Statements</a:t>
            </a:r>
            <a:endParaRPr kumimoji="0" lang="en-US" altLang="en-US" sz="41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ヒラギノ角ゴ Pro W3" pitchFamily="127" charset="-128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1531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533400" y="1600200"/>
            <a:ext cx="50292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sz="2000" dirty="0" err="1">
                <a:solidFill>
                  <a:srgbClr val="F3711C"/>
                </a:solidFill>
                <a:latin typeface="CourierNewPSMT" charset="0"/>
              </a:rPr>
              <a:t>var</a:t>
            </a:r>
            <a:r>
              <a:rPr lang="en-US" altLang="en-US" sz="2000" dirty="0">
                <a:solidFill>
                  <a:srgbClr val="F3711C"/>
                </a:solidFill>
                <a:latin typeface="CourierNewPSMT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urierNewPSMT" charset="0"/>
              </a:rPr>
              <a:t>count </a:t>
            </a:r>
            <a:r>
              <a:rPr lang="en-US" altLang="en-US" sz="2000" dirty="0">
                <a:solidFill>
                  <a:srgbClr val="F3711C"/>
                </a:solidFill>
                <a:latin typeface="CourierNewPSMT" charset="0"/>
              </a:rPr>
              <a:t>= </a:t>
            </a:r>
            <a:r>
              <a:rPr lang="en-US" altLang="en-US" sz="2000" dirty="0">
                <a:solidFill>
                  <a:srgbClr val="005CCF"/>
                </a:solidFill>
                <a:latin typeface="CourierNewPSMT" charset="0"/>
              </a:rPr>
              <a:t>10</a:t>
            </a:r>
            <a:r>
              <a:rPr lang="en-US" altLang="en-US" sz="2000" dirty="0">
                <a:solidFill>
                  <a:srgbClr val="000000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en-US" altLang="en-US" sz="2000" dirty="0">
                <a:solidFill>
                  <a:srgbClr val="F3711C"/>
                </a:solidFill>
                <a:latin typeface="CourierNewPSMT" charset="0"/>
              </a:rPr>
              <a:t>while </a:t>
            </a:r>
            <a:r>
              <a:rPr lang="en-US" altLang="en-US" sz="2000" dirty="0">
                <a:solidFill>
                  <a:srgbClr val="000000"/>
                </a:solidFill>
                <a:latin typeface="CourierNewPSMT" charset="0"/>
              </a:rPr>
              <a:t>(count </a:t>
            </a:r>
            <a:r>
              <a:rPr lang="en-US" altLang="en-US" sz="2000" dirty="0">
                <a:solidFill>
                  <a:srgbClr val="F3711C"/>
                </a:solidFill>
                <a:latin typeface="CourierNewPSMT" charset="0"/>
              </a:rPr>
              <a:t>&gt; </a:t>
            </a:r>
            <a:r>
              <a:rPr lang="en-US" altLang="en-US" sz="2000" dirty="0">
                <a:solidFill>
                  <a:srgbClr val="005CCF"/>
                </a:solidFill>
                <a:latin typeface="CourierNewPSMT" charset="0"/>
              </a:rPr>
              <a:t>0</a:t>
            </a:r>
            <a:r>
              <a:rPr lang="en-US" altLang="en-US" sz="2000" dirty="0">
                <a:solidFill>
                  <a:srgbClr val="000000"/>
                </a:solidFill>
                <a:latin typeface="CourierNewPSMT" charset="0"/>
              </a:rPr>
              <a:t>) {</a:t>
            </a:r>
          </a:p>
          <a:p>
            <a:pPr eaLnBrk="1" hangingPunct="1"/>
            <a:r>
              <a:rPr lang="en-US" altLang="en-US" sz="2000" dirty="0">
                <a:solidFill>
                  <a:srgbClr val="005CCF"/>
                </a:solidFill>
                <a:latin typeface="CourierNewPSMT" charset="0"/>
              </a:rPr>
              <a:t>   </a:t>
            </a:r>
            <a:r>
              <a:rPr lang="en-US" altLang="en-US" sz="2000" dirty="0" err="1">
                <a:solidFill>
                  <a:srgbClr val="005CCF"/>
                </a:solidFill>
                <a:latin typeface="CourierNewPSMT" charset="0"/>
              </a:rPr>
              <a:t>document</a:t>
            </a:r>
            <a:r>
              <a:rPr lang="en-US" altLang="en-US" sz="2000" dirty="0" err="1">
                <a:solidFill>
                  <a:srgbClr val="000000"/>
                </a:solidFill>
                <a:latin typeface="CourierNewPSMT" charset="0"/>
              </a:rPr>
              <a:t>.write</a:t>
            </a:r>
            <a:r>
              <a:rPr lang="en-US" altLang="en-US" sz="2000" dirty="0">
                <a:solidFill>
                  <a:srgbClr val="000000"/>
                </a:solidFill>
                <a:latin typeface="CourierNewPSMT" charset="0"/>
              </a:rPr>
              <a:t>(count </a:t>
            </a:r>
            <a:r>
              <a:rPr lang="en-US" altLang="en-US" sz="2000" dirty="0">
                <a:solidFill>
                  <a:srgbClr val="F3711C"/>
                </a:solidFill>
                <a:latin typeface="CourierNewPSMT" charset="0"/>
              </a:rPr>
              <a:t>+ </a:t>
            </a:r>
            <a:r>
              <a:rPr lang="en-US" altLang="en-US" sz="2000" dirty="0">
                <a:solidFill>
                  <a:srgbClr val="00CD00"/>
                </a:solidFill>
                <a:latin typeface="CourierNewPSMT" charset="0"/>
              </a:rPr>
              <a:t>"&lt;</a:t>
            </a:r>
            <a:r>
              <a:rPr lang="en-US" altLang="en-US" sz="2000" dirty="0" err="1">
                <a:solidFill>
                  <a:srgbClr val="00CD00"/>
                </a:solidFill>
                <a:latin typeface="CourierNewPSMT" charset="0"/>
              </a:rPr>
              <a:t>br</a:t>
            </a:r>
            <a:r>
              <a:rPr lang="en-US" altLang="en-US" sz="2000" dirty="0">
                <a:solidFill>
                  <a:srgbClr val="00CD00"/>
                </a:solidFill>
                <a:latin typeface="CourierNewPSMT" charset="0"/>
              </a:rPr>
              <a:t> /&gt;"</a:t>
            </a:r>
            <a:r>
              <a:rPr lang="en-US" altLang="en-US" sz="2000" dirty="0">
                <a:solidFill>
                  <a:srgbClr val="000000"/>
                </a:solidFill>
                <a:latin typeface="CourierNewPSMT" charset="0"/>
              </a:rPr>
              <a:t>);</a:t>
            </a:r>
          </a:p>
          <a:p>
            <a:pPr eaLnBrk="1" hangingPunct="1"/>
            <a:r>
              <a:rPr lang="en-US" altLang="en-US" sz="2000" dirty="0">
                <a:solidFill>
                  <a:srgbClr val="000000"/>
                </a:solidFill>
                <a:latin typeface="CourierNewPSMT" charset="0"/>
              </a:rPr>
              <a:t>   count</a:t>
            </a:r>
            <a:r>
              <a:rPr lang="en-US" altLang="en-US" sz="2000" dirty="0">
                <a:solidFill>
                  <a:srgbClr val="F3711C"/>
                </a:solidFill>
                <a:latin typeface="CourierNewPSMT" charset="0"/>
              </a:rPr>
              <a:t>--</a:t>
            </a:r>
            <a:r>
              <a:rPr lang="en-US" altLang="en-US" sz="2000" dirty="0">
                <a:solidFill>
                  <a:srgbClr val="000000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en-US" altLang="en-US" sz="2000" dirty="0">
                <a:solidFill>
                  <a:srgbClr val="000000"/>
                </a:solidFill>
                <a:latin typeface="CourierNewPSMT" charset="0"/>
              </a:rPr>
              <a:t>}</a:t>
            </a:r>
          </a:p>
          <a:p>
            <a:pPr eaLnBrk="1" hangingPunct="1"/>
            <a:r>
              <a:rPr lang="en-US" altLang="en-US" sz="2000" dirty="0" err="1">
                <a:solidFill>
                  <a:srgbClr val="005CCF"/>
                </a:solidFill>
                <a:latin typeface="CourierNewPSMT" charset="0"/>
              </a:rPr>
              <a:t>document</a:t>
            </a:r>
            <a:r>
              <a:rPr lang="en-US" altLang="en-US" sz="2000" dirty="0" err="1">
                <a:solidFill>
                  <a:srgbClr val="000000"/>
                </a:solidFill>
                <a:latin typeface="CourierNewPSMT" charset="0"/>
              </a:rPr>
              <a:t>.write</a:t>
            </a:r>
            <a:r>
              <a:rPr lang="en-US" altLang="en-US" sz="2000" dirty="0">
                <a:solidFill>
                  <a:srgbClr val="000000"/>
                </a:solidFill>
                <a:latin typeface="CourierNewPSMT" charset="0"/>
              </a:rPr>
              <a:t>(</a:t>
            </a:r>
            <a:r>
              <a:rPr lang="en-US" altLang="en-US" sz="2000" dirty="0">
                <a:solidFill>
                  <a:srgbClr val="00CD00"/>
                </a:solidFill>
                <a:latin typeface="CourierNewPSMT" charset="0"/>
              </a:rPr>
              <a:t>"&lt;p&gt;We have liftoff.&lt;/p&gt;"</a:t>
            </a:r>
            <a:r>
              <a:rPr lang="en-US" altLang="en-US" sz="2000" dirty="0">
                <a:solidFill>
                  <a:srgbClr val="000000"/>
                </a:solidFill>
                <a:latin typeface="CourierNewPSMT" charset="0"/>
              </a:rPr>
              <a:t>);</a:t>
            </a:r>
            <a:endParaRPr lang="en-US" altLang="en-US" sz="2000" dirty="0">
              <a:latin typeface="Courier New" pitchFamily="49" charset="0"/>
            </a:endParaRP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6324600" y="3200400"/>
            <a:ext cx="2286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 dirty="0"/>
              <a:t>Result in browser:</a:t>
            </a:r>
            <a:endParaRPr lang="en-US" altLang="en-US" dirty="0"/>
          </a:p>
        </p:txBody>
      </p:sp>
      <p:pic>
        <p:nvPicPr>
          <p:cNvPr id="19463" name="Picture 1" descr="Screen Shot 2014-09-23 at 23 Sep   12.38.41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042" y="3810000"/>
            <a:ext cx="3517557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Courier New" pitchFamily="49" charset="0"/>
                <a:ea typeface="ヒラギノ角ゴ Pro W3" pitchFamily="127" charset="-128"/>
                <a:cs typeface="+mj-cs"/>
              </a:rPr>
              <a:t>while</a:t>
            </a:r>
            <a:r>
              <a:rPr kumimoji="0" lang="en-US" alt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ヒラギノ角ゴ Pro W3" pitchFamily="127" charset="-128"/>
                <a:cs typeface="+mj-cs"/>
              </a:rPr>
              <a:t> Statements</a:t>
            </a:r>
          </a:p>
        </p:txBody>
      </p:sp>
    </p:spTree>
    <p:extLst>
      <p:ext uri="{BB962C8B-B14F-4D97-AF65-F5344CB8AC3E}">
        <p14:creationId xmlns:p14="http://schemas.microsoft.com/office/powerpoint/2010/main" val="2526797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6"/>
          <p:cNvSpPr>
            <a:spLocks noChangeArrowheads="1"/>
          </p:cNvSpPr>
          <p:nvPr/>
        </p:nvSpPr>
        <p:spPr bwMode="auto">
          <a:xfrm>
            <a:off x="1143000" y="1143000"/>
            <a:ext cx="69342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F3711C"/>
                </a:solidFill>
                <a:latin typeface="CourierNewPSMT" charset="0"/>
              </a:rPr>
              <a:t>var </a:t>
            </a:r>
            <a:r>
              <a:rPr lang="en-US" altLang="en-US" sz="2000">
                <a:solidFill>
                  <a:srgbClr val="000000"/>
                </a:solidFill>
                <a:latin typeface="CourierNewPSMT" charset="0"/>
              </a:rPr>
              <a:t>count </a:t>
            </a:r>
            <a:r>
              <a:rPr lang="en-US" altLang="en-US" sz="2000">
                <a:solidFill>
                  <a:srgbClr val="F3711C"/>
                </a:solidFill>
                <a:latin typeface="CourierNewPSMT" charset="0"/>
              </a:rPr>
              <a:t>= </a:t>
            </a:r>
            <a:r>
              <a:rPr lang="en-US" altLang="en-US" sz="2000">
                <a:solidFill>
                  <a:srgbClr val="005CCF"/>
                </a:solidFill>
                <a:latin typeface="CourierNewPSMT" charset="0"/>
              </a:rPr>
              <a:t>1</a:t>
            </a:r>
            <a:r>
              <a:rPr lang="en-US" altLang="en-US" sz="2000">
                <a:solidFill>
                  <a:srgbClr val="000000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en-US" altLang="en-US" sz="2000">
                <a:solidFill>
                  <a:srgbClr val="F3711C"/>
                </a:solidFill>
                <a:latin typeface="CourierNewPSMT" charset="0"/>
              </a:rPr>
              <a:t>while </a:t>
            </a:r>
            <a:r>
              <a:rPr lang="en-US" altLang="en-US" sz="2000">
                <a:solidFill>
                  <a:srgbClr val="000000"/>
                </a:solidFill>
                <a:latin typeface="CourierNewPSMT" charset="0"/>
              </a:rPr>
              <a:t>(count </a:t>
            </a:r>
            <a:r>
              <a:rPr lang="en-US" altLang="en-US" sz="2000">
                <a:solidFill>
                  <a:srgbClr val="F3711C"/>
                </a:solidFill>
                <a:latin typeface="CourierNewPSMT" charset="0"/>
              </a:rPr>
              <a:t>&lt;= </a:t>
            </a:r>
            <a:r>
              <a:rPr lang="en-US" altLang="en-US" sz="2000">
                <a:solidFill>
                  <a:srgbClr val="005CCF"/>
                </a:solidFill>
                <a:latin typeface="CourierNewPSMT" charset="0"/>
              </a:rPr>
              <a:t>100</a:t>
            </a:r>
            <a:r>
              <a:rPr lang="en-US" altLang="en-US" sz="2000">
                <a:solidFill>
                  <a:srgbClr val="000000"/>
                </a:solidFill>
                <a:latin typeface="CourierNewPSMT" charset="0"/>
              </a:rPr>
              <a:t>) {</a:t>
            </a:r>
          </a:p>
          <a:p>
            <a:pPr eaLnBrk="1" hangingPunct="1"/>
            <a:r>
              <a:rPr lang="en-US" altLang="en-US" sz="2000">
                <a:solidFill>
                  <a:srgbClr val="005CCF"/>
                </a:solidFill>
                <a:latin typeface="CourierNewPSMT" charset="0"/>
              </a:rPr>
              <a:t>   document</a:t>
            </a:r>
            <a:r>
              <a:rPr lang="en-US" altLang="en-US" sz="2000">
                <a:solidFill>
                  <a:srgbClr val="000000"/>
                </a:solidFill>
                <a:latin typeface="CourierNewPSMT" charset="0"/>
              </a:rPr>
              <a:t>.write(count </a:t>
            </a:r>
            <a:r>
              <a:rPr lang="en-US" altLang="en-US" sz="2000">
                <a:solidFill>
                  <a:srgbClr val="F3711C"/>
                </a:solidFill>
                <a:latin typeface="CourierNewPSMT" charset="0"/>
              </a:rPr>
              <a:t>+ </a:t>
            </a:r>
            <a:r>
              <a:rPr lang="en-US" altLang="en-US" sz="2000">
                <a:solidFill>
                  <a:srgbClr val="00CD00"/>
                </a:solidFill>
                <a:latin typeface="CourierNewPSMT" charset="0"/>
              </a:rPr>
              <a:t>"&lt;br /&gt;"</a:t>
            </a:r>
            <a:r>
              <a:rPr lang="en-US" altLang="en-US" sz="2000">
                <a:solidFill>
                  <a:srgbClr val="000000"/>
                </a:solidFill>
                <a:latin typeface="CourierNewPSMT" charset="0"/>
              </a:rPr>
              <a:t>);</a:t>
            </a:r>
          </a:p>
          <a:p>
            <a:pPr eaLnBrk="1" hangingPunct="1"/>
            <a:r>
              <a:rPr lang="en-US" altLang="en-US" sz="2000">
                <a:solidFill>
                  <a:srgbClr val="000000"/>
                </a:solidFill>
                <a:latin typeface="CourierNewPSMT" charset="0"/>
              </a:rPr>
              <a:t>   count </a:t>
            </a:r>
            <a:r>
              <a:rPr lang="en-US" altLang="en-US" sz="2000">
                <a:solidFill>
                  <a:srgbClr val="F3711C"/>
                </a:solidFill>
                <a:latin typeface="CourierNewPSMT" charset="0"/>
              </a:rPr>
              <a:t>*= </a:t>
            </a:r>
            <a:r>
              <a:rPr lang="en-US" altLang="en-US" sz="2000">
                <a:solidFill>
                  <a:srgbClr val="005CCF"/>
                </a:solidFill>
                <a:latin typeface="CourierNewPSMT" charset="0"/>
              </a:rPr>
              <a:t>2</a:t>
            </a:r>
            <a:r>
              <a:rPr lang="en-US" altLang="en-US" sz="2000">
                <a:solidFill>
                  <a:srgbClr val="000000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en-US" altLang="en-US" sz="2000">
                <a:solidFill>
                  <a:srgbClr val="000000"/>
                </a:solidFill>
                <a:latin typeface="CourierNewPSMT" charset="0"/>
              </a:rPr>
              <a:t>}</a:t>
            </a:r>
            <a:endParaRPr lang="en-US" altLang="en-US" sz="2000">
              <a:latin typeface="Courier New" pitchFamily="49" charset="0"/>
            </a:endParaRP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609600" y="3059113"/>
            <a:ext cx="2286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/>
              <a:t>Result in browser:</a:t>
            </a:r>
            <a:endParaRPr lang="en-US" altLang="en-US"/>
          </a:p>
        </p:txBody>
      </p:sp>
      <p:pic>
        <p:nvPicPr>
          <p:cNvPr id="20487" name="Picture 1" descr="Screen Shot 2014-09-23 at 23 Sep   12.40.12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544888"/>
            <a:ext cx="6683375" cy="262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Courier New" pitchFamily="49" charset="0"/>
                <a:ea typeface="ヒラギノ角ゴ Pro W3" pitchFamily="127" charset="-128"/>
                <a:cs typeface="+mj-cs"/>
              </a:rPr>
              <a:t>while</a:t>
            </a:r>
            <a:r>
              <a:rPr kumimoji="0" lang="en-US" alt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ヒラギノ角ゴ Pro W3" pitchFamily="127" charset="-128"/>
                <a:cs typeface="+mj-cs"/>
              </a:rPr>
              <a:t> Statements</a:t>
            </a:r>
          </a:p>
        </p:txBody>
      </p:sp>
    </p:spTree>
    <p:extLst>
      <p:ext uri="{BB962C8B-B14F-4D97-AF65-F5344CB8AC3E}">
        <p14:creationId xmlns:p14="http://schemas.microsoft.com/office/powerpoint/2010/main" val="3781009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191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Infinite loop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Loop statement that never ends</a:t>
            </a:r>
          </a:p>
          <a:p>
            <a:pPr lvl="2" eaLnBrk="1" hangingPunct="1"/>
            <a:r>
              <a:rPr lang="en-US" altLang="en-US" dirty="0" smtClean="0">
                <a:ea typeface="ヒラギノ角ゴ Pro W3" pitchFamily="127" charset="-128"/>
              </a:rPr>
              <a:t>Conditional expression: never false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Example:</a:t>
            </a:r>
          </a:p>
          <a:p>
            <a:pPr lvl="1" eaLnBrk="1" hangingPunct="1"/>
            <a:endParaRPr lang="en-US" altLang="en-US" dirty="0" smtClean="0">
              <a:ea typeface="ヒラギノ角ゴ Pro W3" pitchFamily="127" charset="-128"/>
            </a:endParaRPr>
          </a:p>
          <a:p>
            <a:endParaRPr lang="en-US" altLang="en-US" dirty="0" smtClean="0">
              <a:ea typeface="ヒラギノ角ゴ Pro W3" pitchFamily="127" charset="-128"/>
            </a:endParaRPr>
          </a:p>
          <a:p>
            <a:endParaRPr lang="en-US" altLang="en-US" dirty="0" smtClean="0">
              <a:ea typeface="ヒラギノ角ゴ Pro W3" pitchFamily="127" charset="-128"/>
            </a:endParaRPr>
          </a:p>
          <a:p>
            <a:r>
              <a:rPr lang="en-US" altLang="en-US" dirty="0" smtClean="0">
                <a:ea typeface="ヒラギノ角ゴ Pro W3" pitchFamily="127" charset="-128"/>
              </a:rPr>
              <a:t>What problem may arise from executing an infinite loop?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while</a:t>
            </a:r>
            <a:r>
              <a:rPr lang="en-US" altLang="en-US" dirty="0" smtClean="0">
                <a:ea typeface="ヒラギノ角ゴ Pro W3" pitchFamily="127" charset="-128"/>
              </a:rPr>
              <a:t> Statements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2971800" y="3048000"/>
            <a:ext cx="56388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sz="2000" dirty="0" err="1">
                <a:solidFill>
                  <a:srgbClr val="F3711C"/>
                </a:solidFill>
                <a:latin typeface="CourierNewPSMT" charset="0"/>
              </a:rPr>
              <a:t>var</a:t>
            </a:r>
            <a:r>
              <a:rPr lang="en-US" altLang="en-US" sz="2000" dirty="0">
                <a:solidFill>
                  <a:srgbClr val="F3711C"/>
                </a:solidFill>
                <a:latin typeface="CourierNewPSMT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urierNewPSMT" charset="0"/>
              </a:rPr>
              <a:t>count </a:t>
            </a:r>
            <a:r>
              <a:rPr lang="en-US" altLang="en-US" sz="2000" dirty="0">
                <a:solidFill>
                  <a:srgbClr val="F3711C"/>
                </a:solidFill>
                <a:latin typeface="CourierNewPSMT" charset="0"/>
              </a:rPr>
              <a:t>= </a:t>
            </a:r>
            <a:r>
              <a:rPr lang="en-US" altLang="en-US" sz="2000" dirty="0">
                <a:solidFill>
                  <a:srgbClr val="005CCF"/>
                </a:solidFill>
                <a:latin typeface="CourierNewPSMT" charset="0"/>
              </a:rPr>
              <a:t>1</a:t>
            </a:r>
            <a:r>
              <a:rPr lang="en-US" altLang="en-US" sz="2000" dirty="0">
                <a:solidFill>
                  <a:srgbClr val="000000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en-US" altLang="en-US" sz="2000" dirty="0">
                <a:solidFill>
                  <a:srgbClr val="F3711C"/>
                </a:solidFill>
                <a:latin typeface="CourierNewPSMT" charset="0"/>
              </a:rPr>
              <a:t>while </a:t>
            </a:r>
            <a:r>
              <a:rPr lang="en-US" altLang="en-US" sz="2000" dirty="0">
                <a:solidFill>
                  <a:srgbClr val="000000"/>
                </a:solidFill>
                <a:latin typeface="CourierNewPSMT" charset="0"/>
              </a:rPr>
              <a:t>(count </a:t>
            </a:r>
            <a:r>
              <a:rPr lang="en-US" altLang="en-US" sz="2000" dirty="0">
                <a:solidFill>
                  <a:srgbClr val="F3711C"/>
                </a:solidFill>
                <a:latin typeface="CourierNewPSMT" charset="0"/>
              </a:rPr>
              <a:t>&lt;= </a:t>
            </a:r>
            <a:r>
              <a:rPr lang="en-US" altLang="en-US" sz="2000" dirty="0">
                <a:solidFill>
                  <a:srgbClr val="005CCF"/>
                </a:solidFill>
                <a:latin typeface="CourierNewPSMT" charset="0"/>
              </a:rPr>
              <a:t>10</a:t>
            </a:r>
            <a:r>
              <a:rPr lang="en-US" altLang="en-US" sz="2000" dirty="0">
                <a:solidFill>
                  <a:srgbClr val="000000"/>
                </a:solidFill>
                <a:latin typeface="CourierNewPSMT" charset="0"/>
              </a:rPr>
              <a:t>) {</a:t>
            </a:r>
          </a:p>
          <a:p>
            <a:pPr eaLnBrk="1" hangingPunct="1"/>
            <a:r>
              <a:rPr lang="en-US" altLang="en-US" sz="2000" dirty="0">
                <a:solidFill>
                  <a:srgbClr val="005CCF"/>
                </a:solidFill>
                <a:latin typeface="CourierNewPSMT" charset="0"/>
              </a:rPr>
              <a:t>   </a:t>
            </a:r>
            <a:r>
              <a:rPr lang="en-US" altLang="en-US" sz="2000" dirty="0" err="1">
                <a:solidFill>
                  <a:srgbClr val="005CCF"/>
                </a:solidFill>
                <a:latin typeface="CourierNewPSMT" charset="0"/>
              </a:rPr>
              <a:t>window</a:t>
            </a:r>
            <a:r>
              <a:rPr lang="en-US" altLang="en-US" sz="2000" dirty="0" err="1">
                <a:solidFill>
                  <a:srgbClr val="000000"/>
                </a:solidFill>
                <a:latin typeface="CourierNewPSMT" charset="0"/>
              </a:rPr>
              <a:t>.alert</a:t>
            </a:r>
            <a:r>
              <a:rPr lang="en-US" altLang="en-US" sz="2000" dirty="0">
                <a:solidFill>
                  <a:srgbClr val="000000"/>
                </a:solidFill>
                <a:latin typeface="CourierNewPSMT" charset="0"/>
              </a:rPr>
              <a:t>(</a:t>
            </a:r>
            <a:r>
              <a:rPr lang="en-US" altLang="en-US" sz="2000" dirty="0">
                <a:solidFill>
                  <a:srgbClr val="00CD00"/>
                </a:solidFill>
                <a:latin typeface="CourierNewPSMT" charset="0"/>
              </a:rPr>
              <a:t>"The number is " </a:t>
            </a:r>
            <a:r>
              <a:rPr lang="en-US" altLang="en-US" sz="2000" dirty="0">
                <a:solidFill>
                  <a:srgbClr val="F3711C"/>
                </a:solidFill>
                <a:latin typeface="CourierNewPSMT" charset="0"/>
              </a:rPr>
              <a:t>+ </a:t>
            </a:r>
            <a:r>
              <a:rPr lang="en-US" altLang="en-US" sz="2000" dirty="0">
                <a:solidFill>
                  <a:srgbClr val="000000"/>
                </a:solidFill>
                <a:latin typeface="CourierNewPSMT" charset="0"/>
              </a:rPr>
              <a:t>count </a:t>
            </a:r>
            <a:r>
              <a:rPr lang="en-US" altLang="en-US" sz="2000" dirty="0">
                <a:solidFill>
                  <a:srgbClr val="F3711C"/>
                </a:solidFill>
                <a:latin typeface="CourierNewPSMT" charset="0"/>
              </a:rPr>
              <a:t>+ </a:t>
            </a:r>
            <a:r>
              <a:rPr lang="en-US" altLang="en-US" sz="2000" dirty="0">
                <a:solidFill>
                  <a:srgbClr val="00CD00"/>
                </a:solidFill>
                <a:latin typeface="CourierNewPSMT" charset="0"/>
              </a:rPr>
              <a:t>"."</a:t>
            </a:r>
            <a:r>
              <a:rPr lang="en-US" altLang="en-US" sz="2000" dirty="0">
                <a:solidFill>
                  <a:srgbClr val="000000"/>
                </a:solidFill>
                <a:latin typeface="CourierNewPSMT" charset="0"/>
              </a:rPr>
              <a:t>);</a:t>
            </a:r>
          </a:p>
          <a:p>
            <a:pPr eaLnBrk="1" hangingPunct="1"/>
            <a:r>
              <a:rPr lang="en-US" altLang="en-US" sz="2000" dirty="0">
                <a:solidFill>
                  <a:srgbClr val="000000"/>
                </a:solidFill>
                <a:latin typeface="CourierNewPSMT" charset="0"/>
              </a:rPr>
              <a:t>}</a:t>
            </a:r>
            <a:endParaRPr lang="en-US" altLang="en-US" sz="20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338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Building Arrays and Controlling Flow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95941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609600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Example: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assigning array element values to table cells: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while</a:t>
            </a:r>
            <a:r>
              <a:rPr lang="en-US" altLang="en-US" dirty="0" smtClean="0">
                <a:ea typeface="ヒラギノ角ゴ Pro W3" pitchFamily="127" charset="-128"/>
              </a:rPr>
              <a:t> Statements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838200" y="2703513"/>
            <a:ext cx="77724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function </a:t>
            </a:r>
            <a:r>
              <a:rPr lang="en-US" altLang="en-US" sz="1600" dirty="0" err="1">
                <a:solidFill>
                  <a:srgbClr val="005CCF"/>
                </a:solidFill>
                <a:latin typeface="CourierNewPSMT" charset="0"/>
              </a:rPr>
              <a:t>addColumnHeaders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() {</a:t>
            </a:r>
          </a:p>
          <a:p>
            <a:pPr eaLnBrk="1" hangingPunct="1"/>
            <a:r>
              <a:rPr lang="da-DK" altLang="en-US" sz="1600" dirty="0">
                <a:solidFill>
                  <a:srgbClr val="F3711C"/>
                </a:solidFill>
                <a:latin typeface="CourierNewPSMT" charset="0"/>
              </a:rPr>
              <a:t>   var </a:t>
            </a:r>
            <a:r>
              <a:rPr lang="da-DK" altLang="en-US" sz="1600" dirty="0">
                <a:solidFill>
                  <a:srgbClr val="000000"/>
                </a:solidFill>
                <a:latin typeface="CourierNewPSMT" charset="0"/>
              </a:rPr>
              <a:t>i </a:t>
            </a:r>
            <a:r>
              <a:rPr lang="da-DK" altLang="en-US" sz="1600" dirty="0">
                <a:solidFill>
                  <a:srgbClr val="F3711C"/>
                </a:solidFill>
                <a:latin typeface="CourierNewPSMT" charset="0"/>
              </a:rPr>
              <a:t>= </a:t>
            </a:r>
            <a:r>
              <a:rPr lang="da-DK" altLang="en-US" sz="1600" dirty="0">
                <a:solidFill>
                  <a:srgbClr val="005CCF"/>
                </a:solidFill>
                <a:latin typeface="CourierNewPSMT" charset="0"/>
              </a:rPr>
              <a:t>0</a:t>
            </a:r>
            <a:r>
              <a:rPr lang="da-DK" altLang="en-US" sz="1600" dirty="0">
                <a:solidFill>
                  <a:srgbClr val="000000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   while 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i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 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&lt; </a:t>
            </a:r>
            <a:r>
              <a:rPr lang="en-US" altLang="en-US" sz="1600" dirty="0">
                <a:solidFill>
                  <a:srgbClr val="005CCF"/>
                </a:solidFill>
                <a:latin typeface="CourierNewPSMT" charset="0"/>
              </a:rPr>
              <a:t>7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) {</a:t>
            </a:r>
          </a:p>
          <a:p>
            <a:pPr eaLnBrk="1" hangingPunct="1"/>
            <a:r>
              <a:rPr lang="en-US" altLang="en-US" sz="1600" dirty="0">
                <a:solidFill>
                  <a:srgbClr val="005CCF"/>
                </a:solidFill>
                <a:latin typeface="CourierNewPSMT" charset="0"/>
              </a:rPr>
              <a:t>      </a:t>
            </a:r>
            <a:r>
              <a:rPr lang="en-US" altLang="en-US" sz="1600" dirty="0" err="1">
                <a:solidFill>
                  <a:srgbClr val="005CCF"/>
                </a:solidFill>
                <a:latin typeface="CourierNewPSMT" charset="0"/>
              </a:rPr>
              <a:t>document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.getElementsByTagName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(</a:t>
            </a:r>
            <a:r>
              <a:rPr lang="en-US" altLang="en-US" sz="1600" dirty="0">
                <a:solidFill>
                  <a:srgbClr val="00CD00"/>
                </a:solidFill>
                <a:latin typeface="CourierNewPSMT" charset="0"/>
              </a:rPr>
              <a:t>"</a:t>
            </a:r>
            <a:r>
              <a:rPr lang="en-US" altLang="en-US" sz="1600" dirty="0" err="1">
                <a:solidFill>
                  <a:srgbClr val="00CD00"/>
                </a:solidFill>
                <a:latin typeface="CourierNewPSMT" charset="0"/>
              </a:rPr>
              <a:t>th</a:t>
            </a:r>
            <a:r>
              <a:rPr lang="en-US" altLang="en-US" sz="1600" dirty="0" smtClean="0">
                <a:solidFill>
                  <a:srgbClr val="00CD00"/>
                </a:solidFill>
                <a:latin typeface="CourierNewPSMT" charset="0"/>
              </a:rPr>
              <a:t>"</a:t>
            </a:r>
            <a:r>
              <a:rPr lang="en-US" altLang="en-US" sz="1600" dirty="0" smtClean="0">
                <a:solidFill>
                  <a:srgbClr val="000000"/>
                </a:solidFill>
                <a:latin typeface="CourierNewPSMT" charset="0"/>
              </a:rPr>
              <a:t>)[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i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].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innerHTML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 </a:t>
            </a:r>
            <a:r>
              <a:rPr lang="en-US" altLang="en-US" sz="1600" dirty="0" smtClean="0">
                <a:solidFill>
                  <a:srgbClr val="F3711C"/>
                </a:solidFill>
                <a:latin typeface="CourierNewPSMT" charset="0"/>
              </a:rPr>
              <a:t>= </a:t>
            </a:r>
            <a:r>
              <a:rPr lang="en-US" altLang="en-US" sz="1600" dirty="0" err="1" smtClean="0">
                <a:solidFill>
                  <a:srgbClr val="000000"/>
                </a:solidFill>
                <a:latin typeface="CourierNewPSMT" charset="0"/>
              </a:rPr>
              <a:t>daysOfWeek</a:t>
            </a:r>
            <a:r>
              <a:rPr lang="en-US" altLang="en-US" sz="1600" dirty="0" smtClean="0">
                <a:solidFill>
                  <a:srgbClr val="000000"/>
                </a:solidFill>
                <a:latin typeface="CourierNewPSMT" charset="0"/>
              </a:rPr>
              <a:t>[</a:t>
            </a:r>
            <a:r>
              <a:rPr lang="en-US" altLang="en-US" sz="1600" dirty="0" err="1" smtClean="0">
                <a:solidFill>
                  <a:srgbClr val="000000"/>
                </a:solidFill>
                <a:latin typeface="CourierNewPSMT" charset="0"/>
              </a:rPr>
              <a:t>i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];</a:t>
            </a:r>
          </a:p>
          <a:p>
            <a:pPr eaLnBrk="1" hangingPunct="1"/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      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i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++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   }</a:t>
            </a:r>
          </a:p>
          <a:p>
            <a:pPr eaLnBrk="1" hangingPunct="1"/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}</a:t>
            </a:r>
            <a:endParaRPr lang="en-US" alt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896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1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1910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do/while</a:t>
            </a:r>
            <a:r>
              <a:rPr lang="en-US" altLang="en-US" dirty="0" smtClean="0">
                <a:ea typeface="ヒラギノ角ゴ Pro W3" pitchFamily="127" charset="-128"/>
              </a:rPr>
              <a:t> statement 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Executes a statement or statements once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Then repeats the execution as long as a given conditional expression evaluates to a </a:t>
            </a:r>
            <a:r>
              <a:rPr lang="en-US" altLang="en-US" dirty="0" err="1" smtClean="0">
                <a:ea typeface="ヒラギノ角ゴ Pro W3" pitchFamily="127" charset="-128"/>
              </a:rPr>
              <a:t>truthy</a:t>
            </a:r>
            <a:r>
              <a:rPr lang="en-US" altLang="en-US" dirty="0" smtClean="0">
                <a:ea typeface="ヒラギノ角ゴ Pro W3" pitchFamily="127" charset="-128"/>
              </a:rPr>
              <a:t> value</a:t>
            </a:r>
          </a:p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Syntax</a:t>
            </a:r>
          </a:p>
          <a:p>
            <a:pPr eaLnBrk="1" hangingPunct="1"/>
            <a:endParaRPr lang="en-US" altLang="en-US" dirty="0" smtClean="0">
              <a:ea typeface="ヒラギノ角ゴ Pro W3" pitchFamily="127" charset="-128"/>
            </a:endParaRPr>
          </a:p>
          <a:p>
            <a:pPr eaLnBrk="1" hangingPunct="1"/>
            <a:endParaRPr lang="en-US" altLang="en-US" dirty="0" smtClean="0">
              <a:ea typeface="ヒラギノ角ゴ Pro W3" pitchFamily="127" charset="-128"/>
            </a:endParaRPr>
          </a:p>
          <a:p>
            <a:pPr eaLnBrk="1" hangingPunct="1"/>
            <a:endParaRPr lang="en-US" altLang="en-US" dirty="0" smtClean="0">
              <a:ea typeface="ヒラギノ角ゴ Pro W3" pitchFamily="127" charset="-128"/>
            </a:endParaRPr>
          </a:p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What difference do you see between while and do/while loops?</a:t>
            </a:r>
          </a:p>
        </p:txBody>
      </p:sp>
      <p:sp>
        <p:nvSpPr>
          <p:cNvPr id="23556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do/while</a:t>
            </a:r>
            <a:r>
              <a:rPr lang="en-US" altLang="en-US" smtClean="0">
                <a:ea typeface="ヒラギノ角ゴ Pro W3" pitchFamily="127" charset="-128"/>
              </a:rPr>
              <a:t> Statements</a:t>
            </a:r>
          </a:p>
        </p:txBody>
      </p:sp>
      <p:sp>
        <p:nvSpPr>
          <p:cNvPr id="23558" name="Rectangle 10"/>
          <p:cNvSpPr>
            <a:spLocks noChangeArrowheads="1"/>
          </p:cNvSpPr>
          <p:nvPr/>
        </p:nvSpPr>
        <p:spPr bwMode="auto">
          <a:xfrm>
            <a:off x="5105400" y="3581400"/>
            <a:ext cx="3429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pt-BR" altLang="en-US" dirty="0">
                <a:solidFill>
                  <a:srgbClr val="F3711C"/>
                </a:solidFill>
                <a:latin typeface="CourierNewPSMT" charset="0"/>
              </a:rPr>
              <a:t>do </a:t>
            </a:r>
            <a:r>
              <a:rPr lang="pt-BR" altLang="en-US" dirty="0">
                <a:solidFill>
                  <a:srgbClr val="000000"/>
                </a:solidFill>
                <a:latin typeface="CourierNewPSMT" charset="0"/>
              </a:rPr>
              <a:t>{</a:t>
            </a:r>
          </a:p>
          <a:p>
            <a:pPr eaLnBrk="1" hangingPunct="1"/>
            <a:r>
              <a:rPr lang="pt-BR" altLang="en-US" i="1" dirty="0">
                <a:solidFill>
                  <a:srgbClr val="000000"/>
                </a:solidFill>
                <a:latin typeface="CourierNewPSMT" charset="0"/>
              </a:rPr>
              <a:t>   statements</a:t>
            </a:r>
            <a:r>
              <a:rPr lang="pt-BR" altLang="en-US" dirty="0">
                <a:solidFill>
                  <a:srgbClr val="000000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pt-BR" altLang="en-US" dirty="0">
                <a:solidFill>
                  <a:srgbClr val="000000"/>
                </a:solidFill>
                <a:latin typeface="CourierNewPSMT" charset="0"/>
              </a:rPr>
              <a:t>} </a:t>
            </a:r>
            <a:r>
              <a:rPr lang="pt-BR" altLang="en-US" dirty="0">
                <a:solidFill>
                  <a:srgbClr val="F3711C"/>
                </a:solidFill>
                <a:latin typeface="CourierNewPSMT" charset="0"/>
              </a:rPr>
              <a:t>while </a:t>
            </a:r>
            <a:r>
              <a:rPr lang="pt-BR" altLang="en-US" dirty="0">
                <a:solidFill>
                  <a:srgbClr val="000000"/>
                </a:solidFill>
                <a:latin typeface="CourierNewPSMT" charset="0"/>
              </a:rPr>
              <a:t>(</a:t>
            </a:r>
            <a:r>
              <a:rPr lang="pt-BR" altLang="en-US" i="1" dirty="0">
                <a:solidFill>
                  <a:srgbClr val="000000"/>
                </a:solidFill>
                <a:latin typeface="CourierNewPSMT" charset="0"/>
              </a:rPr>
              <a:t>expression</a:t>
            </a:r>
            <a:r>
              <a:rPr lang="pt-BR" altLang="en-US" dirty="0">
                <a:solidFill>
                  <a:srgbClr val="000000"/>
                </a:solidFill>
                <a:latin typeface="CourierNewPSMT" charset="0"/>
              </a:rPr>
              <a:t>);</a:t>
            </a:r>
            <a:endParaRPr lang="en-US" altLang="en-US" sz="6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727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Examples: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do/while</a:t>
            </a:r>
            <a:r>
              <a:rPr lang="en-US" altLang="en-US" dirty="0" smtClean="0">
                <a:ea typeface="ヒラギノ角ゴ Pro W3" pitchFamily="127" charset="-128"/>
              </a:rPr>
              <a:t> Statements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838200" y="2133600"/>
            <a:ext cx="7696200" cy="163121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sz="2000" dirty="0" err="1">
                <a:solidFill>
                  <a:srgbClr val="F3711C"/>
                </a:solidFill>
                <a:latin typeface="CourierNewPSMT" charset="0"/>
              </a:rPr>
              <a:t>var</a:t>
            </a:r>
            <a:r>
              <a:rPr lang="en-US" altLang="en-US" sz="2000" dirty="0">
                <a:solidFill>
                  <a:srgbClr val="F3711C"/>
                </a:solidFill>
                <a:latin typeface="CourierNewPSMT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urierNewPSMT" charset="0"/>
              </a:rPr>
              <a:t>count </a:t>
            </a:r>
            <a:r>
              <a:rPr lang="en-US" altLang="en-US" sz="2000" dirty="0">
                <a:solidFill>
                  <a:srgbClr val="F3711C"/>
                </a:solidFill>
                <a:latin typeface="CourierNewPSMT" charset="0"/>
              </a:rPr>
              <a:t>= </a:t>
            </a:r>
            <a:r>
              <a:rPr lang="en-US" altLang="en-US" sz="2000" dirty="0">
                <a:solidFill>
                  <a:srgbClr val="005CCF"/>
                </a:solidFill>
                <a:latin typeface="CourierNewPSMT" charset="0"/>
              </a:rPr>
              <a:t>2</a:t>
            </a:r>
            <a:r>
              <a:rPr lang="en-US" altLang="en-US" sz="2000" dirty="0">
                <a:solidFill>
                  <a:srgbClr val="000000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pt-BR" altLang="en-US" sz="2000" dirty="0">
                <a:solidFill>
                  <a:srgbClr val="F3711C"/>
                </a:solidFill>
                <a:latin typeface="CourierNewPSMT" charset="0"/>
              </a:rPr>
              <a:t>do </a:t>
            </a:r>
            <a:r>
              <a:rPr lang="pt-BR" altLang="en-US" sz="2000" dirty="0">
                <a:solidFill>
                  <a:srgbClr val="000000"/>
                </a:solidFill>
                <a:latin typeface="CourierNewPSMT" charset="0"/>
              </a:rPr>
              <a:t>{</a:t>
            </a:r>
          </a:p>
          <a:p>
            <a:pPr eaLnBrk="1" hangingPunct="1"/>
            <a:r>
              <a:rPr lang="pt-BR" altLang="en-US" sz="2000" dirty="0">
                <a:solidFill>
                  <a:srgbClr val="005CCF"/>
                </a:solidFill>
                <a:latin typeface="CourierNewPSMT" charset="0"/>
              </a:rPr>
              <a:t>   document</a:t>
            </a:r>
            <a:r>
              <a:rPr lang="pt-BR" altLang="en-US" sz="2000" dirty="0">
                <a:solidFill>
                  <a:srgbClr val="000000"/>
                </a:solidFill>
                <a:latin typeface="CourierNewPSMT" charset="0"/>
              </a:rPr>
              <a:t>.write(</a:t>
            </a:r>
            <a:r>
              <a:rPr lang="pt-BR" altLang="en-US" sz="2000" dirty="0">
                <a:solidFill>
                  <a:srgbClr val="00CD00"/>
                </a:solidFill>
                <a:latin typeface="CourierNewPSMT" charset="0"/>
              </a:rPr>
              <a:t>"&lt;p&gt;The count is equal to " </a:t>
            </a:r>
            <a:r>
              <a:rPr lang="pt-BR" altLang="en-US" sz="2000" dirty="0" smtClean="0">
                <a:solidFill>
                  <a:srgbClr val="F3711C"/>
                </a:solidFill>
                <a:latin typeface="CourierNewPSMT" charset="0"/>
              </a:rPr>
              <a:t>+</a:t>
            </a:r>
            <a:r>
              <a:rPr lang="pt-BR" altLang="en-US" sz="2000" dirty="0">
                <a:solidFill>
                  <a:srgbClr val="000000"/>
                </a:solidFill>
                <a:latin typeface="CourierNewPSMT" charset="0"/>
              </a:rPr>
              <a:t> </a:t>
            </a:r>
            <a:r>
              <a:rPr lang="pt-BR" altLang="en-US" sz="2000" dirty="0" smtClean="0">
                <a:solidFill>
                  <a:srgbClr val="000000"/>
                </a:solidFill>
                <a:latin typeface="CourierNewPSMT" charset="0"/>
              </a:rPr>
              <a:t>count </a:t>
            </a:r>
            <a:r>
              <a:rPr lang="pt-BR" altLang="en-US" sz="2000" dirty="0">
                <a:solidFill>
                  <a:srgbClr val="F3711C"/>
                </a:solidFill>
                <a:latin typeface="CourierNewPSMT" charset="0"/>
              </a:rPr>
              <a:t>+ </a:t>
            </a:r>
            <a:r>
              <a:rPr lang="pt-BR" altLang="en-US" sz="2000" dirty="0">
                <a:solidFill>
                  <a:srgbClr val="00CD00"/>
                </a:solidFill>
                <a:latin typeface="CourierNewPSMT" charset="0"/>
              </a:rPr>
              <a:t>".&lt;/p&gt;"</a:t>
            </a:r>
            <a:r>
              <a:rPr lang="pt-BR" altLang="en-US" sz="2000" dirty="0">
                <a:solidFill>
                  <a:srgbClr val="000000"/>
                </a:solidFill>
                <a:latin typeface="CourierNewPSMT" charset="0"/>
              </a:rPr>
              <a:t>);</a:t>
            </a:r>
          </a:p>
          <a:p>
            <a:pPr eaLnBrk="1" hangingPunct="1"/>
            <a:r>
              <a:rPr lang="en-US" altLang="en-US" sz="2000" dirty="0">
                <a:solidFill>
                  <a:srgbClr val="000000"/>
                </a:solidFill>
                <a:latin typeface="CourierNewPSMT" charset="0"/>
              </a:rPr>
              <a:t>   count</a:t>
            </a:r>
            <a:r>
              <a:rPr lang="en-US" altLang="en-US" sz="2000" dirty="0">
                <a:solidFill>
                  <a:srgbClr val="F3711C"/>
                </a:solidFill>
                <a:latin typeface="CourierNewPSMT" charset="0"/>
              </a:rPr>
              <a:t>++</a:t>
            </a:r>
            <a:r>
              <a:rPr lang="en-US" altLang="en-US" sz="2000" dirty="0">
                <a:solidFill>
                  <a:srgbClr val="000000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en-US" altLang="en-US" sz="2000" dirty="0">
                <a:solidFill>
                  <a:srgbClr val="000000"/>
                </a:solidFill>
                <a:latin typeface="CourierNewPSMT" charset="0"/>
              </a:rPr>
              <a:t>} </a:t>
            </a:r>
            <a:r>
              <a:rPr lang="en-US" altLang="en-US" sz="2000" dirty="0">
                <a:solidFill>
                  <a:srgbClr val="F3711C"/>
                </a:solidFill>
                <a:latin typeface="CourierNewPSMT" charset="0"/>
              </a:rPr>
              <a:t>while </a:t>
            </a:r>
            <a:r>
              <a:rPr lang="en-US" altLang="en-US" sz="2000" dirty="0">
                <a:solidFill>
                  <a:srgbClr val="000000"/>
                </a:solidFill>
                <a:latin typeface="CourierNewPSMT" charset="0"/>
              </a:rPr>
              <a:t>(count </a:t>
            </a:r>
            <a:r>
              <a:rPr lang="en-US" altLang="en-US" sz="2000" dirty="0">
                <a:solidFill>
                  <a:srgbClr val="F3711C"/>
                </a:solidFill>
                <a:latin typeface="CourierNewPSMT" charset="0"/>
              </a:rPr>
              <a:t>&lt; </a:t>
            </a:r>
            <a:r>
              <a:rPr lang="en-US" altLang="en-US" sz="2000" dirty="0">
                <a:solidFill>
                  <a:srgbClr val="005CCF"/>
                </a:solidFill>
                <a:latin typeface="CourierNewPSMT" charset="0"/>
              </a:rPr>
              <a:t>2</a:t>
            </a:r>
            <a:r>
              <a:rPr lang="en-US" altLang="en-US" sz="2000" dirty="0">
                <a:solidFill>
                  <a:srgbClr val="000000"/>
                </a:solidFill>
                <a:latin typeface="CourierNewPSMT" charset="0"/>
              </a:rPr>
              <a:t>);</a:t>
            </a:r>
            <a:endParaRPr lang="en-US" altLang="en-US" sz="2000" dirty="0">
              <a:latin typeface="Courier New" pitchFamily="49" charset="0"/>
            </a:endParaRP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838200" y="4191000"/>
            <a:ext cx="7696200" cy="163121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sz="2000" dirty="0" err="1">
                <a:solidFill>
                  <a:srgbClr val="F3711C"/>
                </a:solidFill>
                <a:latin typeface="CourierNewPSMT" charset="0"/>
              </a:rPr>
              <a:t>var</a:t>
            </a:r>
            <a:r>
              <a:rPr lang="en-US" altLang="en-US" sz="2000" dirty="0">
                <a:solidFill>
                  <a:srgbClr val="F3711C"/>
                </a:solidFill>
                <a:latin typeface="CourierNewPSMT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urierNewPSMT" charset="0"/>
              </a:rPr>
              <a:t>count </a:t>
            </a:r>
            <a:r>
              <a:rPr lang="en-US" altLang="en-US" sz="2000" dirty="0">
                <a:solidFill>
                  <a:srgbClr val="F3711C"/>
                </a:solidFill>
                <a:latin typeface="CourierNewPSMT" charset="0"/>
              </a:rPr>
              <a:t>= </a:t>
            </a:r>
            <a:r>
              <a:rPr lang="en-US" altLang="en-US" sz="2000" dirty="0">
                <a:solidFill>
                  <a:srgbClr val="005CCF"/>
                </a:solidFill>
                <a:latin typeface="CourierNewPSMT" charset="0"/>
              </a:rPr>
              <a:t>2</a:t>
            </a:r>
            <a:r>
              <a:rPr lang="en-US" altLang="en-US" sz="2000" dirty="0">
                <a:solidFill>
                  <a:srgbClr val="000000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en-US" altLang="en-US" sz="2000" dirty="0">
                <a:solidFill>
                  <a:srgbClr val="F3711C"/>
                </a:solidFill>
                <a:latin typeface="CourierNewPSMT" charset="0"/>
              </a:rPr>
              <a:t>while </a:t>
            </a:r>
            <a:r>
              <a:rPr lang="en-US" altLang="en-US" sz="2000" dirty="0">
                <a:solidFill>
                  <a:srgbClr val="000000"/>
                </a:solidFill>
                <a:latin typeface="CourierNewPSMT" charset="0"/>
              </a:rPr>
              <a:t>(count </a:t>
            </a:r>
            <a:r>
              <a:rPr lang="en-US" altLang="en-US" sz="2000" dirty="0">
                <a:solidFill>
                  <a:srgbClr val="F3711C"/>
                </a:solidFill>
                <a:latin typeface="CourierNewPSMT" charset="0"/>
              </a:rPr>
              <a:t>&lt; </a:t>
            </a:r>
            <a:r>
              <a:rPr lang="en-US" altLang="en-US" sz="2000" dirty="0">
                <a:solidFill>
                  <a:srgbClr val="005CCF"/>
                </a:solidFill>
                <a:latin typeface="CourierNewPSMT" charset="0"/>
              </a:rPr>
              <a:t>2</a:t>
            </a:r>
            <a:r>
              <a:rPr lang="en-US" altLang="en-US" sz="2000" dirty="0">
                <a:solidFill>
                  <a:srgbClr val="000000"/>
                </a:solidFill>
                <a:latin typeface="CourierNewPSMT" charset="0"/>
              </a:rPr>
              <a:t>) {</a:t>
            </a:r>
          </a:p>
          <a:p>
            <a:pPr eaLnBrk="1" hangingPunct="1"/>
            <a:r>
              <a:rPr lang="en-US" altLang="en-US" sz="2000" dirty="0">
                <a:solidFill>
                  <a:srgbClr val="005CCF"/>
                </a:solidFill>
                <a:latin typeface="CourierNewPSMT" charset="0"/>
              </a:rPr>
              <a:t>   </a:t>
            </a:r>
            <a:r>
              <a:rPr lang="en-US" altLang="en-US" sz="2000" dirty="0" err="1">
                <a:solidFill>
                  <a:srgbClr val="005CCF"/>
                </a:solidFill>
                <a:latin typeface="CourierNewPSMT" charset="0"/>
              </a:rPr>
              <a:t>document</a:t>
            </a:r>
            <a:r>
              <a:rPr lang="en-US" altLang="en-US" sz="2000" dirty="0" err="1">
                <a:solidFill>
                  <a:srgbClr val="000000"/>
                </a:solidFill>
                <a:latin typeface="CourierNewPSMT" charset="0"/>
              </a:rPr>
              <a:t>.write</a:t>
            </a:r>
            <a:r>
              <a:rPr lang="en-US" altLang="en-US" sz="2000" dirty="0">
                <a:solidFill>
                  <a:srgbClr val="000000"/>
                </a:solidFill>
                <a:latin typeface="CourierNewPSMT" charset="0"/>
              </a:rPr>
              <a:t>(</a:t>
            </a:r>
            <a:r>
              <a:rPr lang="en-US" altLang="en-US" sz="2000" dirty="0">
                <a:solidFill>
                  <a:srgbClr val="00CD00"/>
                </a:solidFill>
                <a:latin typeface="CourierNewPSMT" charset="0"/>
              </a:rPr>
              <a:t>"&lt;p&gt;The count is equal to " </a:t>
            </a:r>
            <a:r>
              <a:rPr lang="en-US" altLang="en-US" sz="2000" dirty="0" smtClean="0">
                <a:solidFill>
                  <a:srgbClr val="F3711C"/>
                </a:solidFill>
                <a:latin typeface="CourierNewPSMT" charset="0"/>
              </a:rPr>
              <a:t>+</a:t>
            </a:r>
            <a:r>
              <a:rPr lang="en-US" altLang="en-US" sz="2000" dirty="0" smtClean="0">
                <a:solidFill>
                  <a:srgbClr val="000000"/>
                </a:solidFill>
                <a:latin typeface="CourierNewPSMT" charset="0"/>
              </a:rPr>
              <a:t> count </a:t>
            </a:r>
            <a:r>
              <a:rPr lang="en-US" altLang="en-US" sz="2000" dirty="0">
                <a:solidFill>
                  <a:srgbClr val="F3711C"/>
                </a:solidFill>
                <a:latin typeface="CourierNewPSMT" charset="0"/>
              </a:rPr>
              <a:t>+ </a:t>
            </a:r>
            <a:r>
              <a:rPr lang="en-US" altLang="en-US" sz="2000" dirty="0">
                <a:solidFill>
                  <a:srgbClr val="00CD00"/>
                </a:solidFill>
                <a:latin typeface="CourierNewPSMT" charset="0"/>
              </a:rPr>
              <a:t>".&lt;/p&gt;"</a:t>
            </a:r>
            <a:r>
              <a:rPr lang="en-US" altLang="en-US" sz="2000" dirty="0">
                <a:solidFill>
                  <a:srgbClr val="000000"/>
                </a:solidFill>
                <a:latin typeface="CourierNewPSMT" charset="0"/>
              </a:rPr>
              <a:t>);</a:t>
            </a:r>
          </a:p>
          <a:p>
            <a:pPr eaLnBrk="1" hangingPunct="1"/>
            <a:r>
              <a:rPr lang="en-US" altLang="en-US" sz="2000" dirty="0">
                <a:solidFill>
                  <a:srgbClr val="000000"/>
                </a:solidFill>
                <a:latin typeface="CourierNewPSMT" charset="0"/>
              </a:rPr>
              <a:t>   count</a:t>
            </a:r>
            <a:r>
              <a:rPr lang="en-US" altLang="en-US" sz="2000" dirty="0">
                <a:solidFill>
                  <a:srgbClr val="F3711C"/>
                </a:solidFill>
                <a:latin typeface="CourierNewPSMT" charset="0"/>
              </a:rPr>
              <a:t>++</a:t>
            </a:r>
            <a:r>
              <a:rPr lang="en-US" altLang="en-US" sz="2000" dirty="0">
                <a:solidFill>
                  <a:srgbClr val="000000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en-US" altLang="en-US" sz="2000" dirty="0">
                <a:solidFill>
                  <a:srgbClr val="000000"/>
                </a:solidFill>
                <a:latin typeface="CourierNewPSMT" charset="0"/>
              </a:rPr>
              <a:t>}</a:t>
            </a:r>
            <a:endParaRPr lang="en-US" altLang="en-US" sz="20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809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447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Example: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adding days of week with a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do/while </a:t>
            </a:r>
            <a:r>
              <a:rPr lang="en-US" altLang="en-US" smtClean="0">
                <a:ea typeface="ヒラギノ角ゴ Pro W3" pitchFamily="127" charset="-128"/>
              </a:rPr>
              <a:t>statement instead of a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while</a:t>
            </a:r>
            <a:r>
              <a:rPr lang="en-US" altLang="en-US" smtClean="0">
                <a:ea typeface="ヒラギノ角ゴ Pro W3" pitchFamily="127" charset="-128"/>
              </a:rPr>
              <a:t> statement</a:t>
            </a: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do/while</a:t>
            </a:r>
            <a:r>
              <a:rPr lang="en-US" altLang="en-US" dirty="0" smtClean="0">
                <a:ea typeface="ヒラギノ角ゴ Pro W3" pitchFamily="127" charset="-128"/>
              </a:rPr>
              <a:t> Statements</a:t>
            </a:r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838200" y="3048000"/>
            <a:ext cx="80772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da-DK" altLang="en-US" dirty="0">
                <a:solidFill>
                  <a:srgbClr val="F3711C"/>
                </a:solidFill>
                <a:latin typeface="CourierNewPSMT" charset="0"/>
              </a:rPr>
              <a:t>var </a:t>
            </a:r>
            <a:r>
              <a:rPr lang="da-DK" altLang="en-US" dirty="0">
                <a:solidFill>
                  <a:srgbClr val="000000"/>
                </a:solidFill>
                <a:latin typeface="CourierNewPSMT" charset="0"/>
              </a:rPr>
              <a:t>i </a:t>
            </a:r>
            <a:r>
              <a:rPr lang="da-DK" altLang="en-US" dirty="0">
                <a:solidFill>
                  <a:srgbClr val="F3711C"/>
                </a:solidFill>
                <a:latin typeface="CourierNewPSMT" charset="0"/>
              </a:rPr>
              <a:t>= </a:t>
            </a:r>
            <a:r>
              <a:rPr lang="da-DK" altLang="en-US" dirty="0">
                <a:solidFill>
                  <a:srgbClr val="005CCF"/>
                </a:solidFill>
                <a:latin typeface="CourierNewPSMT" charset="0"/>
              </a:rPr>
              <a:t>0</a:t>
            </a:r>
            <a:r>
              <a:rPr lang="da-DK" altLang="en-US" dirty="0">
                <a:solidFill>
                  <a:srgbClr val="000000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pt-BR" altLang="en-US" dirty="0">
                <a:solidFill>
                  <a:srgbClr val="000000"/>
                </a:solidFill>
                <a:latin typeface="CourierNewPSMT" charset="0"/>
              </a:rPr>
              <a:t>do {</a:t>
            </a:r>
          </a:p>
          <a:p>
            <a:pPr eaLnBrk="1" hangingPunct="1"/>
            <a:r>
              <a:rPr lang="pt-BR" altLang="en-US" dirty="0">
                <a:solidFill>
                  <a:srgbClr val="005CCF"/>
                </a:solidFill>
                <a:latin typeface="CourierNewPSMT" charset="0"/>
              </a:rPr>
              <a:t>   document</a:t>
            </a:r>
            <a:r>
              <a:rPr lang="pt-BR" altLang="en-US" dirty="0">
                <a:solidFill>
                  <a:srgbClr val="000000"/>
                </a:solidFill>
                <a:latin typeface="CourierNewPSMT" charset="0"/>
              </a:rPr>
              <a:t>.getElementsByTagName(</a:t>
            </a:r>
            <a:r>
              <a:rPr lang="pt-BR" altLang="en-US" dirty="0">
                <a:solidFill>
                  <a:srgbClr val="00CD00"/>
                </a:solidFill>
                <a:latin typeface="CourierNewPSMT" charset="0"/>
              </a:rPr>
              <a:t>"th"</a:t>
            </a:r>
            <a:r>
              <a:rPr lang="pt-BR" altLang="en-US" dirty="0">
                <a:solidFill>
                  <a:srgbClr val="000000"/>
                </a:solidFill>
                <a:latin typeface="CourierNewPSMT" charset="0"/>
              </a:rPr>
              <a:t>)[i].innerHTML </a:t>
            </a:r>
            <a:r>
              <a:rPr lang="pt-BR" altLang="en-US" dirty="0" smtClean="0">
                <a:solidFill>
                  <a:srgbClr val="F3711C"/>
                </a:solidFill>
                <a:latin typeface="CourierNewPSMT" charset="0"/>
              </a:rPr>
              <a:t>=</a:t>
            </a:r>
            <a:r>
              <a:rPr lang="pt-BR" altLang="en-US" dirty="0">
                <a:solidFill>
                  <a:srgbClr val="000000"/>
                </a:solidFill>
                <a:latin typeface="CourierNewPSMT" charset="0"/>
              </a:rPr>
              <a:t> </a:t>
            </a:r>
            <a:r>
              <a:rPr lang="pt-BR" altLang="en-US" dirty="0" smtClean="0">
                <a:solidFill>
                  <a:srgbClr val="000000"/>
                </a:solidFill>
                <a:latin typeface="CourierNewPSMT" charset="0"/>
              </a:rPr>
              <a:t>daysOfWeek[i</a:t>
            </a:r>
            <a:r>
              <a:rPr lang="pt-BR" altLang="en-US" dirty="0">
                <a:solidFill>
                  <a:srgbClr val="000000"/>
                </a:solidFill>
                <a:latin typeface="CourierNewPSMT" charset="0"/>
              </a:rPr>
              <a:t>];</a:t>
            </a:r>
          </a:p>
          <a:p>
            <a:pPr eaLnBrk="1" hangingPunct="1"/>
            <a:r>
              <a:rPr lang="pt-BR" altLang="en-US" dirty="0">
                <a:solidFill>
                  <a:srgbClr val="000000"/>
                </a:solidFill>
                <a:latin typeface="CourierNewPSMT" charset="0"/>
              </a:rPr>
              <a:t>   i</a:t>
            </a:r>
            <a:r>
              <a:rPr lang="pt-BR" altLang="en-US" dirty="0">
                <a:solidFill>
                  <a:srgbClr val="F3711C"/>
                </a:solidFill>
                <a:latin typeface="CourierNewPSMT" charset="0"/>
              </a:rPr>
              <a:t>++</a:t>
            </a:r>
            <a:r>
              <a:rPr lang="pt-BR" altLang="en-US" dirty="0">
                <a:solidFill>
                  <a:srgbClr val="000000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ourierNewPSMT" charset="0"/>
              </a:rPr>
              <a:t>} </a:t>
            </a:r>
            <a:r>
              <a:rPr lang="en-US" altLang="en-US" dirty="0">
                <a:solidFill>
                  <a:srgbClr val="F3711C"/>
                </a:solidFill>
                <a:latin typeface="CourierNewPSMT" charset="0"/>
              </a:rPr>
              <a:t>while </a:t>
            </a:r>
            <a:r>
              <a:rPr lang="en-US" altLang="en-US" dirty="0">
                <a:solidFill>
                  <a:srgbClr val="000000"/>
                </a:solidFill>
                <a:latin typeface="CourierNewPSMT" charset="0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CourierNewPSMT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CourierNewPSMT" charset="0"/>
              </a:rPr>
              <a:t> </a:t>
            </a:r>
            <a:r>
              <a:rPr lang="en-US" altLang="en-US" dirty="0">
                <a:solidFill>
                  <a:srgbClr val="F3711C"/>
                </a:solidFill>
                <a:latin typeface="CourierNewPSMT" charset="0"/>
              </a:rPr>
              <a:t>&lt; </a:t>
            </a:r>
            <a:r>
              <a:rPr lang="en-US" altLang="en-US" dirty="0">
                <a:solidFill>
                  <a:srgbClr val="005CCF"/>
                </a:solidFill>
                <a:latin typeface="CourierNewPSMT" charset="0"/>
              </a:rPr>
              <a:t>7</a:t>
            </a:r>
            <a:r>
              <a:rPr lang="en-US" altLang="en-US" dirty="0">
                <a:solidFill>
                  <a:srgbClr val="000000"/>
                </a:solidFill>
                <a:latin typeface="CourierNewPSMT" charset="0"/>
              </a:rPr>
              <a:t>);</a:t>
            </a:r>
            <a:endParaRPr lang="en-US" alt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398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9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971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for</a:t>
            </a:r>
            <a:r>
              <a:rPr lang="en-US" altLang="en-US" dirty="0" smtClean="0">
                <a:ea typeface="ヒラギノ角ゴ Pro W3" pitchFamily="127" charset="-128"/>
              </a:rPr>
              <a:t> statement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Repeats a statement or series of statements</a:t>
            </a:r>
          </a:p>
          <a:p>
            <a:pPr lvl="2" eaLnBrk="1" hangingPunct="1"/>
            <a:r>
              <a:rPr lang="en-US" altLang="en-US" dirty="0" smtClean="0">
                <a:ea typeface="ヒラギノ角ゴ Pro W3" pitchFamily="127" charset="-128"/>
              </a:rPr>
              <a:t>As long as a given conditional expression evaluates to a </a:t>
            </a:r>
            <a:r>
              <a:rPr lang="en-US" altLang="en-US" dirty="0" err="1" smtClean="0">
                <a:ea typeface="ヒラギノ角ゴ Pro W3" pitchFamily="127" charset="-128"/>
              </a:rPr>
              <a:t>truthy</a:t>
            </a:r>
            <a:r>
              <a:rPr lang="en-US" altLang="en-US" dirty="0" smtClean="0">
                <a:ea typeface="ヒラギノ角ゴ Pro W3" pitchFamily="127" charset="-128"/>
              </a:rPr>
              <a:t> value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Can also include code that initializes a counter and changes its value with each iteration</a:t>
            </a:r>
          </a:p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Syntax</a:t>
            </a:r>
          </a:p>
        </p:txBody>
      </p:sp>
      <p:sp>
        <p:nvSpPr>
          <p:cNvPr id="2662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for</a:t>
            </a:r>
            <a:r>
              <a:rPr lang="en-US" altLang="en-US" smtClean="0">
                <a:ea typeface="ヒラギノ角ゴ Pro W3" pitchFamily="127" charset="-128"/>
              </a:rPr>
              <a:t> Statements</a:t>
            </a:r>
          </a:p>
        </p:txBody>
      </p:sp>
      <p:sp>
        <p:nvSpPr>
          <p:cNvPr id="112651" name="Rectangle 11"/>
          <p:cNvSpPr>
            <a:spLocks noChangeArrowheads="1"/>
          </p:cNvSpPr>
          <p:nvPr/>
        </p:nvSpPr>
        <p:spPr bwMode="auto">
          <a:xfrm>
            <a:off x="914400" y="4572000"/>
            <a:ext cx="78486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CourierNewPSMT"/>
                <a:ea typeface="ヒラギノ角ゴ Pro W3" charset="0"/>
                <a:cs typeface="ヒラギノ角ゴ Pro W3" charset="0"/>
              </a:rPr>
              <a:t>for</a:t>
            </a:r>
            <a:r>
              <a:rPr lang="en-US" sz="2400" dirty="0">
                <a:solidFill>
                  <a:srgbClr val="F3711C"/>
                </a:solidFill>
                <a:latin typeface="CourierNewPSMT"/>
                <a:ea typeface="ヒラギノ角ゴ Pro W3" charset="0"/>
                <a:cs typeface="ヒラギノ角ゴ Pro W3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NewPSMT"/>
                <a:ea typeface="ヒラギノ角ゴ Pro W3" charset="0"/>
                <a:cs typeface="ヒラギノ角ゴ Pro W3" charset="0"/>
              </a:rPr>
              <a:t>(</a:t>
            </a:r>
            <a:r>
              <a:rPr lang="en-US" sz="2400" i="1" dirty="0" err="1">
                <a:solidFill>
                  <a:srgbClr val="00B050"/>
                </a:solidFill>
                <a:latin typeface="CourierNewPSMT"/>
                <a:ea typeface="ヒラギノ角ゴ Pro W3" charset="0"/>
                <a:cs typeface="ヒラギノ角ゴ Pro W3" charset="0"/>
              </a:rPr>
              <a:t>counter_declaration</a:t>
            </a:r>
            <a:r>
              <a:rPr lang="en-US" sz="2400" dirty="0">
                <a:solidFill>
                  <a:srgbClr val="000000"/>
                </a:solidFill>
                <a:latin typeface="CourierNewPSMT"/>
                <a:ea typeface="ヒラギノ角ゴ Pro W3" charset="0"/>
                <a:cs typeface="ヒラギノ角ゴ Pro W3" charset="0"/>
              </a:rPr>
              <a:t>; </a:t>
            </a:r>
            <a:r>
              <a:rPr lang="en-US" sz="2400" i="1" dirty="0" smtClean="0">
                <a:solidFill>
                  <a:schemeClr val="accent2"/>
                </a:solidFill>
                <a:latin typeface="CourierNewPSMT"/>
                <a:ea typeface="ヒラギノ角ゴ Pro W3" charset="0"/>
                <a:cs typeface="ヒラギノ角ゴ Pro W3" charset="0"/>
              </a:rPr>
              <a:t>condition</a:t>
            </a:r>
            <a:r>
              <a:rPr lang="en-US" sz="2400" dirty="0" smtClean="0">
                <a:solidFill>
                  <a:srgbClr val="000000"/>
                </a:solidFill>
                <a:latin typeface="CourierNewPSMT"/>
                <a:ea typeface="ヒラギノ角ゴ Pro W3" charset="0"/>
                <a:cs typeface="ヒラギノ角ゴ Pro W3" charset="0"/>
              </a:rPr>
              <a:t>; </a:t>
            </a:r>
            <a:r>
              <a:rPr lang="en-US" sz="2400" i="1" dirty="0" err="1" smtClean="0">
                <a:solidFill>
                  <a:srgbClr val="0070C0"/>
                </a:solidFill>
                <a:latin typeface="CourierNewPSMT"/>
                <a:ea typeface="ヒラギノ角ゴ Pro W3" charset="0"/>
                <a:cs typeface="ヒラギノ角ゴ Pro W3" charset="0"/>
              </a:rPr>
              <a:t>counter_operation</a:t>
            </a:r>
            <a:r>
              <a:rPr lang="en-US" sz="2400" dirty="0">
                <a:solidFill>
                  <a:srgbClr val="000000"/>
                </a:solidFill>
                <a:latin typeface="CourierNewPSMT"/>
                <a:ea typeface="ヒラギノ角ゴ Pro W3" charset="0"/>
                <a:cs typeface="ヒラギノ角ゴ Pro W3" charset="0"/>
              </a:rPr>
              <a:t>) {</a:t>
            </a:r>
          </a:p>
          <a:p>
            <a:pPr>
              <a:defRPr/>
            </a:pPr>
            <a:r>
              <a:rPr lang="en-US" sz="2400" i="1" dirty="0">
                <a:solidFill>
                  <a:srgbClr val="000000"/>
                </a:solidFill>
                <a:latin typeface="CourierNewPSMT"/>
                <a:ea typeface="ヒラギノ角ゴ Pro W3" charset="0"/>
                <a:cs typeface="ヒラギノ角ゴ Pro W3" charset="0"/>
              </a:rPr>
              <a:t>   statements</a:t>
            </a:r>
          </a:p>
          <a:p>
            <a:pPr>
              <a:defRPr/>
            </a:pPr>
            <a:r>
              <a:rPr lang="en-US" sz="2400" dirty="0">
                <a:solidFill>
                  <a:srgbClr val="000000"/>
                </a:solidFill>
                <a:latin typeface="CourierNewPSMT"/>
                <a:ea typeface="ヒラギノ角ゴ Pro W3" charset="0"/>
                <a:cs typeface="ヒラギノ角ゴ Pro W3" charset="0"/>
              </a:rPr>
              <a:t>}</a:t>
            </a:r>
            <a:endParaRPr lang="en-US" sz="2200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385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10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Steps when JavaScript interpreter encounters a 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for</a:t>
            </a:r>
            <a:r>
              <a:rPr lang="en-US" altLang="en-US" dirty="0" smtClean="0">
                <a:ea typeface="ヒラギノ角ゴ Pro W3" pitchFamily="127" charset="-128"/>
              </a:rPr>
              <a:t> loop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ea typeface="ヒラギノ角ゴ Pro W3" pitchFamily="127" charset="-128"/>
              </a:rPr>
              <a:t>1. Counter variable declared and initialized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ea typeface="ヒラギノ角ゴ Pro W3" pitchFamily="127" charset="-128"/>
              </a:rPr>
              <a:t>2. 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for</a:t>
            </a:r>
            <a:r>
              <a:rPr lang="en-US" altLang="en-US" dirty="0" smtClean="0">
                <a:ea typeface="ヒラギノ角ゴ Pro W3" pitchFamily="127" charset="-128"/>
              </a:rPr>
              <a:t> loop condition evaluated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ea typeface="ヒラギノ角ゴ Pro W3" pitchFamily="127" charset="-128"/>
              </a:rPr>
              <a:t>3. If condition evaluation in Step 2 returns TRUE:</a:t>
            </a:r>
          </a:p>
          <a:p>
            <a:pPr lvl="2" eaLnBrk="1" hangingPunct="1"/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for</a:t>
            </a:r>
            <a:r>
              <a:rPr lang="en-US" altLang="en-US" dirty="0" smtClean="0">
                <a:ea typeface="ヒラギノ角ゴ Pro W3" pitchFamily="127" charset="-128"/>
              </a:rPr>
              <a:t> loop statements execute, Step 4 occurs, and the process starts over again with Step 2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ea typeface="ヒラギノ角ゴ Pro W3" pitchFamily="127" charset="-128"/>
              </a:rPr>
              <a:t>	If condition evaluation in Step 2 returns FALSE:</a:t>
            </a:r>
          </a:p>
          <a:p>
            <a:pPr lvl="2" eaLnBrk="1" hangingPunct="1"/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for</a:t>
            </a:r>
            <a:r>
              <a:rPr lang="en-US" altLang="en-US" dirty="0" smtClean="0">
                <a:ea typeface="ヒラギノ角ゴ Pro W3" pitchFamily="127" charset="-128"/>
              </a:rPr>
              <a:t> statement ends</a:t>
            </a:r>
          </a:p>
          <a:p>
            <a:pPr lvl="2" eaLnBrk="1" hangingPunct="1"/>
            <a:r>
              <a:rPr lang="en-US" altLang="en-US" dirty="0" smtClean="0">
                <a:ea typeface="ヒラギノ角ゴ Pro W3" pitchFamily="127" charset="-128"/>
              </a:rPr>
              <a:t>Next statement following the 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for</a:t>
            </a:r>
            <a:r>
              <a:rPr lang="en-US" altLang="en-US" dirty="0" smtClean="0">
                <a:ea typeface="ヒラギノ角ゴ Pro W3" pitchFamily="127" charset="-128"/>
              </a:rPr>
              <a:t> statement executes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ea typeface="ヒラギノ角ゴ Pro W3" pitchFamily="127" charset="-128"/>
              </a:rPr>
              <a:t>4. Update statement in the 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for</a:t>
            </a:r>
            <a:r>
              <a:rPr lang="en-US" altLang="en-US" dirty="0" smtClean="0">
                <a:ea typeface="ヒラギノ角ゴ Pro W3" pitchFamily="127" charset="-128"/>
              </a:rPr>
              <a:t> statement executed</a:t>
            </a:r>
          </a:p>
          <a:p>
            <a:pPr lvl="2" eaLnBrk="1" hangingPunct="1"/>
            <a:endParaRPr lang="en-US" altLang="en-US" dirty="0" smtClean="0">
              <a:ea typeface="ヒラギノ角ゴ Pro W3" pitchFamily="127" charset="-128"/>
            </a:endParaRPr>
          </a:p>
        </p:txBody>
      </p:sp>
      <p:sp>
        <p:nvSpPr>
          <p:cNvPr id="27652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for</a:t>
            </a:r>
            <a:r>
              <a:rPr lang="en-US" altLang="en-US" dirty="0" smtClean="0">
                <a:ea typeface="ヒラギノ角ゴ Pro W3" pitchFamily="127" charset="-128"/>
              </a:rPr>
              <a:t> Statements</a:t>
            </a:r>
          </a:p>
        </p:txBody>
      </p:sp>
    </p:spTree>
    <p:extLst>
      <p:ext uri="{BB962C8B-B14F-4D97-AF65-F5344CB8AC3E}">
        <p14:creationId xmlns:p14="http://schemas.microsoft.com/office/powerpoint/2010/main" val="3966731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228600" y="1390471"/>
            <a:ext cx="8686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dirty="0" err="1">
                <a:solidFill>
                  <a:srgbClr val="F3711C"/>
                </a:solidFill>
                <a:latin typeface="CourierNewPSMT" charset="0"/>
              </a:rPr>
              <a:t>var</a:t>
            </a:r>
            <a:r>
              <a:rPr lang="en-US" altLang="en-US" dirty="0">
                <a:solidFill>
                  <a:srgbClr val="F3711C"/>
                </a:solidFill>
                <a:latin typeface="CourierNewPSMT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urierNewPSMT" charset="0"/>
              </a:rPr>
              <a:t>brightestStars</a:t>
            </a:r>
            <a:r>
              <a:rPr lang="en-US" altLang="en-US" dirty="0">
                <a:solidFill>
                  <a:srgbClr val="000000"/>
                </a:solidFill>
                <a:latin typeface="CourierNewPSMT" charset="0"/>
              </a:rPr>
              <a:t> </a:t>
            </a:r>
            <a:r>
              <a:rPr lang="en-US" altLang="en-US" dirty="0" smtClean="0">
                <a:solidFill>
                  <a:srgbClr val="F3711C"/>
                </a:solidFill>
                <a:latin typeface="CourierNewPSMT" charset="0"/>
              </a:rPr>
              <a:t>= </a:t>
            </a:r>
            <a:r>
              <a:rPr lang="en-US" altLang="en-US" dirty="0" smtClean="0">
                <a:solidFill>
                  <a:srgbClr val="000000"/>
                </a:solidFill>
                <a:latin typeface="CourierNewPSMT" charset="0"/>
              </a:rPr>
              <a:t>[</a:t>
            </a:r>
            <a:r>
              <a:rPr lang="en-US" altLang="en-US" dirty="0" smtClean="0">
                <a:solidFill>
                  <a:srgbClr val="00CD00"/>
                </a:solidFill>
                <a:latin typeface="CourierNewPSMT" charset="0"/>
              </a:rPr>
              <a:t>"</a:t>
            </a:r>
            <a:r>
              <a:rPr lang="en-US" altLang="en-US" dirty="0">
                <a:solidFill>
                  <a:srgbClr val="00CD00"/>
                </a:solidFill>
                <a:latin typeface="CourierNewPSMT" charset="0"/>
              </a:rPr>
              <a:t>Sirius"</a:t>
            </a:r>
            <a:r>
              <a:rPr lang="en-US" altLang="en-US" dirty="0">
                <a:solidFill>
                  <a:srgbClr val="000000"/>
                </a:solidFill>
                <a:latin typeface="CourierNewPSMT" charset="0"/>
              </a:rPr>
              <a:t>, </a:t>
            </a:r>
            <a:r>
              <a:rPr lang="en-US" altLang="en-US" dirty="0">
                <a:solidFill>
                  <a:srgbClr val="00CD00"/>
                </a:solidFill>
                <a:latin typeface="CourierNewPSMT" charset="0"/>
              </a:rPr>
              <a:t>"Canopus"</a:t>
            </a:r>
            <a:r>
              <a:rPr lang="en-US" altLang="en-US" dirty="0">
                <a:solidFill>
                  <a:srgbClr val="000000"/>
                </a:solidFill>
                <a:latin typeface="CourierNewPSMT" charset="0"/>
              </a:rPr>
              <a:t>, </a:t>
            </a:r>
            <a:r>
              <a:rPr lang="en-US" altLang="en-US" dirty="0">
                <a:solidFill>
                  <a:srgbClr val="00CD00"/>
                </a:solidFill>
                <a:latin typeface="CourierNewPSMT" charset="0"/>
              </a:rPr>
              <a:t>"</a:t>
            </a:r>
            <a:r>
              <a:rPr lang="en-US" altLang="en-US" dirty="0" err="1">
                <a:solidFill>
                  <a:srgbClr val="00CD00"/>
                </a:solidFill>
                <a:latin typeface="CourierNewPSMT" charset="0"/>
              </a:rPr>
              <a:t>Arcturus</a:t>
            </a:r>
            <a:r>
              <a:rPr lang="en-US" altLang="en-US" dirty="0">
                <a:solidFill>
                  <a:srgbClr val="00CD00"/>
                </a:solidFill>
                <a:latin typeface="CourierNewPSMT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urierNewPSMT" charset="0"/>
              </a:rPr>
              <a:t>, </a:t>
            </a:r>
            <a:r>
              <a:rPr lang="en-US" altLang="en-US" dirty="0">
                <a:solidFill>
                  <a:srgbClr val="00CD00"/>
                </a:solidFill>
                <a:latin typeface="CourierNewPSMT" charset="0"/>
              </a:rPr>
              <a:t>"</a:t>
            </a:r>
            <a:r>
              <a:rPr lang="en-US" altLang="en-US" dirty="0" err="1">
                <a:solidFill>
                  <a:srgbClr val="00CD00"/>
                </a:solidFill>
                <a:latin typeface="CourierNewPSMT" charset="0"/>
              </a:rPr>
              <a:t>Rigel</a:t>
            </a:r>
            <a:r>
              <a:rPr lang="en-US" altLang="en-US" dirty="0">
                <a:solidFill>
                  <a:srgbClr val="00CD00"/>
                </a:solidFill>
                <a:latin typeface="CourierNewPSMT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urierNewPSMT" charset="0"/>
              </a:rPr>
              <a:t>, </a:t>
            </a:r>
            <a:r>
              <a:rPr lang="en-US" altLang="en-US" dirty="0">
                <a:solidFill>
                  <a:srgbClr val="00CD00"/>
                </a:solidFill>
                <a:latin typeface="CourierNewPSMT" charset="0"/>
              </a:rPr>
              <a:t>"Vega"</a:t>
            </a:r>
            <a:r>
              <a:rPr lang="en-US" altLang="en-US" dirty="0">
                <a:solidFill>
                  <a:srgbClr val="000000"/>
                </a:solidFill>
                <a:latin typeface="CourierNewPSMT" charset="0"/>
              </a:rPr>
              <a:t>];</a:t>
            </a:r>
          </a:p>
          <a:p>
            <a:pPr eaLnBrk="1" hangingPunct="1"/>
            <a:r>
              <a:rPr lang="en-US" altLang="en-US" dirty="0">
                <a:solidFill>
                  <a:srgbClr val="F3711C"/>
                </a:solidFill>
                <a:latin typeface="CourierNewPSMT" charset="0"/>
              </a:rPr>
              <a:t>for </a:t>
            </a:r>
            <a:r>
              <a:rPr lang="en-US" altLang="en-US" dirty="0">
                <a:solidFill>
                  <a:srgbClr val="000000"/>
                </a:solidFill>
                <a:latin typeface="CourierNewPSMT" charset="0"/>
              </a:rPr>
              <a:t>(</a:t>
            </a:r>
            <a:r>
              <a:rPr lang="en-US" altLang="en-US" dirty="0" err="1">
                <a:solidFill>
                  <a:srgbClr val="F3711C"/>
                </a:solidFill>
                <a:latin typeface="CourierNewPSMT" charset="0"/>
              </a:rPr>
              <a:t>var</a:t>
            </a:r>
            <a:r>
              <a:rPr lang="en-US" altLang="en-US" dirty="0">
                <a:solidFill>
                  <a:srgbClr val="F3711C"/>
                </a:solidFill>
                <a:latin typeface="CourierNewPSMT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NewPSMT" charset="0"/>
              </a:rPr>
              <a:t>count </a:t>
            </a:r>
            <a:r>
              <a:rPr lang="en-US" altLang="en-US" dirty="0">
                <a:solidFill>
                  <a:srgbClr val="F3711C"/>
                </a:solidFill>
                <a:latin typeface="CourierNewPSMT" charset="0"/>
              </a:rPr>
              <a:t>= </a:t>
            </a:r>
            <a:r>
              <a:rPr lang="en-US" altLang="en-US" dirty="0">
                <a:solidFill>
                  <a:srgbClr val="005CCF"/>
                </a:solidFill>
                <a:latin typeface="CourierNewPSMT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urierNewPSMT" charset="0"/>
              </a:rPr>
              <a:t>; count </a:t>
            </a:r>
            <a:r>
              <a:rPr lang="en-US" altLang="en-US" dirty="0">
                <a:solidFill>
                  <a:srgbClr val="F3711C"/>
                </a:solidFill>
                <a:latin typeface="CourierNewPSMT" charset="0"/>
              </a:rPr>
              <a:t>&lt; </a:t>
            </a:r>
            <a:r>
              <a:rPr lang="en-US" altLang="en-US" dirty="0" err="1">
                <a:solidFill>
                  <a:srgbClr val="000000"/>
                </a:solidFill>
                <a:latin typeface="CourierNewPSMT" charset="0"/>
              </a:rPr>
              <a:t>brightestStars.length</a:t>
            </a:r>
            <a:r>
              <a:rPr lang="en-US" altLang="en-US" dirty="0">
                <a:solidFill>
                  <a:srgbClr val="000000"/>
                </a:solidFill>
                <a:latin typeface="CourierNewPSMT" charset="0"/>
              </a:rPr>
              <a:t>; count</a:t>
            </a:r>
            <a:r>
              <a:rPr lang="en-US" altLang="en-US" dirty="0">
                <a:solidFill>
                  <a:srgbClr val="F3711C"/>
                </a:solidFill>
                <a:latin typeface="CourierNewPSMT" charset="0"/>
              </a:rPr>
              <a:t>++</a:t>
            </a:r>
            <a:r>
              <a:rPr lang="en-US" altLang="en-US" dirty="0">
                <a:solidFill>
                  <a:srgbClr val="000000"/>
                </a:solidFill>
                <a:latin typeface="CourierNewPSMT" charset="0"/>
              </a:rPr>
              <a:t>) {</a:t>
            </a:r>
          </a:p>
          <a:p>
            <a:pPr eaLnBrk="1" hangingPunct="1"/>
            <a:r>
              <a:rPr lang="en-US" altLang="en-US" dirty="0">
                <a:solidFill>
                  <a:srgbClr val="005CCF"/>
                </a:solidFill>
                <a:latin typeface="CourierNewPSMT" charset="0"/>
              </a:rPr>
              <a:t>   </a:t>
            </a:r>
            <a:r>
              <a:rPr lang="en-US" altLang="en-US" dirty="0" err="1">
                <a:solidFill>
                  <a:srgbClr val="005CCF"/>
                </a:solidFill>
                <a:latin typeface="CourierNewPSMT" charset="0"/>
              </a:rPr>
              <a:t>document</a:t>
            </a:r>
            <a:r>
              <a:rPr lang="en-US" altLang="en-US" dirty="0" err="1">
                <a:solidFill>
                  <a:srgbClr val="000000"/>
                </a:solidFill>
                <a:latin typeface="CourierNewPSMT" charset="0"/>
              </a:rPr>
              <a:t>.write</a:t>
            </a:r>
            <a:r>
              <a:rPr lang="en-US" altLang="en-US" dirty="0">
                <a:solidFill>
                  <a:srgbClr val="000000"/>
                </a:solidFill>
                <a:latin typeface="CourierNewPSMT" charset="0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CourierNewPSMT" charset="0"/>
              </a:rPr>
              <a:t>brightestStars</a:t>
            </a:r>
            <a:r>
              <a:rPr lang="en-US" altLang="en-US" dirty="0">
                <a:solidFill>
                  <a:srgbClr val="000000"/>
                </a:solidFill>
                <a:latin typeface="CourierNewPSMT" charset="0"/>
              </a:rPr>
              <a:t>[count] </a:t>
            </a:r>
            <a:r>
              <a:rPr lang="en-US" altLang="en-US" dirty="0">
                <a:solidFill>
                  <a:srgbClr val="F3711C"/>
                </a:solidFill>
                <a:latin typeface="CourierNewPSMT" charset="0"/>
              </a:rPr>
              <a:t>+ </a:t>
            </a:r>
            <a:r>
              <a:rPr lang="en-US" altLang="en-US" dirty="0">
                <a:solidFill>
                  <a:srgbClr val="00CD00"/>
                </a:solidFill>
                <a:latin typeface="CourierNewPSMT" charset="0"/>
              </a:rPr>
              <a:t>"&lt;</a:t>
            </a:r>
            <a:r>
              <a:rPr lang="en-US" altLang="en-US" dirty="0" err="1">
                <a:solidFill>
                  <a:srgbClr val="00CD00"/>
                </a:solidFill>
                <a:latin typeface="CourierNewPSMT" charset="0"/>
              </a:rPr>
              <a:t>br</a:t>
            </a:r>
            <a:r>
              <a:rPr lang="en-US" altLang="en-US" dirty="0">
                <a:solidFill>
                  <a:srgbClr val="00CD00"/>
                </a:solidFill>
                <a:latin typeface="CourierNewPSMT" charset="0"/>
              </a:rPr>
              <a:t> /&gt;"</a:t>
            </a:r>
            <a:r>
              <a:rPr lang="en-US" altLang="en-US" dirty="0">
                <a:solidFill>
                  <a:srgbClr val="000000"/>
                </a:solidFill>
                <a:latin typeface="CourierNewPSMT" charset="0"/>
              </a:rPr>
              <a:t>);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ourierNewPSMT" charset="0"/>
              </a:rPr>
              <a:t>}</a:t>
            </a:r>
            <a:endParaRPr lang="en-US" altLang="en-US" dirty="0">
              <a:latin typeface="Courier New" pitchFamily="49" charset="0"/>
            </a:endParaRP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304800" y="3017838"/>
            <a:ext cx="2032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/>
              <a:t>Result in browser:</a:t>
            </a:r>
          </a:p>
        </p:txBody>
      </p:sp>
      <p:pic>
        <p:nvPicPr>
          <p:cNvPr id="28679" name="Picture 1" descr="Screen Shot 2014-09-23 at 23 Sep   12.50.05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3467100"/>
            <a:ext cx="85090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9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1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Courier New" pitchFamily="49" charset="0"/>
                <a:ea typeface="ヒラギノ角ゴ Pro W3" pitchFamily="127" charset="-128"/>
                <a:cs typeface="+mj-cs"/>
              </a:rPr>
              <a:t>for</a:t>
            </a:r>
            <a:r>
              <a:rPr kumimoji="0" lang="en-US" altLang="en-US" sz="41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ヒラギノ角ゴ Pro W3" pitchFamily="127" charset="-128"/>
                <a:cs typeface="+mj-cs"/>
              </a:rPr>
              <a:t> Statements</a:t>
            </a:r>
            <a:endParaRPr kumimoji="0" lang="en-US" altLang="en-US" sz="41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ヒラギノ角ゴ Pro W3" pitchFamily="127" charset="-128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13697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447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Example:</a:t>
            </a:r>
          </a:p>
          <a:p>
            <a:pPr lvl="1" eaLnBrk="1" hangingPunct="1"/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addColumnHeaders()</a:t>
            </a:r>
            <a:r>
              <a:rPr lang="en-US" altLang="en-US" smtClean="0">
                <a:ea typeface="ヒラギノ角ゴ Pro W3" pitchFamily="127" charset="-128"/>
              </a:rPr>
              <a:t> function with a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for</a:t>
            </a:r>
            <a:r>
              <a:rPr lang="en-US" altLang="en-US" smtClean="0">
                <a:ea typeface="ヒラギノ角ゴ Pro W3" pitchFamily="127" charset="-128"/>
              </a:rPr>
              <a:t> statement instead of a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do/while</a:t>
            </a:r>
            <a:r>
              <a:rPr lang="en-US" altLang="en-US" smtClean="0">
                <a:ea typeface="ヒラギノ角ゴ Pro W3" pitchFamily="127" charset="-128"/>
              </a:rPr>
              <a:t> statement</a:t>
            </a: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for</a:t>
            </a:r>
            <a:r>
              <a:rPr lang="en-US" altLang="en-US" dirty="0" smtClean="0">
                <a:ea typeface="ヒラギノ角ゴ Pro W3" pitchFamily="127" charset="-128"/>
              </a:rPr>
              <a:t> Statements</a:t>
            </a:r>
          </a:p>
        </p:txBody>
      </p:sp>
      <p:sp>
        <p:nvSpPr>
          <p:cNvPr id="30726" name="Rectangle 5"/>
          <p:cNvSpPr>
            <a:spLocks noChangeArrowheads="1"/>
          </p:cNvSpPr>
          <p:nvPr/>
        </p:nvSpPr>
        <p:spPr bwMode="auto">
          <a:xfrm>
            <a:off x="838200" y="3048000"/>
            <a:ext cx="80772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3711C"/>
                </a:solidFill>
                <a:latin typeface="CourierNewPSMT" charset="0"/>
              </a:rPr>
              <a:t>function </a:t>
            </a:r>
            <a:r>
              <a:rPr lang="en-US" altLang="en-US" dirty="0" err="1">
                <a:solidFill>
                  <a:srgbClr val="005CCF"/>
                </a:solidFill>
                <a:latin typeface="CourierNewPSMT" charset="0"/>
              </a:rPr>
              <a:t>addColumnHeaders</a:t>
            </a:r>
            <a:r>
              <a:rPr lang="en-US" altLang="en-US" dirty="0">
                <a:solidFill>
                  <a:srgbClr val="000000"/>
                </a:solidFill>
                <a:latin typeface="CourierNewPSMT" charset="0"/>
              </a:rPr>
              <a:t>() {</a:t>
            </a:r>
          </a:p>
          <a:p>
            <a:pPr eaLnBrk="1" hangingPunct="1"/>
            <a:r>
              <a:rPr lang="da-DK" altLang="en-US" dirty="0">
                <a:solidFill>
                  <a:srgbClr val="F3711C"/>
                </a:solidFill>
                <a:latin typeface="CourierNewPSMT" charset="0"/>
              </a:rPr>
              <a:t>   for </a:t>
            </a:r>
            <a:r>
              <a:rPr lang="da-DK" altLang="en-US" dirty="0">
                <a:solidFill>
                  <a:srgbClr val="000000"/>
                </a:solidFill>
                <a:latin typeface="CourierNewPSMT" charset="0"/>
              </a:rPr>
              <a:t>(</a:t>
            </a:r>
            <a:r>
              <a:rPr lang="da-DK" altLang="en-US" dirty="0">
                <a:solidFill>
                  <a:srgbClr val="F3711C"/>
                </a:solidFill>
                <a:latin typeface="CourierNewPSMT" charset="0"/>
              </a:rPr>
              <a:t>var </a:t>
            </a:r>
            <a:r>
              <a:rPr lang="da-DK" altLang="en-US" dirty="0">
                <a:solidFill>
                  <a:srgbClr val="000000"/>
                </a:solidFill>
                <a:latin typeface="CourierNewPSMT" charset="0"/>
              </a:rPr>
              <a:t>i </a:t>
            </a:r>
            <a:r>
              <a:rPr lang="da-DK" altLang="en-US" dirty="0">
                <a:solidFill>
                  <a:srgbClr val="F3711C"/>
                </a:solidFill>
                <a:latin typeface="CourierNewPSMT" charset="0"/>
              </a:rPr>
              <a:t>= </a:t>
            </a:r>
            <a:r>
              <a:rPr lang="da-DK" altLang="en-US" dirty="0">
                <a:solidFill>
                  <a:srgbClr val="005CCF"/>
                </a:solidFill>
                <a:latin typeface="CourierNewPSMT" charset="0"/>
              </a:rPr>
              <a:t>0</a:t>
            </a:r>
            <a:r>
              <a:rPr lang="da-DK" altLang="en-US" dirty="0">
                <a:solidFill>
                  <a:srgbClr val="000000"/>
                </a:solidFill>
                <a:latin typeface="CourierNewPSMT" charset="0"/>
              </a:rPr>
              <a:t>; i </a:t>
            </a:r>
            <a:r>
              <a:rPr lang="da-DK" altLang="en-US" dirty="0">
                <a:solidFill>
                  <a:srgbClr val="F3711C"/>
                </a:solidFill>
                <a:latin typeface="CourierNewPSMT" charset="0"/>
              </a:rPr>
              <a:t>&lt; </a:t>
            </a:r>
            <a:r>
              <a:rPr lang="da-DK" altLang="en-US" dirty="0">
                <a:solidFill>
                  <a:srgbClr val="005CCF"/>
                </a:solidFill>
                <a:latin typeface="CourierNewPSMT" charset="0"/>
              </a:rPr>
              <a:t>7</a:t>
            </a:r>
            <a:r>
              <a:rPr lang="da-DK" altLang="en-US" dirty="0">
                <a:solidFill>
                  <a:srgbClr val="000000"/>
                </a:solidFill>
                <a:latin typeface="CourierNewPSMT" charset="0"/>
              </a:rPr>
              <a:t>; i</a:t>
            </a:r>
            <a:r>
              <a:rPr lang="da-DK" altLang="en-US" dirty="0">
                <a:solidFill>
                  <a:srgbClr val="F3711C"/>
                </a:solidFill>
                <a:latin typeface="CourierNewPSMT" charset="0"/>
              </a:rPr>
              <a:t>++</a:t>
            </a:r>
            <a:r>
              <a:rPr lang="da-DK" altLang="en-US" dirty="0">
                <a:solidFill>
                  <a:srgbClr val="000000"/>
                </a:solidFill>
                <a:latin typeface="CourierNewPSMT" charset="0"/>
              </a:rPr>
              <a:t>) {</a:t>
            </a:r>
          </a:p>
          <a:p>
            <a:pPr eaLnBrk="1" hangingPunct="1"/>
            <a:r>
              <a:rPr lang="da-DK" altLang="en-US" dirty="0">
                <a:solidFill>
                  <a:srgbClr val="005CCF"/>
                </a:solidFill>
                <a:latin typeface="CourierNewPSMT" charset="0"/>
              </a:rPr>
              <a:t>      document</a:t>
            </a:r>
            <a:r>
              <a:rPr lang="da-DK" altLang="en-US" dirty="0">
                <a:solidFill>
                  <a:srgbClr val="000000"/>
                </a:solidFill>
                <a:latin typeface="CourierNewPSMT" charset="0"/>
              </a:rPr>
              <a:t>.getElementsByTagName(</a:t>
            </a:r>
            <a:r>
              <a:rPr lang="da-DK" altLang="en-US" dirty="0">
                <a:solidFill>
                  <a:srgbClr val="00CD00"/>
                </a:solidFill>
                <a:latin typeface="CourierNewPSMT" charset="0"/>
              </a:rPr>
              <a:t>"th"</a:t>
            </a:r>
            <a:r>
              <a:rPr lang="da-DK" altLang="en-US" dirty="0">
                <a:solidFill>
                  <a:srgbClr val="000000"/>
                </a:solidFill>
                <a:latin typeface="CourierNewPSMT" charset="0"/>
              </a:rPr>
              <a:t>)[i].</a:t>
            </a:r>
            <a:r>
              <a:rPr lang="da-DK" altLang="en-US" dirty="0" smtClean="0">
                <a:solidFill>
                  <a:srgbClr val="000000"/>
                </a:solidFill>
                <a:latin typeface="CourierNewPSMT" charset="0"/>
              </a:rPr>
              <a:t>innerHTML</a:t>
            </a:r>
            <a:r>
              <a:rPr lang="da-DK" altLang="en-US" dirty="0">
                <a:solidFill>
                  <a:srgbClr val="000000"/>
                </a:solidFill>
                <a:latin typeface="CourierNewPSMT" charset="0"/>
              </a:rPr>
              <a:t> </a:t>
            </a:r>
            <a:r>
              <a:rPr lang="da-DK" altLang="en-US" dirty="0" smtClean="0">
                <a:solidFill>
                  <a:srgbClr val="F3711C"/>
                </a:solidFill>
                <a:latin typeface="CourierNewPSMT" charset="0"/>
              </a:rPr>
              <a:t>= </a:t>
            </a:r>
            <a:r>
              <a:rPr lang="da-DK" altLang="en-US" dirty="0">
                <a:solidFill>
                  <a:srgbClr val="000000"/>
                </a:solidFill>
                <a:latin typeface="CourierNewPSMT" charset="0"/>
              </a:rPr>
              <a:t>daysOfWeek[i];</a:t>
            </a:r>
          </a:p>
          <a:p>
            <a:pPr eaLnBrk="1" hangingPunct="1"/>
            <a:r>
              <a:rPr lang="da-DK" altLang="en-US" dirty="0">
                <a:solidFill>
                  <a:srgbClr val="000000"/>
                </a:solidFill>
                <a:latin typeface="CourierNewPSMT" charset="0"/>
              </a:rPr>
              <a:t>   }</a:t>
            </a:r>
          </a:p>
          <a:p>
            <a:pPr eaLnBrk="1" hangingPunct="1"/>
            <a:r>
              <a:rPr lang="da-DK" altLang="en-US" dirty="0">
                <a:solidFill>
                  <a:srgbClr val="000000"/>
                </a:solidFill>
                <a:latin typeface="CourierNewPSMT" charset="0"/>
              </a:rPr>
              <a:t>}</a:t>
            </a:r>
            <a:endParaRPr lang="en-US" alt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833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continue</a:t>
            </a:r>
            <a:r>
              <a:rPr lang="en-US" altLang="en-US" smtClean="0">
                <a:ea typeface="ヒラギノ角ゴ Pro W3" pitchFamily="127" charset="-128"/>
              </a:rPr>
              <a:t> statement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Halts a looping statement</a:t>
            </a:r>
          </a:p>
          <a:p>
            <a:pPr lvl="2" eaLnBrk="1" hangingPunct="1"/>
            <a:r>
              <a:rPr lang="en-US" altLang="en-US" smtClean="0">
                <a:ea typeface="ヒラギノ角ゴ Pro W3" pitchFamily="127" charset="-128"/>
              </a:rPr>
              <a:t>Restarts the loop with a new iteration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Used to stop a loop for the current iteration</a:t>
            </a:r>
          </a:p>
          <a:p>
            <a:pPr lvl="2" eaLnBrk="1" hangingPunct="1"/>
            <a:r>
              <a:rPr lang="en-US" altLang="en-US" smtClean="0">
                <a:ea typeface="ヒラギノ角ゴ Pro W3" pitchFamily="127" charset="-128"/>
              </a:rPr>
              <a:t>Have the loop to continue with a new iteration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Examples:</a:t>
            </a:r>
          </a:p>
          <a:p>
            <a:pPr lvl="1" eaLnBrk="1" hangingPunct="1"/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for</a:t>
            </a:r>
            <a:r>
              <a:rPr lang="en-US" altLang="en-US" smtClean="0">
                <a:ea typeface="ヒラギノ角ゴ Pro W3" pitchFamily="127" charset="-128"/>
              </a:rPr>
              <a:t> loop with a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continue</a:t>
            </a:r>
            <a:r>
              <a:rPr lang="en-US" altLang="en-US" smtClean="0">
                <a:ea typeface="ヒラギノ角ゴ Pro W3" pitchFamily="127" charset="-128"/>
              </a:rPr>
              <a:t> statement</a:t>
            </a:r>
          </a:p>
        </p:txBody>
      </p:sp>
      <p:sp>
        <p:nvSpPr>
          <p:cNvPr id="31748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Using 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continue</a:t>
            </a:r>
            <a:r>
              <a:rPr lang="en-US" altLang="en-US" dirty="0" smtClean="0">
                <a:ea typeface="ヒラギノ角ゴ Pro W3" pitchFamily="127" charset="-128"/>
              </a:rPr>
              <a:t> Statements to Restart Loop Execution</a:t>
            </a:r>
          </a:p>
        </p:txBody>
      </p:sp>
    </p:spTree>
    <p:extLst>
      <p:ext uri="{BB962C8B-B14F-4D97-AF65-F5344CB8AC3E}">
        <p14:creationId xmlns:p14="http://schemas.microsoft.com/office/powerpoint/2010/main" val="3166477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219200" y="1446212"/>
            <a:ext cx="68580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3711C"/>
                </a:solidFill>
                <a:latin typeface="CourierNewPSMT" charset="0"/>
              </a:rPr>
              <a:t>for </a:t>
            </a:r>
            <a:r>
              <a:rPr lang="en-US" altLang="en-US" dirty="0">
                <a:solidFill>
                  <a:srgbClr val="000000"/>
                </a:solidFill>
                <a:latin typeface="CourierNewPSMT" charset="0"/>
              </a:rPr>
              <a:t>(</a:t>
            </a:r>
            <a:r>
              <a:rPr lang="en-US" altLang="en-US" dirty="0" err="1">
                <a:solidFill>
                  <a:srgbClr val="F3711C"/>
                </a:solidFill>
                <a:latin typeface="CourierNewPSMT" charset="0"/>
              </a:rPr>
              <a:t>var</a:t>
            </a:r>
            <a:r>
              <a:rPr lang="en-US" altLang="en-US" dirty="0">
                <a:solidFill>
                  <a:srgbClr val="F3711C"/>
                </a:solidFill>
                <a:latin typeface="CourierNewPSMT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NewPSMT" charset="0"/>
              </a:rPr>
              <a:t>count </a:t>
            </a:r>
            <a:r>
              <a:rPr lang="en-US" altLang="en-US" dirty="0">
                <a:solidFill>
                  <a:srgbClr val="F3711C"/>
                </a:solidFill>
                <a:latin typeface="CourierNewPSMT" charset="0"/>
              </a:rPr>
              <a:t>= </a:t>
            </a:r>
            <a:r>
              <a:rPr lang="en-US" altLang="en-US" dirty="0">
                <a:solidFill>
                  <a:srgbClr val="005CCF"/>
                </a:solidFill>
                <a:latin typeface="CourierNewPSMT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urierNewPSMT" charset="0"/>
              </a:rPr>
              <a:t>; count </a:t>
            </a:r>
            <a:r>
              <a:rPr lang="en-US" altLang="en-US" dirty="0">
                <a:solidFill>
                  <a:srgbClr val="F3711C"/>
                </a:solidFill>
                <a:latin typeface="CourierNewPSMT" charset="0"/>
              </a:rPr>
              <a:t>&lt;= </a:t>
            </a:r>
            <a:r>
              <a:rPr lang="en-US" altLang="en-US" dirty="0">
                <a:solidFill>
                  <a:srgbClr val="005CCF"/>
                </a:solidFill>
                <a:latin typeface="CourierNewPSMT" charset="0"/>
              </a:rPr>
              <a:t>5</a:t>
            </a:r>
            <a:r>
              <a:rPr lang="en-US" altLang="en-US" dirty="0">
                <a:solidFill>
                  <a:srgbClr val="000000"/>
                </a:solidFill>
                <a:latin typeface="CourierNewPSMT" charset="0"/>
              </a:rPr>
              <a:t>; count</a:t>
            </a:r>
            <a:r>
              <a:rPr lang="en-US" altLang="en-US" dirty="0">
                <a:solidFill>
                  <a:srgbClr val="F3711C"/>
                </a:solidFill>
                <a:latin typeface="CourierNewPSMT" charset="0"/>
              </a:rPr>
              <a:t>++</a:t>
            </a:r>
            <a:r>
              <a:rPr lang="en-US" altLang="en-US" dirty="0">
                <a:solidFill>
                  <a:srgbClr val="000000"/>
                </a:solidFill>
                <a:latin typeface="CourierNewPSMT" charset="0"/>
              </a:rPr>
              <a:t>) {</a:t>
            </a:r>
          </a:p>
          <a:p>
            <a:pPr eaLnBrk="1" hangingPunct="1"/>
            <a:r>
              <a:rPr lang="en-US" altLang="en-US" dirty="0">
                <a:solidFill>
                  <a:srgbClr val="F3711C"/>
                </a:solidFill>
                <a:latin typeface="CourierNewPSMT" charset="0"/>
              </a:rPr>
              <a:t>   if </a:t>
            </a:r>
            <a:r>
              <a:rPr lang="en-US" altLang="en-US" dirty="0">
                <a:solidFill>
                  <a:srgbClr val="000000"/>
                </a:solidFill>
                <a:latin typeface="CourierNewPSMT" charset="0"/>
              </a:rPr>
              <a:t>(count </a:t>
            </a:r>
            <a:r>
              <a:rPr lang="en-US" altLang="en-US" dirty="0" smtClean="0">
                <a:solidFill>
                  <a:srgbClr val="F3711C"/>
                </a:solidFill>
                <a:latin typeface="CourierNewPSMT" charset="0"/>
              </a:rPr>
              <a:t>== </a:t>
            </a:r>
            <a:r>
              <a:rPr lang="en-US" altLang="en-US" dirty="0">
                <a:solidFill>
                  <a:srgbClr val="005CCF"/>
                </a:solidFill>
                <a:latin typeface="CourierNewPSMT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urierNewPSMT" charset="0"/>
              </a:rPr>
              <a:t>) {</a:t>
            </a:r>
          </a:p>
          <a:p>
            <a:pPr eaLnBrk="1" hangingPunct="1"/>
            <a:r>
              <a:rPr lang="en-US" altLang="en-US" dirty="0">
                <a:solidFill>
                  <a:srgbClr val="F3711C"/>
                </a:solidFill>
                <a:latin typeface="CourierNewPSMT" charset="0"/>
              </a:rPr>
              <a:t>      continue</a:t>
            </a:r>
            <a:r>
              <a:rPr lang="en-US" altLang="en-US" dirty="0">
                <a:solidFill>
                  <a:srgbClr val="000000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ourierNewPSMT" charset="0"/>
              </a:rPr>
              <a:t>   }</a:t>
            </a:r>
          </a:p>
          <a:p>
            <a:pPr eaLnBrk="1" hangingPunct="1"/>
            <a:r>
              <a:rPr lang="en-US" altLang="en-US" dirty="0">
                <a:solidFill>
                  <a:srgbClr val="005CCF"/>
                </a:solidFill>
                <a:latin typeface="CourierNewPSMT" charset="0"/>
              </a:rPr>
              <a:t>   </a:t>
            </a:r>
            <a:r>
              <a:rPr lang="en-US" altLang="en-US" dirty="0" err="1">
                <a:solidFill>
                  <a:srgbClr val="005CCF"/>
                </a:solidFill>
                <a:latin typeface="CourierNewPSMT" charset="0"/>
              </a:rPr>
              <a:t>document</a:t>
            </a:r>
            <a:r>
              <a:rPr lang="en-US" altLang="en-US" dirty="0" err="1">
                <a:solidFill>
                  <a:srgbClr val="000000"/>
                </a:solidFill>
                <a:latin typeface="CourierNewPSMT" charset="0"/>
              </a:rPr>
              <a:t>.write</a:t>
            </a:r>
            <a:r>
              <a:rPr lang="en-US" altLang="en-US" dirty="0">
                <a:solidFill>
                  <a:srgbClr val="000000"/>
                </a:solidFill>
                <a:latin typeface="CourierNewPSMT" charset="0"/>
              </a:rPr>
              <a:t>(</a:t>
            </a:r>
            <a:r>
              <a:rPr lang="en-US" altLang="en-US" dirty="0">
                <a:solidFill>
                  <a:srgbClr val="00CD00"/>
                </a:solidFill>
                <a:latin typeface="CourierNewPSMT" charset="0"/>
              </a:rPr>
              <a:t>"&lt;p&gt;" </a:t>
            </a:r>
            <a:r>
              <a:rPr lang="en-US" altLang="en-US" dirty="0">
                <a:solidFill>
                  <a:srgbClr val="000000"/>
                </a:solidFill>
                <a:latin typeface="CourierNewPSMT" charset="0"/>
              </a:rPr>
              <a:t>+ count </a:t>
            </a:r>
            <a:r>
              <a:rPr lang="en-US" altLang="en-US" dirty="0">
                <a:solidFill>
                  <a:srgbClr val="F3711C"/>
                </a:solidFill>
                <a:latin typeface="CourierNewPSMT" charset="0"/>
              </a:rPr>
              <a:t>+ </a:t>
            </a:r>
            <a:r>
              <a:rPr lang="en-US" altLang="en-US" dirty="0">
                <a:solidFill>
                  <a:srgbClr val="00CD00"/>
                </a:solidFill>
                <a:latin typeface="CourierNewPSMT" charset="0"/>
              </a:rPr>
              <a:t>"&lt;/p&gt;"</a:t>
            </a:r>
            <a:r>
              <a:rPr lang="en-US" altLang="en-US" dirty="0">
                <a:solidFill>
                  <a:srgbClr val="000000"/>
                </a:solidFill>
                <a:latin typeface="CourierNewPSMT" charset="0"/>
              </a:rPr>
              <a:t>);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ourierNewPSMT" charset="0"/>
              </a:rPr>
              <a:t>}</a:t>
            </a:r>
            <a:endParaRPr lang="en-US" altLang="en-US" dirty="0">
              <a:latin typeface="Courier New" pitchFamily="49" charset="0"/>
            </a:endParaRP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914400" y="3287712"/>
            <a:ext cx="203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dirty="0"/>
              <a:t>Result in browser:</a:t>
            </a:r>
          </a:p>
        </p:txBody>
      </p:sp>
      <p:pic>
        <p:nvPicPr>
          <p:cNvPr id="32775" name="Picture 2" descr="Screen Shot 2014-09-23 at 23 Sep   1.07.44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759200"/>
            <a:ext cx="8496300" cy="195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0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ヒラギノ角ゴ Pro W3" pitchFamily="127" charset="-128"/>
                <a:cs typeface="+mj-cs"/>
              </a:rPr>
              <a:t>Using </a:t>
            </a:r>
            <a:r>
              <a:rPr kumimoji="0" lang="en-US" alt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Courier New" pitchFamily="49" charset="0"/>
                <a:ea typeface="ヒラギノ角ゴ Pro W3" pitchFamily="127" charset="-128"/>
                <a:cs typeface="+mj-cs"/>
              </a:rPr>
              <a:t>continue</a:t>
            </a:r>
            <a:r>
              <a:rPr kumimoji="0" lang="en-US" alt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ヒラギノ角ゴ Pro W3" pitchFamily="127" charset="-128"/>
                <a:cs typeface="+mj-cs"/>
              </a:rPr>
              <a:t> Statements to Restart Loop Execution</a:t>
            </a:r>
          </a:p>
        </p:txBody>
      </p:sp>
    </p:spTree>
    <p:extLst>
      <p:ext uri="{BB962C8B-B14F-4D97-AF65-F5344CB8AC3E}">
        <p14:creationId xmlns:p14="http://schemas.microsoft.com/office/powerpoint/2010/main" val="3404467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16002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Array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Set of data represented by a single variable </a:t>
            </a:r>
            <a:r>
              <a:rPr lang="en-US" altLang="en-US" dirty="0" smtClean="0">
                <a:ea typeface="ヒラギノ角ゴ Pro W3" pitchFamily="127" charset="-128"/>
              </a:rPr>
              <a:t>name.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You can think of an array as a collection of variables contained within a single variable.</a:t>
            </a:r>
            <a:endParaRPr lang="en-US" altLang="en-US" dirty="0" smtClean="0">
              <a:ea typeface="ヒラギノ角ゴ Pro W3" pitchFamily="127" charset="-128"/>
            </a:endParaRPr>
          </a:p>
        </p:txBody>
      </p:sp>
      <p:sp>
        <p:nvSpPr>
          <p:cNvPr id="512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Arrays </a:t>
            </a:r>
          </a:p>
        </p:txBody>
      </p:sp>
      <p:sp>
        <p:nvSpPr>
          <p:cNvPr id="5126" name="Rectangle 9"/>
          <p:cNvSpPr>
            <a:spLocks noChangeArrowheads="1"/>
          </p:cNvSpPr>
          <p:nvPr/>
        </p:nvSpPr>
        <p:spPr bwMode="auto">
          <a:xfrm>
            <a:off x="2362200" y="5257800"/>
            <a:ext cx="4791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/>
              <a:t>Figure 3-1 </a:t>
            </a:r>
            <a:r>
              <a:rPr lang="en-US" altLang="en-US"/>
              <a:t>Conceptual illustration of an array</a:t>
            </a:r>
          </a:p>
        </p:txBody>
      </p:sp>
      <p:pic>
        <p:nvPicPr>
          <p:cNvPr id="5127" name="Picture 1" descr="Screen Shot 2014-09-11 at 11 Sep   8.25.33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700" y="2984500"/>
            <a:ext cx="4584700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856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8077200" cy="2404871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1800" dirty="0" smtClean="0">
                <a:ea typeface="ヒラギノ角ゴ Pro W3" pitchFamily="127" charset="-128"/>
              </a:rPr>
              <a:t>Modify the “Lunch Selections” exercise you did yesterday to use a </a:t>
            </a:r>
            <a:r>
              <a:rPr lang="en-US" altLang="en-US" sz="1800" u="sng" dirty="0" smtClean="0">
                <a:ea typeface="ヒラギノ角ゴ Pro W3" pitchFamily="127" charset="-128"/>
              </a:rPr>
              <a:t>multi-dimensional array</a:t>
            </a:r>
            <a:r>
              <a:rPr lang="en-US" altLang="en-US" sz="1800" dirty="0" smtClean="0">
                <a:ea typeface="ヒラギノ角ゴ Pro W3" pitchFamily="127" charset="-128"/>
              </a:rPr>
              <a:t> and a loop. Put all menu items in the array. Loop through the array to display the menu.</a:t>
            </a:r>
          </a:p>
          <a:p>
            <a:pPr eaLnBrk="1" hangingPunct="1"/>
            <a:r>
              <a:rPr lang="en-US" altLang="en-US" sz="1800" dirty="0" smtClean="0">
                <a:ea typeface="ヒラギノ角ゴ Pro W3" pitchFamily="127" charset="-128"/>
              </a:rPr>
              <a:t>Hint:</a:t>
            </a:r>
          </a:p>
          <a:p>
            <a:pPr lvl="1">
              <a:buNone/>
            </a:pPr>
            <a:r>
              <a:rPr lang="en-US" altLang="en-US" sz="1100" dirty="0" err="1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lMenu</a:t>
            </a:r>
            <a:r>
              <a:rPr lang="en-US" altLang="en-US" sz="1100" dirty="0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[0] = [‘Chicken', 8.00];</a:t>
            </a:r>
          </a:p>
          <a:p>
            <a:pPr lvl="1">
              <a:buNone/>
            </a:pPr>
            <a:r>
              <a:rPr lang="en-US" altLang="en-US" sz="1100" dirty="0" err="1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lMenu</a:t>
            </a:r>
            <a:r>
              <a:rPr lang="en-US" altLang="en-US" sz="1100" dirty="0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[1] = [‘Halibut', 9.00];</a:t>
            </a:r>
          </a:p>
          <a:p>
            <a:pPr lvl="1">
              <a:buNone/>
            </a:pPr>
            <a:r>
              <a:rPr lang="en-US" altLang="en-US" sz="1100" dirty="0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…</a:t>
            </a:r>
          </a:p>
          <a:p>
            <a:pPr lvl="1">
              <a:buNone/>
            </a:pPr>
            <a:r>
              <a:rPr lang="en-US" altLang="en-US" sz="1100" dirty="0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for (</a:t>
            </a:r>
            <a:r>
              <a:rPr lang="en-US" altLang="en-US" sz="1100" dirty="0" err="1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i</a:t>
            </a:r>
            <a:r>
              <a:rPr lang="en-US" altLang="en-US" sz="1100" dirty="0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 = 0; </a:t>
            </a:r>
            <a:r>
              <a:rPr lang="en-US" altLang="en-US" sz="1100" dirty="0" err="1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i</a:t>
            </a:r>
            <a:r>
              <a:rPr lang="en-US" altLang="en-US" sz="1100" dirty="0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 &lt; </a:t>
            </a:r>
            <a:r>
              <a:rPr lang="en-US" altLang="en-US" sz="1100" dirty="0" err="1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lMenu.length</a:t>
            </a:r>
            <a:r>
              <a:rPr lang="en-US" altLang="en-US" sz="1100" dirty="0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; </a:t>
            </a:r>
            <a:r>
              <a:rPr lang="en-US" altLang="en-US" sz="1100" dirty="0" err="1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i</a:t>
            </a:r>
            <a:r>
              <a:rPr lang="en-US" altLang="en-US" sz="1100" dirty="0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++){</a:t>
            </a:r>
          </a:p>
          <a:p>
            <a:pPr lvl="1">
              <a:buNone/>
            </a:pPr>
            <a:r>
              <a:rPr lang="en-US" altLang="en-US" sz="1100" dirty="0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	</a:t>
            </a:r>
            <a:r>
              <a:rPr lang="en-US" altLang="en-US" sz="1100" dirty="0" err="1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document.writeln</a:t>
            </a:r>
            <a:r>
              <a:rPr lang="en-US" altLang="en-US" sz="1100" dirty="0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(</a:t>
            </a:r>
            <a:r>
              <a:rPr lang="en-US" altLang="en-US" sz="1100" dirty="0" err="1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lMenu</a:t>
            </a:r>
            <a:r>
              <a:rPr lang="en-US" altLang="en-US" sz="1100" dirty="0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[</a:t>
            </a:r>
            <a:r>
              <a:rPr lang="en-US" altLang="en-US" sz="1100" dirty="0" err="1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i</a:t>
            </a:r>
            <a:r>
              <a:rPr lang="en-US" altLang="en-US" sz="1100" dirty="0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][0] + " " + </a:t>
            </a:r>
            <a:r>
              <a:rPr lang="en-US" altLang="en-US" sz="1100" dirty="0" err="1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lMenu</a:t>
            </a:r>
            <a:r>
              <a:rPr lang="en-US" altLang="en-US" sz="1100" dirty="0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[</a:t>
            </a:r>
            <a:r>
              <a:rPr lang="en-US" altLang="en-US" sz="1100" dirty="0" err="1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i</a:t>
            </a:r>
            <a:r>
              <a:rPr lang="en-US" altLang="en-US" sz="1100" dirty="0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][1]);</a:t>
            </a:r>
          </a:p>
          <a:p>
            <a:pPr lvl="1">
              <a:buNone/>
            </a:pPr>
            <a:r>
              <a:rPr lang="en-US" altLang="en-US" sz="1100" dirty="0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}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Exercise</a:t>
            </a:r>
          </a:p>
        </p:txBody>
      </p:sp>
      <p:pic>
        <p:nvPicPr>
          <p:cNvPr id="4" name="Picture 2" descr="C:\$user\projects\Hunter\Lectures\WA120 - Programming with JavaScript &amp; jQuery\Cengage\1305078446_442795\9781305078444_Ch02\Ch02\Figure 2-2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6175" y="3724656"/>
            <a:ext cx="6024670" cy="25237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60817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Decision making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Process of determining the order in which statements execute in a program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Decision-making statements, decision-making structures, or conditional statements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Special types of JavaScript statements used for making decisions</a:t>
            </a:r>
          </a:p>
          <a:p>
            <a:pPr eaLnBrk="1" hangingPunct="1"/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if</a:t>
            </a:r>
            <a:r>
              <a:rPr lang="en-US" altLang="en-US" smtClean="0">
                <a:ea typeface="ヒラギノ角ゴ Pro W3" pitchFamily="127" charset="-128"/>
              </a:rPr>
              <a:t> statement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Most common type of decision-making statement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Making Decisions</a:t>
            </a:r>
          </a:p>
        </p:txBody>
      </p:sp>
    </p:spTree>
    <p:extLst>
      <p:ext uri="{BB962C8B-B14F-4D97-AF65-F5344CB8AC3E}">
        <p14:creationId xmlns:p14="http://schemas.microsoft.com/office/powerpoint/2010/main" val="2147049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Used to execute specific programming </a:t>
            </a:r>
            <a:r>
              <a:rPr lang="en-US" dirty="0" smtClean="0"/>
              <a:t>code IF conditional </a:t>
            </a:r>
            <a:r>
              <a:rPr lang="en-US" dirty="0"/>
              <a:t>expression evaluation returns </a:t>
            </a:r>
            <a:r>
              <a:rPr lang="en-US" dirty="0" smtClean="0"/>
              <a:t>TRUE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Syntax</a:t>
            </a:r>
          </a:p>
          <a:p>
            <a:pPr marL="0" indent="0">
              <a:buFontTx/>
              <a:buNone/>
              <a:defRPr/>
            </a:pPr>
            <a:r>
              <a:rPr lang="en-US" b="1" dirty="0">
                <a:solidFill>
                  <a:srgbClr val="00CCFF"/>
                </a:solidFill>
              </a:rPr>
              <a:t>	</a:t>
            </a:r>
            <a:r>
              <a:rPr lang="en-US" sz="2800" dirty="0" smtClean="0">
                <a:solidFill>
                  <a:srgbClr val="F3711C"/>
                </a:solidFill>
                <a:latin typeface="CourierNewPSMT"/>
              </a:rPr>
              <a:t>if </a:t>
            </a:r>
            <a:r>
              <a:rPr lang="en-US" sz="28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2800" i="1" dirty="0">
                <a:solidFill>
                  <a:srgbClr val="000000"/>
                </a:solidFill>
                <a:latin typeface="CourierNewPSMT"/>
              </a:rPr>
              <a:t>condition</a:t>
            </a:r>
            <a:r>
              <a:rPr lang="en-US" sz="2800" dirty="0">
                <a:solidFill>
                  <a:srgbClr val="000000"/>
                </a:solidFill>
                <a:latin typeface="CourierNewPSMT"/>
              </a:rPr>
              <a:t>) {</a:t>
            </a:r>
          </a:p>
          <a:p>
            <a:pPr marL="0" indent="0">
              <a:buFontTx/>
              <a:buNone/>
              <a:defRPr/>
            </a:pPr>
            <a:r>
              <a:rPr lang="en-US" sz="2800" i="1" dirty="0" smtClean="0">
                <a:solidFill>
                  <a:srgbClr val="000000"/>
                </a:solidFill>
                <a:latin typeface="CourierNewPSMT"/>
              </a:rPr>
              <a:t>       		statements</a:t>
            </a:r>
          </a:p>
          <a:p>
            <a:pPr marL="0" indent="0">
              <a:buFontTx/>
              <a:buNone/>
              <a:defRPr/>
            </a:pPr>
            <a:r>
              <a:rPr lang="en-US" sz="2800" i="1" dirty="0">
                <a:solidFill>
                  <a:srgbClr val="000000"/>
                </a:solidFill>
                <a:latin typeface="CourierNewPSMT"/>
              </a:rPr>
              <a:t> </a:t>
            </a:r>
            <a:r>
              <a:rPr lang="en-US" sz="2800" i="1" dirty="0" smtClean="0">
                <a:solidFill>
                  <a:srgbClr val="000000"/>
                </a:solidFill>
                <a:latin typeface="CourierNewPSMT"/>
              </a:rPr>
              <a:t>   	</a:t>
            </a:r>
            <a:r>
              <a:rPr lang="en-US" sz="2800" dirty="0" smtClean="0">
                <a:solidFill>
                  <a:srgbClr val="000000"/>
                </a:solidFill>
                <a:latin typeface="CourierNewPSMT"/>
              </a:rPr>
              <a:t>}</a:t>
            </a:r>
            <a:endParaRPr lang="en-US" sz="2800" i="1" dirty="0">
              <a:solidFill>
                <a:srgbClr val="000000"/>
              </a:solidFill>
              <a:latin typeface="CourierNewPSMT"/>
            </a:endParaRPr>
          </a:p>
          <a:p>
            <a:pPr>
              <a:defRPr/>
            </a:pPr>
            <a:r>
              <a:rPr lang="en-US" dirty="0" smtClean="0"/>
              <a:t>After </a:t>
            </a:r>
            <a:r>
              <a:rPr lang="en-US" dirty="0"/>
              <a:t>the </a:t>
            </a:r>
            <a:r>
              <a:rPr lang="en-US" dirty="0">
                <a:latin typeface="Courier New" charset="0"/>
              </a:rPr>
              <a:t>if</a:t>
            </a:r>
            <a:r>
              <a:rPr lang="en-US" dirty="0"/>
              <a:t> statement executes:</a:t>
            </a:r>
          </a:p>
          <a:p>
            <a:pPr lvl="1" eaLnBrk="1" hangingPunct="1">
              <a:defRPr/>
            </a:pPr>
            <a:r>
              <a:rPr lang="en-US" dirty="0"/>
              <a:t>Any subsequent code executes normally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if</a:t>
            </a:r>
            <a:r>
              <a:rPr lang="en-US" altLang="en-US" smtClean="0">
                <a:ea typeface="ヒラギノ角ゴ Pro W3" pitchFamily="127" charset="-128"/>
              </a:rPr>
              <a:t> Statements</a:t>
            </a:r>
          </a:p>
        </p:txBody>
      </p:sp>
    </p:spTree>
    <p:extLst>
      <p:ext uri="{BB962C8B-B14F-4D97-AF65-F5344CB8AC3E}">
        <p14:creationId xmlns:p14="http://schemas.microsoft.com/office/powerpoint/2010/main" val="2079246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14"/>
          <p:cNvSpPr>
            <a:spLocks noGrp="1" noChangeArrowheads="1"/>
          </p:cNvSpPr>
          <p:nvPr>
            <p:ph idx="1"/>
          </p:nvPr>
        </p:nvSpPr>
        <p:spPr>
          <a:xfrm>
            <a:off x="457200" y="1143001"/>
            <a:ext cx="8153400" cy="19812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Executes one action if the condition is TRUE and a different action if the condition is FALSE</a:t>
            </a:r>
          </a:p>
          <a:p>
            <a:r>
              <a:rPr lang="en-US" altLang="en-US" sz="2800" dirty="0" smtClean="0"/>
              <a:t>Syntax for an </a:t>
            </a:r>
            <a:r>
              <a:rPr lang="en-US" altLang="en-US" sz="2800" dirty="0" smtClean="0">
                <a:latin typeface="Courier New" pitchFamily="49" charset="0"/>
              </a:rPr>
              <a:t>if . . . else</a:t>
            </a:r>
            <a:r>
              <a:rPr lang="en-US" altLang="en-US" sz="2800" dirty="0" smtClean="0"/>
              <a:t> statement</a:t>
            </a:r>
          </a:p>
          <a:p>
            <a:pPr eaLnBrk="1" hangingPunct="1">
              <a:buNone/>
            </a:pPr>
            <a:endParaRPr lang="en-US" altLang="en-US" dirty="0" smtClean="0">
              <a:ea typeface="ヒラギノ角ゴ Pro W3" pitchFamily="127" charset="-128"/>
            </a:endParaRPr>
          </a:p>
        </p:txBody>
      </p:sp>
      <p:sp>
        <p:nvSpPr>
          <p:cNvPr id="36868" name="Rectangle 13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if/else</a:t>
            </a:r>
            <a:r>
              <a:rPr lang="en-US" altLang="en-US" smtClean="0">
                <a:ea typeface="ヒラギノ角ゴ Pro W3" pitchFamily="127" charset="-128"/>
              </a:rPr>
              <a:t> Statements</a:t>
            </a:r>
          </a:p>
        </p:txBody>
      </p:sp>
      <p:sp>
        <p:nvSpPr>
          <p:cNvPr id="36871" name="Text Box 11"/>
          <p:cNvSpPr txBox="1">
            <a:spLocks noChangeArrowheads="1"/>
          </p:cNvSpPr>
          <p:nvPr/>
        </p:nvSpPr>
        <p:spPr bwMode="auto">
          <a:xfrm>
            <a:off x="914400" y="3014008"/>
            <a:ext cx="6096000" cy="193899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r>
              <a:rPr lang="en-US" altLang="en-US" sz="2400" dirty="0">
                <a:solidFill>
                  <a:srgbClr val="F3711C"/>
                </a:solidFill>
                <a:latin typeface="CourierNewPSMT" charset="0"/>
              </a:rPr>
              <a:t>if </a:t>
            </a:r>
            <a:r>
              <a:rPr lang="en-US" altLang="en-US" sz="2400" dirty="0">
                <a:solidFill>
                  <a:srgbClr val="000000"/>
                </a:solidFill>
                <a:latin typeface="CourierNewPSMT" charset="0"/>
              </a:rPr>
              <a:t>(</a:t>
            </a:r>
            <a:r>
              <a:rPr lang="en-US" altLang="en-US" sz="2400" i="1" dirty="0">
                <a:solidFill>
                  <a:srgbClr val="000000"/>
                </a:solidFill>
                <a:latin typeface="CourierNewPSMT" charset="0"/>
              </a:rPr>
              <a:t>expression</a:t>
            </a:r>
            <a:r>
              <a:rPr lang="en-US" altLang="en-US" sz="2400" dirty="0">
                <a:solidFill>
                  <a:srgbClr val="000000"/>
                </a:solidFill>
                <a:latin typeface="CourierNewPSMT" charset="0"/>
              </a:rPr>
              <a:t>) {</a:t>
            </a:r>
          </a:p>
          <a:p>
            <a:r>
              <a:rPr lang="en-US" altLang="en-US" sz="2400" i="1" dirty="0">
                <a:solidFill>
                  <a:srgbClr val="000000"/>
                </a:solidFill>
                <a:latin typeface="CourierNewPSMT" charset="0"/>
              </a:rPr>
              <a:t>   statements</a:t>
            </a:r>
          </a:p>
          <a:p>
            <a:r>
              <a:rPr lang="en-US" altLang="en-US" sz="2400" dirty="0" smtClean="0">
                <a:solidFill>
                  <a:srgbClr val="000000"/>
                </a:solidFill>
                <a:latin typeface="CourierNewPSMT" charset="0"/>
              </a:rPr>
              <a:t>} </a:t>
            </a:r>
            <a:r>
              <a:rPr lang="da-DK" altLang="en-US" sz="2400" dirty="0" smtClean="0">
                <a:solidFill>
                  <a:srgbClr val="F3711C"/>
                </a:solidFill>
                <a:latin typeface="CourierNewPSMT" charset="0"/>
              </a:rPr>
              <a:t>else </a:t>
            </a:r>
            <a:r>
              <a:rPr lang="da-DK" altLang="en-US" sz="2400" dirty="0">
                <a:solidFill>
                  <a:srgbClr val="000000"/>
                </a:solidFill>
                <a:latin typeface="CourierNewPSMT" charset="0"/>
              </a:rPr>
              <a:t>{</a:t>
            </a:r>
          </a:p>
          <a:p>
            <a:r>
              <a:rPr lang="da-DK" altLang="en-US" sz="2400" i="1" dirty="0">
                <a:solidFill>
                  <a:srgbClr val="000000"/>
                </a:solidFill>
                <a:latin typeface="CourierNewPSMT" charset="0"/>
              </a:rPr>
              <a:t>   statements</a:t>
            </a:r>
          </a:p>
          <a:p>
            <a:r>
              <a:rPr lang="da-DK" altLang="en-US" sz="2400" dirty="0">
                <a:solidFill>
                  <a:srgbClr val="000000"/>
                </a:solidFill>
                <a:latin typeface="CourierNewPSMT" charset="0"/>
              </a:rPr>
              <a:t>}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21450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Example:</a:t>
            </a: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if/else</a:t>
            </a:r>
            <a:r>
              <a:rPr lang="en-US" altLang="en-US" dirty="0" smtClean="0">
                <a:ea typeface="ヒラギノ角ゴ Pro W3" pitchFamily="127" charset="-128"/>
              </a:rPr>
              <a:t> Statements</a:t>
            </a:r>
          </a:p>
        </p:txBody>
      </p:sp>
      <p:sp>
        <p:nvSpPr>
          <p:cNvPr id="37894" name="Rectangle 5"/>
          <p:cNvSpPr>
            <a:spLocks noChangeArrowheads="1"/>
          </p:cNvSpPr>
          <p:nvPr/>
        </p:nvSpPr>
        <p:spPr bwMode="auto">
          <a:xfrm>
            <a:off x="838200" y="2133600"/>
            <a:ext cx="80772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F3711C"/>
                </a:solidFill>
                <a:latin typeface="CourierNewPSMT" charset="0"/>
              </a:rPr>
              <a:t>var </a:t>
            </a:r>
            <a:r>
              <a:rPr lang="en-US" altLang="en-US" sz="2000">
                <a:solidFill>
                  <a:srgbClr val="000000"/>
                </a:solidFill>
                <a:latin typeface="CourierNewPSMT" charset="0"/>
              </a:rPr>
              <a:t>today </a:t>
            </a:r>
            <a:r>
              <a:rPr lang="en-US" altLang="en-US" sz="2000">
                <a:solidFill>
                  <a:srgbClr val="F3711C"/>
                </a:solidFill>
                <a:latin typeface="CourierNewPSMT" charset="0"/>
              </a:rPr>
              <a:t>= </a:t>
            </a:r>
            <a:r>
              <a:rPr lang="en-US" altLang="en-US" sz="2000">
                <a:solidFill>
                  <a:srgbClr val="00CD00"/>
                </a:solidFill>
                <a:latin typeface="CourierNewPSMT" charset="0"/>
              </a:rPr>
              <a:t>"Tuesday"</a:t>
            </a:r>
          </a:p>
          <a:p>
            <a:pPr eaLnBrk="1" hangingPunct="1"/>
            <a:r>
              <a:rPr lang="en-US" altLang="en-US" sz="2000">
                <a:solidFill>
                  <a:srgbClr val="F3711C"/>
                </a:solidFill>
                <a:latin typeface="CourierNewPSMT" charset="0"/>
              </a:rPr>
              <a:t>if </a:t>
            </a:r>
            <a:r>
              <a:rPr lang="en-US" altLang="en-US" sz="2000">
                <a:solidFill>
                  <a:srgbClr val="000000"/>
                </a:solidFill>
                <a:latin typeface="CourierNewPSMT" charset="0"/>
              </a:rPr>
              <a:t>(today </a:t>
            </a:r>
            <a:r>
              <a:rPr lang="en-US" altLang="en-US" sz="2000">
                <a:solidFill>
                  <a:srgbClr val="F3711C"/>
                </a:solidFill>
                <a:latin typeface="CourierNewPSMT" charset="0"/>
              </a:rPr>
              <a:t>=== </a:t>
            </a:r>
            <a:r>
              <a:rPr lang="en-US" altLang="en-US" sz="2000">
                <a:solidFill>
                  <a:srgbClr val="00CD00"/>
                </a:solidFill>
                <a:latin typeface="CourierNewPSMT" charset="0"/>
              </a:rPr>
              <a:t>"Monday"</a:t>
            </a:r>
            <a:r>
              <a:rPr lang="en-US" altLang="en-US" sz="2000">
                <a:solidFill>
                  <a:srgbClr val="000000"/>
                </a:solidFill>
                <a:latin typeface="CourierNewPSMT" charset="0"/>
              </a:rPr>
              <a:t>) {</a:t>
            </a:r>
          </a:p>
          <a:p>
            <a:pPr eaLnBrk="1" hangingPunct="1"/>
            <a:r>
              <a:rPr lang="en-US" altLang="en-US" sz="2000">
                <a:solidFill>
                  <a:srgbClr val="005CCF"/>
                </a:solidFill>
                <a:latin typeface="CourierNewPSMT" charset="0"/>
              </a:rPr>
              <a:t>   document</a:t>
            </a:r>
            <a:r>
              <a:rPr lang="en-US" altLang="en-US" sz="2000">
                <a:solidFill>
                  <a:srgbClr val="000000"/>
                </a:solidFill>
                <a:latin typeface="CourierNewPSMT" charset="0"/>
              </a:rPr>
              <a:t>.write(</a:t>
            </a:r>
            <a:r>
              <a:rPr lang="en-US" altLang="en-US" sz="2000">
                <a:solidFill>
                  <a:srgbClr val="00CD00"/>
                </a:solidFill>
                <a:latin typeface="CourierNewPSMT" charset="0"/>
              </a:rPr>
              <a:t>"&lt;p&gt;Today is Monday&lt;/p&gt;"</a:t>
            </a:r>
            <a:r>
              <a:rPr lang="en-US" altLang="en-US" sz="2000">
                <a:solidFill>
                  <a:srgbClr val="000000"/>
                </a:solidFill>
                <a:latin typeface="CourierNewPSMT" charset="0"/>
              </a:rPr>
              <a:t>);</a:t>
            </a:r>
          </a:p>
          <a:p>
            <a:pPr eaLnBrk="1" hangingPunct="1"/>
            <a:r>
              <a:rPr lang="en-US" altLang="en-US" sz="2000">
                <a:solidFill>
                  <a:srgbClr val="000000"/>
                </a:solidFill>
                <a:latin typeface="CourierNewPSMT" charset="0"/>
              </a:rPr>
              <a:t>}</a:t>
            </a:r>
          </a:p>
          <a:p>
            <a:pPr eaLnBrk="1" hangingPunct="1"/>
            <a:r>
              <a:rPr lang="da-DK" altLang="en-US" sz="2000">
                <a:solidFill>
                  <a:srgbClr val="F3711C"/>
                </a:solidFill>
                <a:latin typeface="CourierNewPSMT" charset="0"/>
              </a:rPr>
              <a:t>else </a:t>
            </a:r>
            <a:r>
              <a:rPr lang="da-DK" altLang="en-US" sz="2000">
                <a:solidFill>
                  <a:srgbClr val="000000"/>
                </a:solidFill>
                <a:latin typeface="CourierNewPSMT" charset="0"/>
              </a:rPr>
              <a:t>{</a:t>
            </a:r>
          </a:p>
          <a:p>
            <a:pPr eaLnBrk="1" hangingPunct="1"/>
            <a:r>
              <a:rPr lang="da-DK" altLang="en-US" sz="2000">
                <a:solidFill>
                  <a:srgbClr val="005CCF"/>
                </a:solidFill>
                <a:latin typeface="CourierNewPSMT" charset="0"/>
              </a:rPr>
              <a:t>   document</a:t>
            </a:r>
            <a:r>
              <a:rPr lang="da-DK" altLang="en-US" sz="2000">
                <a:solidFill>
                  <a:srgbClr val="000000"/>
                </a:solidFill>
                <a:latin typeface="CourierNewPSMT" charset="0"/>
              </a:rPr>
              <a:t>.write(</a:t>
            </a:r>
            <a:r>
              <a:rPr lang="da-DK" altLang="en-US" sz="2000">
                <a:solidFill>
                  <a:srgbClr val="00CD00"/>
                </a:solidFill>
                <a:latin typeface="CourierNewPSMT" charset="0"/>
              </a:rPr>
              <a:t>"&lt;p&gt;Today is not Monday&lt;/p&gt;"</a:t>
            </a:r>
            <a:r>
              <a:rPr lang="da-DK" altLang="en-US" sz="2000">
                <a:solidFill>
                  <a:srgbClr val="000000"/>
                </a:solidFill>
                <a:latin typeface="CourierNewPSMT" charset="0"/>
              </a:rPr>
              <a:t>);</a:t>
            </a:r>
          </a:p>
          <a:p>
            <a:pPr eaLnBrk="1" hangingPunct="1"/>
            <a:r>
              <a:rPr lang="da-DK" altLang="en-US" sz="2000">
                <a:solidFill>
                  <a:srgbClr val="000000"/>
                </a:solidFill>
                <a:latin typeface="CourierNewPSMT" charset="0"/>
              </a:rPr>
              <a:t>}</a:t>
            </a:r>
            <a:endParaRPr lang="en-US" altLang="en-US" sz="200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83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4038600" cy="4525963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Nested decision-making structures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One decision-making statement contains another decision-making statement</a:t>
            </a:r>
          </a:p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Nested 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if</a:t>
            </a:r>
            <a:r>
              <a:rPr lang="en-US" altLang="en-US" dirty="0" smtClean="0">
                <a:ea typeface="ヒラギノ角ゴ Pro W3" pitchFamily="127" charset="-128"/>
              </a:rPr>
              <a:t> statement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An 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if</a:t>
            </a:r>
            <a:r>
              <a:rPr lang="en-US" altLang="en-US" dirty="0" smtClean="0">
                <a:ea typeface="ヒラギノ角ゴ Pro W3" pitchFamily="127" charset="-128"/>
              </a:rPr>
              <a:t> statement contained within an 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if</a:t>
            </a:r>
            <a:r>
              <a:rPr lang="en-US" altLang="en-US" dirty="0" smtClean="0">
                <a:ea typeface="ヒラギノ角ゴ Pro W3" pitchFamily="127" charset="-128"/>
              </a:rPr>
              <a:t> statement or within an 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if/else</a:t>
            </a:r>
            <a:r>
              <a:rPr lang="en-US" altLang="en-US" dirty="0" smtClean="0">
                <a:ea typeface="ヒラギノ角ゴ Pro W3" pitchFamily="127" charset="-128"/>
              </a:rPr>
              <a:t> statement</a:t>
            </a:r>
          </a:p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Nested 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if/else</a:t>
            </a:r>
            <a:r>
              <a:rPr lang="en-US" altLang="en-US" dirty="0" smtClean="0">
                <a:ea typeface="ヒラギノ角ゴ Pro W3" pitchFamily="127" charset="-128"/>
              </a:rPr>
              <a:t> statement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An 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if/else</a:t>
            </a:r>
            <a:r>
              <a:rPr lang="en-US" altLang="en-US" dirty="0" smtClean="0">
                <a:ea typeface="ヒラギノ角ゴ Pro W3" pitchFamily="127" charset="-128"/>
              </a:rPr>
              <a:t> statement contained within an 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if</a:t>
            </a:r>
            <a:r>
              <a:rPr lang="en-US" altLang="en-US" dirty="0" smtClean="0">
                <a:ea typeface="ヒラギノ角ゴ Pro W3" pitchFamily="127" charset="-128"/>
              </a:rPr>
              <a:t> statement or within an 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if/else</a:t>
            </a:r>
            <a:r>
              <a:rPr lang="en-US" altLang="en-US" dirty="0" smtClean="0">
                <a:ea typeface="ヒラギノ角ゴ Pro W3" pitchFamily="127" charset="-128"/>
              </a:rPr>
              <a:t> statement</a:t>
            </a:r>
          </a:p>
          <a:p>
            <a:pPr eaLnBrk="1" hangingPunct="1"/>
            <a:endParaRPr lang="en-US" altLang="en-US" dirty="0" smtClean="0">
              <a:ea typeface="ヒラギノ角ゴ Pro W3" pitchFamily="127" charset="-128"/>
            </a:endParaRPr>
          </a:p>
        </p:txBody>
      </p:sp>
      <p:sp>
        <p:nvSpPr>
          <p:cNvPr id="38916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Nested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if</a:t>
            </a:r>
            <a:r>
              <a:rPr lang="en-US" altLang="en-US" smtClean="0">
                <a:ea typeface="ヒラギノ角ゴ Pro W3" pitchFamily="127" charset="-128"/>
              </a:rPr>
              <a:t> and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if/else</a:t>
            </a:r>
            <a:r>
              <a:rPr lang="en-US" altLang="en-US" smtClean="0">
                <a:ea typeface="ヒラギノ角ゴ Pro W3" pitchFamily="127" charset="-128"/>
              </a:rPr>
              <a:t> Statements</a:t>
            </a: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4648200" y="1600200"/>
            <a:ext cx="4038600" cy="914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ヒラギノ角ゴ Pro W3" pitchFamily="127" charset="-128"/>
                <a:cs typeface="+mn-cs"/>
              </a:rPr>
              <a:t>Example: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alt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ヒラギノ角ゴ Pro W3" pitchFamily="127" charset="-128"/>
              <a:cs typeface="+mn-cs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4756150" y="2209800"/>
            <a:ext cx="3702050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sz="1400" dirty="0" err="1">
                <a:solidFill>
                  <a:srgbClr val="F3711C"/>
                </a:solidFill>
                <a:latin typeface="CourierNewPSMT" charset="0"/>
              </a:rPr>
              <a:t>var</a:t>
            </a:r>
            <a:r>
              <a:rPr lang="en-US" altLang="en-US" sz="1400" dirty="0">
                <a:solidFill>
                  <a:srgbClr val="F3711C"/>
                </a:solidFill>
                <a:latin typeface="CourierNewPSMT" charset="0"/>
              </a:rPr>
              <a:t> </a:t>
            </a:r>
            <a:r>
              <a:rPr lang="en-US" altLang="en-US" sz="1400" dirty="0" err="1">
                <a:solidFill>
                  <a:srgbClr val="000000"/>
                </a:solidFill>
                <a:latin typeface="CourierNewPSMT" charset="0"/>
              </a:rPr>
              <a:t>salesTotal</a:t>
            </a:r>
            <a:r>
              <a:rPr lang="en-US" altLang="en-US" sz="1400" dirty="0">
                <a:solidFill>
                  <a:srgbClr val="000000"/>
                </a:solidFill>
                <a:latin typeface="CourierNewPSMT" charset="0"/>
              </a:rPr>
              <a:t> </a:t>
            </a:r>
            <a:r>
              <a:rPr lang="en-US" altLang="en-US" sz="1400" dirty="0">
                <a:solidFill>
                  <a:srgbClr val="F3711C"/>
                </a:solidFill>
                <a:latin typeface="CourierNewPSMT" charset="0"/>
              </a:rPr>
              <a:t>= </a:t>
            </a:r>
            <a:r>
              <a:rPr lang="en-US" altLang="en-US" sz="1400" dirty="0">
                <a:solidFill>
                  <a:srgbClr val="005CCF"/>
                </a:solidFill>
                <a:latin typeface="CourierNewPSMT" charset="0"/>
              </a:rPr>
              <a:t>75</a:t>
            </a:r>
            <a:r>
              <a:rPr lang="en-US" altLang="en-US" sz="1400" dirty="0">
                <a:solidFill>
                  <a:srgbClr val="000000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en-US" altLang="en-US" sz="1400" dirty="0">
                <a:solidFill>
                  <a:srgbClr val="F3711C"/>
                </a:solidFill>
                <a:latin typeface="CourierNewPSMT" charset="0"/>
              </a:rPr>
              <a:t>if </a:t>
            </a:r>
            <a:r>
              <a:rPr lang="en-US" altLang="en-US" sz="1400" dirty="0">
                <a:solidFill>
                  <a:srgbClr val="000000"/>
                </a:solidFill>
                <a:latin typeface="CourierNewPSMT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NewPSMT" charset="0"/>
              </a:rPr>
              <a:t>salesTotal</a:t>
            </a:r>
            <a:r>
              <a:rPr lang="en-US" altLang="en-US" sz="1400" dirty="0">
                <a:solidFill>
                  <a:srgbClr val="000000"/>
                </a:solidFill>
                <a:latin typeface="CourierNewPSMT" charset="0"/>
              </a:rPr>
              <a:t> </a:t>
            </a:r>
            <a:r>
              <a:rPr lang="en-US" altLang="en-US" sz="1400" dirty="0">
                <a:solidFill>
                  <a:srgbClr val="F3711C"/>
                </a:solidFill>
                <a:latin typeface="CourierNewPSMT" charset="0"/>
              </a:rPr>
              <a:t>&gt; </a:t>
            </a:r>
            <a:r>
              <a:rPr lang="en-US" altLang="en-US" sz="1400" dirty="0">
                <a:solidFill>
                  <a:srgbClr val="005CCF"/>
                </a:solidFill>
                <a:latin typeface="CourierNewPSMT" charset="0"/>
              </a:rPr>
              <a:t>50</a:t>
            </a:r>
            <a:r>
              <a:rPr lang="en-US" altLang="en-US" sz="1400" dirty="0">
                <a:solidFill>
                  <a:srgbClr val="000000"/>
                </a:solidFill>
                <a:latin typeface="CourierNewPSMT" charset="0"/>
              </a:rPr>
              <a:t>) {</a:t>
            </a:r>
          </a:p>
          <a:p>
            <a:pPr eaLnBrk="1" hangingPunct="1"/>
            <a:r>
              <a:rPr lang="en-US" altLang="en-US" sz="1400" dirty="0">
                <a:solidFill>
                  <a:srgbClr val="F3711C"/>
                </a:solidFill>
                <a:latin typeface="CourierNewPSMT" charset="0"/>
              </a:rPr>
              <a:t>   if </a:t>
            </a:r>
            <a:r>
              <a:rPr lang="en-US" altLang="en-US" sz="1400" dirty="0">
                <a:solidFill>
                  <a:srgbClr val="000000"/>
                </a:solidFill>
                <a:latin typeface="CourierNewPSMT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NewPSMT" charset="0"/>
              </a:rPr>
              <a:t>salesTotal</a:t>
            </a:r>
            <a:r>
              <a:rPr lang="en-US" altLang="en-US" sz="1400" dirty="0">
                <a:solidFill>
                  <a:srgbClr val="000000"/>
                </a:solidFill>
                <a:latin typeface="CourierNewPSMT" charset="0"/>
              </a:rPr>
              <a:t> </a:t>
            </a:r>
            <a:r>
              <a:rPr lang="en-US" altLang="en-US" sz="1400" dirty="0">
                <a:solidFill>
                  <a:srgbClr val="F3711C"/>
                </a:solidFill>
                <a:latin typeface="CourierNewPSMT" charset="0"/>
              </a:rPr>
              <a:t>&lt; </a:t>
            </a:r>
            <a:r>
              <a:rPr lang="en-US" altLang="en-US" sz="1400" dirty="0">
                <a:solidFill>
                  <a:srgbClr val="005CCF"/>
                </a:solidFill>
                <a:latin typeface="CourierNewPSMT" charset="0"/>
              </a:rPr>
              <a:t>100</a:t>
            </a:r>
            <a:r>
              <a:rPr lang="en-US" altLang="en-US" sz="1400" dirty="0">
                <a:solidFill>
                  <a:srgbClr val="000000"/>
                </a:solidFill>
                <a:latin typeface="CourierNewPSMT" charset="0"/>
              </a:rPr>
              <a:t>) {</a:t>
            </a:r>
          </a:p>
          <a:p>
            <a:pPr eaLnBrk="1" hangingPunct="1"/>
            <a:r>
              <a:rPr lang="en-US" altLang="en-US" sz="1400" dirty="0">
                <a:solidFill>
                  <a:srgbClr val="005CCF"/>
                </a:solidFill>
                <a:latin typeface="CourierNewPSMT" charset="0"/>
              </a:rPr>
              <a:t>      </a:t>
            </a:r>
            <a:r>
              <a:rPr lang="en-US" altLang="en-US" sz="1400" dirty="0" err="1">
                <a:solidFill>
                  <a:srgbClr val="005CCF"/>
                </a:solidFill>
                <a:latin typeface="CourierNewPSMT" charset="0"/>
              </a:rPr>
              <a:t>document</a:t>
            </a:r>
            <a:r>
              <a:rPr lang="en-US" altLang="en-US" sz="1400" dirty="0" err="1">
                <a:solidFill>
                  <a:srgbClr val="000000"/>
                </a:solidFill>
                <a:latin typeface="CourierNewPSMT" charset="0"/>
              </a:rPr>
              <a:t>.write</a:t>
            </a:r>
            <a:r>
              <a:rPr lang="en-US" altLang="en-US" sz="1400" dirty="0">
                <a:solidFill>
                  <a:srgbClr val="000000"/>
                </a:solidFill>
                <a:latin typeface="CourierNewPSMT" charset="0"/>
              </a:rPr>
              <a:t>(</a:t>
            </a:r>
            <a:r>
              <a:rPr lang="en-US" altLang="en-US" sz="1400" dirty="0">
                <a:solidFill>
                  <a:srgbClr val="00CD00"/>
                </a:solidFill>
                <a:latin typeface="CourierNewPSMT" charset="0"/>
              </a:rPr>
              <a:t>"&lt;p&gt;The sales total </a:t>
            </a:r>
            <a:r>
              <a:rPr lang="en-US" altLang="en-US" sz="1400" dirty="0" smtClean="0">
                <a:solidFill>
                  <a:srgbClr val="00CD00"/>
                </a:solidFill>
                <a:latin typeface="CourierNewPSMT" charset="0"/>
              </a:rPr>
              <a:t>is</a:t>
            </a:r>
            <a:endParaRPr lang="en-US" altLang="en-US" sz="1400" dirty="0">
              <a:solidFill>
                <a:srgbClr val="00CD00"/>
              </a:solidFill>
              <a:latin typeface="CourierNewPSMT" charset="0"/>
            </a:endParaRPr>
          </a:p>
          <a:p>
            <a:pPr eaLnBrk="1" hangingPunct="1"/>
            <a:r>
              <a:rPr lang="en-US" altLang="en-US" sz="1400" dirty="0">
                <a:solidFill>
                  <a:srgbClr val="00CD00"/>
                </a:solidFill>
                <a:latin typeface="CourierNewPSMT" charset="0"/>
              </a:rPr>
              <a:t>         between 50 and 100.&lt;/p&gt;"</a:t>
            </a:r>
            <a:r>
              <a:rPr lang="en-US" altLang="en-US" sz="1400" dirty="0">
                <a:solidFill>
                  <a:srgbClr val="000000"/>
                </a:solidFill>
                <a:latin typeface="CourierNewPSMT" charset="0"/>
              </a:rPr>
              <a:t>);</a:t>
            </a:r>
          </a:p>
          <a:p>
            <a:pPr eaLnBrk="1" hangingPunct="1"/>
            <a:r>
              <a:rPr lang="en-US" altLang="en-US" sz="1400" dirty="0">
                <a:solidFill>
                  <a:srgbClr val="000000"/>
                </a:solidFill>
                <a:latin typeface="CourierNewPSMT" charset="0"/>
              </a:rPr>
              <a:t>   }</a:t>
            </a:r>
          </a:p>
          <a:p>
            <a:pPr eaLnBrk="1" hangingPunct="1"/>
            <a:r>
              <a:rPr lang="en-US" altLang="en-US" sz="1400" dirty="0">
                <a:solidFill>
                  <a:srgbClr val="000000"/>
                </a:solidFill>
                <a:latin typeface="CourierNewPSMT" charset="0"/>
              </a:rPr>
              <a:t>}</a:t>
            </a:r>
            <a:endParaRPr lang="en-US" alt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093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4478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1600" dirty="0" smtClean="0">
                <a:ea typeface="ヒラギノ角ゴ Pro W3" pitchFamily="127" charset="-128"/>
              </a:rPr>
              <a:t>Compact version of nested </a:t>
            </a:r>
            <a:r>
              <a:rPr lang="en-US" altLang="en-US" sz="1600" dirty="0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if/else</a:t>
            </a:r>
            <a:r>
              <a:rPr lang="en-US" altLang="en-US" sz="1600" dirty="0" smtClean="0">
                <a:ea typeface="ヒラギノ角ゴ Pro W3" pitchFamily="127" charset="-128"/>
              </a:rPr>
              <a:t> statements</a:t>
            </a:r>
          </a:p>
          <a:p>
            <a:pPr lvl="1"/>
            <a:r>
              <a:rPr lang="en-US" altLang="en-US" sz="1400" dirty="0" smtClean="0">
                <a:ea typeface="ヒラギノ角ゴ Pro W3" pitchFamily="127" charset="-128"/>
              </a:rPr>
              <a:t>combine an </a:t>
            </a:r>
            <a:r>
              <a:rPr lang="en-US" altLang="en-US" sz="1400" dirty="0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else</a:t>
            </a:r>
            <a:r>
              <a:rPr lang="en-US" altLang="en-US" sz="1400" dirty="0" smtClean="0">
                <a:ea typeface="ヒラギノ角ゴ Pro W3" pitchFamily="127" charset="-128"/>
              </a:rPr>
              <a:t> statement with its nested </a:t>
            </a:r>
            <a:r>
              <a:rPr lang="en-US" altLang="en-US" sz="1400" dirty="0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if</a:t>
            </a:r>
            <a:r>
              <a:rPr lang="en-US" altLang="en-US" sz="1400" dirty="0" smtClean="0">
                <a:ea typeface="ヒラギノ角ゴ Pro W3" pitchFamily="127" charset="-128"/>
              </a:rPr>
              <a:t> statement</a:t>
            </a:r>
          </a:p>
          <a:p>
            <a:pPr lvl="1"/>
            <a:r>
              <a:rPr lang="en-US" altLang="en-US" sz="1400" dirty="0" smtClean="0">
                <a:ea typeface="ヒラギノ角ゴ Pro W3" pitchFamily="127" charset="-128"/>
              </a:rPr>
              <a:t>requires fewer characters</a:t>
            </a:r>
          </a:p>
          <a:p>
            <a:pPr lvl="1"/>
            <a:r>
              <a:rPr lang="en-US" altLang="en-US" sz="1400" dirty="0" smtClean="0">
                <a:ea typeface="ヒラギノ角ゴ Pro W3" pitchFamily="127" charset="-128"/>
              </a:rPr>
              <a:t>easier to read</a:t>
            </a:r>
          </a:p>
        </p:txBody>
      </p:sp>
      <p:sp>
        <p:nvSpPr>
          <p:cNvPr id="4096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else if</a:t>
            </a:r>
            <a:r>
              <a:rPr lang="en-US" altLang="en-US" smtClean="0">
                <a:ea typeface="ヒラギノ角ゴ Pro W3" pitchFamily="127" charset="-128"/>
              </a:rPr>
              <a:t> constructions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4648200" y="2362200"/>
            <a:ext cx="3581400" cy="181588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rgbClr val="F3711C"/>
                </a:solidFill>
                <a:latin typeface="CourierNewPSMT"/>
                <a:ea typeface="ヒラギノ角ゴ Pro W3" charset="0"/>
                <a:cs typeface="ヒラギノ角ゴ Pro W3" charset="0"/>
              </a:rPr>
              <a:t>if </a:t>
            </a:r>
            <a:r>
              <a:rPr lang="en-US" sz="1400" dirty="0">
                <a:solidFill>
                  <a:srgbClr val="000000"/>
                </a:solidFill>
                <a:latin typeface="CourierNewPSMT"/>
                <a:ea typeface="ヒラギノ角ゴ Pro W3" charset="0"/>
                <a:cs typeface="ヒラギノ角ゴ Pro W3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NewPSMT"/>
                <a:ea typeface="ヒラギノ角ゴ Pro W3" charset="0"/>
                <a:cs typeface="ヒラギノ角ゴ Pro W3" charset="0"/>
              </a:rPr>
              <a:t>gameLocation</a:t>
            </a:r>
            <a:r>
              <a:rPr lang="en-US" sz="1400" dirty="0">
                <a:solidFill>
                  <a:srgbClr val="000000"/>
                </a:solidFill>
                <a:latin typeface="CourierNewPSMT"/>
                <a:ea typeface="ヒラギノ角ゴ Pro W3" charset="0"/>
                <a:cs typeface="ヒラギノ角ゴ Pro W3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NewPSMT"/>
                <a:ea typeface="ヒラギノ角ゴ Pro W3" charset="0"/>
                <a:cs typeface="ヒラギノ角ゴ Pro W3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NewPSMT"/>
                <a:ea typeface="ヒラギノ角ゴ Pro W3" charset="0"/>
                <a:cs typeface="ヒラギノ角ゴ Pro W3" charset="0"/>
              </a:rPr>
              <a:t>] </a:t>
            </a:r>
            <a:r>
              <a:rPr lang="en-US" sz="1400" dirty="0">
                <a:solidFill>
                  <a:srgbClr val="F3711C"/>
                </a:solidFill>
                <a:latin typeface="CourierNewPSMT"/>
                <a:ea typeface="ヒラギノ角ゴ Pro W3" charset="0"/>
                <a:cs typeface="ヒラギノ角ゴ Pro W3" charset="0"/>
              </a:rPr>
              <a:t>=== </a:t>
            </a:r>
            <a:r>
              <a:rPr lang="en-US" sz="1400" dirty="0">
                <a:solidFill>
                  <a:srgbClr val="00CD00"/>
                </a:solidFill>
                <a:latin typeface="CourierNewPSMT"/>
                <a:ea typeface="ヒラギノ角ゴ Pro W3" charset="0"/>
                <a:cs typeface="ヒラギノ角ゴ Pro W3" charset="0"/>
              </a:rPr>
              <a:t>"away"</a:t>
            </a:r>
            <a:r>
              <a:rPr lang="en-US" sz="1400" dirty="0">
                <a:solidFill>
                  <a:srgbClr val="000000"/>
                </a:solidFill>
                <a:latin typeface="CourierNewPSMT"/>
                <a:ea typeface="ヒラギノ角ゴ Pro W3" charset="0"/>
                <a:cs typeface="ヒラギノ角ゴ Pro W3" charset="0"/>
              </a:rPr>
              <a:t>) {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CourierNewPSMT"/>
                <a:ea typeface="ヒラギノ角ゴ Pro W3" charset="0"/>
                <a:cs typeface="ヒラギノ角ゴ Pro W3" charset="0"/>
              </a:rPr>
              <a:t>   paragraphs[</a:t>
            </a:r>
            <a:r>
              <a:rPr lang="en-US" sz="1400" dirty="0">
                <a:solidFill>
                  <a:srgbClr val="005CCF"/>
                </a:solidFill>
                <a:latin typeface="CourierNewPSMT"/>
                <a:ea typeface="ヒラギノ角ゴ Pro W3" charset="0"/>
                <a:cs typeface="ヒラギノ角ゴ Pro W3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NewPSMT"/>
                <a:ea typeface="ヒラギノ角ゴ Pro W3" charset="0"/>
                <a:cs typeface="ヒラギノ角ゴ Pro W3" charset="0"/>
              </a:rPr>
              <a:t>].</a:t>
            </a:r>
            <a:r>
              <a:rPr lang="en-US" sz="1400" dirty="0" err="1">
                <a:solidFill>
                  <a:srgbClr val="000000"/>
                </a:solidFill>
                <a:latin typeface="CourierNewPSMT"/>
                <a:ea typeface="ヒラギノ角ゴ Pro W3" charset="0"/>
                <a:cs typeface="ヒラギノ角ゴ Pro W3" charset="0"/>
              </a:rPr>
              <a:t>innerHTML</a:t>
            </a:r>
            <a:r>
              <a:rPr lang="en-US" sz="1400" dirty="0">
                <a:solidFill>
                  <a:srgbClr val="000000"/>
                </a:solidFill>
                <a:latin typeface="CourierNewPSMT"/>
                <a:ea typeface="ヒラギノ角ゴ Pro W3" charset="0"/>
                <a:cs typeface="ヒラギノ角ゴ Pro W3" charset="0"/>
              </a:rPr>
              <a:t> </a:t>
            </a:r>
            <a:r>
              <a:rPr lang="en-US" sz="1400" dirty="0">
                <a:solidFill>
                  <a:srgbClr val="F3711C"/>
                </a:solidFill>
                <a:latin typeface="CourierNewPSMT"/>
                <a:ea typeface="ヒラギノ角ゴ Pro W3" charset="0"/>
                <a:cs typeface="ヒラギノ角ゴ Pro W3" charset="0"/>
              </a:rPr>
              <a:t>= </a:t>
            </a:r>
            <a:r>
              <a:rPr lang="en-US" sz="1400" dirty="0">
                <a:solidFill>
                  <a:srgbClr val="00CD00"/>
                </a:solidFill>
                <a:latin typeface="CourierNewPSMT"/>
                <a:ea typeface="ヒラギノ角ゴ Pro W3" charset="0"/>
                <a:cs typeface="ヒラギノ角ゴ Pro W3" charset="0"/>
              </a:rPr>
              <a:t>"@ "</a:t>
            </a:r>
            <a:r>
              <a:rPr lang="en-US" sz="1400" dirty="0">
                <a:solidFill>
                  <a:srgbClr val="000000"/>
                </a:solidFill>
                <a:latin typeface="CourierNewPSMT"/>
                <a:ea typeface="ヒラギノ角ゴ Pro W3" charset="0"/>
                <a:cs typeface="ヒラギノ角ゴ Pro W3" charset="0"/>
              </a:rPr>
              <a:t>;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CourierNewPSMT"/>
                <a:ea typeface="ヒラギノ角ゴ Pro W3" charset="0"/>
                <a:cs typeface="ヒラギノ角ゴ Pro W3" charset="0"/>
              </a:rPr>
              <a:t>}</a:t>
            </a:r>
          </a:p>
          <a:p>
            <a:pPr>
              <a:defRPr/>
            </a:pPr>
            <a:r>
              <a:rPr lang="da-DK" sz="1400" dirty="0" err="1">
                <a:solidFill>
                  <a:srgbClr val="F3711C"/>
                </a:solidFill>
                <a:latin typeface="CourierNewPSMT"/>
                <a:ea typeface="ヒラギノ角ゴ Pro W3" charset="0"/>
                <a:cs typeface="ヒラギノ角ゴ Pro W3" charset="0"/>
              </a:rPr>
              <a:t>else</a:t>
            </a:r>
            <a:r>
              <a:rPr lang="da-DK" sz="1400" dirty="0">
                <a:solidFill>
                  <a:srgbClr val="F3711C"/>
                </a:solidFill>
                <a:latin typeface="CourierNewPSMT"/>
                <a:ea typeface="ヒラギノ角ゴ Pro W3" charset="0"/>
                <a:cs typeface="ヒラギノ角ゴ Pro W3" charset="0"/>
              </a:rPr>
              <a:t> </a:t>
            </a:r>
            <a:r>
              <a:rPr lang="da-DK" sz="1400" dirty="0">
                <a:solidFill>
                  <a:srgbClr val="000000"/>
                </a:solidFill>
                <a:latin typeface="CourierNewPSMT"/>
                <a:ea typeface="ヒラギノ角ゴ Pro W3" charset="0"/>
                <a:cs typeface="ヒラギノ角ゴ Pro W3" charset="0"/>
              </a:rPr>
              <a:t>{</a:t>
            </a:r>
          </a:p>
          <a:p>
            <a:pPr>
              <a:defRPr/>
            </a:pPr>
            <a:r>
              <a:rPr lang="da-DK" sz="1400" dirty="0">
                <a:solidFill>
                  <a:srgbClr val="F3711C"/>
                </a:solidFill>
                <a:latin typeface="CourierNewPSMT"/>
                <a:ea typeface="ヒラギノ角ゴ Pro W3" charset="0"/>
                <a:cs typeface="ヒラギノ角ゴ Pro W3" charset="0"/>
              </a:rPr>
              <a:t>   </a:t>
            </a:r>
            <a:r>
              <a:rPr lang="da-DK" sz="1400" dirty="0" err="1">
                <a:solidFill>
                  <a:srgbClr val="F3711C"/>
                </a:solidFill>
                <a:latin typeface="CourierNewPSMT"/>
                <a:ea typeface="ヒラギノ角ゴ Pro W3" charset="0"/>
                <a:cs typeface="ヒラギノ角ゴ Pro W3" charset="0"/>
              </a:rPr>
              <a:t>if</a:t>
            </a:r>
            <a:r>
              <a:rPr lang="da-DK" sz="1400" dirty="0">
                <a:solidFill>
                  <a:srgbClr val="F3711C"/>
                </a:solidFill>
                <a:latin typeface="CourierNewPSMT"/>
                <a:ea typeface="ヒラギノ角ゴ Pro W3" charset="0"/>
                <a:cs typeface="ヒラギノ角ゴ Pro W3" charset="0"/>
              </a:rPr>
              <a:t> </a:t>
            </a:r>
            <a:r>
              <a:rPr lang="da-DK" sz="1400" dirty="0">
                <a:solidFill>
                  <a:srgbClr val="000000"/>
                </a:solidFill>
                <a:latin typeface="CourierNewPSMT"/>
                <a:ea typeface="ヒラギノ角ゴ Pro W3" charset="0"/>
                <a:cs typeface="ヒラギノ角ゴ Pro W3" charset="0"/>
              </a:rPr>
              <a:t>(</a:t>
            </a:r>
            <a:r>
              <a:rPr lang="da-DK" sz="1400" dirty="0" err="1">
                <a:solidFill>
                  <a:srgbClr val="000000"/>
                </a:solidFill>
                <a:latin typeface="CourierNewPSMT"/>
                <a:ea typeface="ヒラギノ角ゴ Pro W3" charset="0"/>
                <a:cs typeface="ヒラギノ角ゴ Pro W3" charset="0"/>
              </a:rPr>
              <a:t>gameLocation</a:t>
            </a:r>
            <a:r>
              <a:rPr lang="da-DK" sz="1400" dirty="0">
                <a:solidFill>
                  <a:srgbClr val="000000"/>
                </a:solidFill>
                <a:latin typeface="CourierNewPSMT"/>
                <a:ea typeface="ヒラギノ角ゴ Pro W3" charset="0"/>
                <a:cs typeface="ヒラギノ角ゴ Pro W3" charset="0"/>
              </a:rPr>
              <a:t>[i] </a:t>
            </a:r>
            <a:r>
              <a:rPr lang="da-DK" sz="1400" dirty="0">
                <a:solidFill>
                  <a:srgbClr val="F3711C"/>
                </a:solidFill>
                <a:latin typeface="CourierNewPSMT"/>
                <a:ea typeface="ヒラギノ角ゴ Pro W3" charset="0"/>
                <a:cs typeface="ヒラギノ角ゴ Pro W3" charset="0"/>
              </a:rPr>
              <a:t>=== </a:t>
            </a:r>
            <a:r>
              <a:rPr lang="da-DK" sz="1400" dirty="0">
                <a:solidFill>
                  <a:srgbClr val="00CD00"/>
                </a:solidFill>
                <a:latin typeface="CourierNewPSMT"/>
                <a:ea typeface="ヒラギノ角ゴ Pro W3" charset="0"/>
                <a:cs typeface="ヒラギノ角ゴ Pro W3" charset="0"/>
              </a:rPr>
              <a:t>"</a:t>
            </a:r>
            <a:r>
              <a:rPr lang="da-DK" sz="1400" dirty="0" err="1">
                <a:solidFill>
                  <a:srgbClr val="00CD00"/>
                </a:solidFill>
                <a:latin typeface="CourierNewPSMT"/>
                <a:ea typeface="ヒラギノ角ゴ Pro W3" charset="0"/>
                <a:cs typeface="ヒラギノ角ゴ Pro W3" charset="0"/>
              </a:rPr>
              <a:t>home</a:t>
            </a:r>
            <a:r>
              <a:rPr lang="da-DK" sz="1400" dirty="0">
                <a:solidFill>
                  <a:srgbClr val="00CD00"/>
                </a:solidFill>
                <a:latin typeface="CourierNewPSMT"/>
                <a:ea typeface="ヒラギノ角ゴ Pro W3" charset="0"/>
                <a:cs typeface="ヒラギノ角ゴ Pro W3" charset="0"/>
              </a:rPr>
              <a:t>"</a:t>
            </a:r>
            <a:r>
              <a:rPr lang="da-DK" sz="1400" dirty="0">
                <a:solidFill>
                  <a:srgbClr val="000000"/>
                </a:solidFill>
                <a:latin typeface="CourierNewPSMT"/>
                <a:ea typeface="ヒラギノ角ゴ Pro W3" charset="0"/>
                <a:cs typeface="ヒラギノ角ゴ Pro W3" charset="0"/>
              </a:rPr>
              <a:t>) {</a:t>
            </a:r>
          </a:p>
          <a:p>
            <a:pPr>
              <a:defRPr/>
            </a:pPr>
            <a:r>
              <a:rPr lang="da-DK" sz="1400" dirty="0">
                <a:solidFill>
                  <a:srgbClr val="000000"/>
                </a:solidFill>
                <a:latin typeface="CourierNewPSMT"/>
                <a:ea typeface="ヒラギノ角ゴ Pro W3" charset="0"/>
                <a:cs typeface="ヒラギノ角ゴ Pro W3" charset="0"/>
              </a:rPr>
              <a:t>      </a:t>
            </a:r>
            <a:r>
              <a:rPr lang="da-DK" sz="1400" dirty="0" err="1">
                <a:solidFill>
                  <a:srgbClr val="000000"/>
                </a:solidFill>
                <a:latin typeface="CourierNewPSMT"/>
                <a:ea typeface="ヒラギノ角ゴ Pro W3" charset="0"/>
                <a:cs typeface="ヒラギノ角ゴ Pro W3" charset="0"/>
              </a:rPr>
              <a:t>paragraphs</a:t>
            </a:r>
            <a:r>
              <a:rPr lang="da-DK" sz="1400" dirty="0">
                <a:solidFill>
                  <a:srgbClr val="000000"/>
                </a:solidFill>
                <a:latin typeface="CourierNewPSMT"/>
                <a:ea typeface="ヒラギノ角ゴ Pro W3" charset="0"/>
                <a:cs typeface="ヒラギノ角ゴ Pro W3" charset="0"/>
              </a:rPr>
              <a:t>[</a:t>
            </a:r>
            <a:r>
              <a:rPr lang="da-DK" sz="1400" dirty="0">
                <a:solidFill>
                  <a:srgbClr val="005CCF"/>
                </a:solidFill>
                <a:latin typeface="CourierNewPSMT"/>
                <a:ea typeface="ヒラギノ角ゴ Pro W3" charset="0"/>
                <a:cs typeface="ヒラギノ角ゴ Pro W3" charset="0"/>
              </a:rPr>
              <a:t>1</a:t>
            </a:r>
            <a:r>
              <a:rPr lang="da-DK" sz="1400" dirty="0">
                <a:solidFill>
                  <a:srgbClr val="000000"/>
                </a:solidFill>
                <a:latin typeface="CourierNewPSMT"/>
                <a:ea typeface="ヒラギノ角ゴ Pro W3" charset="0"/>
                <a:cs typeface="ヒラギノ角ゴ Pro W3" charset="0"/>
              </a:rPr>
              <a:t>].</a:t>
            </a:r>
            <a:r>
              <a:rPr lang="da-DK" sz="1400" dirty="0" err="1">
                <a:solidFill>
                  <a:srgbClr val="000000"/>
                </a:solidFill>
                <a:latin typeface="CourierNewPSMT"/>
                <a:ea typeface="ヒラギノ角ゴ Pro W3" charset="0"/>
                <a:cs typeface="ヒラギノ角ゴ Pro W3" charset="0"/>
              </a:rPr>
              <a:t>innerHTML</a:t>
            </a:r>
            <a:r>
              <a:rPr lang="da-DK" sz="1400" dirty="0">
                <a:solidFill>
                  <a:srgbClr val="000000"/>
                </a:solidFill>
                <a:latin typeface="CourierNewPSMT"/>
                <a:ea typeface="ヒラギノ角ゴ Pro W3" charset="0"/>
                <a:cs typeface="ヒラギノ角ゴ Pro W3" charset="0"/>
              </a:rPr>
              <a:t> </a:t>
            </a:r>
            <a:r>
              <a:rPr lang="da-DK" sz="1400" dirty="0">
                <a:solidFill>
                  <a:srgbClr val="F3711C"/>
                </a:solidFill>
                <a:latin typeface="CourierNewPSMT"/>
                <a:ea typeface="ヒラギノ角ゴ Pro W3" charset="0"/>
                <a:cs typeface="ヒラギノ角ゴ Pro W3" charset="0"/>
              </a:rPr>
              <a:t>= </a:t>
            </a:r>
            <a:r>
              <a:rPr lang="da-DK" sz="1400" dirty="0">
                <a:solidFill>
                  <a:srgbClr val="00CD00"/>
                </a:solidFill>
                <a:latin typeface="CourierNewPSMT"/>
                <a:ea typeface="ヒラギノ角ゴ Pro W3" charset="0"/>
                <a:cs typeface="ヒラギノ角ゴ Pro W3" charset="0"/>
              </a:rPr>
              <a:t>"</a:t>
            </a:r>
            <a:r>
              <a:rPr lang="da-DK" sz="1400" dirty="0" err="1">
                <a:solidFill>
                  <a:srgbClr val="00CD00"/>
                </a:solidFill>
                <a:latin typeface="CourierNewPSMT"/>
                <a:ea typeface="ヒラギノ角ゴ Pro W3" charset="0"/>
                <a:cs typeface="ヒラギノ角ゴ Pro W3" charset="0"/>
              </a:rPr>
              <a:t>vs</a:t>
            </a:r>
            <a:r>
              <a:rPr lang="da-DK" sz="1400" dirty="0">
                <a:solidFill>
                  <a:srgbClr val="00CD00"/>
                </a:solidFill>
                <a:latin typeface="CourierNewPSMT"/>
                <a:ea typeface="ヒラギノ角ゴ Pro W3" charset="0"/>
                <a:cs typeface="ヒラギノ角ゴ Pro W3" charset="0"/>
              </a:rPr>
              <a:t> "</a:t>
            </a:r>
            <a:r>
              <a:rPr lang="da-DK" sz="1400" dirty="0">
                <a:solidFill>
                  <a:srgbClr val="000000"/>
                </a:solidFill>
                <a:latin typeface="CourierNewPSMT"/>
                <a:ea typeface="ヒラギノ角ゴ Pro W3" charset="0"/>
                <a:cs typeface="ヒラギノ角ゴ Pro W3" charset="0"/>
              </a:rPr>
              <a:t>;</a:t>
            </a:r>
          </a:p>
          <a:p>
            <a:pPr>
              <a:defRPr/>
            </a:pPr>
            <a:r>
              <a:rPr lang="da-DK" sz="1400" dirty="0">
                <a:solidFill>
                  <a:srgbClr val="000000"/>
                </a:solidFill>
                <a:latin typeface="CourierNewPSMT"/>
                <a:ea typeface="ヒラギノ角ゴ Pro W3" charset="0"/>
                <a:cs typeface="ヒラギノ角ゴ Pro W3" charset="0"/>
              </a:rPr>
              <a:t>   }</a:t>
            </a:r>
          </a:p>
          <a:p>
            <a:pPr>
              <a:defRPr/>
            </a:pPr>
            <a:r>
              <a:rPr lang="da-DK" sz="1400" dirty="0">
                <a:solidFill>
                  <a:srgbClr val="000000"/>
                </a:solidFill>
                <a:latin typeface="CourierNewPSMT"/>
                <a:ea typeface="ヒラギノ角ゴ Pro W3" charset="0"/>
                <a:cs typeface="ヒラギノ角ゴ Pro W3" charset="0"/>
              </a:rPr>
              <a:t>}</a:t>
            </a:r>
            <a:endParaRPr lang="en-US" sz="1400" dirty="0">
              <a:latin typeface="Courier New" pitchFamily="49" charset="0"/>
              <a:ea typeface="+mn-ea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4648200" y="4495800"/>
            <a:ext cx="3581400" cy="138499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rgbClr val="F3711C"/>
                </a:solidFill>
                <a:latin typeface="CourierNewPSMT"/>
                <a:ea typeface="ヒラギノ角ゴ Pro W3" charset="0"/>
                <a:cs typeface="ヒラギノ角ゴ Pro W3" charset="0"/>
              </a:rPr>
              <a:t>if </a:t>
            </a:r>
            <a:r>
              <a:rPr lang="en-US" sz="1400" dirty="0">
                <a:solidFill>
                  <a:srgbClr val="000000"/>
                </a:solidFill>
                <a:latin typeface="CourierNewPSMT"/>
                <a:ea typeface="ヒラギノ角ゴ Pro W3" charset="0"/>
                <a:cs typeface="ヒラギノ角ゴ Pro W3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NewPSMT"/>
                <a:ea typeface="ヒラギノ角ゴ Pro W3" charset="0"/>
                <a:cs typeface="ヒラギノ角ゴ Pro W3" charset="0"/>
              </a:rPr>
              <a:t>gameLocation</a:t>
            </a:r>
            <a:r>
              <a:rPr lang="en-US" sz="1400" dirty="0">
                <a:solidFill>
                  <a:srgbClr val="000000"/>
                </a:solidFill>
                <a:latin typeface="CourierNewPSMT"/>
                <a:ea typeface="ヒラギノ角ゴ Pro W3" charset="0"/>
                <a:cs typeface="ヒラギノ角ゴ Pro W3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NewPSMT"/>
                <a:ea typeface="ヒラギノ角ゴ Pro W3" charset="0"/>
                <a:cs typeface="ヒラギノ角ゴ Pro W3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NewPSMT"/>
                <a:ea typeface="ヒラギノ角ゴ Pro W3" charset="0"/>
                <a:cs typeface="ヒラギノ角ゴ Pro W3" charset="0"/>
              </a:rPr>
              <a:t>] </a:t>
            </a:r>
            <a:r>
              <a:rPr lang="en-US" sz="1400" dirty="0">
                <a:solidFill>
                  <a:srgbClr val="F3711C"/>
                </a:solidFill>
                <a:latin typeface="CourierNewPSMT"/>
                <a:ea typeface="ヒラギノ角ゴ Pro W3" charset="0"/>
                <a:cs typeface="ヒラギノ角ゴ Pro W3" charset="0"/>
              </a:rPr>
              <a:t>=== </a:t>
            </a:r>
            <a:r>
              <a:rPr lang="en-US" sz="1400" dirty="0">
                <a:solidFill>
                  <a:srgbClr val="00CD00"/>
                </a:solidFill>
                <a:latin typeface="CourierNewPSMT"/>
                <a:ea typeface="ヒラギノ角ゴ Pro W3" charset="0"/>
                <a:cs typeface="ヒラギノ角ゴ Pro W3" charset="0"/>
              </a:rPr>
              <a:t>"away"</a:t>
            </a:r>
            <a:r>
              <a:rPr lang="en-US" sz="1400" dirty="0">
                <a:solidFill>
                  <a:srgbClr val="000000"/>
                </a:solidFill>
                <a:latin typeface="CourierNewPSMT"/>
                <a:ea typeface="ヒラギノ角ゴ Pro W3" charset="0"/>
                <a:cs typeface="ヒラギノ角ゴ Pro W3" charset="0"/>
              </a:rPr>
              <a:t>) {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CourierNewPSMT"/>
                <a:ea typeface="ヒラギノ角ゴ Pro W3" charset="0"/>
                <a:cs typeface="ヒラギノ角ゴ Pro W3" charset="0"/>
              </a:rPr>
              <a:t>   paragraphs[</a:t>
            </a:r>
            <a:r>
              <a:rPr lang="en-US" sz="1400" dirty="0">
                <a:solidFill>
                  <a:srgbClr val="005CCF"/>
                </a:solidFill>
                <a:latin typeface="CourierNewPSMT"/>
                <a:ea typeface="ヒラギノ角ゴ Pro W3" charset="0"/>
                <a:cs typeface="ヒラギノ角ゴ Pro W3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NewPSMT"/>
                <a:ea typeface="ヒラギノ角ゴ Pro W3" charset="0"/>
                <a:cs typeface="ヒラギノ角ゴ Pro W3" charset="0"/>
              </a:rPr>
              <a:t>].</a:t>
            </a:r>
            <a:r>
              <a:rPr lang="en-US" sz="1400" dirty="0" err="1">
                <a:solidFill>
                  <a:srgbClr val="000000"/>
                </a:solidFill>
                <a:latin typeface="CourierNewPSMT"/>
                <a:ea typeface="ヒラギノ角ゴ Pro W3" charset="0"/>
                <a:cs typeface="ヒラギノ角ゴ Pro W3" charset="0"/>
              </a:rPr>
              <a:t>innerHTML</a:t>
            </a:r>
            <a:r>
              <a:rPr lang="en-US" sz="1400" dirty="0">
                <a:solidFill>
                  <a:srgbClr val="000000"/>
                </a:solidFill>
                <a:latin typeface="CourierNewPSMT"/>
                <a:ea typeface="ヒラギノ角ゴ Pro W3" charset="0"/>
                <a:cs typeface="ヒラギノ角ゴ Pro W3" charset="0"/>
              </a:rPr>
              <a:t> </a:t>
            </a:r>
            <a:r>
              <a:rPr lang="en-US" sz="1400" dirty="0">
                <a:solidFill>
                  <a:srgbClr val="F3711C"/>
                </a:solidFill>
                <a:latin typeface="CourierNewPSMT"/>
                <a:ea typeface="ヒラギノ角ゴ Pro W3" charset="0"/>
                <a:cs typeface="ヒラギノ角ゴ Pro W3" charset="0"/>
              </a:rPr>
              <a:t>= </a:t>
            </a:r>
            <a:r>
              <a:rPr lang="en-US" sz="1400" dirty="0">
                <a:solidFill>
                  <a:srgbClr val="00CD00"/>
                </a:solidFill>
                <a:latin typeface="CourierNewPSMT"/>
                <a:ea typeface="ヒラギノ角ゴ Pro W3" charset="0"/>
                <a:cs typeface="ヒラギノ角ゴ Pro W3" charset="0"/>
              </a:rPr>
              <a:t>"@ "</a:t>
            </a:r>
            <a:r>
              <a:rPr lang="en-US" sz="1400" dirty="0">
                <a:solidFill>
                  <a:srgbClr val="000000"/>
                </a:solidFill>
                <a:latin typeface="CourierNewPSMT"/>
                <a:ea typeface="ヒラギノ角ゴ Pro W3" charset="0"/>
                <a:cs typeface="ヒラギノ角ゴ Pro W3" charset="0"/>
              </a:rPr>
              <a:t>;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CourierNewPSMT"/>
                <a:ea typeface="ヒラギノ角ゴ Pro W3" charset="0"/>
                <a:cs typeface="ヒラギノ角ゴ Pro W3" charset="0"/>
              </a:rPr>
              <a:t>}</a:t>
            </a:r>
            <a:endParaRPr lang="en-US" sz="1400" dirty="0">
              <a:solidFill>
                <a:srgbClr val="F3711C"/>
              </a:solidFill>
              <a:latin typeface="CourierNewPSMT"/>
              <a:ea typeface="ヒラギノ角ゴ Pro W3" charset="0"/>
              <a:cs typeface="ヒラギノ角ゴ Pro W3" charset="0"/>
            </a:endParaRPr>
          </a:p>
          <a:p>
            <a:pPr>
              <a:defRPr/>
            </a:pPr>
            <a:r>
              <a:rPr lang="en-US" sz="1400" dirty="0">
                <a:solidFill>
                  <a:srgbClr val="F3711C"/>
                </a:solidFill>
                <a:latin typeface="CourierNewPSMT"/>
                <a:ea typeface="ヒラギノ角ゴ Pro W3" charset="0"/>
                <a:cs typeface="ヒラギノ角ゴ Pro W3" charset="0"/>
              </a:rPr>
              <a:t>else if </a:t>
            </a:r>
            <a:r>
              <a:rPr lang="en-US" sz="1400" dirty="0">
                <a:solidFill>
                  <a:srgbClr val="000000"/>
                </a:solidFill>
                <a:latin typeface="CourierNewPSMT"/>
                <a:ea typeface="ヒラギノ角ゴ Pro W3" charset="0"/>
                <a:cs typeface="ヒラギノ角ゴ Pro W3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NewPSMT"/>
                <a:ea typeface="ヒラギノ角ゴ Pro W3" charset="0"/>
                <a:cs typeface="ヒラギノ角ゴ Pro W3" charset="0"/>
              </a:rPr>
              <a:t>gameLocation</a:t>
            </a:r>
            <a:r>
              <a:rPr lang="en-US" sz="1400" dirty="0">
                <a:solidFill>
                  <a:srgbClr val="000000"/>
                </a:solidFill>
                <a:latin typeface="CourierNewPSMT"/>
                <a:ea typeface="ヒラギノ角ゴ Pro W3" charset="0"/>
                <a:cs typeface="ヒラギノ角ゴ Pro W3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urierNewPSMT"/>
                <a:ea typeface="ヒラギノ角ゴ Pro W3" charset="0"/>
                <a:cs typeface="ヒラギノ角ゴ Pro W3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NewPSMT"/>
                <a:ea typeface="ヒラギノ角ゴ Pro W3" charset="0"/>
                <a:cs typeface="ヒラギノ角ゴ Pro W3" charset="0"/>
              </a:rPr>
              <a:t>] </a:t>
            </a:r>
            <a:r>
              <a:rPr lang="en-US" sz="1400" dirty="0">
                <a:solidFill>
                  <a:srgbClr val="F3711C"/>
                </a:solidFill>
                <a:latin typeface="CourierNewPSMT"/>
                <a:ea typeface="ヒラギノ角ゴ Pro W3" charset="0"/>
                <a:cs typeface="ヒラギノ角ゴ Pro W3" charset="0"/>
              </a:rPr>
              <a:t>=== </a:t>
            </a:r>
            <a:r>
              <a:rPr lang="en-US" sz="1400" dirty="0">
                <a:solidFill>
                  <a:srgbClr val="00CD00"/>
                </a:solidFill>
                <a:latin typeface="CourierNewPSMT"/>
                <a:ea typeface="ヒラギノ角ゴ Pro W3" charset="0"/>
                <a:cs typeface="ヒラギノ角ゴ Pro W3" charset="0"/>
              </a:rPr>
              <a:t>"home"</a:t>
            </a:r>
            <a:r>
              <a:rPr lang="en-US" sz="1400" dirty="0">
                <a:solidFill>
                  <a:srgbClr val="000000"/>
                </a:solidFill>
                <a:latin typeface="CourierNewPSMT"/>
                <a:ea typeface="ヒラギノ角ゴ Pro W3" charset="0"/>
                <a:cs typeface="ヒラギノ角ゴ Pro W3" charset="0"/>
              </a:rPr>
              <a:t>) {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CourierNewPSMT"/>
                <a:ea typeface="ヒラギノ角ゴ Pro W3" charset="0"/>
                <a:cs typeface="ヒラギノ角ゴ Pro W3" charset="0"/>
              </a:rPr>
              <a:t>   paragraphs[</a:t>
            </a:r>
            <a:r>
              <a:rPr lang="en-US" sz="1400" dirty="0">
                <a:solidFill>
                  <a:srgbClr val="005CCF"/>
                </a:solidFill>
                <a:latin typeface="CourierNewPSMT"/>
                <a:ea typeface="ヒラギノ角ゴ Pro W3" charset="0"/>
                <a:cs typeface="ヒラギノ角ゴ Pro W3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urierNewPSMT"/>
                <a:ea typeface="ヒラギノ角ゴ Pro W3" charset="0"/>
                <a:cs typeface="ヒラギノ角ゴ Pro W3" charset="0"/>
              </a:rPr>
              <a:t>].</a:t>
            </a:r>
            <a:r>
              <a:rPr lang="en-US" sz="1400" dirty="0" err="1">
                <a:solidFill>
                  <a:srgbClr val="000000"/>
                </a:solidFill>
                <a:latin typeface="CourierNewPSMT"/>
                <a:ea typeface="ヒラギノ角ゴ Pro W3" charset="0"/>
                <a:cs typeface="ヒラギノ角ゴ Pro W3" charset="0"/>
              </a:rPr>
              <a:t>innerHTML</a:t>
            </a:r>
            <a:r>
              <a:rPr lang="en-US" sz="1400" dirty="0">
                <a:solidFill>
                  <a:srgbClr val="000000"/>
                </a:solidFill>
                <a:latin typeface="CourierNewPSMT"/>
                <a:ea typeface="ヒラギノ角ゴ Pro W3" charset="0"/>
                <a:cs typeface="ヒラギノ角ゴ Pro W3" charset="0"/>
              </a:rPr>
              <a:t> </a:t>
            </a:r>
            <a:r>
              <a:rPr lang="en-US" sz="1400" dirty="0">
                <a:solidFill>
                  <a:srgbClr val="F3711C"/>
                </a:solidFill>
                <a:latin typeface="CourierNewPSMT"/>
                <a:ea typeface="ヒラギノ角ゴ Pro W3" charset="0"/>
                <a:cs typeface="ヒラギノ角ゴ Pro W3" charset="0"/>
              </a:rPr>
              <a:t>= </a:t>
            </a:r>
            <a:r>
              <a:rPr lang="en-US" sz="1400" dirty="0">
                <a:solidFill>
                  <a:srgbClr val="00CD00"/>
                </a:solidFill>
                <a:latin typeface="CourierNewPSMT"/>
                <a:ea typeface="ヒラギノ角ゴ Pro W3" charset="0"/>
                <a:cs typeface="ヒラギノ角ゴ Pro W3" charset="0"/>
              </a:rPr>
              <a:t>"</a:t>
            </a:r>
            <a:r>
              <a:rPr lang="en-US" sz="1400" dirty="0" err="1">
                <a:solidFill>
                  <a:srgbClr val="00CD00"/>
                </a:solidFill>
                <a:latin typeface="CourierNewPSMT"/>
                <a:ea typeface="ヒラギノ角ゴ Pro W3" charset="0"/>
                <a:cs typeface="ヒラギノ角ゴ Pro W3" charset="0"/>
              </a:rPr>
              <a:t>vs</a:t>
            </a:r>
            <a:r>
              <a:rPr lang="en-US" sz="1400" dirty="0">
                <a:solidFill>
                  <a:srgbClr val="00CD00"/>
                </a:solidFill>
                <a:latin typeface="CourierNewPSMT"/>
                <a:ea typeface="ヒラギノ角ゴ Pro W3" charset="0"/>
                <a:cs typeface="ヒラギノ角ゴ Pro W3" charset="0"/>
              </a:rPr>
              <a:t> "</a:t>
            </a:r>
            <a:r>
              <a:rPr lang="en-US" sz="1400" dirty="0">
                <a:solidFill>
                  <a:srgbClr val="000000"/>
                </a:solidFill>
                <a:latin typeface="CourierNewPSMT"/>
                <a:ea typeface="ヒラギノ角ゴ Pro W3" charset="0"/>
                <a:cs typeface="ヒラギノ角ゴ Pro W3" charset="0"/>
              </a:rPr>
              <a:t>;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  <a:latin typeface="CourierNewPSMT"/>
                <a:ea typeface="ヒラギノ角ゴ Pro W3" charset="0"/>
                <a:cs typeface="ヒラギノ角ゴ Pro W3" charset="0"/>
              </a:rPr>
              <a:t>}</a:t>
            </a:r>
            <a:endParaRPr lang="en-US" sz="1400" dirty="0">
              <a:latin typeface="Courier New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6345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4724400" cy="4525963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Controls program flow by executing a specific set of statements</a:t>
            </a:r>
          </a:p>
          <a:p>
            <a:pPr lvl="2" eaLnBrk="1" hangingPunct="1"/>
            <a:r>
              <a:rPr lang="en-US" altLang="en-US" dirty="0" smtClean="0">
                <a:ea typeface="ヒラギノ角ゴ Pro W3" pitchFamily="127" charset="-128"/>
              </a:rPr>
              <a:t>Dependent on an expression value</a:t>
            </a:r>
          </a:p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Compares expression value to value contained within a 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case</a:t>
            </a:r>
            <a:r>
              <a:rPr lang="en-US" altLang="en-US" dirty="0" smtClean="0">
                <a:ea typeface="ヒラギノ角ゴ Pro W3" pitchFamily="127" charset="-128"/>
              </a:rPr>
              <a:t> label</a:t>
            </a:r>
          </a:p>
          <a:p>
            <a:pPr eaLnBrk="1" hangingPunct="1"/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case</a:t>
            </a:r>
            <a:r>
              <a:rPr lang="en-US" altLang="en-US" dirty="0" smtClean="0">
                <a:ea typeface="ヒラギノ角ゴ Pro W3" pitchFamily="127" charset="-128"/>
              </a:rPr>
              <a:t> label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Represents a specific value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Contains one or more statements that execute:</a:t>
            </a:r>
          </a:p>
          <a:p>
            <a:pPr lvl="2" eaLnBrk="1" hangingPunct="1"/>
            <a:r>
              <a:rPr lang="en-US" altLang="en-US" dirty="0" smtClean="0">
                <a:ea typeface="ヒラギノ角ゴ Pro W3" pitchFamily="127" charset="-128"/>
              </a:rPr>
              <a:t>If 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case</a:t>
            </a:r>
            <a:r>
              <a:rPr lang="en-US" altLang="en-US" dirty="0" smtClean="0">
                <a:ea typeface="ヒラギノ角ゴ Pro W3" pitchFamily="127" charset="-128"/>
              </a:rPr>
              <a:t> label value matches the switch statement</a:t>
            </a:r>
            <a:r>
              <a:rPr lang="ja-JP" altLang="en-US" smtClean="0">
                <a:ea typeface="ヒラギノ角ゴ Pro W3" pitchFamily="127" charset="-128"/>
              </a:rPr>
              <a:t>’</a:t>
            </a:r>
            <a:r>
              <a:rPr lang="en-US" altLang="ja-JP" dirty="0" smtClean="0">
                <a:ea typeface="ヒラギノ角ゴ Pro W3" pitchFamily="127" charset="-128"/>
              </a:rPr>
              <a:t>s expression value</a:t>
            </a:r>
            <a:endParaRPr lang="en-US" altLang="en-US" dirty="0" smtClean="0">
              <a:ea typeface="ヒラギノ角ゴ Pro W3" pitchFamily="127" charset="-128"/>
            </a:endParaRP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switch</a:t>
            </a:r>
            <a:r>
              <a:rPr lang="en-US" altLang="en-US" smtClean="0">
                <a:ea typeface="ヒラギノ角ゴ Pro W3" pitchFamily="127" charset="-128"/>
              </a:rPr>
              <a:t> Statements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486400" y="1447800"/>
            <a:ext cx="3124200" cy="458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rgbClr val="F3711C"/>
                </a:solidFill>
                <a:latin typeface="CourierNewPSMT" charset="0"/>
              </a:rPr>
              <a:t>switch </a:t>
            </a:r>
            <a:r>
              <a:rPr lang="en-US" altLang="en-US" sz="2400" dirty="0">
                <a:solidFill>
                  <a:srgbClr val="000000"/>
                </a:solidFill>
                <a:latin typeface="CourierNewPSMT" charset="0"/>
              </a:rPr>
              <a:t>(</a:t>
            </a:r>
            <a:r>
              <a:rPr lang="en-US" altLang="en-US" sz="2400" i="1" dirty="0">
                <a:solidFill>
                  <a:srgbClr val="000000"/>
                </a:solidFill>
                <a:latin typeface="CourierNewPSMT" charset="0"/>
              </a:rPr>
              <a:t>expression</a:t>
            </a:r>
            <a:r>
              <a:rPr lang="en-US" altLang="en-US" sz="2400" dirty="0">
                <a:solidFill>
                  <a:srgbClr val="000000"/>
                </a:solidFill>
                <a:latin typeface="CourierNewPSMT" charset="0"/>
              </a:rPr>
              <a:t>) {</a:t>
            </a:r>
          </a:p>
          <a:p>
            <a:pPr eaLnBrk="1" hangingPunct="1"/>
            <a:r>
              <a:rPr lang="en-US" altLang="en-US" sz="2400" dirty="0">
                <a:solidFill>
                  <a:srgbClr val="F3711C"/>
                </a:solidFill>
                <a:latin typeface="CourierNewPSMT" charset="0"/>
              </a:rPr>
              <a:t>   case </a:t>
            </a:r>
            <a:r>
              <a:rPr lang="en-US" altLang="en-US" sz="2400" i="1" dirty="0">
                <a:solidFill>
                  <a:srgbClr val="000000"/>
                </a:solidFill>
                <a:latin typeface="CourierNewPSMT" charset="0"/>
              </a:rPr>
              <a:t>label</a:t>
            </a:r>
            <a:r>
              <a:rPr lang="en-US" altLang="en-US" sz="2400" dirty="0">
                <a:solidFill>
                  <a:srgbClr val="000000"/>
                </a:solidFill>
                <a:latin typeface="CourierNewPSMT" charset="0"/>
              </a:rPr>
              <a:t>:</a:t>
            </a:r>
          </a:p>
          <a:p>
            <a:pPr eaLnBrk="1" hangingPunct="1"/>
            <a:r>
              <a:rPr lang="en-US" altLang="en-US" sz="2400" dirty="0">
                <a:solidFill>
                  <a:srgbClr val="00CD00"/>
                </a:solidFill>
                <a:latin typeface="CourierNewPSMT" charset="0"/>
              </a:rPr>
              <a:t>      </a:t>
            </a:r>
            <a:r>
              <a:rPr lang="en-US" altLang="en-US" sz="2400" i="1" dirty="0">
                <a:solidFill>
                  <a:srgbClr val="000000"/>
                </a:solidFill>
                <a:latin typeface="CourierNewPSMT" charset="0"/>
              </a:rPr>
              <a:t>statements</a:t>
            </a:r>
            <a:r>
              <a:rPr lang="en-US" altLang="en-US" sz="2400" dirty="0">
                <a:solidFill>
                  <a:srgbClr val="000000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en-US" altLang="en-US" sz="2400" dirty="0">
                <a:solidFill>
                  <a:srgbClr val="F3711C"/>
                </a:solidFill>
                <a:latin typeface="CourierNewPSMT" charset="0"/>
              </a:rPr>
              <a:t>      break</a:t>
            </a:r>
            <a:r>
              <a:rPr lang="en-US" altLang="en-US" sz="2400" dirty="0">
                <a:solidFill>
                  <a:srgbClr val="000000"/>
                </a:solidFill>
                <a:latin typeface="CourierNewPSMT" charset="0"/>
              </a:rPr>
              <a:t>;</a:t>
            </a:r>
            <a:r>
              <a:rPr lang="pl-PL" altLang="en-US" sz="2800" dirty="0">
                <a:solidFill>
                  <a:srgbClr val="FFFFFF"/>
                </a:solidFill>
                <a:latin typeface="CourierNewPSMT" charset="0"/>
              </a:rPr>
              <a:t>193</a:t>
            </a:r>
          </a:p>
          <a:p>
            <a:pPr eaLnBrk="1" hangingPunct="1"/>
            <a:r>
              <a:rPr lang="pl-PL" altLang="en-US" sz="2400" dirty="0">
                <a:solidFill>
                  <a:srgbClr val="00CD00"/>
                </a:solidFill>
                <a:latin typeface="CourierNewPSMT" charset="0"/>
              </a:rPr>
              <a:t>   </a:t>
            </a:r>
            <a:r>
              <a:rPr lang="pl-PL" altLang="en-US" sz="2400" dirty="0">
                <a:solidFill>
                  <a:srgbClr val="F3711C"/>
                </a:solidFill>
                <a:latin typeface="CourierNewPSMT" charset="0"/>
              </a:rPr>
              <a:t>case </a:t>
            </a:r>
            <a:r>
              <a:rPr lang="pl-PL" altLang="en-US" sz="2400" i="1" dirty="0">
                <a:solidFill>
                  <a:srgbClr val="000000"/>
                </a:solidFill>
                <a:latin typeface="CourierNewPSMT" charset="0"/>
              </a:rPr>
              <a:t>label</a:t>
            </a:r>
            <a:r>
              <a:rPr lang="pl-PL" altLang="en-US" sz="2400" dirty="0">
                <a:solidFill>
                  <a:srgbClr val="000000"/>
                </a:solidFill>
                <a:latin typeface="CourierNewPSMT" charset="0"/>
              </a:rPr>
              <a:t>:</a:t>
            </a:r>
          </a:p>
          <a:p>
            <a:pPr eaLnBrk="1" hangingPunct="1"/>
            <a:r>
              <a:rPr lang="pl-PL" altLang="en-US" sz="2400" dirty="0">
                <a:solidFill>
                  <a:srgbClr val="00CD00"/>
                </a:solidFill>
                <a:latin typeface="CourierNewPSMT" charset="0"/>
              </a:rPr>
              <a:t>      </a:t>
            </a:r>
            <a:r>
              <a:rPr lang="pl-PL" altLang="en-US" sz="2400" i="1" dirty="0">
                <a:solidFill>
                  <a:srgbClr val="000000"/>
                </a:solidFill>
                <a:latin typeface="CourierNewPSMT" charset="0"/>
              </a:rPr>
              <a:t>statements</a:t>
            </a:r>
            <a:r>
              <a:rPr lang="pl-PL" altLang="en-US" sz="2400" dirty="0">
                <a:solidFill>
                  <a:srgbClr val="000000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pl-PL" altLang="en-US" sz="2400" dirty="0">
                <a:solidFill>
                  <a:srgbClr val="00CD00"/>
                </a:solidFill>
                <a:latin typeface="CourierNewPSMT" charset="0"/>
              </a:rPr>
              <a:t>      </a:t>
            </a:r>
            <a:r>
              <a:rPr lang="pl-PL" altLang="en-US" sz="2400" dirty="0">
                <a:solidFill>
                  <a:srgbClr val="F3711C"/>
                </a:solidFill>
                <a:latin typeface="CourierNewPSMT" charset="0"/>
              </a:rPr>
              <a:t>break</a:t>
            </a:r>
            <a:r>
              <a:rPr lang="pl-PL" altLang="en-US" sz="2400" dirty="0">
                <a:solidFill>
                  <a:srgbClr val="000000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pl-PL" altLang="en-US" sz="2400" dirty="0">
                <a:solidFill>
                  <a:srgbClr val="00CD00"/>
                </a:solidFill>
                <a:latin typeface="CourierNewPSMT" charset="0"/>
              </a:rPr>
              <a:t>   </a:t>
            </a:r>
            <a:r>
              <a:rPr lang="pl-PL" altLang="en-US" sz="2400" dirty="0">
                <a:solidFill>
                  <a:srgbClr val="000000"/>
                </a:solidFill>
                <a:latin typeface="CourierNewPSMT" charset="0"/>
              </a:rPr>
              <a:t>...</a:t>
            </a:r>
          </a:p>
          <a:p>
            <a:pPr eaLnBrk="1" hangingPunct="1"/>
            <a:r>
              <a:rPr lang="pl-PL" altLang="en-US" sz="2400" dirty="0">
                <a:solidFill>
                  <a:srgbClr val="00CD00"/>
                </a:solidFill>
                <a:latin typeface="CourierNewPSMT" charset="0"/>
              </a:rPr>
              <a:t>   </a:t>
            </a:r>
            <a:r>
              <a:rPr lang="pl-PL" altLang="en-US" sz="2400" dirty="0">
                <a:solidFill>
                  <a:srgbClr val="F3711C"/>
                </a:solidFill>
                <a:latin typeface="CourierNewPSMT" charset="0"/>
              </a:rPr>
              <a:t>default</a:t>
            </a:r>
            <a:r>
              <a:rPr lang="pl-PL" altLang="en-US" sz="2400" dirty="0">
                <a:solidFill>
                  <a:srgbClr val="000000"/>
                </a:solidFill>
                <a:latin typeface="CourierNewPSMT" charset="0"/>
              </a:rPr>
              <a:t>:</a:t>
            </a:r>
          </a:p>
          <a:p>
            <a:pPr eaLnBrk="1" hangingPunct="1"/>
            <a:r>
              <a:rPr lang="pl-PL" altLang="en-US" sz="2400" dirty="0">
                <a:solidFill>
                  <a:srgbClr val="00CD00"/>
                </a:solidFill>
                <a:latin typeface="CourierNewPSMT" charset="0"/>
              </a:rPr>
              <a:t>      </a:t>
            </a:r>
            <a:r>
              <a:rPr lang="pl-PL" altLang="en-US" sz="2400" i="1" dirty="0">
                <a:solidFill>
                  <a:srgbClr val="000000"/>
                </a:solidFill>
                <a:latin typeface="CourierNewPSMT" charset="0"/>
              </a:rPr>
              <a:t>statements</a:t>
            </a:r>
            <a:r>
              <a:rPr lang="pl-PL" altLang="en-US" sz="2400" dirty="0">
                <a:solidFill>
                  <a:srgbClr val="000000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pl-PL" altLang="en-US" sz="2400" dirty="0">
                <a:solidFill>
                  <a:srgbClr val="00CD00"/>
                </a:solidFill>
                <a:latin typeface="CourierNewPSMT" charset="0"/>
              </a:rPr>
              <a:t>      </a:t>
            </a:r>
            <a:r>
              <a:rPr lang="pl-PL" altLang="en-US" sz="2400" dirty="0">
                <a:solidFill>
                  <a:srgbClr val="F3711C"/>
                </a:solidFill>
                <a:latin typeface="CourierNewPSMT" charset="0"/>
              </a:rPr>
              <a:t>break</a:t>
            </a:r>
            <a:r>
              <a:rPr lang="pl-PL" altLang="en-US" sz="2400" dirty="0">
                <a:solidFill>
                  <a:srgbClr val="000000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pl-PL" altLang="en-US" sz="2400" dirty="0">
                <a:solidFill>
                  <a:srgbClr val="000000"/>
                </a:solidFill>
                <a:latin typeface="CourierNewPSMT" charset="0"/>
              </a:rPr>
              <a:t>}</a:t>
            </a:r>
            <a:endParaRPr lang="en-US" alt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247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4038600" cy="4525963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default</a:t>
            </a:r>
            <a:r>
              <a:rPr lang="en-US" altLang="en-US" dirty="0" smtClean="0">
                <a:ea typeface="ヒラギノ角ゴ Pro W3" pitchFamily="127" charset="-128"/>
              </a:rPr>
              <a:t> label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Executes when the value returned by the 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switch</a:t>
            </a:r>
            <a:r>
              <a:rPr lang="en-US" altLang="en-US" dirty="0" smtClean="0">
                <a:ea typeface="ヒラギノ角ゴ Pro W3" pitchFamily="127" charset="-128"/>
              </a:rPr>
              <a:t> statement expression does not match a case label</a:t>
            </a:r>
          </a:p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When a 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switch</a:t>
            </a:r>
            <a:r>
              <a:rPr lang="en-US" altLang="en-US" dirty="0" smtClean="0">
                <a:ea typeface="ヒラギノ角ゴ Pro W3" pitchFamily="127" charset="-128"/>
              </a:rPr>
              <a:t> statement executes: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Value returned by the expression is compared to each 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case</a:t>
            </a:r>
            <a:r>
              <a:rPr lang="en-US" altLang="en-US" dirty="0" smtClean="0">
                <a:ea typeface="ヒラギノ角ゴ Pro W3" pitchFamily="127" charset="-128"/>
              </a:rPr>
              <a:t> label</a:t>
            </a:r>
          </a:p>
          <a:p>
            <a:pPr lvl="2" eaLnBrk="1" hangingPunct="1"/>
            <a:r>
              <a:rPr lang="en-US" altLang="en-US" dirty="0" smtClean="0">
                <a:ea typeface="ヒラギノ角ゴ Pro W3" pitchFamily="127" charset="-128"/>
              </a:rPr>
              <a:t>In the order in which it is encountered</a:t>
            </a:r>
          </a:p>
          <a:p>
            <a:pPr eaLnBrk="1" hangingPunct="1"/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break </a:t>
            </a:r>
            <a:r>
              <a:rPr lang="en-US" altLang="en-US" dirty="0" smtClean="0">
                <a:ea typeface="ヒラギノ角ゴ Pro W3" pitchFamily="127" charset="-128"/>
              </a:rPr>
              <a:t>statement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Ends execution of a 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switch</a:t>
            </a:r>
            <a:r>
              <a:rPr lang="en-US" altLang="en-US" dirty="0" smtClean="0">
                <a:ea typeface="ヒラギノ角ゴ Pro W3" pitchFamily="127" charset="-128"/>
              </a:rPr>
              <a:t> statement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Should be final statement after each case label</a:t>
            </a:r>
          </a:p>
        </p:txBody>
      </p:sp>
      <p:sp>
        <p:nvSpPr>
          <p:cNvPr id="4608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switch</a:t>
            </a:r>
            <a:r>
              <a:rPr lang="en-US" altLang="en-US" dirty="0" smtClean="0">
                <a:ea typeface="ヒラギノ角ゴ Pro W3" pitchFamily="127" charset="-128"/>
              </a:rPr>
              <a:t> Statements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648200" y="1214021"/>
            <a:ext cx="39624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sz="1400" dirty="0">
                <a:solidFill>
                  <a:srgbClr val="F3711C"/>
                </a:solidFill>
                <a:latin typeface="CourierNewPSMT" charset="0"/>
              </a:rPr>
              <a:t>function </a:t>
            </a:r>
            <a:r>
              <a:rPr lang="en-US" altLang="en-US" sz="1400" dirty="0" err="1">
                <a:solidFill>
                  <a:srgbClr val="005CCF"/>
                </a:solidFill>
                <a:latin typeface="CourierNewPSMT" charset="0"/>
              </a:rPr>
              <a:t>city_location</a:t>
            </a:r>
            <a:r>
              <a:rPr lang="en-US" altLang="en-US" sz="1400" dirty="0">
                <a:solidFill>
                  <a:srgbClr val="000000"/>
                </a:solidFill>
                <a:latin typeface="CourierNewPSMT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NewPSMT" charset="0"/>
              </a:rPr>
              <a:t>americanCity</a:t>
            </a:r>
            <a:r>
              <a:rPr lang="en-US" altLang="en-US" sz="1400" dirty="0">
                <a:solidFill>
                  <a:srgbClr val="000000"/>
                </a:solidFill>
                <a:latin typeface="CourierNewPSMT" charset="0"/>
              </a:rPr>
              <a:t>) {</a:t>
            </a:r>
          </a:p>
          <a:p>
            <a:pPr eaLnBrk="1" hangingPunct="1"/>
            <a:r>
              <a:rPr lang="en-US" altLang="en-US" sz="1400" dirty="0">
                <a:solidFill>
                  <a:srgbClr val="F3711C"/>
                </a:solidFill>
                <a:latin typeface="CourierNewPSMT" charset="0"/>
              </a:rPr>
              <a:t>   switch </a:t>
            </a:r>
            <a:r>
              <a:rPr lang="en-US" altLang="en-US" sz="1400" dirty="0">
                <a:solidFill>
                  <a:srgbClr val="000000"/>
                </a:solidFill>
                <a:latin typeface="CourierNewPSMT" charset="0"/>
              </a:rPr>
              <a:t>(</a:t>
            </a:r>
            <a:r>
              <a:rPr lang="en-US" altLang="en-US" sz="1400" dirty="0" err="1">
                <a:solidFill>
                  <a:srgbClr val="000000"/>
                </a:solidFill>
                <a:latin typeface="CourierNewPSMT" charset="0"/>
              </a:rPr>
              <a:t>americanCity</a:t>
            </a:r>
            <a:r>
              <a:rPr lang="en-US" altLang="en-US" sz="1400" dirty="0">
                <a:solidFill>
                  <a:srgbClr val="000000"/>
                </a:solidFill>
                <a:latin typeface="CourierNewPSMT" charset="0"/>
              </a:rPr>
              <a:t>) {</a:t>
            </a:r>
          </a:p>
          <a:p>
            <a:pPr eaLnBrk="1" hangingPunct="1"/>
            <a:r>
              <a:rPr lang="en-US" altLang="en-US" sz="1400" dirty="0">
                <a:solidFill>
                  <a:srgbClr val="F3711C"/>
                </a:solidFill>
                <a:latin typeface="CourierNewPSMT" charset="0"/>
              </a:rPr>
              <a:t>      case </a:t>
            </a:r>
            <a:r>
              <a:rPr lang="en-US" altLang="en-US" sz="1400" dirty="0">
                <a:solidFill>
                  <a:srgbClr val="00CD00"/>
                </a:solidFill>
                <a:latin typeface="CourierNewPSMT" charset="0"/>
              </a:rPr>
              <a:t>"Boston"</a:t>
            </a:r>
            <a:r>
              <a:rPr lang="en-US" altLang="en-US" sz="1400" dirty="0">
                <a:solidFill>
                  <a:srgbClr val="000000"/>
                </a:solidFill>
                <a:latin typeface="CourierNewPSMT" charset="0"/>
              </a:rPr>
              <a:t>:</a:t>
            </a:r>
          </a:p>
          <a:p>
            <a:pPr eaLnBrk="1" hangingPunct="1"/>
            <a:r>
              <a:rPr lang="en-US" altLang="en-US" sz="1400" dirty="0">
                <a:solidFill>
                  <a:srgbClr val="F3711C"/>
                </a:solidFill>
                <a:latin typeface="CourierNewPSMT" charset="0"/>
              </a:rPr>
              <a:t>         return </a:t>
            </a:r>
            <a:r>
              <a:rPr lang="en-US" altLang="en-US" sz="1400" dirty="0">
                <a:solidFill>
                  <a:srgbClr val="00CD00"/>
                </a:solidFill>
                <a:latin typeface="CourierNewPSMT" charset="0"/>
              </a:rPr>
              <a:t>"Massachusetts"</a:t>
            </a:r>
            <a:r>
              <a:rPr lang="en-US" altLang="en-US" sz="1400" dirty="0">
                <a:solidFill>
                  <a:srgbClr val="000000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en-US" altLang="en-US" sz="1400" dirty="0">
                <a:solidFill>
                  <a:srgbClr val="F3711C"/>
                </a:solidFill>
                <a:latin typeface="CourierNewPSMT" charset="0"/>
              </a:rPr>
              <a:t>         break</a:t>
            </a:r>
            <a:r>
              <a:rPr lang="en-US" altLang="en-US" sz="1400" dirty="0">
                <a:solidFill>
                  <a:srgbClr val="000000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en-US" altLang="en-US" sz="1400" dirty="0">
                <a:solidFill>
                  <a:srgbClr val="F3711C"/>
                </a:solidFill>
                <a:latin typeface="CourierNewPSMT" charset="0"/>
              </a:rPr>
              <a:t>      case </a:t>
            </a:r>
            <a:r>
              <a:rPr lang="en-US" altLang="en-US" sz="1400" dirty="0">
                <a:solidFill>
                  <a:srgbClr val="00CD00"/>
                </a:solidFill>
                <a:latin typeface="CourierNewPSMT" charset="0"/>
              </a:rPr>
              <a:t>"Chicago"</a:t>
            </a:r>
            <a:r>
              <a:rPr lang="en-US" altLang="en-US" sz="1400" dirty="0">
                <a:solidFill>
                  <a:srgbClr val="000000"/>
                </a:solidFill>
                <a:latin typeface="CourierNewPSMT" charset="0"/>
              </a:rPr>
              <a:t>:</a:t>
            </a:r>
          </a:p>
          <a:p>
            <a:pPr eaLnBrk="1" hangingPunct="1"/>
            <a:r>
              <a:rPr lang="en-US" altLang="en-US" sz="1400" dirty="0">
                <a:solidFill>
                  <a:srgbClr val="F3711C"/>
                </a:solidFill>
                <a:latin typeface="CourierNewPSMT" charset="0"/>
              </a:rPr>
              <a:t>         return </a:t>
            </a:r>
            <a:r>
              <a:rPr lang="en-US" altLang="en-US" sz="1400" dirty="0">
                <a:solidFill>
                  <a:srgbClr val="00CD00"/>
                </a:solidFill>
                <a:latin typeface="CourierNewPSMT" charset="0"/>
              </a:rPr>
              <a:t>"Illinois"</a:t>
            </a:r>
            <a:r>
              <a:rPr lang="en-US" altLang="en-US" sz="1400" dirty="0">
                <a:solidFill>
                  <a:srgbClr val="000000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en-US" altLang="en-US" sz="1400" dirty="0">
                <a:solidFill>
                  <a:srgbClr val="F3711C"/>
                </a:solidFill>
                <a:latin typeface="CourierNewPSMT" charset="0"/>
              </a:rPr>
              <a:t>         break</a:t>
            </a:r>
            <a:r>
              <a:rPr lang="en-US" altLang="en-US" sz="1400" dirty="0">
                <a:solidFill>
                  <a:srgbClr val="000000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en-US" altLang="en-US" sz="1400" dirty="0">
                <a:solidFill>
                  <a:srgbClr val="F3711C"/>
                </a:solidFill>
                <a:latin typeface="CourierNewPSMT" charset="0"/>
              </a:rPr>
              <a:t>      case </a:t>
            </a:r>
            <a:r>
              <a:rPr lang="en-US" altLang="en-US" sz="1400" dirty="0">
                <a:solidFill>
                  <a:srgbClr val="00CD00"/>
                </a:solidFill>
                <a:latin typeface="CourierNewPSMT" charset="0"/>
              </a:rPr>
              <a:t>"Los Angeles"</a:t>
            </a:r>
            <a:r>
              <a:rPr lang="en-US" altLang="en-US" sz="1400" dirty="0">
                <a:solidFill>
                  <a:srgbClr val="000000"/>
                </a:solidFill>
                <a:latin typeface="CourierNewPSMT" charset="0"/>
              </a:rPr>
              <a:t>:</a:t>
            </a:r>
          </a:p>
          <a:p>
            <a:pPr eaLnBrk="1" hangingPunct="1"/>
            <a:r>
              <a:rPr lang="en-US" altLang="en-US" sz="1400" dirty="0">
                <a:solidFill>
                  <a:srgbClr val="F3711C"/>
                </a:solidFill>
                <a:latin typeface="CourierNewPSMT" charset="0"/>
              </a:rPr>
              <a:t>         return </a:t>
            </a:r>
            <a:r>
              <a:rPr lang="en-US" altLang="en-US" sz="1400" dirty="0">
                <a:solidFill>
                  <a:srgbClr val="00CD00"/>
                </a:solidFill>
                <a:latin typeface="CourierNewPSMT" charset="0"/>
              </a:rPr>
              <a:t>"California"</a:t>
            </a:r>
            <a:r>
              <a:rPr lang="en-US" altLang="en-US" sz="1400" dirty="0">
                <a:solidFill>
                  <a:srgbClr val="000000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en-US" altLang="en-US" sz="1400" dirty="0">
                <a:solidFill>
                  <a:srgbClr val="F3711C"/>
                </a:solidFill>
                <a:latin typeface="CourierNewPSMT" charset="0"/>
              </a:rPr>
              <a:t>         break</a:t>
            </a:r>
            <a:r>
              <a:rPr lang="en-US" altLang="en-US" sz="1400" dirty="0">
                <a:solidFill>
                  <a:srgbClr val="000000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en-US" altLang="en-US" sz="1400" dirty="0">
                <a:solidFill>
                  <a:srgbClr val="F3711C"/>
                </a:solidFill>
                <a:latin typeface="CourierNewPSMT" charset="0"/>
              </a:rPr>
              <a:t>      case </a:t>
            </a:r>
            <a:r>
              <a:rPr lang="en-US" altLang="en-US" sz="1400" dirty="0">
                <a:solidFill>
                  <a:srgbClr val="00CD00"/>
                </a:solidFill>
                <a:latin typeface="CourierNewPSMT" charset="0"/>
              </a:rPr>
              <a:t>"Miami"</a:t>
            </a:r>
            <a:r>
              <a:rPr lang="en-US" altLang="en-US" sz="1400" dirty="0">
                <a:solidFill>
                  <a:srgbClr val="000000"/>
                </a:solidFill>
                <a:latin typeface="CourierNewPSMT" charset="0"/>
              </a:rPr>
              <a:t>:</a:t>
            </a:r>
          </a:p>
          <a:p>
            <a:pPr eaLnBrk="1" hangingPunct="1"/>
            <a:r>
              <a:rPr lang="en-US" altLang="en-US" sz="1400" dirty="0">
                <a:solidFill>
                  <a:srgbClr val="F3711C"/>
                </a:solidFill>
                <a:latin typeface="CourierNewPSMT" charset="0"/>
              </a:rPr>
              <a:t>         return </a:t>
            </a:r>
            <a:r>
              <a:rPr lang="en-US" altLang="en-US" sz="1400" dirty="0">
                <a:solidFill>
                  <a:srgbClr val="00CD00"/>
                </a:solidFill>
                <a:latin typeface="CourierNewPSMT" charset="0"/>
              </a:rPr>
              <a:t>"Florida"</a:t>
            </a:r>
            <a:r>
              <a:rPr lang="en-US" altLang="en-US" sz="1400" dirty="0">
                <a:solidFill>
                  <a:srgbClr val="000000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en-US" altLang="en-US" sz="1400" dirty="0">
                <a:solidFill>
                  <a:srgbClr val="F3711C"/>
                </a:solidFill>
                <a:latin typeface="CourierNewPSMT" charset="0"/>
              </a:rPr>
              <a:t>         break</a:t>
            </a:r>
            <a:r>
              <a:rPr lang="en-US" altLang="en-US" sz="1400" dirty="0">
                <a:solidFill>
                  <a:srgbClr val="000000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en-US" altLang="en-US" sz="1400" dirty="0">
                <a:solidFill>
                  <a:srgbClr val="F3711C"/>
                </a:solidFill>
                <a:latin typeface="CourierNewPSMT" charset="0"/>
              </a:rPr>
              <a:t>      case </a:t>
            </a:r>
            <a:r>
              <a:rPr lang="en-US" altLang="en-US" sz="1400" dirty="0">
                <a:solidFill>
                  <a:srgbClr val="00CD00"/>
                </a:solidFill>
                <a:latin typeface="CourierNewPSMT" charset="0"/>
              </a:rPr>
              <a:t>"New York"</a:t>
            </a:r>
            <a:r>
              <a:rPr lang="en-US" altLang="en-US" sz="1400" dirty="0">
                <a:solidFill>
                  <a:srgbClr val="000000"/>
                </a:solidFill>
                <a:latin typeface="CourierNewPSMT" charset="0"/>
              </a:rPr>
              <a:t>:</a:t>
            </a:r>
          </a:p>
          <a:p>
            <a:pPr eaLnBrk="1" hangingPunct="1"/>
            <a:r>
              <a:rPr lang="en-US" altLang="en-US" sz="1400" dirty="0">
                <a:solidFill>
                  <a:srgbClr val="F3711C"/>
                </a:solidFill>
                <a:latin typeface="CourierNewPSMT" charset="0"/>
              </a:rPr>
              <a:t>         return </a:t>
            </a:r>
            <a:r>
              <a:rPr lang="en-US" altLang="en-US" sz="1400" dirty="0">
                <a:solidFill>
                  <a:srgbClr val="00CD00"/>
                </a:solidFill>
                <a:latin typeface="CourierNewPSMT" charset="0"/>
              </a:rPr>
              <a:t>"New York"</a:t>
            </a:r>
            <a:r>
              <a:rPr lang="en-US" altLang="en-US" sz="1400" dirty="0">
                <a:solidFill>
                  <a:srgbClr val="000000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en-US" altLang="en-US" sz="1400" dirty="0">
                <a:solidFill>
                  <a:srgbClr val="F3711C"/>
                </a:solidFill>
                <a:latin typeface="CourierNewPSMT" charset="0"/>
              </a:rPr>
              <a:t>         break</a:t>
            </a:r>
            <a:r>
              <a:rPr lang="en-US" altLang="en-US" sz="1400" dirty="0">
                <a:solidFill>
                  <a:srgbClr val="000000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en-US" altLang="en-US" sz="1400" dirty="0">
                <a:solidFill>
                  <a:srgbClr val="F3711C"/>
                </a:solidFill>
                <a:latin typeface="CourierNewPSMT" charset="0"/>
              </a:rPr>
              <a:t>      default</a:t>
            </a:r>
            <a:r>
              <a:rPr lang="en-US" altLang="en-US" sz="1400" dirty="0">
                <a:solidFill>
                  <a:srgbClr val="000000"/>
                </a:solidFill>
                <a:latin typeface="CourierNewPSMT" charset="0"/>
              </a:rPr>
              <a:t>:</a:t>
            </a:r>
          </a:p>
          <a:p>
            <a:pPr eaLnBrk="1" hangingPunct="1"/>
            <a:r>
              <a:rPr lang="en-US" altLang="en-US" sz="1400" dirty="0">
                <a:solidFill>
                  <a:srgbClr val="F3711C"/>
                </a:solidFill>
                <a:latin typeface="CourierNewPSMT" charset="0"/>
              </a:rPr>
              <a:t>         return </a:t>
            </a:r>
            <a:r>
              <a:rPr lang="en-US" altLang="en-US" sz="1400" dirty="0">
                <a:solidFill>
                  <a:srgbClr val="00CD00"/>
                </a:solidFill>
                <a:latin typeface="CourierNewPSMT" charset="0"/>
              </a:rPr>
              <a:t>"United States"</a:t>
            </a:r>
            <a:r>
              <a:rPr lang="en-US" altLang="en-US" sz="1400" dirty="0">
                <a:solidFill>
                  <a:srgbClr val="000000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en-US" altLang="en-US" sz="1400" dirty="0">
                <a:solidFill>
                  <a:srgbClr val="F3711C"/>
                </a:solidFill>
                <a:latin typeface="CourierNewPSMT" charset="0"/>
              </a:rPr>
              <a:t>         break</a:t>
            </a:r>
            <a:r>
              <a:rPr lang="en-US" altLang="en-US" sz="1400" dirty="0">
                <a:solidFill>
                  <a:srgbClr val="000000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en-US" altLang="en-US" sz="1400" dirty="0">
                <a:solidFill>
                  <a:srgbClr val="000000"/>
                </a:solidFill>
                <a:latin typeface="CourierNewPSMT" charset="0"/>
              </a:rPr>
              <a:t>   }</a:t>
            </a:r>
          </a:p>
          <a:p>
            <a:pPr eaLnBrk="1" hangingPunct="1"/>
            <a:r>
              <a:rPr lang="en-US" altLang="en-US" sz="1400" dirty="0">
                <a:solidFill>
                  <a:srgbClr val="000000"/>
                </a:solidFill>
                <a:latin typeface="CourierNewPSMT" charset="0"/>
              </a:rPr>
              <a:t>}</a:t>
            </a:r>
          </a:p>
          <a:p>
            <a:pPr eaLnBrk="1" hangingPunct="1"/>
            <a:r>
              <a:rPr lang="en-US" altLang="en-US" sz="1400" dirty="0" err="1">
                <a:solidFill>
                  <a:srgbClr val="005CCF"/>
                </a:solidFill>
                <a:latin typeface="CourierNewPSMT" charset="0"/>
              </a:rPr>
              <a:t>document</a:t>
            </a:r>
            <a:r>
              <a:rPr lang="en-US" altLang="en-US" sz="1400" dirty="0" err="1">
                <a:solidFill>
                  <a:srgbClr val="000000"/>
                </a:solidFill>
                <a:latin typeface="CourierNewPSMT" charset="0"/>
              </a:rPr>
              <a:t>.write</a:t>
            </a:r>
            <a:r>
              <a:rPr lang="en-US" altLang="en-US" sz="1400" dirty="0">
                <a:solidFill>
                  <a:srgbClr val="000000"/>
                </a:solidFill>
                <a:latin typeface="CourierNewPSMT" charset="0"/>
              </a:rPr>
              <a:t>(</a:t>
            </a:r>
            <a:r>
              <a:rPr lang="en-US" altLang="en-US" sz="1400" dirty="0">
                <a:solidFill>
                  <a:srgbClr val="00CD00"/>
                </a:solidFill>
                <a:latin typeface="CourierNewPSMT" charset="0"/>
              </a:rPr>
              <a:t>"&lt;p&gt;" </a:t>
            </a:r>
            <a:r>
              <a:rPr lang="en-US" altLang="en-US" sz="1400" dirty="0">
                <a:solidFill>
                  <a:srgbClr val="F3711C"/>
                </a:solidFill>
                <a:latin typeface="CourierNewPSMT" charset="0"/>
              </a:rPr>
              <a:t>+ </a:t>
            </a:r>
            <a:r>
              <a:rPr lang="en-US" altLang="en-US" sz="1400" dirty="0" err="1">
                <a:solidFill>
                  <a:srgbClr val="000000"/>
                </a:solidFill>
                <a:latin typeface="CourierNewPSMT" charset="0"/>
              </a:rPr>
              <a:t>city_location</a:t>
            </a:r>
            <a:r>
              <a:rPr lang="en-US" altLang="en-US" sz="1400" dirty="0">
                <a:solidFill>
                  <a:srgbClr val="000000"/>
                </a:solidFill>
                <a:latin typeface="CourierNewPSMT" charset="0"/>
              </a:rPr>
              <a:t>(</a:t>
            </a:r>
            <a:r>
              <a:rPr lang="en-US" altLang="en-US" sz="1400" dirty="0">
                <a:solidFill>
                  <a:srgbClr val="00CD00"/>
                </a:solidFill>
                <a:latin typeface="CourierNewPSMT" charset="0"/>
              </a:rPr>
              <a:t>"Boston"</a:t>
            </a:r>
            <a:r>
              <a:rPr lang="en-US" altLang="en-US" sz="1400" dirty="0">
                <a:solidFill>
                  <a:srgbClr val="000000"/>
                </a:solidFill>
                <a:latin typeface="CourierNewPSMT" charset="0"/>
              </a:rPr>
              <a:t>) </a:t>
            </a:r>
            <a:r>
              <a:rPr lang="en-US" altLang="en-US" sz="1400" dirty="0">
                <a:solidFill>
                  <a:srgbClr val="F3711C"/>
                </a:solidFill>
                <a:latin typeface="CourierNewPSMT" charset="0"/>
              </a:rPr>
              <a:t>+ </a:t>
            </a:r>
            <a:r>
              <a:rPr lang="en-US" altLang="en-US" sz="1400" dirty="0">
                <a:solidFill>
                  <a:srgbClr val="00CD00"/>
                </a:solidFill>
                <a:latin typeface="CourierNewPSMT" charset="0"/>
              </a:rPr>
              <a:t>"&lt;/p&gt;"</a:t>
            </a:r>
            <a:r>
              <a:rPr lang="en-US" altLang="en-US" sz="1400" dirty="0">
                <a:solidFill>
                  <a:srgbClr val="000000"/>
                </a:solidFill>
                <a:latin typeface="CourierNewPSMT" charset="0"/>
              </a:rPr>
              <a:t>);</a:t>
            </a:r>
            <a:endParaRPr lang="en-US" alt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749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ヒラギノ角ゴ Pro W3" pitchFamily="127" charset="-128"/>
              </a:rPr>
              <a:t>Add a conditional statement to the “Lunch Selections” exercise. If the user selects more than three options, display an alert message that says “You can select up to three options”.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125334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b="1" dirty="0" smtClean="0">
                <a:ea typeface="ヒラギノ角ゴ Pro W3" pitchFamily="127" charset="-128"/>
              </a:rPr>
              <a:t>Array </a:t>
            </a:r>
            <a:r>
              <a:rPr lang="en-US" altLang="en-US" b="1" dirty="0" smtClean="0">
                <a:ea typeface="ヒラギノ角ゴ Pro W3" pitchFamily="127" charset="-128"/>
              </a:rPr>
              <a:t>literal</a:t>
            </a:r>
          </a:p>
          <a:p>
            <a:pPr lvl="1"/>
            <a:r>
              <a:rPr lang="en-US" altLang="en-US" dirty="0" smtClean="0">
                <a:ea typeface="ヒラギノ角ゴ Pro W3" pitchFamily="127" charset="-128"/>
              </a:rPr>
              <a:t>A single statement that declares a variable and specifies array values as its </a:t>
            </a:r>
            <a:r>
              <a:rPr lang="en-US" altLang="en-US" dirty="0" err="1" smtClean="0">
                <a:ea typeface="ヒラギノ角ゴ Pro W3" pitchFamily="127" charset="-128"/>
              </a:rPr>
              <a:t>conent</a:t>
            </a:r>
            <a:r>
              <a:rPr lang="en-US" altLang="en-US" dirty="0" smtClean="0">
                <a:ea typeface="ヒラギノ角ゴ Pro W3" pitchFamily="127" charset="-128"/>
              </a:rPr>
              <a:t>.</a:t>
            </a:r>
            <a:endParaRPr lang="en-US" altLang="en-US" dirty="0" smtClean="0">
              <a:ea typeface="ヒラギノ角ゴ Pro W3" pitchFamily="127" charset="-128"/>
            </a:endParaRP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The most </a:t>
            </a:r>
            <a:r>
              <a:rPr lang="en-US" altLang="en-US" dirty="0" smtClean="0">
                <a:ea typeface="ヒラギノ角ゴ Pro W3" pitchFamily="127" charset="-128"/>
              </a:rPr>
              <a:t>common way to create an </a:t>
            </a:r>
            <a:r>
              <a:rPr lang="en-US" altLang="en-US" dirty="0" smtClean="0">
                <a:ea typeface="ヒラギノ角ゴ Pro W3" pitchFamily="127" charset="-128"/>
              </a:rPr>
              <a:t>array.</a:t>
            </a:r>
            <a:endParaRPr lang="en-US" altLang="en-US" dirty="0" smtClean="0">
              <a:ea typeface="ヒラギノ角ゴ Pro W3" pitchFamily="127" charset="-128"/>
            </a:endParaRPr>
          </a:p>
          <a:p>
            <a:pPr eaLnBrk="1" hangingPunct="1"/>
            <a:r>
              <a:rPr lang="en-US" altLang="en-US" b="1" dirty="0" smtClean="0">
                <a:ea typeface="ヒラギノ角ゴ Pro W3" pitchFamily="127" charset="-128"/>
              </a:rPr>
              <a:t>Syntax</a:t>
            </a:r>
            <a:endParaRPr lang="en-US" altLang="en-US" b="1" dirty="0" smtClean="0">
              <a:ea typeface="ヒラギノ角ゴ Pro W3" pitchFamily="127" charset="-128"/>
            </a:endParaRPr>
          </a:p>
          <a:p>
            <a:pPr lvl="1" eaLnBrk="1" hangingPunct="1">
              <a:buClr>
                <a:schemeClr val="tx1"/>
              </a:buClr>
              <a:buFontTx/>
              <a:buNone/>
            </a:pPr>
            <a:r>
              <a:rPr lang="en-US" altLang="en-US" sz="1800" b="1" dirty="0" smtClean="0">
                <a:solidFill>
                  <a:srgbClr val="00CCFF"/>
                </a:solidFill>
                <a:ea typeface="ヒラギノ角ゴ Pro W3" pitchFamily="127" charset="-128"/>
              </a:rPr>
              <a:t>	</a:t>
            </a:r>
            <a:r>
              <a:rPr lang="en-US" altLang="en-US" sz="2800" baseline="30000" dirty="0" err="1" smtClean="0">
                <a:solidFill>
                  <a:srgbClr val="D67134"/>
                </a:solidFill>
                <a:latin typeface="CourierNewPSMT" charset="0"/>
                <a:ea typeface="ヒラギノ角ゴ Pro W3" pitchFamily="127" charset="-128"/>
              </a:rPr>
              <a:t>var</a:t>
            </a:r>
            <a:r>
              <a:rPr lang="en-US" altLang="en-US" sz="2800" baseline="30000" dirty="0" smtClean="0">
                <a:solidFill>
                  <a:srgbClr val="D67134"/>
                </a:solidFill>
                <a:latin typeface="CourierNewPSMT" charset="0"/>
                <a:ea typeface="ヒラギノ角ゴ Pro W3" pitchFamily="127" charset="-128"/>
              </a:rPr>
              <a:t> </a:t>
            </a:r>
            <a:r>
              <a:rPr lang="en-US" altLang="en-US" sz="2800" i="1" baseline="30000" dirty="0" smtClean="0">
                <a:solidFill>
                  <a:srgbClr val="141413"/>
                </a:solidFill>
                <a:latin typeface="CourierNewPS-ItalicMT" charset="0"/>
                <a:ea typeface="ヒラギノ角ゴ Pro W3" pitchFamily="127" charset="-128"/>
              </a:rPr>
              <a:t>name </a:t>
            </a:r>
            <a:r>
              <a:rPr lang="en-US" altLang="en-US" sz="2800" baseline="30000" dirty="0" smtClean="0">
                <a:solidFill>
                  <a:srgbClr val="D67134"/>
                </a:solidFill>
                <a:latin typeface="CourierNewPSMT" charset="0"/>
                <a:ea typeface="ヒラギノ角ゴ Pro W3" pitchFamily="127" charset="-128"/>
              </a:rPr>
              <a:t>= </a:t>
            </a:r>
            <a:r>
              <a:rPr lang="en-US" altLang="en-US" sz="28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[</a:t>
            </a:r>
            <a:r>
              <a:rPr lang="en-US" altLang="en-US" sz="2800" i="1" baseline="30000" dirty="0" smtClean="0">
                <a:solidFill>
                  <a:srgbClr val="141413"/>
                </a:solidFill>
                <a:latin typeface="CourierNewPS-ItalicMT" charset="0"/>
                <a:ea typeface="ヒラギノ角ゴ Pro W3" pitchFamily="127" charset="-128"/>
              </a:rPr>
              <a:t>value1</a:t>
            </a:r>
            <a:r>
              <a:rPr lang="en-US" altLang="en-US" sz="28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, </a:t>
            </a:r>
            <a:r>
              <a:rPr lang="en-US" altLang="en-US" sz="2800" i="1" baseline="30000" dirty="0" smtClean="0">
                <a:solidFill>
                  <a:srgbClr val="141413"/>
                </a:solidFill>
                <a:latin typeface="CourierNewPS-ItalicMT" charset="0"/>
                <a:ea typeface="ヒラギノ角ゴ Pro W3" pitchFamily="127" charset="-128"/>
              </a:rPr>
              <a:t>value2</a:t>
            </a:r>
            <a:r>
              <a:rPr lang="en-US" altLang="en-US" sz="28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, </a:t>
            </a:r>
            <a:r>
              <a:rPr lang="en-US" altLang="en-US" sz="2800" i="1" baseline="30000" dirty="0" smtClean="0">
                <a:solidFill>
                  <a:srgbClr val="141413"/>
                </a:solidFill>
                <a:latin typeface="CourierNewPS-ItalicMT" charset="0"/>
                <a:ea typeface="ヒラギノ角ゴ Pro W3" pitchFamily="127" charset="-128"/>
              </a:rPr>
              <a:t>value3</a:t>
            </a:r>
            <a:r>
              <a:rPr lang="en-US" altLang="en-US" sz="28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, …];</a:t>
            </a:r>
          </a:p>
          <a:p>
            <a:pPr eaLnBrk="1" hangingPunct="1"/>
            <a:r>
              <a:rPr lang="en-US" altLang="en-US" sz="2000" u="sng" dirty="0" smtClean="0">
                <a:ea typeface="ヒラギノ角ゴ Pro W3" pitchFamily="127" charset="-128"/>
              </a:rPr>
              <a:t>Example</a:t>
            </a:r>
            <a:r>
              <a:rPr lang="en-US" altLang="en-US" dirty="0" smtClean="0">
                <a:ea typeface="ヒラギノ角ゴ Pro W3" pitchFamily="127" charset="-128"/>
              </a:rPr>
              <a:t>: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Create an array named </a:t>
            </a:r>
            <a:r>
              <a:rPr lang="en-US" altLang="en-US" b="1" dirty="0" smtClean="0">
                <a:latin typeface="Courier New" pitchFamily="49" charset="0"/>
                <a:ea typeface="ヒラギノ角ゴ Pro W3" pitchFamily="127" charset="-128"/>
              </a:rPr>
              <a:t>newsSections</a:t>
            </a:r>
            <a:r>
              <a:rPr lang="en-US" altLang="en-US" dirty="0" smtClean="0">
                <a:ea typeface="ヒラギノ角ゴ Pro W3" pitchFamily="127" charset="-128"/>
              </a:rPr>
              <a:t> containing 4 strings as elements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altLang="en-US" sz="3600" baseline="30000" dirty="0" err="1" smtClean="0">
                <a:solidFill>
                  <a:srgbClr val="DF6523"/>
                </a:solidFill>
                <a:latin typeface="CourierNewPSMT" charset="0"/>
                <a:ea typeface="ヒラギノ角ゴ Pro W3" pitchFamily="127" charset="-128"/>
              </a:rPr>
              <a:t>var</a:t>
            </a:r>
            <a:r>
              <a:rPr lang="en-US" altLang="en-US" sz="3600" baseline="30000" dirty="0" smtClean="0">
                <a:solidFill>
                  <a:srgbClr val="DF6523"/>
                </a:solidFill>
                <a:latin typeface="CourierNewPSMT" charset="0"/>
                <a:ea typeface="ヒラギノ角ゴ Pro W3" pitchFamily="127" charset="-128"/>
              </a:rPr>
              <a:t> </a:t>
            </a:r>
            <a:r>
              <a:rPr lang="en-US" altLang="en-US" sz="36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newsSections </a:t>
            </a:r>
            <a:r>
              <a:rPr lang="en-US" altLang="en-US" sz="3600" baseline="30000" dirty="0" smtClean="0">
                <a:solidFill>
                  <a:srgbClr val="DF6523"/>
                </a:solidFill>
                <a:latin typeface="Helvetica" pitchFamily="124" charset="0"/>
                <a:ea typeface="ヒラギノ角ゴ Pro W3" pitchFamily="127" charset="-128"/>
              </a:rPr>
              <a:t>= </a:t>
            </a:r>
            <a:r>
              <a:rPr lang="en-US" altLang="en-US" sz="3600" baseline="30000" dirty="0" smtClean="0">
                <a:solidFill>
                  <a:srgbClr val="141413"/>
                </a:solidFill>
                <a:latin typeface="Helvetica" pitchFamily="124" charset="0"/>
                <a:ea typeface="ヒラギノ角ゴ Pro W3" pitchFamily="127" charset="-128"/>
              </a:rPr>
              <a:t>[</a:t>
            </a:r>
            <a:r>
              <a:rPr lang="en-US" altLang="en-US" sz="3600" baseline="30000" dirty="0" smtClean="0">
                <a:solidFill>
                  <a:srgbClr val="16993D"/>
                </a:solidFill>
                <a:latin typeface="CourierNewPSMT" charset="0"/>
                <a:ea typeface="ヒラギノ角ゴ Pro W3" pitchFamily="127" charset="-128"/>
              </a:rPr>
              <a:t>"</a:t>
            </a:r>
            <a:r>
              <a:rPr lang="en-US" altLang="en-US" sz="3600" baseline="30000" dirty="0" err="1" smtClean="0">
                <a:solidFill>
                  <a:srgbClr val="16993D"/>
                </a:solidFill>
                <a:latin typeface="CourierNewPSMT" charset="0"/>
                <a:ea typeface="ヒラギノ角ゴ Pro W3" pitchFamily="127" charset="-128"/>
              </a:rPr>
              <a:t>world"</a:t>
            </a:r>
            <a:r>
              <a:rPr lang="en-US" altLang="en-US" sz="3600" baseline="30000" dirty="0" err="1" smtClean="0">
                <a:solidFill>
                  <a:srgbClr val="141413"/>
                </a:solidFill>
                <a:latin typeface="Helvetica" pitchFamily="124" charset="0"/>
                <a:ea typeface="ヒラギノ角ゴ Pro W3" pitchFamily="127" charset="-128"/>
              </a:rPr>
              <a:t>,</a:t>
            </a:r>
            <a:r>
              <a:rPr lang="en-US" altLang="en-US" sz="3600" baseline="30000" dirty="0" err="1" smtClean="0">
                <a:solidFill>
                  <a:srgbClr val="16993D"/>
                </a:solidFill>
                <a:latin typeface="CourierNewPSMT" charset="0"/>
                <a:ea typeface="ヒラギノ角ゴ Pro W3" pitchFamily="127" charset="-128"/>
              </a:rPr>
              <a:t>"local"</a:t>
            </a:r>
            <a:r>
              <a:rPr lang="en-US" altLang="en-US" sz="3600" baseline="30000" dirty="0" err="1" smtClean="0">
                <a:solidFill>
                  <a:srgbClr val="141413"/>
                </a:solidFill>
                <a:latin typeface="Helvetica" pitchFamily="124" charset="0"/>
                <a:ea typeface="ヒラギノ角ゴ Pro W3" pitchFamily="127" charset="-128"/>
              </a:rPr>
              <a:t>,</a:t>
            </a:r>
            <a:r>
              <a:rPr lang="en-US" altLang="en-US" sz="3600" baseline="30000" dirty="0" err="1" smtClean="0">
                <a:solidFill>
                  <a:srgbClr val="16993D"/>
                </a:solidFill>
                <a:latin typeface="CourierNewPSMT" charset="0"/>
                <a:ea typeface="ヒラギノ角ゴ Pro W3" pitchFamily="127" charset="-128"/>
              </a:rPr>
              <a:t>"opinion"</a:t>
            </a:r>
            <a:r>
              <a:rPr lang="en-US" altLang="en-US" sz="3600" baseline="30000" dirty="0" err="1" smtClean="0">
                <a:solidFill>
                  <a:srgbClr val="141413"/>
                </a:solidFill>
                <a:latin typeface="Helvetica" pitchFamily="124" charset="0"/>
                <a:ea typeface="ヒラギノ角ゴ Pro W3" pitchFamily="127" charset="-128"/>
              </a:rPr>
              <a:t>,</a:t>
            </a:r>
            <a:r>
              <a:rPr lang="en-US" altLang="en-US" sz="3600" baseline="30000" dirty="0" err="1" smtClean="0">
                <a:solidFill>
                  <a:srgbClr val="16993D"/>
                </a:solidFill>
                <a:latin typeface="CourierNewPSMT" charset="0"/>
                <a:ea typeface="ヒラギノ角ゴ Pro W3" pitchFamily="127" charset="-128"/>
              </a:rPr>
              <a:t>"sports</a:t>
            </a:r>
            <a:r>
              <a:rPr lang="en-US" altLang="en-US" sz="3600" baseline="30000" dirty="0" smtClean="0">
                <a:solidFill>
                  <a:srgbClr val="16993D"/>
                </a:solidFill>
                <a:latin typeface="CourierNewPSMT" charset="0"/>
                <a:ea typeface="ヒラギノ角ゴ Pro W3" pitchFamily="127" charset="-128"/>
              </a:rPr>
              <a:t>"</a:t>
            </a:r>
            <a:r>
              <a:rPr lang="en-US" altLang="en-US" sz="3600" baseline="30000" dirty="0" smtClean="0">
                <a:solidFill>
                  <a:srgbClr val="141413"/>
                </a:solidFill>
                <a:latin typeface="Helvetica" pitchFamily="124" charset="0"/>
                <a:ea typeface="ヒラギノ角ゴ Pro W3" pitchFamily="127" charset="-128"/>
              </a:rPr>
              <a:t>]</a:t>
            </a:r>
            <a:endParaRPr lang="en-US" altLang="en-US" sz="3200" dirty="0" smtClean="0">
              <a:ea typeface="ヒラギノ角ゴ Pro W3" pitchFamily="127" charset="-128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solidFill>
                  <a:schemeClr val="tx1"/>
                </a:solidFill>
                <a:ea typeface="ヒラギノ角ゴ Pro W3" pitchFamily="127" charset="-128"/>
              </a:rPr>
              <a:t>Declaring and Initializing Arrays</a:t>
            </a:r>
          </a:p>
        </p:txBody>
      </p:sp>
    </p:spTree>
    <p:extLst>
      <p:ext uri="{BB962C8B-B14F-4D97-AF65-F5344CB8AC3E}">
        <p14:creationId xmlns:p14="http://schemas.microsoft.com/office/powerpoint/2010/main" val="3429507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95300" indent="-495300" eaLnBrk="1" hangingPunct="1"/>
            <a:r>
              <a:rPr lang="en-US" altLang="en-US" smtClean="0">
                <a:ea typeface="ヒラギノ角ゴ Pro W3" pitchFamily="127" charset="-128"/>
              </a:rPr>
              <a:t>Programming languages have syntax (rules)</a:t>
            </a:r>
          </a:p>
          <a:p>
            <a:pPr marL="495300" indent="-495300" eaLnBrk="1" hangingPunct="1"/>
            <a:r>
              <a:rPr lang="en-US" altLang="en-US" smtClean="0">
                <a:ea typeface="ヒラギノ角ゴ Pro W3" pitchFamily="127" charset="-128"/>
              </a:rPr>
              <a:t>Logic</a:t>
            </a:r>
          </a:p>
          <a:p>
            <a:pPr marL="914400" lvl="1" indent="-457200" eaLnBrk="1" hangingPunct="1"/>
            <a:r>
              <a:rPr lang="en-US" altLang="en-US" smtClean="0">
                <a:ea typeface="ヒラギノ角ゴ Pro W3" pitchFamily="127" charset="-128"/>
              </a:rPr>
              <a:t>Order in which various program parts run (execute)</a:t>
            </a:r>
          </a:p>
          <a:p>
            <a:pPr marL="495300" indent="-495300" eaLnBrk="1" hangingPunct="1"/>
            <a:r>
              <a:rPr lang="en-US" altLang="en-US" smtClean="0">
                <a:ea typeface="ヒラギノ角ゴ Pro W3" pitchFamily="127" charset="-128"/>
              </a:rPr>
              <a:t>Bug</a:t>
            </a:r>
          </a:p>
          <a:p>
            <a:pPr marL="914400" lvl="1" indent="-457200" eaLnBrk="1" hangingPunct="1"/>
            <a:r>
              <a:rPr lang="en-US" altLang="en-US" smtClean="0">
                <a:ea typeface="ヒラギノ角ゴ Pro W3" pitchFamily="127" charset="-128"/>
              </a:rPr>
              <a:t>Any program error </a:t>
            </a:r>
          </a:p>
          <a:p>
            <a:pPr marL="1333500" lvl="2" indent="-419100" eaLnBrk="1" hangingPunct="1"/>
            <a:r>
              <a:rPr lang="en-US" altLang="en-US" smtClean="0">
                <a:ea typeface="ヒラギノ角ゴ Pro W3" pitchFamily="127" charset="-128"/>
              </a:rPr>
              <a:t>Causes program to function incorrectly due to incorrect syntax or flaws in logic</a:t>
            </a:r>
          </a:p>
          <a:p>
            <a:pPr marL="495300" indent="-495300" eaLnBrk="1" hangingPunct="1"/>
            <a:r>
              <a:rPr lang="en-US" altLang="en-US" smtClean="0">
                <a:ea typeface="ヒラギノ角ゴ Pro W3" pitchFamily="127" charset="-128"/>
              </a:rPr>
              <a:t>Debugging</a:t>
            </a:r>
          </a:p>
          <a:p>
            <a:pPr marL="914400" lvl="1" indent="-457200" eaLnBrk="1" hangingPunct="1"/>
            <a:r>
              <a:rPr lang="en-US" altLang="en-US" smtClean="0">
                <a:ea typeface="ヒラギノ角ゴ Pro W3" pitchFamily="127" charset="-128"/>
              </a:rPr>
              <a:t>Process of tracing and resolving errors in a program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Introduction to Debugging</a:t>
            </a:r>
          </a:p>
        </p:txBody>
      </p:sp>
    </p:spTree>
    <p:extLst>
      <p:ext uri="{BB962C8B-B14F-4D97-AF65-F5344CB8AC3E}">
        <p14:creationId xmlns:p14="http://schemas.microsoft.com/office/powerpoint/2010/main" val="128517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Syntax errors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Occur when interpreter fails to recognize code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Causes</a:t>
            </a:r>
          </a:p>
          <a:p>
            <a:pPr lvl="2" eaLnBrk="1" hangingPunct="1"/>
            <a:r>
              <a:rPr lang="en-US" altLang="en-US" dirty="0" smtClean="0">
                <a:ea typeface="ヒラギノ角ゴ Pro W3" pitchFamily="127" charset="-128"/>
              </a:rPr>
              <a:t>Incorrect use of JavaScript code</a:t>
            </a:r>
          </a:p>
          <a:p>
            <a:pPr lvl="2" eaLnBrk="1" hangingPunct="1"/>
            <a:r>
              <a:rPr lang="en-US" altLang="en-US" dirty="0" smtClean="0">
                <a:ea typeface="ヒラギノ角ゴ Pro W3" pitchFamily="127" charset="-128"/>
              </a:rPr>
              <a:t>References to non-existent objects, methods, variables</a:t>
            </a:r>
          </a:p>
          <a:p>
            <a:r>
              <a:rPr lang="en-US" altLang="en-US" dirty="0" smtClean="0">
                <a:ea typeface="ヒラギノ角ゴ Pro W3" pitchFamily="127" charset="-128"/>
              </a:rPr>
              <a:t>Run-time errors</a:t>
            </a:r>
          </a:p>
          <a:p>
            <a:pPr lvl="1"/>
            <a:r>
              <a:rPr lang="en-US" altLang="en-US" dirty="0" smtClean="0">
                <a:ea typeface="ヒラギノ角ゴ Pro W3" pitchFamily="127" charset="-128"/>
              </a:rPr>
              <a:t>Occur when interpreter encounters a problem while program executing</a:t>
            </a:r>
          </a:p>
          <a:p>
            <a:pPr lvl="2"/>
            <a:r>
              <a:rPr lang="en-US" altLang="en-US" dirty="0" smtClean="0">
                <a:ea typeface="ヒラギノ角ゴ Pro W3" pitchFamily="127" charset="-128"/>
              </a:rPr>
              <a:t>Not necessarily JavaScript language errors</a:t>
            </a:r>
          </a:p>
          <a:p>
            <a:pPr lvl="1"/>
            <a:r>
              <a:rPr lang="en-US" altLang="en-US" dirty="0" smtClean="0">
                <a:ea typeface="ヒラギノ角ゴ Pro W3" pitchFamily="127" charset="-128"/>
              </a:rPr>
              <a:t>Occur when interpreter encounters code it cannot execute</a:t>
            </a:r>
          </a:p>
          <a:p>
            <a:pPr lvl="1"/>
            <a:r>
              <a:rPr lang="en-US" altLang="en-US" dirty="0" smtClean="0">
                <a:ea typeface="ヒラギノ角ゴ Pro W3" pitchFamily="127" charset="-128"/>
              </a:rPr>
              <a:t>Run-time error can be caused by a syntax error</a:t>
            </a:r>
          </a:p>
          <a:p>
            <a:pPr>
              <a:buNone/>
            </a:pPr>
            <a:endParaRPr lang="en-US" altLang="en-US" dirty="0" smtClean="0">
              <a:ea typeface="ヒラギノ角ゴ Pro W3" pitchFamily="127" charset="-128"/>
            </a:endParaRP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Understanding Syntax Errors</a:t>
            </a:r>
          </a:p>
        </p:txBody>
      </p:sp>
    </p:spTree>
    <p:extLst>
      <p:ext uri="{BB962C8B-B14F-4D97-AF65-F5344CB8AC3E}">
        <p14:creationId xmlns:p14="http://schemas.microsoft.com/office/powerpoint/2010/main" val="2063293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Logic errors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Flaw in a program</a:t>
            </a:r>
            <a:r>
              <a:rPr lang="ja-JP" altLang="en-US" smtClean="0">
                <a:ea typeface="ヒラギノ角ゴ Pro W3" pitchFamily="127" charset="-128"/>
              </a:rPr>
              <a:t>’</a:t>
            </a:r>
            <a:r>
              <a:rPr lang="en-US" altLang="ja-JP" dirty="0" smtClean="0">
                <a:ea typeface="ヒラギノ角ゴ Pro W3" pitchFamily="127" charset="-128"/>
              </a:rPr>
              <a:t>s design</a:t>
            </a:r>
          </a:p>
          <a:p>
            <a:pPr lvl="2" eaLnBrk="1" hangingPunct="1"/>
            <a:r>
              <a:rPr lang="en-US" altLang="en-US" dirty="0" smtClean="0">
                <a:ea typeface="ヒラギノ角ゴ Pro W3" pitchFamily="127" charset="-128"/>
              </a:rPr>
              <a:t>Prevents program from running as anticipated</a:t>
            </a:r>
          </a:p>
          <a:p>
            <a:pPr lvl="1" eaLnBrk="1" hangingPunct="1"/>
            <a:r>
              <a:rPr lang="ja-JP" altLang="en-US" smtClean="0">
                <a:ea typeface="ヒラギノ角ゴ Pro W3" pitchFamily="127" charset="-128"/>
              </a:rPr>
              <a:t>“</a:t>
            </a:r>
            <a:r>
              <a:rPr lang="en-US" altLang="ja-JP" dirty="0" smtClean="0">
                <a:ea typeface="ヒラギノ角ゴ Pro W3" pitchFamily="127" charset="-128"/>
              </a:rPr>
              <a:t>Logic</a:t>
            </a:r>
            <a:r>
              <a:rPr lang="ja-JP" altLang="en-US" smtClean="0">
                <a:ea typeface="ヒラギノ角ゴ Pro W3" pitchFamily="127" charset="-128"/>
              </a:rPr>
              <a:t>”</a:t>
            </a:r>
            <a:r>
              <a:rPr lang="en-US" altLang="ja-JP" dirty="0" smtClean="0">
                <a:ea typeface="ヒラギノ角ゴ Pro W3" pitchFamily="127" charset="-128"/>
              </a:rPr>
              <a:t> reference</a:t>
            </a:r>
          </a:p>
          <a:p>
            <a:pPr lvl="2" eaLnBrk="1" hangingPunct="1"/>
            <a:r>
              <a:rPr lang="en-US" altLang="en-US" dirty="0" smtClean="0">
                <a:ea typeface="ヒラギノ角ゴ Pro W3" pitchFamily="127" charset="-128"/>
              </a:rPr>
              <a:t>Execution of program statements and procedures in the correct order to produce the desired results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Example: multiplying instead of dividing</a:t>
            </a:r>
          </a:p>
          <a:p>
            <a:pPr lvl="2">
              <a:buFontTx/>
              <a:buNone/>
            </a:pPr>
            <a:endParaRPr lang="en-US" altLang="en-US" sz="1800" dirty="0" smtClean="0">
              <a:solidFill>
                <a:srgbClr val="F3711C"/>
              </a:solidFill>
              <a:latin typeface="CourierNewPSMT" charset="0"/>
              <a:ea typeface="ヒラギノ角ゴ Pro W3" pitchFamily="127" charset="-128"/>
            </a:endParaRPr>
          </a:p>
          <a:p>
            <a:pPr lvl="2">
              <a:buFontTx/>
              <a:buNone/>
            </a:pPr>
            <a:r>
              <a:rPr lang="en-US" altLang="en-US" sz="1800" dirty="0" err="1" smtClean="0">
                <a:solidFill>
                  <a:srgbClr val="F3711C"/>
                </a:solidFill>
                <a:latin typeface="CourierNewPSMT" charset="0"/>
                <a:ea typeface="ヒラギノ角ゴ Pro W3" pitchFamily="127" charset="-128"/>
              </a:rPr>
              <a:t>var</a:t>
            </a:r>
            <a:r>
              <a:rPr lang="en-US" altLang="en-US" sz="1800" dirty="0" smtClean="0">
                <a:solidFill>
                  <a:srgbClr val="F3711C"/>
                </a:solidFill>
                <a:latin typeface="CourierNewPSMT" charset="0"/>
                <a:ea typeface="ヒラギノ角ゴ Pro W3" pitchFamily="127" charset="-128"/>
              </a:rPr>
              <a:t> </a:t>
            </a:r>
            <a:r>
              <a:rPr lang="en-US" altLang="en-US" sz="1800" dirty="0" err="1" smtClean="0">
                <a:solidFill>
                  <a:srgbClr val="000000"/>
                </a:solidFill>
                <a:latin typeface="CourierNewPSMT" charset="0"/>
                <a:ea typeface="ヒラギノ角ゴ Pro W3" pitchFamily="127" charset="-128"/>
              </a:rPr>
              <a:t>divisionResult</a:t>
            </a:r>
            <a:r>
              <a:rPr lang="en-US" altLang="en-US" sz="1800" dirty="0" smtClean="0">
                <a:solidFill>
                  <a:srgbClr val="000000"/>
                </a:solidFill>
                <a:latin typeface="CourierNewPSMT" charset="0"/>
                <a:ea typeface="ヒラギノ角ゴ Pro W3" pitchFamily="127" charset="-128"/>
              </a:rPr>
              <a:t> </a:t>
            </a:r>
            <a:r>
              <a:rPr lang="en-US" altLang="en-US" sz="1800" dirty="0" smtClean="0">
                <a:solidFill>
                  <a:srgbClr val="F3711C"/>
                </a:solidFill>
                <a:latin typeface="CourierNewPSMT" charset="0"/>
                <a:ea typeface="ヒラギノ角ゴ Pro W3" pitchFamily="127" charset="-128"/>
              </a:rPr>
              <a:t>= </a:t>
            </a:r>
            <a:r>
              <a:rPr lang="en-US" altLang="en-US" sz="1800" dirty="0" smtClean="0">
                <a:solidFill>
                  <a:srgbClr val="005CCF"/>
                </a:solidFill>
                <a:latin typeface="CourierNewPSMT" charset="0"/>
                <a:ea typeface="ヒラギノ角ゴ Pro W3" pitchFamily="127" charset="-128"/>
              </a:rPr>
              <a:t>10 </a:t>
            </a:r>
            <a:r>
              <a:rPr lang="en-US" altLang="en-US" sz="1800" dirty="0" smtClean="0">
                <a:solidFill>
                  <a:srgbClr val="F3711C"/>
                </a:solidFill>
                <a:latin typeface="CourierNewPSMT" charset="0"/>
                <a:ea typeface="ヒラギノ角ゴ Pro W3" pitchFamily="127" charset="-128"/>
              </a:rPr>
              <a:t>* </a:t>
            </a:r>
            <a:r>
              <a:rPr lang="en-US" altLang="en-US" sz="1800" dirty="0" smtClean="0">
                <a:solidFill>
                  <a:srgbClr val="005CCF"/>
                </a:solidFill>
                <a:latin typeface="CourierNewPSMT" charset="0"/>
                <a:ea typeface="ヒラギノ角ゴ Pro W3" pitchFamily="127" charset="-128"/>
              </a:rPr>
              <a:t>2</a:t>
            </a:r>
            <a:r>
              <a:rPr lang="en-US" altLang="en-US" sz="1800" dirty="0" smtClean="0">
                <a:solidFill>
                  <a:srgbClr val="000000"/>
                </a:solidFill>
                <a:latin typeface="CourierNewPSMT" charset="0"/>
                <a:ea typeface="ヒラギノ角ゴ Pro W3" pitchFamily="127" charset="-128"/>
              </a:rPr>
              <a:t>;</a:t>
            </a:r>
          </a:p>
          <a:p>
            <a:pPr lvl="2">
              <a:buFontTx/>
              <a:buNone/>
            </a:pPr>
            <a:r>
              <a:rPr lang="en-US" altLang="en-US" sz="1800" dirty="0" err="1" smtClean="0">
                <a:solidFill>
                  <a:srgbClr val="005CCF"/>
                </a:solidFill>
                <a:latin typeface="CourierNewPSMT" charset="0"/>
                <a:ea typeface="ヒラギノ角ゴ Pro W3" pitchFamily="127" charset="-128"/>
              </a:rPr>
              <a:t>document</a:t>
            </a:r>
            <a:r>
              <a:rPr lang="en-US" altLang="en-US" sz="1800" dirty="0" err="1" smtClean="0">
                <a:solidFill>
                  <a:srgbClr val="000000"/>
                </a:solidFill>
                <a:latin typeface="CourierNewPSMT" charset="0"/>
                <a:ea typeface="ヒラギノ角ゴ Pro W3" pitchFamily="127" charset="-128"/>
              </a:rPr>
              <a:t>.write</a:t>
            </a:r>
            <a:r>
              <a:rPr lang="en-US" altLang="en-US" sz="1800" dirty="0" smtClean="0">
                <a:solidFill>
                  <a:srgbClr val="000000"/>
                </a:solidFill>
                <a:latin typeface="CourierNewPSMT" charset="0"/>
                <a:ea typeface="ヒラギノ角ゴ Pro W3" pitchFamily="127" charset="-128"/>
              </a:rPr>
              <a:t>(</a:t>
            </a:r>
            <a:r>
              <a:rPr lang="en-US" altLang="en-US" sz="1800" dirty="0" smtClean="0">
                <a:solidFill>
                  <a:srgbClr val="00CD00"/>
                </a:solidFill>
                <a:latin typeface="CourierNewPSMT" charset="0"/>
                <a:ea typeface="ヒラギノ角ゴ Pro W3" pitchFamily="127" charset="-128"/>
              </a:rPr>
              <a:t>"Ten divided by two is equal to "</a:t>
            </a:r>
            <a:r>
              <a:rPr lang="en-US" altLang="en-US" sz="1800" dirty="0" smtClean="0">
                <a:solidFill>
                  <a:srgbClr val="F3711C"/>
                </a:solidFill>
                <a:latin typeface="CourierNewPSMT" charset="0"/>
                <a:ea typeface="ヒラギノ角ゴ Pro W3" pitchFamily="127" charset="-128"/>
              </a:rPr>
              <a:t> + </a:t>
            </a:r>
            <a:r>
              <a:rPr lang="en-US" altLang="en-US" sz="1800" dirty="0" err="1" smtClean="0">
                <a:solidFill>
                  <a:srgbClr val="000000"/>
                </a:solidFill>
                <a:latin typeface="CourierNewPSMT" charset="0"/>
                <a:ea typeface="ヒラギノ角ゴ Pro W3" pitchFamily="127" charset="-128"/>
              </a:rPr>
              <a:t>divisionResult</a:t>
            </a:r>
            <a:r>
              <a:rPr lang="en-US" altLang="en-US" sz="1800" dirty="0" smtClean="0">
                <a:solidFill>
                  <a:srgbClr val="000000"/>
                </a:solidFill>
                <a:latin typeface="CourierNewPSMT" charset="0"/>
                <a:ea typeface="ヒラギノ角ゴ Pro W3" pitchFamily="127" charset="-128"/>
              </a:rPr>
              <a:t>);</a:t>
            </a:r>
          </a:p>
          <a:p>
            <a:pPr lvl="2">
              <a:buFontTx/>
              <a:buNone/>
            </a:pPr>
            <a:endParaRPr lang="en-US" altLang="en-US" sz="1800" dirty="0" smtClean="0">
              <a:solidFill>
                <a:srgbClr val="000000"/>
              </a:solidFill>
              <a:latin typeface="CourierNewPSMT" charset="0"/>
              <a:ea typeface="ヒラギノ角ゴ Pro W3" pitchFamily="127" charset="-128"/>
            </a:endParaRPr>
          </a:p>
          <a:p>
            <a:pPr>
              <a:buFontTx/>
              <a:buNone/>
            </a:pPr>
            <a:r>
              <a:rPr lang="en-US" altLang="en-US" sz="2400" dirty="0" smtClean="0">
                <a:solidFill>
                  <a:srgbClr val="000000"/>
                </a:solidFill>
                <a:latin typeface="CourierNewPSMT" charset="0"/>
                <a:ea typeface="ヒラギノ角ゴ Pro W3" pitchFamily="127" charset="-128"/>
              </a:rPr>
              <a:t>	</a:t>
            </a:r>
            <a:r>
              <a:rPr lang="en-US" altLang="en-US" sz="2300" dirty="0" smtClean="0">
                <a:ea typeface="ヒラギノ角ゴ Pro W3" pitchFamily="127" charset="-128"/>
              </a:rPr>
              <a:t>Can the JavaScript interpreter catch logic errors as the one above?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Identifying Logic Errors</a:t>
            </a:r>
          </a:p>
        </p:txBody>
      </p:sp>
    </p:spTree>
    <p:extLst>
      <p:ext uri="{BB962C8B-B14F-4D97-AF65-F5344CB8AC3E}">
        <p14:creationId xmlns:p14="http://schemas.microsoft.com/office/powerpoint/2010/main" val="4285016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en-US" dirty="0"/>
              <a:t>Example: infinite loop</a:t>
            </a:r>
          </a:p>
          <a:p>
            <a:pPr marL="800100" lvl="2" indent="0">
              <a:buFontTx/>
              <a:buNone/>
              <a:defRPr/>
            </a:pPr>
            <a:r>
              <a:rPr lang="en-US" sz="1800" dirty="0" smtClean="0">
                <a:solidFill>
                  <a:srgbClr val="F3711C"/>
                </a:solidFill>
                <a:latin typeface="CourierNewPSMT"/>
              </a:rPr>
              <a:t>for </a:t>
            </a:r>
            <a:r>
              <a:rPr lang="en-US" sz="18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800" dirty="0" err="1" smtClean="0">
                <a:solidFill>
                  <a:srgbClr val="F3711C"/>
                </a:solidFill>
                <a:latin typeface="CourierNewPSMT"/>
              </a:rPr>
              <a:t>var</a:t>
            </a:r>
            <a:r>
              <a:rPr lang="en-US" sz="1800" dirty="0" smtClean="0">
                <a:solidFill>
                  <a:srgbClr val="F3711C"/>
                </a:solidFill>
                <a:latin typeface="CourierNewPSMT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urierNewPSMT"/>
              </a:rPr>
              <a:t>count </a:t>
            </a:r>
            <a:r>
              <a:rPr lang="en-US" sz="1800" dirty="0" smtClean="0">
                <a:solidFill>
                  <a:srgbClr val="F3711C"/>
                </a:solidFill>
                <a:latin typeface="CourierNewPSMT"/>
              </a:rPr>
              <a:t>= </a:t>
            </a:r>
            <a:r>
              <a:rPr lang="en-US" sz="1800" dirty="0" smtClean="0">
                <a:solidFill>
                  <a:srgbClr val="005CCF"/>
                </a:solidFill>
                <a:latin typeface="CourierNewPSMT"/>
              </a:rPr>
              <a:t>10</a:t>
            </a:r>
            <a:r>
              <a:rPr lang="en-US" sz="1800" dirty="0">
                <a:solidFill>
                  <a:srgbClr val="000000"/>
                </a:solidFill>
                <a:latin typeface="CourierNewPSMT"/>
              </a:rPr>
              <a:t>; count </a:t>
            </a:r>
            <a:r>
              <a:rPr lang="en-US" sz="1800" dirty="0" smtClean="0">
                <a:solidFill>
                  <a:srgbClr val="F3711C"/>
                </a:solidFill>
                <a:latin typeface="CourierNewPSMT"/>
              </a:rPr>
              <a:t>&gt;= </a:t>
            </a:r>
            <a:r>
              <a:rPr lang="en-US" sz="1800" dirty="0" smtClean="0">
                <a:solidFill>
                  <a:srgbClr val="005CCF"/>
                </a:solidFill>
                <a:latin typeface="CourierNewPSMT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CourierNewPSMT"/>
              </a:rPr>
              <a:t>; count) {</a:t>
            </a:r>
          </a:p>
          <a:p>
            <a:pPr marL="800100" lvl="2" indent="0">
              <a:buFontTx/>
              <a:buNone/>
              <a:defRPr/>
            </a:pPr>
            <a:r>
              <a:rPr lang="en-US" sz="1800" dirty="0" smtClean="0">
                <a:solidFill>
                  <a:srgbClr val="005CCF"/>
                </a:solidFill>
                <a:latin typeface="CourierNewPSMT"/>
              </a:rPr>
              <a:t>   </a:t>
            </a:r>
            <a:r>
              <a:rPr lang="en-US" sz="1800" dirty="0" err="1" smtClean="0">
                <a:solidFill>
                  <a:srgbClr val="005CCF"/>
                </a:solidFill>
                <a:latin typeface="CourierNewPSMT"/>
              </a:rPr>
              <a:t>document</a:t>
            </a:r>
            <a:r>
              <a:rPr lang="en-US" sz="1800" dirty="0" err="1" smtClean="0">
                <a:solidFill>
                  <a:srgbClr val="000000"/>
                </a:solidFill>
                <a:latin typeface="CourierNewPSMT"/>
              </a:rPr>
              <a:t>.write</a:t>
            </a:r>
            <a:r>
              <a:rPr lang="en-US" sz="18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800" dirty="0" smtClean="0">
                <a:solidFill>
                  <a:srgbClr val="00CD00"/>
                </a:solidFill>
                <a:latin typeface="CourierNewPSMT"/>
              </a:rPr>
              <a:t>"We have liftoff in " </a:t>
            </a:r>
            <a:r>
              <a:rPr lang="en-US" sz="1800" dirty="0" smtClean="0">
                <a:solidFill>
                  <a:srgbClr val="F3711C"/>
                </a:solidFill>
                <a:latin typeface="CourierNewPSMT"/>
              </a:rPr>
              <a:t>+ </a:t>
            </a:r>
            <a:r>
              <a:rPr lang="en-US" sz="1800" dirty="0" smtClean="0">
                <a:solidFill>
                  <a:srgbClr val="000000"/>
                </a:solidFill>
                <a:latin typeface="CourierNewPSMT"/>
              </a:rPr>
              <a:t>count</a:t>
            </a:r>
            <a:r>
              <a:rPr lang="en-US" sz="1800" dirty="0">
                <a:solidFill>
                  <a:srgbClr val="000000"/>
                </a:solidFill>
                <a:latin typeface="CourierNewPSMT"/>
              </a:rPr>
              <a:t>)</a:t>
            </a:r>
            <a:r>
              <a:rPr lang="en-US" sz="1800" dirty="0" smtClean="0">
                <a:solidFill>
                  <a:srgbClr val="000000"/>
                </a:solidFill>
                <a:latin typeface="CourierNewPSMT"/>
              </a:rPr>
              <a:t>;</a:t>
            </a:r>
          </a:p>
          <a:p>
            <a:pPr marL="800100" lvl="2" indent="0">
              <a:buFontTx/>
              <a:buNone/>
              <a:defRPr/>
            </a:pPr>
            <a:r>
              <a:rPr lang="en-US" sz="1800" dirty="0" smtClean="0">
                <a:solidFill>
                  <a:srgbClr val="000000"/>
                </a:solidFill>
                <a:latin typeface="CourierNewPSMT"/>
              </a:rPr>
              <a:t>}</a:t>
            </a:r>
          </a:p>
          <a:p>
            <a:pPr marL="571500" lvl="1" indent="-171450">
              <a:defRPr/>
            </a:pPr>
            <a:r>
              <a:rPr lang="en-US" dirty="0"/>
              <a:t> </a:t>
            </a:r>
            <a:r>
              <a:rPr lang="en-US" dirty="0" smtClean="0"/>
              <a:t>Example</a:t>
            </a:r>
            <a:r>
              <a:rPr lang="en-US" dirty="0"/>
              <a:t>: infinite loop corrected</a:t>
            </a:r>
          </a:p>
          <a:p>
            <a:pPr marL="800100" lvl="2" indent="0">
              <a:buFontTx/>
              <a:buNone/>
              <a:defRPr/>
            </a:pPr>
            <a:r>
              <a:rPr lang="en-US" sz="1800" dirty="0" smtClean="0">
                <a:solidFill>
                  <a:srgbClr val="F3711C"/>
                </a:solidFill>
                <a:latin typeface="CourierNewPSMT"/>
              </a:rPr>
              <a:t>for </a:t>
            </a:r>
            <a:r>
              <a:rPr lang="en-US" sz="18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800" dirty="0" err="1" smtClean="0">
                <a:solidFill>
                  <a:srgbClr val="F3711C"/>
                </a:solidFill>
                <a:latin typeface="CourierNewPSMT"/>
              </a:rPr>
              <a:t>var</a:t>
            </a:r>
            <a:r>
              <a:rPr lang="en-US" sz="1800" dirty="0" smtClean="0">
                <a:solidFill>
                  <a:srgbClr val="F3711C"/>
                </a:solidFill>
                <a:latin typeface="CourierNewPSMT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urierNewPSMT"/>
              </a:rPr>
              <a:t>count </a:t>
            </a:r>
            <a:r>
              <a:rPr lang="en-US" sz="1800" dirty="0" smtClean="0">
                <a:solidFill>
                  <a:srgbClr val="F3711C"/>
                </a:solidFill>
                <a:latin typeface="CourierNewPSMT"/>
              </a:rPr>
              <a:t>= </a:t>
            </a:r>
            <a:r>
              <a:rPr lang="en-US" sz="1800" dirty="0" smtClean="0">
                <a:solidFill>
                  <a:srgbClr val="005CCF"/>
                </a:solidFill>
                <a:latin typeface="CourierNewPSMT"/>
              </a:rPr>
              <a:t>10</a:t>
            </a:r>
            <a:r>
              <a:rPr lang="en-US" sz="1800" dirty="0">
                <a:solidFill>
                  <a:srgbClr val="000000"/>
                </a:solidFill>
                <a:latin typeface="CourierNewPSMT"/>
              </a:rPr>
              <a:t>; count </a:t>
            </a:r>
            <a:r>
              <a:rPr lang="en-US" sz="1800" dirty="0" smtClean="0">
                <a:solidFill>
                  <a:srgbClr val="F3711C"/>
                </a:solidFill>
                <a:latin typeface="CourierNewPSMT"/>
              </a:rPr>
              <a:t>&gt;= </a:t>
            </a:r>
            <a:r>
              <a:rPr lang="en-US" sz="1800" dirty="0" smtClean="0">
                <a:solidFill>
                  <a:srgbClr val="005CCF"/>
                </a:solidFill>
                <a:latin typeface="CourierNewPSMT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CourierNewPSMT"/>
              </a:rPr>
              <a:t>; count</a:t>
            </a:r>
            <a:r>
              <a:rPr lang="en-US" sz="1800" dirty="0" smtClean="0">
                <a:solidFill>
                  <a:srgbClr val="F3711C"/>
                </a:solidFill>
                <a:latin typeface="CourierNewPSMT"/>
              </a:rPr>
              <a:t>--</a:t>
            </a:r>
            <a:r>
              <a:rPr lang="en-US" sz="1800" dirty="0">
                <a:solidFill>
                  <a:srgbClr val="000000"/>
                </a:solidFill>
                <a:latin typeface="CourierNewPSMT"/>
              </a:rPr>
              <a:t>) {</a:t>
            </a:r>
          </a:p>
          <a:p>
            <a:pPr marL="800100" lvl="2" indent="0">
              <a:buFontTx/>
              <a:buNone/>
              <a:defRPr/>
            </a:pPr>
            <a:r>
              <a:rPr lang="en-US" sz="1800" dirty="0" smtClean="0">
                <a:solidFill>
                  <a:srgbClr val="005CCF"/>
                </a:solidFill>
                <a:latin typeface="CourierNewPSMT"/>
              </a:rPr>
              <a:t>   </a:t>
            </a:r>
            <a:r>
              <a:rPr lang="en-US" sz="1800" dirty="0" err="1" smtClean="0">
                <a:solidFill>
                  <a:srgbClr val="005CCF"/>
                </a:solidFill>
                <a:latin typeface="CourierNewPSMT"/>
              </a:rPr>
              <a:t>document</a:t>
            </a:r>
            <a:r>
              <a:rPr lang="en-US" sz="1800" dirty="0" err="1" smtClean="0">
                <a:solidFill>
                  <a:srgbClr val="000000"/>
                </a:solidFill>
                <a:latin typeface="CourierNewPSMT"/>
              </a:rPr>
              <a:t>.write</a:t>
            </a:r>
            <a:r>
              <a:rPr lang="en-US" sz="1800" dirty="0">
                <a:solidFill>
                  <a:srgbClr val="000000"/>
                </a:solidFill>
                <a:latin typeface="CourierNewPSMT"/>
              </a:rPr>
              <a:t>(</a:t>
            </a:r>
            <a:r>
              <a:rPr lang="en-US" sz="1800" dirty="0" smtClean="0">
                <a:solidFill>
                  <a:srgbClr val="00CD00"/>
                </a:solidFill>
                <a:latin typeface="CourierNewPSMT"/>
              </a:rPr>
              <a:t>"We have liftoff in " </a:t>
            </a:r>
            <a:r>
              <a:rPr lang="en-US" sz="1800" dirty="0" smtClean="0">
                <a:solidFill>
                  <a:srgbClr val="F3711C"/>
                </a:solidFill>
                <a:latin typeface="CourierNewPSMT"/>
              </a:rPr>
              <a:t>+ </a:t>
            </a:r>
            <a:r>
              <a:rPr lang="en-US" sz="1800" dirty="0">
                <a:solidFill>
                  <a:srgbClr val="000000"/>
                </a:solidFill>
                <a:latin typeface="CourierNewPSMT"/>
              </a:rPr>
              <a:t>count);</a:t>
            </a:r>
          </a:p>
          <a:p>
            <a:pPr marL="800100" lvl="2" indent="0"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urierNewPSMT"/>
              </a:rPr>
              <a:t>}</a:t>
            </a:r>
            <a:endParaRPr lang="en-US" sz="1800" dirty="0">
              <a:latin typeface="Courier New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Identifying Logic Errors</a:t>
            </a:r>
          </a:p>
        </p:txBody>
      </p:sp>
    </p:spTree>
    <p:extLst>
      <p:ext uri="{BB962C8B-B14F-4D97-AF65-F5344CB8AC3E}">
        <p14:creationId xmlns:p14="http://schemas.microsoft.com/office/powerpoint/2010/main" val="2100700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First line of defense in locating JavaScript bugs: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Browser console displays</a:t>
            </a:r>
          </a:p>
          <a:p>
            <a:pPr lvl="2" eaLnBrk="1" hangingPunct="1"/>
            <a:r>
              <a:rPr lang="en-US" altLang="en-US" dirty="0" smtClean="0">
                <a:ea typeface="ヒラギノ角ゴ Pro W3" pitchFamily="127" charset="-128"/>
              </a:rPr>
              <a:t>Line number where error occurred</a:t>
            </a:r>
          </a:p>
          <a:p>
            <a:pPr lvl="2" eaLnBrk="1" hangingPunct="1"/>
            <a:r>
              <a:rPr lang="en-US" altLang="en-US" dirty="0" smtClean="0">
                <a:ea typeface="ヒラギノ角ゴ Pro W3" pitchFamily="127" charset="-128"/>
              </a:rPr>
              <a:t>Error description</a:t>
            </a:r>
          </a:p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Run-time errors 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Error messages generated by a web browser</a:t>
            </a:r>
          </a:p>
          <a:p>
            <a:pPr lvl="2" eaLnBrk="1" hangingPunct="1"/>
            <a:r>
              <a:rPr lang="en-US" altLang="en-US" dirty="0" smtClean="0">
                <a:ea typeface="ヒラギノ角ゴ Pro W3" pitchFamily="127" charset="-128"/>
              </a:rPr>
              <a:t>Can be caused by syntax errors but not by logic errors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Example: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Interpreting Error Messages</a:t>
            </a:r>
          </a:p>
        </p:txBody>
      </p:sp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1676400" y="5172075"/>
            <a:ext cx="6324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3711C"/>
                </a:solidFill>
                <a:latin typeface="CourierNewPSMT" charset="0"/>
              </a:rPr>
              <a:t>function </a:t>
            </a:r>
            <a:r>
              <a:rPr lang="en-US" altLang="en-US" dirty="0" err="1">
                <a:solidFill>
                  <a:srgbClr val="005CCF"/>
                </a:solidFill>
                <a:latin typeface="CourierNewPSMT" charset="0"/>
              </a:rPr>
              <a:t>missingClosingBrace</a:t>
            </a:r>
            <a:r>
              <a:rPr lang="en-US" altLang="en-US" dirty="0">
                <a:solidFill>
                  <a:srgbClr val="000000"/>
                </a:solidFill>
                <a:latin typeface="CourierNewPSMT" charset="0"/>
              </a:rPr>
              <a:t>() {</a:t>
            </a:r>
          </a:p>
          <a:p>
            <a:pPr eaLnBrk="1" hangingPunct="1"/>
            <a:r>
              <a:rPr lang="en-US" altLang="en-US" dirty="0">
                <a:solidFill>
                  <a:srgbClr val="F3711C"/>
                </a:solidFill>
                <a:latin typeface="CourierNewPSMT" charset="0"/>
              </a:rPr>
              <a:t>   </a:t>
            </a:r>
            <a:r>
              <a:rPr lang="en-US" altLang="en-US" dirty="0" err="1">
                <a:solidFill>
                  <a:srgbClr val="F3711C"/>
                </a:solidFill>
                <a:latin typeface="CourierNewPSMT" charset="0"/>
              </a:rPr>
              <a:t>var</a:t>
            </a:r>
            <a:r>
              <a:rPr lang="en-US" altLang="en-US" dirty="0">
                <a:solidFill>
                  <a:srgbClr val="F3711C"/>
                </a:solidFill>
                <a:latin typeface="CourierNewPSMT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urierNewPSMT" charset="0"/>
              </a:rPr>
              <a:t>message </a:t>
            </a:r>
            <a:r>
              <a:rPr lang="en-US" altLang="en-US" dirty="0">
                <a:solidFill>
                  <a:srgbClr val="F3711C"/>
                </a:solidFill>
                <a:latin typeface="CourierNewPSMT" charset="0"/>
              </a:rPr>
              <a:t>= </a:t>
            </a:r>
            <a:r>
              <a:rPr lang="en-US" altLang="en-US" dirty="0">
                <a:solidFill>
                  <a:srgbClr val="00CD00"/>
                </a:solidFill>
                <a:latin typeface="CourierNewPSMT" charset="0"/>
              </a:rPr>
              <a:t>"This function is missing a closing brace."</a:t>
            </a:r>
            <a:r>
              <a:rPr lang="en-US" altLang="en-US" dirty="0">
                <a:solidFill>
                  <a:srgbClr val="000000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en-US" altLang="en-US" dirty="0">
                <a:solidFill>
                  <a:srgbClr val="005CCF"/>
                </a:solidFill>
                <a:latin typeface="CourierNewPSMT" charset="0"/>
              </a:rPr>
              <a:t>   </a:t>
            </a:r>
            <a:r>
              <a:rPr lang="en-US" altLang="en-US" dirty="0" err="1">
                <a:solidFill>
                  <a:srgbClr val="005CCF"/>
                </a:solidFill>
                <a:latin typeface="CourierNewPSMT" charset="0"/>
              </a:rPr>
              <a:t>window</a:t>
            </a:r>
            <a:r>
              <a:rPr lang="en-US" altLang="en-US" dirty="0" err="1">
                <a:solidFill>
                  <a:srgbClr val="000000"/>
                </a:solidFill>
                <a:latin typeface="CourierNewPSMT" charset="0"/>
              </a:rPr>
              <a:t>.alert</a:t>
            </a:r>
            <a:r>
              <a:rPr lang="en-US" altLang="en-US" dirty="0">
                <a:solidFill>
                  <a:srgbClr val="000000"/>
                </a:solidFill>
                <a:latin typeface="CourierNewPSMT" charset="0"/>
              </a:rPr>
              <a:t>(message);</a:t>
            </a:r>
            <a:endParaRPr lang="en-US" alt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248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828800" y="5029200"/>
            <a:ext cx="3724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/>
              <a:t>Figure 4-3 </a:t>
            </a:r>
            <a:r>
              <a:rPr lang="en-US" altLang="en-US"/>
              <a:t>Firefox error messages</a:t>
            </a:r>
          </a:p>
        </p:txBody>
      </p:sp>
      <p:pic>
        <p:nvPicPr>
          <p:cNvPr id="11270" name="Picture 1" descr="Screen Shot 2014-09-23 at 23 Sep   2.00.39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12912"/>
            <a:ext cx="8763000" cy="285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1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ヒラギノ角ゴ Pro W3" pitchFamily="127" charset="-128"/>
                <a:cs typeface="+mj-cs"/>
              </a:rPr>
              <a:t>Interpreting Error Messages</a:t>
            </a:r>
            <a:endParaRPr kumimoji="0" lang="en-US" altLang="en-US" sz="41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ヒラギノ角ゴ Pro W3" pitchFamily="127" charset="-128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71934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ea typeface="ヒラギノ角ゴ Pro W3" pitchFamily="127" charset="-128"/>
              </a:rPr>
              <a:t>Error message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ea typeface="ヒラギノ角ゴ Pro W3" pitchFamily="127" charset="-128"/>
              </a:rPr>
              <a:t>Displays error</a:t>
            </a:r>
            <a:r>
              <a:rPr lang="ja-JP" altLang="en-US" smtClean="0">
                <a:ea typeface="ヒラギノ角ゴ Pro W3" pitchFamily="127" charset="-128"/>
              </a:rPr>
              <a:t>’</a:t>
            </a:r>
            <a:r>
              <a:rPr lang="en-US" altLang="ja-JP" dirty="0" smtClean="0">
                <a:ea typeface="ヒラギノ角ゴ Pro W3" pitchFamily="127" charset="-128"/>
              </a:rPr>
              <a:t>s general location in a program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>
                <a:ea typeface="ヒラギノ角ゴ Pro W3" pitchFamily="127" charset="-128"/>
              </a:rPr>
              <a:t>Not an exact indicator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ea typeface="ヒラギノ角ゴ Pro W3" pitchFamily="127" charset="-128"/>
              </a:rPr>
              <a:t>Browsers do not strictly enforce JavaScript syntax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ea typeface="ヒラギノ角ゴ Pro W3" pitchFamily="127" charset="-128"/>
              </a:rPr>
              <a:t>Mitigating bugs in JavaScript programs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ea typeface="ヒラギノ角ゴ Pro W3" pitchFamily="127" charset="-128"/>
              </a:rPr>
              <a:t>Always use good syntax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ea typeface="ヒラギノ角ゴ Pro W3" pitchFamily="127" charset="-128"/>
              </a:rPr>
              <a:t>Thoroughly test with every browser type, version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>
                <a:ea typeface="ヒラギノ角ゴ Pro W3" pitchFamily="127" charset="-128"/>
              </a:rPr>
              <a:t>Test browser if used by more than one percent of the market</a:t>
            </a:r>
          </a:p>
          <a:p>
            <a:r>
              <a:rPr lang="en-US" altLang="en-US" dirty="0" smtClean="0">
                <a:ea typeface="ヒラギノ角ゴ Pro W3" pitchFamily="127" charset="-128"/>
              </a:rPr>
              <a:t>Syntax errors can be difficult to pinpoint</a:t>
            </a:r>
          </a:p>
          <a:p>
            <a:r>
              <a:rPr lang="en-US" altLang="en-US" dirty="0" smtClean="0">
                <a:ea typeface="ヒラギノ角ゴ Pro W3" pitchFamily="127" charset="-128"/>
              </a:rPr>
              <a:t>A few common techniques are helpful in tracking down bugs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Interpreting Error Messages</a:t>
            </a:r>
          </a:p>
        </p:txBody>
      </p:sp>
    </p:spTree>
    <p:extLst>
      <p:ext uri="{BB962C8B-B14F-4D97-AF65-F5344CB8AC3E}">
        <p14:creationId xmlns:p14="http://schemas.microsoft.com/office/powerpoint/2010/main" val="2159204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ea typeface="ヒラギノ角ゴ Pro W3" pitchFamily="127" charset="-128"/>
              </a:rPr>
              <a:t>Tracing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a typeface="ヒラギノ角ゴ Pro W3" pitchFamily="127" charset="-128"/>
              </a:rPr>
              <a:t>Examining statements in an executing program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window.alert()</a:t>
            </a:r>
            <a:r>
              <a:rPr lang="en-US" altLang="en-US" smtClean="0">
                <a:ea typeface="ヒラギノ角ゴ Pro W3" pitchFamily="127" charset="-128"/>
              </a:rPr>
              <a:t> method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a typeface="ヒラギノ角ゴ Pro W3" pitchFamily="127" charset="-128"/>
              </a:rPr>
              <a:t>A useful way to trace JavaScript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a typeface="ヒラギノ角ゴ Pro W3" pitchFamily="127" charset="-128"/>
              </a:rPr>
              <a:t>Place at different points within program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>
                <a:ea typeface="ヒラギノ角ゴ Pro W3" pitchFamily="127" charset="-128"/>
              </a:rPr>
              <a:t>Used to display variable or array contents or value returned from a function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ea typeface="ヒラギノ角ゴ Pro W3" pitchFamily="127" charset="-128"/>
              </a:rPr>
              <a:t>Use multiple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window.alert()</a:t>
            </a:r>
            <a:r>
              <a:rPr lang="en-US" altLang="en-US" smtClean="0">
                <a:ea typeface="ヒラギノ角ゴ Pro W3" pitchFamily="127" charset="-128"/>
              </a:rPr>
              <a:t> methods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a typeface="ヒラギノ角ゴ Pro W3" pitchFamily="127" charset="-128"/>
              </a:rPr>
              <a:t>Check values as code executes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ea typeface="ヒラギノ角ゴ Pro W3" pitchFamily="127" charset="-128"/>
              </a:rPr>
              <a:t>Example: function not returning correct result of 485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a typeface="ヒラギノ角ゴ Pro W3" pitchFamily="127" charset="-128"/>
              </a:rPr>
              <a:t>Returning 5169107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Tracing Errors with the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window.alert()</a:t>
            </a:r>
            <a:r>
              <a:rPr lang="en-US" altLang="en-US" smtClean="0">
                <a:ea typeface="ヒラギノ角ゴ Pro W3" pitchFamily="127" charset="-128"/>
              </a:rPr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3978865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1524000" y="1641475"/>
            <a:ext cx="65532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function </a:t>
            </a:r>
            <a:r>
              <a:rPr lang="en-US" altLang="en-US" sz="1600" dirty="0" err="1">
                <a:solidFill>
                  <a:srgbClr val="005CCF"/>
                </a:solidFill>
                <a:latin typeface="CourierNewPSMT" charset="0"/>
              </a:rPr>
              <a:t>calculatePay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() {</a:t>
            </a:r>
          </a:p>
          <a:p>
            <a:pPr eaLnBrk="1" hangingPunct="1"/>
            <a:r>
              <a:rPr lang="en-US" altLang="en-US" sz="1600" dirty="0">
                <a:solidFill>
                  <a:srgbClr val="00CD00"/>
                </a:solidFill>
                <a:latin typeface="CourierNewPSMT" charset="0"/>
              </a:rPr>
              <a:t>   </a:t>
            </a:r>
            <a:r>
              <a:rPr lang="en-US" altLang="en-US" sz="1600" dirty="0" err="1">
                <a:solidFill>
                  <a:srgbClr val="F3711C"/>
                </a:solidFill>
                <a:latin typeface="CourierNewPSMT" charset="0"/>
              </a:rPr>
              <a:t>var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payRate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 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= </a:t>
            </a:r>
            <a:r>
              <a:rPr lang="en-US" altLang="en-US" sz="1600" dirty="0">
                <a:solidFill>
                  <a:srgbClr val="005CCF"/>
                </a:solidFill>
                <a:latin typeface="CourierNewPSMT" charset="0"/>
              </a:rPr>
              <a:t>15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; 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numHours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 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= </a:t>
            </a:r>
            <a:r>
              <a:rPr lang="en-US" altLang="en-US" sz="1600" dirty="0">
                <a:solidFill>
                  <a:srgbClr val="005CCF"/>
                </a:solidFill>
                <a:latin typeface="CourierNewPSMT" charset="0"/>
              </a:rPr>
              <a:t>40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en-US" altLang="en-US" sz="1600" dirty="0">
                <a:solidFill>
                  <a:srgbClr val="00CD00"/>
                </a:solidFill>
                <a:latin typeface="CourierNewPSMT" charset="0"/>
              </a:rPr>
              <a:t>   </a:t>
            </a:r>
            <a:r>
              <a:rPr lang="en-US" altLang="en-US" sz="1600" dirty="0" err="1">
                <a:solidFill>
                  <a:srgbClr val="F3711C"/>
                </a:solidFill>
                <a:latin typeface="CourierNewPSMT" charset="0"/>
              </a:rPr>
              <a:t>var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grossPay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 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= 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payRate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 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* 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numHours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ourierNewPSMT" charset="0"/>
              </a:rPr>
              <a:t>alert(</a:t>
            </a:r>
            <a:r>
              <a:rPr lang="en-US" altLang="en-US" dirty="0" err="1" smtClean="0">
                <a:solidFill>
                  <a:srgbClr val="000000"/>
                </a:solidFill>
                <a:latin typeface="CourierNewPSMT" charset="0"/>
              </a:rPr>
              <a:t>grossPay</a:t>
            </a:r>
            <a:r>
              <a:rPr lang="en-US" altLang="en-US" dirty="0">
                <a:solidFill>
                  <a:srgbClr val="000000"/>
                </a:solidFill>
                <a:latin typeface="CourierNewPSMT" charset="0"/>
              </a:rPr>
              <a:t>);</a:t>
            </a:r>
          </a:p>
          <a:p>
            <a:pPr eaLnBrk="1" hangingPunct="1"/>
            <a:r>
              <a:rPr lang="en-US" altLang="en-US" sz="1600" dirty="0">
                <a:solidFill>
                  <a:srgbClr val="00CD00"/>
                </a:solidFill>
                <a:latin typeface="CourierNewPSMT" charset="0"/>
              </a:rPr>
              <a:t>   </a:t>
            </a:r>
            <a:r>
              <a:rPr lang="en-US" altLang="en-US" sz="1600" dirty="0" err="1">
                <a:solidFill>
                  <a:srgbClr val="F3711C"/>
                </a:solidFill>
                <a:latin typeface="CourierNewPSMT" charset="0"/>
              </a:rPr>
              <a:t>var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federalTaxes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 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= 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grossPay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 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* </a:t>
            </a:r>
            <a:r>
              <a:rPr lang="en-US" altLang="en-US" sz="1600" dirty="0">
                <a:solidFill>
                  <a:srgbClr val="005CCF"/>
                </a:solidFill>
                <a:latin typeface="CourierNewPSMT" charset="0"/>
              </a:rPr>
              <a:t>.06794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en-US" altLang="en-US" sz="1600" dirty="0">
                <a:solidFill>
                  <a:srgbClr val="00CD00"/>
                </a:solidFill>
                <a:latin typeface="CourierNewPSMT" charset="0"/>
              </a:rPr>
              <a:t>   </a:t>
            </a:r>
            <a:r>
              <a:rPr lang="en-US" altLang="en-US" sz="1600" dirty="0" err="1">
                <a:solidFill>
                  <a:srgbClr val="F3711C"/>
                </a:solidFill>
                <a:latin typeface="CourierNewPSMT" charset="0"/>
              </a:rPr>
              <a:t>var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stateTaxes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 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= 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grossPay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 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* </a:t>
            </a:r>
            <a:r>
              <a:rPr lang="en-US" altLang="en-US" sz="1600" dirty="0">
                <a:solidFill>
                  <a:srgbClr val="005CCF"/>
                </a:solidFill>
                <a:latin typeface="CourierNewPSMT" charset="0"/>
              </a:rPr>
              <a:t>.0476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en-US" altLang="en-US" sz="1600" dirty="0">
                <a:solidFill>
                  <a:srgbClr val="00CD00"/>
                </a:solidFill>
                <a:latin typeface="CourierNewPSMT" charset="0"/>
              </a:rPr>
              <a:t>   </a:t>
            </a:r>
            <a:r>
              <a:rPr lang="en-US" altLang="en-US" sz="1600" dirty="0" err="1">
                <a:solidFill>
                  <a:srgbClr val="F3711C"/>
                </a:solidFill>
                <a:latin typeface="CourierNewPSMT" charset="0"/>
              </a:rPr>
              <a:t>var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socialSecurity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 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= 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grossPay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 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* </a:t>
            </a:r>
            <a:r>
              <a:rPr lang="en-US" altLang="en-US" sz="1600" dirty="0">
                <a:solidFill>
                  <a:srgbClr val="005CCF"/>
                </a:solidFill>
                <a:latin typeface="CourierNewPSMT" charset="0"/>
              </a:rPr>
              <a:t>.062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en-US" altLang="en-US" sz="1600" dirty="0">
                <a:solidFill>
                  <a:srgbClr val="00CD00"/>
                </a:solidFill>
                <a:latin typeface="CourierNewPSMT" charset="0"/>
              </a:rPr>
              <a:t>   </a:t>
            </a:r>
            <a:r>
              <a:rPr lang="en-US" altLang="en-US" sz="1600" dirty="0" err="1">
                <a:solidFill>
                  <a:srgbClr val="F3711C"/>
                </a:solidFill>
                <a:latin typeface="CourierNewPSMT" charset="0"/>
              </a:rPr>
              <a:t>var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medicare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 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= 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grossPay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 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* </a:t>
            </a:r>
            <a:r>
              <a:rPr lang="en-US" altLang="en-US" sz="1600" dirty="0">
                <a:solidFill>
                  <a:srgbClr val="005CCF"/>
                </a:solidFill>
                <a:latin typeface="CourierNewPSMT" charset="0"/>
              </a:rPr>
              <a:t>.0145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en-US" altLang="en-US" sz="1600" dirty="0">
                <a:solidFill>
                  <a:srgbClr val="00CD00"/>
                </a:solidFill>
                <a:latin typeface="CourierNewPSMT" charset="0"/>
              </a:rPr>
              <a:t>   </a:t>
            </a:r>
            <a:r>
              <a:rPr lang="en-US" altLang="en-US" sz="1600" dirty="0" err="1">
                <a:solidFill>
                  <a:srgbClr val="F3711C"/>
                </a:solidFill>
                <a:latin typeface="CourierNewPSMT" charset="0"/>
              </a:rPr>
              <a:t>var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netPay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 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= 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grossPay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 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- 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federalTaxes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en-US" altLang="en-US" sz="1600" dirty="0">
                <a:solidFill>
                  <a:srgbClr val="00CD00"/>
                </a:solidFill>
                <a:latin typeface="CourierNewPSMT" charset="0"/>
              </a:rPr>
              <a:t>   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netPay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 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*= 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stateTaxes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en-US" altLang="en-US" sz="1600" dirty="0">
                <a:solidFill>
                  <a:srgbClr val="00CD00"/>
                </a:solidFill>
                <a:latin typeface="CourierNewPSMT" charset="0"/>
              </a:rPr>
              <a:t>   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netPay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 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*= 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socialSecurity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en-US" altLang="en-US" sz="1600" dirty="0">
                <a:solidFill>
                  <a:srgbClr val="00CD00"/>
                </a:solidFill>
                <a:latin typeface="CourierNewPSMT" charset="0"/>
              </a:rPr>
              <a:t>   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netPay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 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*= 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medicare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en-US" altLang="en-US" sz="1600" dirty="0">
                <a:solidFill>
                  <a:srgbClr val="00CD00"/>
                </a:solidFill>
                <a:latin typeface="CourierNewPSMT" charset="0"/>
              </a:rPr>
              <a:t>   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return 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netPay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}</a:t>
            </a:r>
            <a:endParaRPr lang="en-US" altLang="en-US" sz="1700" dirty="0">
              <a:latin typeface="Courier New" pitchFamily="49" charset="0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0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1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ヒラギノ角ゴ Pro W3" pitchFamily="127" charset="-128"/>
                <a:cs typeface="+mj-cs"/>
              </a:rPr>
              <a:t>Tracing Errors with the </a:t>
            </a:r>
            <a:r>
              <a:rPr kumimoji="0" lang="en-US" altLang="en-US" sz="41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Courier New" pitchFamily="49" charset="0"/>
                <a:ea typeface="ヒラギノ角ゴ Pro W3" pitchFamily="127" charset="-128"/>
                <a:cs typeface="+mj-cs"/>
              </a:rPr>
              <a:t>window.alert()</a:t>
            </a:r>
            <a:r>
              <a:rPr kumimoji="0" lang="en-US" altLang="en-US" sz="41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ヒラギノ角ゴ Pro W3" pitchFamily="127" charset="-128"/>
                <a:cs typeface="+mj-cs"/>
              </a:rPr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396782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>
                <a:ea typeface="ヒラギノ角ゴ Pro W3" pitchFamily="127" charset="-128"/>
              </a:rPr>
              <a:t>Drawback</a:t>
            </a:r>
          </a:p>
          <a:p>
            <a:pPr lvl="1" eaLnBrk="1" hangingPunct="1"/>
            <a:r>
              <a:rPr lang="en-US" altLang="en-US" sz="2600" dirty="0" smtClean="0">
                <a:ea typeface="ヒラギノ角ゴ Pro W3" pitchFamily="127" charset="-128"/>
              </a:rPr>
              <a:t>Must close each dialog box for code to continue executing</a:t>
            </a:r>
          </a:p>
          <a:p>
            <a:pPr eaLnBrk="1" hangingPunct="1"/>
            <a:r>
              <a:rPr lang="en-US" altLang="en-US" sz="2800" dirty="0" smtClean="0">
                <a:ea typeface="ヒラギノ角ゴ Pro W3" pitchFamily="127" charset="-128"/>
              </a:rPr>
              <a:t>Use selectively at key points</a:t>
            </a:r>
          </a:p>
          <a:p>
            <a:pPr eaLnBrk="1" hangingPunct="1"/>
            <a:r>
              <a:rPr lang="en-US" altLang="en-US" sz="2800" dirty="0" smtClean="0">
                <a:ea typeface="ヒラギノ角ゴ Pro W3" pitchFamily="127" charset="-128"/>
              </a:rPr>
              <a:t>Place debugging code at different indent level to distinguish from program code</a:t>
            </a: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Tracing Errors with the </a:t>
            </a:r>
            <a:r>
              <a:rPr lang="en-US" altLang="en-US" dirty="0" err="1" smtClean="0">
                <a:latin typeface="Courier New" pitchFamily="49" charset="0"/>
                <a:ea typeface="ヒラギノ角ゴ Pro W3" pitchFamily="127" charset="-128"/>
              </a:rPr>
              <a:t>window.alert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()</a:t>
            </a:r>
            <a:r>
              <a:rPr lang="en-US" altLang="en-US" dirty="0" smtClean="0">
                <a:ea typeface="ヒラギノ角ゴ Pro W3" pitchFamily="127" charset="-128"/>
              </a:rPr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2518363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b="1" dirty="0" smtClean="0">
                <a:ea typeface="ヒラギノ角ゴ Pro W3" pitchFamily="127" charset="-128"/>
              </a:rPr>
              <a:t>Element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Each piece of data contained in an array</a:t>
            </a:r>
          </a:p>
          <a:p>
            <a:pPr eaLnBrk="1" hangingPunct="1"/>
            <a:r>
              <a:rPr lang="en-US" altLang="en-US" b="1" dirty="0" smtClean="0">
                <a:ea typeface="ヒラギノ角ゴ Pro W3" pitchFamily="127" charset="-128"/>
              </a:rPr>
              <a:t>Index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Element</a:t>
            </a:r>
            <a:r>
              <a:rPr lang="ja-JP" altLang="en-US" dirty="0" smtClean="0">
                <a:ea typeface="ヒラギノ角ゴ Pro W3" pitchFamily="127" charset="-128"/>
              </a:rPr>
              <a:t>’</a:t>
            </a:r>
            <a:r>
              <a:rPr lang="en-US" altLang="ja-JP" dirty="0" smtClean="0">
                <a:ea typeface="ヒラギノ角ゴ Pro W3" pitchFamily="127" charset="-128"/>
              </a:rPr>
              <a:t>s numeric position within the array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Array element numbering</a:t>
            </a:r>
          </a:p>
          <a:p>
            <a:pPr lvl="2" eaLnBrk="1" hangingPunct="1"/>
            <a:r>
              <a:rPr lang="en-US" altLang="en-US" b="1" dirty="0" smtClean="0">
                <a:ea typeface="ヒラギノ角ゴ Pro W3" pitchFamily="127" charset="-128"/>
              </a:rPr>
              <a:t>Starts with index number of zero (0)</a:t>
            </a:r>
          </a:p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Reference element using its index number</a:t>
            </a:r>
          </a:p>
          <a:p>
            <a:pPr lvl="1" eaLnBrk="1" hangingPunct="1"/>
            <a:r>
              <a:rPr lang="en-US" altLang="en-US" u="sng" dirty="0" smtClean="0">
                <a:ea typeface="ヒラギノ角ゴ Pro W3" pitchFamily="127" charset="-128"/>
              </a:rPr>
              <a:t>Example</a:t>
            </a:r>
            <a:r>
              <a:rPr lang="en-US" altLang="en-US" dirty="0" smtClean="0">
                <a:ea typeface="ヒラギノ角ゴ Pro W3" pitchFamily="127" charset="-128"/>
              </a:rPr>
              <a:t>: to reference the 2</a:t>
            </a:r>
            <a:r>
              <a:rPr lang="en-US" altLang="en-US" baseline="30000" dirty="0" smtClean="0">
                <a:ea typeface="ヒラギノ角ゴ Pro W3" pitchFamily="127" charset="-128"/>
              </a:rPr>
              <a:t>nd</a:t>
            </a:r>
            <a:r>
              <a:rPr lang="en-US" altLang="en-US" dirty="0" smtClean="0">
                <a:ea typeface="ヒラギノ角ゴ Pro W3" pitchFamily="127" charset="-128"/>
              </a:rPr>
              <a:t> element in the newsSections array</a:t>
            </a:r>
          </a:p>
          <a:p>
            <a:pPr lvl="1" algn="ctr" eaLnBrk="1" hangingPunct="1">
              <a:lnSpc>
                <a:spcPct val="150000"/>
              </a:lnSpc>
              <a:buFontTx/>
              <a:buNone/>
            </a:pPr>
            <a:r>
              <a:rPr lang="en-US" altLang="en-US" sz="4000" baseline="30000" dirty="0" err="1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newsSections</a:t>
            </a:r>
            <a:r>
              <a:rPr lang="en-US" altLang="en-US" sz="4000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[1]</a:t>
            </a:r>
            <a:endParaRPr lang="en-US" altLang="en-US" sz="4000" dirty="0" smtClean="0">
              <a:ea typeface="ヒラギノ角ゴ Pro W3" pitchFamily="127" charset="-128"/>
            </a:endParaRP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Declaring and Initializing Arrays</a:t>
            </a:r>
          </a:p>
        </p:txBody>
      </p:sp>
    </p:spTree>
    <p:extLst>
      <p:ext uri="{BB962C8B-B14F-4D97-AF65-F5344CB8AC3E}">
        <p14:creationId xmlns:p14="http://schemas.microsoft.com/office/powerpoint/2010/main" val="1708293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Trace a bug by analyzing a list of values</a:t>
            </a:r>
          </a:p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Logging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writing values directly to the console using the 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console.log()</a:t>
            </a:r>
            <a:r>
              <a:rPr lang="en-US" altLang="en-US" dirty="0" smtClean="0">
                <a:ea typeface="ヒラギノ角ゴ Pro W3" pitchFamily="127" charset="-128"/>
              </a:rPr>
              <a:t> method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syntax: </a:t>
            </a:r>
            <a:r>
              <a:rPr lang="en-US" altLang="en-US" dirty="0" smtClean="0">
                <a:latin typeface="CourierNewPSMT" charset="0"/>
                <a:ea typeface="ヒラギノ角ゴ Pro W3" pitchFamily="127" charset="-128"/>
              </a:rPr>
              <a:t>console.log(</a:t>
            </a:r>
            <a:r>
              <a:rPr lang="en-US" altLang="en-US" sz="2000" i="1" dirty="0" smtClean="0">
                <a:latin typeface="CourierNewPSMT" charset="0"/>
                <a:ea typeface="ヒラギノ角ゴ Pro W3" pitchFamily="127" charset="-128"/>
              </a:rPr>
              <a:t>value</a:t>
            </a:r>
            <a:r>
              <a:rPr lang="en-US" altLang="en-US" sz="2000" dirty="0" smtClean="0">
                <a:latin typeface="CourierNewPSMT" charset="0"/>
                <a:ea typeface="ヒラギノ角ゴ Pro W3" pitchFamily="127" charset="-128"/>
              </a:rPr>
              <a:t>);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can log string literal, variable value, or combination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Tracing Errors with the 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console.log()</a:t>
            </a:r>
            <a:r>
              <a:rPr lang="en-US" altLang="en-US" dirty="0" smtClean="0">
                <a:ea typeface="ヒラギノ角ゴ Pro W3" pitchFamily="127" charset="-128"/>
              </a:rPr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720155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ChangeArrowheads="1"/>
          </p:cNvSpPr>
          <p:nvPr/>
        </p:nvSpPr>
        <p:spPr bwMode="auto">
          <a:xfrm>
            <a:off x="990600" y="1371600"/>
            <a:ext cx="7467600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function </a:t>
            </a:r>
            <a:r>
              <a:rPr lang="en-US" altLang="en-US" sz="1600" dirty="0" err="1">
                <a:solidFill>
                  <a:srgbClr val="005CCF"/>
                </a:solidFill>
                <a:latin typeface="CourierNewPSMT" charset="0"/>
              </a:rPr>
              <a:t>calculatePay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() {</a:t>
            </a:r>
          </a:p>
          <a:p>
            <a:pPr eaLnBrk="1" hangingPunct="1"/>
            <a:r>
              <a:rPr lang="en-US" altLang="en-US" sz="1600" dirty="0">
                <a:solidFill>
                  <a:srgbClr val="00CD00"/>
                </a:solidFill>
                <a:latin typeface="CourierNewPSMT" charset="0"/>
              </a:rPr>
              <a:t>   </a:t>
            </a:r>
            <a:r>
              <a:rPr lang="en-US" altLang="en-US" sz="1600" dirty="0" err="1">
                <a:solidFill>
                  <a:srgbClr val="F3711C"/>
                </a:solidFill>
                <a:latin typeface="CourierNewPSMT" charset="0"/>
              </a:rPr>
              <a:t>var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payRate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 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= </a:t>
            </a:r>
            <a:r>
              <a:rPr lang="en-US" altLang="en-US" sz="1600" dirty="0">
                <a:solidFill>
                  <a:srgbClr val="005CCF"/>
                </a:solidFill>
                <a:latin typeface="CourierNewPSMT" charset="0"/>
              </a:rPr>
              <a:t>15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; 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numHours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 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= </a:t>
            </a:r>
            <a:r>
              <a:rPr lang="en-US" altLang="en-US" sz="1600" dirty="0">
                <a:solidFill>
                  <a:srgbClr val="005CCF"/>
                </a:solidFill>
                <a:latin typeface="CourierNewPSMT" charset="0"/>
              </a:rPr>
              <a:t>40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en-US" altLang="en-US" sz="1600" dirty="0">
                <a:solidFill>
                  <a:srgbClr val="00CD00"/>
                </a:solidFill>
                <a:latin typeface="CourierNewPSMT" charset="0"/>
              </a:rPr>
              <a:t>   </a:t>
            </a:r>
            <a:r>
              <a:rPr lang="en-US" altLang="en-US" sz="1600" dirty="0" err="1">
                <a:solidFill>
                  <a:srgbClr val="F3711C"/>
                </a:solidFill>
                <a:latin typeface="CourierNewPSMT" charset="0"/>
              </a:rPr>
              <a:t>var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grossPay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 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= 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payRate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 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* 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numHours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console.</a:t>
            </a:r>
            <a:r>
              <a:rPr lang="en-US" altLang="en-US" sz="1600" dirty="0">
                <a:solidFill>
                  <a:srgbClr val="005CCF"/>
                </a:solidFill>
                <a:latin typeface="CourierNewPSMT" charset="0"/>
              </a:rPr>
              <a:t>log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(</a:t>
            </a:r>
            <a:r>
              <a:rPr lang="en-US" altLang="en-US" sz="1600" dirty="0">
                <a:solidFill>
                  <a:srgbClr val="00CD00"/>
                </a:solidFill>
                <a:latin typeface="CourierNewPSMT" charset="0"/>
              </a:rPr>
              <a:t>"</a:t>
            </a:r>
            <a:r>
              <a:rPr lang="en-US" altLang="en-US" sz="1600" dirty="0" err="1">
                <a:solidFill>
                  <a:srgbClr val="00CD00"/>
                </a:solidFill>
                <a:latin typeface="CourierNewPSMT" charset="0"/>
              </a:rPr>
              <a:t>grossPay</a:t>
            </a:r>
            <a:r>
              <a:rPr lang="en-US" altLang="en-US" sz="1600" dirty="0">
                <a:solidFill>
                  <a:srgbClr val="00CD00"/>
                </a:solidFill>
                <a:latin typeface="CourierNewPSMT" charset="0"/>
              </a:rPr>
              <a:t> is " 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+ 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grossPay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);</a:t>
            </a:r>
          </a:p>
          <a:p>
            <a:pPr eaLnBrk="1" hangingPunct="1"/>
            <a:r>
              <a:rPr lang="en-US" altLang="en-US" sz="1600" dirty="0">
                <a:solidFill>
                  <a:srgbClr val="00CD00"/>
                </a:solidFill>
                <a:latin typeface="CourierNewPSMT" charset="0"/>
              </a:rPr>
              <a:t>   </a:t>
            </a:r>
            <a:r>
              <a:rPr lang="en-US" altLang="en-US" sz="1600" dirty="0" err="1">
                <a:solidFill>
                  <a:srgbClr val="F3711C"/>
                </a:solidFill>
                <a:latin typeface="CourierNewPSMT" charset="0"/>
              </a:rPr>
              <a:t>var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federalTaxes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 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= 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grossPay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 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* </a:t>
            </a:r>
            <a:r>
              <a:rPr lang="en-US" altLang="en-US" sz="1600" dirty="0">
                <a:solidFill>
                  <a:srgbClr val="005CCF"/>
                </a:solidFill>
                <a:latin typeface="CourierNewPSMT" charset="0"/>
              </a:rPr>
              <a:t>.06794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en-US" altLang="en-US" sz="1600" dirty="0">
                <a:solidFill>
                  <a:srgbClr val="00CD00"/>
                </a:solidFill>
                <a:latin typeface="CourierNewPSMT" charset="0"/>
              </a:rPr>
              <a:t>   </a:t>
            </a:r>
            <a:r>
              <a:rPr lang="en-US" altLang="en-US" sz="1600" dirty="0" err="1">
                <a:solidFill>
                  <a:srgbClr val="F3711C"/>
                </a:solidFill>
                <a:latin typeface="CourierNewPSMT" charset="0"/>
              </a:rPr>
              <a:t>var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stateTaxes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 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= 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grossPay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 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* </a:t>
            </a:r>
            <a:r>
              <a:rPr lang="en-US" altLang="en-US" sz="1600" dirty="0">
                <a:solidFill>
                  <a:srgbClr val="005CCF"/>
                </a:solidFill>
                <a:latin typeface="CourierNewPSMT" charset="0"/>
              </a:rPr>
              <a:t>.0476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en-US" altLang="en-US" sz="1600" dirty="0">
                <a:solidFill>
                  <a:srgbClr val="00CD00"/>
                </a:solidFill>
                <a:latin typeface="CourierNewPSMT" charset="0"/>
              </a:rPr>
              <a:t>   </a:t>
            </a:r>
            <a:r>
              <a:rPr lang="en-US" altLang="en-US" sz="1600" dirty="0" err="1">
                <a:solidFill>
                  <a:srgbClr val="F3711C"/>
                </a:solidFill>
                <a:latin typeface="CourierNewPSMT" charset="0"/>
              </a:rPr>
              <a:t>var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socialSecurity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 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= 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grossPay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 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* </a:t>
            </a:r>
            <a:r>
              <a:rPr lang="en-US" altLang="en-US" sz="1600" dirty="0">
                <a:solidFill>
                  <a:srgbClr val="005CCF"/>
                </a:solidFill>
                <a:latin typeface="CourierNewPSMT" charset="0"/>
              </a:rPr>
              <a:t>.062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en-US" altLang="en-US" sz="1600" dirty="0">
                <a:solidFill>
                  <a:srgbClr val="00CD00"/>
                </a:solidFill>
                <a:latin typeface="CourierNewPSMT" charset="0"/>
              </a:rPr>
              <a:t>   </a:t>
            </a:r>
            <a:r>
              <a:rPr lang="en-US" altLang="en-US" sz="1600" dirty="0" err="1">
                <a:solidFill>
                  <a:srgbClr val="F3711C"/>
                </a:solidFill>
                <a:latin typeface="CourierNewPSMT" charset="0"/>
              </a:rPr>
              <a:t>var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medicare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 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= 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grossPay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 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* </a:t>
            </a:r>
            <a:r>
              <a:rPr lang="en-US" altLang="en-US" sz="1600" dirty="0">
                <a:solidFill>
                  <a:srgbClr val="005CCF"/>
                </a:solidFill>
                <a:latin typeface="CourierNewPSMT" charset="0"/>
              </a:rPr>
              <a:t>.0145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en-US" altLang="en-US" sz="1600" dirty="0">
                <a:solidFill>
                  <a:srgbClr val="00CD00"/>
                </a:solidFill>
                <a:latin typeface="CourierNewPSMT" charset="0"/>
              </a:rPr>
              <a:t>   </a:t>
            </a:r>
            <a:r>
              <a:rPr lang="en-US" altLang="en-US" sz="1600" dirty="0" err="1">
                <a:solidFill>
                  <a:srgbClr val="F3711C"/>
                </a:solidFill>
                <a:latin typeface="CourierNewPSMT" charset="0"/>
              </a:rPr>
              <a:t>var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netPay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 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= 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grossPay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 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- 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federalTaxes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console.</a:t>
            </a:r>
            <a:r>
              <a:rPr lang="en-US" altLang="en-US" sz="1600" dirty="0">
                <a:solidFill>
                  <a:srgbClr val="005CCF"/>
                </a:solidFill>
                <a:latin typeface="CourierNewPSMT" charset="0"/>
              </a:rPr>
              <a:t>log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(</a:t>
            </a:r>
            <a:r>
              <a:rPr lang="en-US" altLang="en-US" sz="1600" dirty="0">
                <a:solidFill>
                  <a:srgbClr val="00CD00"/>
                </a:solidFill>
                <a:latin typeface="CourierNewPSMT" charset="0"/>
              </a:rPr>
              <a:t>"</a:t>
            </a:r>
            <a:r>
              <a:rPr lang="en-US" altLang="en-US" sz="1600" dirty="0" err="1">
                <a:solidFill>
                  <a:srgbClr val="00CD00"/>
                </a:solidFill>
                <a:latin typeface="CourierNewPSMT" charset="0"/>
              </a:rPr>
              <a:t>grossPay</a:t>
            </a:r>
            <a:r>
              <a:rPr lang="en-US" altLang="en-US" sz="1600" dirty="0">
                <a:solidFill>
                  <a:srgbClr val="00CD00"/>
                </a:solidFill>
                <a:latin typeface="CourierNewPSMT" charset="0"/>
              </a:rPr>
              <a:t> minus </a:t>
            </a:r>
            <a:r>
              <a:rPr lang="en-US" altLang="en-US" sz="1600" dirty="0" err="1">
                <a:solidFill>
                  <a:srgbClr val="00CD00"/>
                </a:solidFill>
                <a:latin typeface="CourierNewPSMT" charset="0"/>
              </a:rPr>
              <a:t>federalTaxes</a:t>
            </a:r>
            <a:r>
              <a:rPr lang="en-US" altLang="en-US" sz="1600" dirty="0">
                <a:solidFill>
                  <a:srgbClr val="00CD00"/>
                </a:solidFill>
                <a:latin typeface="CourierNewPSMT" charset="0"/>
              </a:rPr>
              <a:t> is " 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+ 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netPay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);</a:t>
            </a:r>
          </a:p>
          <a:p>
            <a:pPr eaLnBrk="1" hangingPunct="1"/>
            <a:r>
              <a:rPr lang="en-US" altLang="en-US" sz="1600" dirty="0">
                <a:solidFill>
                  <a:srgbClr val="00CD00"/>
                </a:solidFill>
                <a:latin typeface="CourierNewPSMT" charset="0"/>
              </a:rPr>
              <a:t>   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netPay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 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*= 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stateTaxes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console.</a:t>
            </a:r>
            <a:r>
              <a:rPr lang="en-US" altLang="en-US" sz="1600" dirty="0">
                <a:solidFill>
                  <a:srgbClr val="005CCF"/>
                </a:solidFill>
                <a:latin typeface="CourierNewPSMT" charset="0"/>
              </a:rPr>
              <a:t>log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(</a:t>
            </a:r>
            <a:r>
              <a:rPr lang="en-US" altLang="en-US" sz="1600" dirty="0">
                <a:solidFill>
                  <a:srgbClr val="00CD00"/>
                </a:solidFill>
                <a:latin typeface="CourierNewPSMT" charset="0"/>
              </a:rPr>
              <a:t>"</a:t>
            </a:r>
            <a:r>
              <a:rPr lang="en-US" altLang="en-US" sz="1600" dirty="0" err="1">
                <a:solidFill>
                  <a:srgbClr val="00CD00"/>
                </a:solidFill>
                <a:latin typeface="CourierNewPSMT" charset="0"/>
              </a:rPr>
              <a:t>netPay</a:t>
            </a:r>
            <a:r>
              <a:rPr lang="en-US" altLang="en-US" sz="1600" dirty="0">
                <a:solidFill>
                  <a:srgbClr val="00CD00"/>
                </a:solidFill>
                <a:latin typeface="CourierNewPSMT" charset="0"/>
              </a:rPr>
              <a:t> minus </a:t>
            </a:r>
            <a:r>
              <a:rPr lang="en-US" altLang="en-US" sz="1600" dirty="0" err="1">
                <a:solidFill>
                  <a:srgbClr val="00CD00"/>
                </a:solidFill>
                <a:latin typeface="CourierNewPSMT" charset="0"/>
              </a:rPr>
              <a:t>stateTaxes</a:t>
            </a:r>
            <a:r>
              <a:rPr lang="en-US" altLang="en-US" sz="1600" dirty="0">
                <a:solidFill>
                  <a:srgbClr val="00CD00"/>
                </a:solidFill>
                <a:latin typeface="CourierNewPSMT" charset="0"/>
              </a:rPr>
              <a:t> is " 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+ 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netPay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);</a:t>
            </a:r>
          </a:p>
          <a:p>
            <a:pPr eaLnBrk="1" hangingPunct="1"/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   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netPay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 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*= 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socialSecurity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console.</a:t>
            </a:r>
            <a:r>
              <a:rPr lang="en-US" altLang="en-US" sz="1600" dirty="0">
                <a:solidFill>
                  <a:srgbClr val="005CCF"/>
                </a:solidFill>
                <a:latin typeface="CourierNewPSMT" charset="0"/>
              </a:rPr>
              <a:t>log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(</a:t>
            </a:r>
            <a:r>
              <a:rPr lang="en-US" altLang="en-US" sz="1600" dirty="0">
                <a:solidFill>
                  <a:srgbClr val="00CD00"/>
                </a:solidFill>
                <a:latin typeface="CourierNewPSMT" charset="0"/>
              </a:rPr>
              <a:t>"</a:t>
            </a:r>
            <a:r>
              <a:rPr lang="en-US" altLang="en-US" sz="1600" dirty="0" err="1">
                <a:solidFill>
                  <a:srgbClr val="00CD00"/>
                </a:solidFill>
                <a:latin typeface="CourierNewPSMT" charset="0"/>
              </a:rPr>
              <a:t>netPay</a:t>
            </a:r>
            <a:r>
              <a:rPr lang="en-US" altLang="en-US" sz="1600" dirty="0">
                <a:solidFill>
                  <a:srgbClr val="00CD00"/>
                </a:solidFill>
                <a:latin typeface="CourierNewPSMT" charset="0"/>
              </a:rPr>
              <a:t> minus </a:t>
            </a:r>
            <a:r>
              <a:rPr lang="en-US" altLang="en-US" sz="1600" dirty="0" err="1">
                <a:solidFill>
                  <a:srgbClr val="00CD00"/>
                </a:solidFill>
                <a:latin typeface="CourierNewPSMT" charset="0"/>
              </a:rPr>
              <a:t>socialSecurity</a:t>
            </a:r>
            <a:r>
              <a:rPr lang="en-US" altLang="en-US" sz="1600" dirty="0">
                <a:solidFill>
                  <a:srgbClr val="00CD00"/>
                </a:solidFill>
                <a:latin typeface="CourierNewPSMT" charset="0"/>
              </a:rPr>
              <a:t> is " 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+ 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netPay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);</a:t>
            </a:r>
          </a:p>
          <a:p>
            <a:pPr eaLnBrk="1" hangingPunct="1"/>
            <a:r>
              <a:rPr lang="en-US" altLang="en-US" sz="1600" dirty="0">
                <a:solidFill>
                  <a:srgbClr val="00CD00"/>
                </a:solidFill>
                <a:latin typeface="CourierNewPSMT" charset="0"/>
              </a:rPr>
              <a:t>   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netPay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 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*= 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medicare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console.</a:t>
            </a:r>
            <a:r>
              <a:rPr lang="en-US" altLang="en-US" sz="1600" dirty="0">
                <a:solidFill>
                  <a:srgbClr val="005CCF"/>
                </a:solidFill>
                <a:latin typeface="CourierNewPSMT" charset="0"/>
              </a:rPr>
              <a:t>log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(</a:t>
            </a:r>
            <a:r>
              <a:rPr lang="en-US" altLang="en-US" sz="1600" dirty="0">
                <a:solidFill>
                  <a:srgbClr val="00CD00"/>
                </a:solidFill>
                <a:latin typeface="CourierNewPSMT" charset="0"/>
              </a:rPr>
              <a:t>"</a:t>
            </a:r>
            <a:r>
              <a:rPr lang="en-US" altLang="en-US" sz="1600" dirty="0" err="1">
                <a:solidFill>
                  <a:srgbClr val="00CD00"/>
                </a:solidFill>
                <a:latin typeface="CourierNewPSMT" charset="0"/>
              </a:rPr>
              <a:t>netPay</a:t>
            </a:r>
            <a:r>
              <a:rPr lang="en-US" altLang="en-US" sz="1600" dirty="0">
                <a:solidFill>
                  <a:srgbClr val="00CD00"/>
                </a:solidFill>
                <a:latin typeface="CourierNewPSMT" charset="0"/>
              </a:rPr>
              <a:t> minus </a:t>
            </a:r>
            <a:r>
              <a:rPr lang="en-US" altLang="en-US" sz="1600" dirty="0" err="1">
                <a:solidFill>
                  <a:srgbClr val="00CD00"/>
                </a:solidFill>
                <a:latin typeface="CourierNewPSMT" charset="0"/>
              </a:rPr>
              <a:t>medicare</a:t>
            </a:r>
            <a:r>
              <a:rPr lang="en-US" altLang="en-US" sz="1600" dirty="0">
                <a:solidFill>
                  <a:srgbClr val="00CD00"/>
                </a:solidFill>
                <a:latin typeface="CourierNewPSMT" charset="0"/>
              </a:rPr>
              <a:t> is " 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+ 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netPay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);</a:t>
            </a:r>
          </a:p>
          <a:p>
            <a:pPr eaLnBrk="1" hangingPunct="1"/>
            <a:r>
              <a:rPr lang="en-US" altLang="en-US" sz="1600" dirty="0">
                <a:solidFill>
                  <a:srgbClr val="00CD00"/>
                </a:solidFill>
                <a:latin typeface="CourierNewPSMT" charset="0"/>
              </a:rPr>
              <a:t>   </a:t>
            </a:r>
            <a:r>
              <a:rPr lang="en-US" altLang="en-US" sz="1600" dirty="0">
                <a:solidFill>
                  <a:srgbClr val="F3711C"/>
                </a:solidFill>
                <a:latin typeface="CourierNewPSMT" charset="0"/>
              </a:rPr>
              <a:t>return </a:t>
            </a:r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netPay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}</a:t>
            </a:r>
          </a:p>
          <a:p>
            <a:pPr eaLnBrk="1" hangingPunct="1"/>
            <a:r>
              <a:rPr lang="en-US" altLang="en-US" sz="1600" dirty="0" err="1">
                <a:solidFill>
                  <a:srgbClr val="000000"/>
                </a:solidFill>
                <a:latin typeface="CourierNewPSMT" charset="0"/>
              </a:rPr>
              <a:t>calculatePay</a:t>
            </a:r>
            <a:r>
              <a:rPr lang="en-US" altLang="en-US" sz="1600" dirty="0">
                <a:solidFill>
                  <a:srgbClr val="000000"/>
                </a:solidFill>
                <a:latin typeface="CourierNewPSMT" charset="0"/>
              </a:rPr>
              <a:t>();</a:t>
            </a:r>
            <a:endParaRPr lang="en-US" altLang="en-US" sz="1700" dirty="0">
              <a:latin typeface="Courier New" pitchFamily="49" charset="0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0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ヒラギノ角ゴ Pro W3" pitchFamily="127" charset="-128"/>
                <a:cs typeface="+mj-cs"/>
              </a:rPr>
              <a:t>Tracing Errors with the </a:t>
            </a:r>
            <a:r>
              <a:rPr kumimoji="0" lang="en-US" alt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Courier New" pitchFamily="49" charset="0"/>
                <a:ea typeface="ヒラギノ角ゴ Pro W3" pitchFamily="127" charset="-128"/>
                <a:cs typeface="+mj-cs"/>
              </a:rPr>
              <a:t>console.log()</a:t>
            </a:r>
            <a:r>
              <a:rPr kumimoji="0" lang="en-US" alt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ヒラギノ角ゴ Pro W3" pitchFamily="127" charset="-128"/>
                <a:cs typeface="+mj-cs"/>
              </a:rPr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1316004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1" name="Picture 1" descr="Screen Shot 2014-09-24 at 24 Sep   1.45.14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33600"/>
            <a:ext cx="8686800" cy="300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Rectangle 4"/>
          <p:cNvSpPr>
            <a:spLocks noChangeArrowheads="1"/>
          </p:cNvSpPr>
          <p:nvPr/>
        </p:nvSpPr>
        <p:spPr bwMode="auto">
          <a:xfrm>
            <a:off x="152400" y="5345113"/>
            <a:ext cx="8763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/>
              <a:t>Figure 4-11 </a:t>
            </a:r>
            <a:r>
              <a:rPr lang="en-US" altLang="en-US"/>
              <a:t>Contents of the console after executing the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calculatePay()</a:t>
            </a:r>
            <a:r>
              <a:rPr lang="en-US" altLang="en-US"/>
              <a:t> function </a:t>
            </a:r>
          </a:p>
          <a:p>
            <a:pPr eaLnBrk="1" hangingPunct="1"/>
            <a:endParaRPr lang="en-US" altLang="en-US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0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ヒラギノ角ゴ Pro W3" pitchFamily="127" charset="-128"/>
                <a:cs typeface="+mj-cs"/>
              </a:rPr>
              <a:t>Tracing Errors with the </a:t>
            </a:r>
            <a:r>
              <a:rPr kumimoji="0" lang="en-US" alt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Courier New" pitchFamily="49" charset="0"/>
                <a:ea typeface="ヒラギノ角ゴ Pro W3" pitchFamily="127" charset="-128"/>
                <a:cs typeface="+mj-cs"/>
              </a:rPr>
              <a:t>console.log()</a:t>
            </a:r>
            <a:r>
              <a:rPr kumimoji="0" lang="en-US" alt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ヒラギノ角ゴ Pro W3" pitchFamily="127" charset="-128"/>
                <a:cs typeface="+mj-cs"/>
              </a:rPr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2861063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Another method of locating bugs</a:t>
            </a:r>
          </a:p>
          <a:p>
            <a:pPr lvl="1" eaLnBrk="1" hangingPunct="1"/>
            <a:r>
              <a:rPr lang="ja-JP" altLang="en-US" smtClean="0">
                <a:ea typeface="ヒラギノ角ゴ Pro W3" pitchFamily="127" charset="-128"/>
              </a:rPr>
              <a:t>“</a:t>
            </a:r>
            <a:r>
              <a:rPr lang="en-US" altLang="ja-JP" smtClean="0">
                <a:ea typeface="ヒラギノ角ゴ Pro W3" pitchFamily="127" charset="-128"/>
              </a:rPr>
              <a:t>Comment out</a:t>
            </a:r>
            <a:r>
              <a:rPr lang="ja-JP" altLang="en-US" smtClean="0">
                <a:ea typeface="ヒラギノ角ゴ Pro W3" pitchFamily="127" charset="-128"/>
              </a:rPr>
              <a:t>”</a:t>
            </a:r>
            <a:r>
              <a:rPr lang="en-US" altLang="ja-JP" smtClean="0">
                <a:ea typeface="ヒラギノ角ゴ Pro W3" pitchFamily="127" charset="-128"/>
              </a:rPr>
              <a:t> problematic lines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Helps isolate statement causing the error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When error message first received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Start by commenting out only the statement specified by the line number in the error message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Continue commenting lines until error eliminated</a:t>
            </a:r>
          </a:p>
          <a:p>
            <a:pPr eaLnBrk="1" hangingPunct="1"/>
            <a:endParaRPr lang="en-US" altLang="en-US" smtClean="0">
              <a:ea typeface="ヒラギノ角ゴ Pro W3" pitchFamily="127" charset="-128"/>
            </a:endParaRPr>
          </a:p>
        </p:txBody>
      </p:sp>
      <p:sp>
        <p:nvSpPr>
          <p:cNvPr id="2150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Using Comments to Locate Bugs</a:t>
            </a:r>
          </a:p>
        </p:txBody>
      </p:sp>
    </p:spTree>
    <p:extLst>
      <p:ext uri="{BB962C8B-B14F-4D97-AF65-F5344CB8AC3E}">
        <p14:creationId xmlns:p14="http://schemas.microsoft.com/office/powerpoint/2010/main" val="3991170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>
                <a:ea typeface="ヒラギノ角ゴ Pro W3" pitchFamily="127" charset="-128"/>
              </a:rPr>
              <a:t>Combine debugging techniques</a:t>
            </a:r>
          </a:p>
          <a:p>
            <a:pPr lvl="1" eaLnBrk="1" hangingPunct="1"/>
            <a:r>
              <a:rPr lang="en-US" altLang="en-US" sz="2600" smtClean="0">
                <a:ea typeface="ヒラギノ角ゴ Pro W3" pitchFamily="127" charset="-128"/>
              </a:rPr>
              <a:t>Aid in search for errors</a:t>
            </a:r>
          </a:p>
          <a:p>
            <a:pPr eaLnBrk="1" hangingPunct="1"/>
            <a:r>
              <a:rPr lang="en-US" altLang="en-US" sz="2800" smtClean="0">
                <a:ea typeface="ヒラギノ角ゴ Pro W3" pitchFamily="127" charset="-128"/>
              </a:rPr>
              <a:t>Example: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Use comments combined with an alert box or log message to trace errors in the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calculatePay()</a:t>
            </a:r>
            <a:r>
              <a:rPr lang="en-US" altLang="en-US" smtClean="0">
                <a:ea typeface="ヒラギノ角ゴ Pro W3" pitchFamily="127" charset="-128"/>
              </a:rPr>
              <a:t> function</a:t>
            </a:r>
            <a:endParaRPr lang="en-US" altLang="en-US" sz="2600" smtClean="0">
              <a:ea typeface="ヒラギノ角ゴ Pro W3" pitchFamily="127" charset="-128"/>
            </a:endParaRP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Combining Debugging Techniques</a:t>
            </a:r>
          </a:p>
        </p:txBody>
      </p:sp>
    </p:spTree>
    <p:extLst>
      <p:ext uri="{BB962C8B-B14F-4D97-AF65-F5344CB8AC3E}">
        <p14:creationId xmlns:p14="http://schemas.microsoft.com/office/powerpoint/2010/main" val="312298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1524000" y="1625600"/>
            <a:ext cx="60960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sz="2400" baseline="30000">
                <a:solidFill>
                  <a:srgbClr val="D67134"/>
                </a:solidFill>
                <a:latin typeface="CourierNewPSMT" charset="0"/>
              </a:rPr>
              <a:t>function </a:t>
            </a:r>
            <a:r>
              <a:rPr lang="en-US" altLang="en-US" sz="2400" baseline="30000">
                <a:solidFill>
                  <a:srgbClr val="00477B"/>
                </a:solidFill>
                <a:latin typeface="CourierNewPSMT" charset="0"/>
              </a:rPr>
              <a:t>calculatePay</a:t>
            </a:r>
            <a:r>
              <a:rPr lang="en-US" altLang="en-US" sz="2400" baseline="30000">
                <a:solidFill>
                  <a:srgbClr val="141413"/>
                </a:solidFill>
                <a:latin typeface="CourierNewPSMT" charset="0"/>
              </a:rPr>
              <a:t>() {</a:t>
            </a:r>
          </a:p>
          <a:p>
            <a:pPr eaLnBrk="1" hangingPunct="1"/>
            <a:r>
              <a:rPr lang="tr-TR" altLang="en-US" sz="2400" baseline="30000">
                <a:solidFill>
                  <a:srgbClr val="D67134"/>
                </a:solidFill>
                <a:latin typeface="CourierNewPSMT" charset="0"/>
              </a:rPr>
              <a:t>   var </a:t>
            </a:r>
            <a:r>
              <a:rPr lang="tr-TR" altLang="en-US" sz="2400" baseline="30000">
                <a:solidFill>
                  <a:srgbClr val="141413"/>
                </a:solidFill>
                <a:latin typeface="CourierNewPSMT" charset="0"/>
              </a:rPr>
              <a:t>payRate </a:t>
            </a:r>
            <a:r>
              <a:rPr lang="tr-TR" altLang="en-US" sz="2400" baseline="3000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tr-TR" altLang="en-US" sz="2400" baseline="30000">
                <a:solidFill>
                  <a:srgbClr val="00477B"/>
                </a:solidFill>
                <a:latin typeface="CourierNewPSMT" charset="0"/>
              </a:rPr>
              <a:t>15</a:t>
            </a:r>
            <a:r>
              <a:rPr lang="tr-TR" altLang="en-US" sz="2400" baseline="30000">
                <a:solidFill>
                  <a:srgbClr val="141413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tr-TR" altLang="en-US" sz="2400" baseline="30000">
                <a:solidFill>
                  <a:srgbClr val="D67134"/>
                </a:solidFill>
                <a:latin typeface="CourierNewPSMT" charset="0"/>
              </a:rPr>
              <a:t>   var </a:t>
            </a:r>
            <a:r>
              <a:rPr lang="tr-TR" altLang="en-US" sz="2400" baseline="30000">
                <a:solidFill>
                  <a:srgbClr val="141413"/>
                </a:solidFill>
                <a:latin typeface="CourierNewPSMT" charset="0"/>
              </a:rPr>
              <a:t>numHours </a:t>
            </a:r>
            <a:r>
              <a:rPr lang="tr-TR" altLang="en-US" sz="2400" baseline="3000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tr-TR" altLang="en-US" sz="2400" baseline="30000">
                <a:solidFill>
                  <a:srgbClr val="00477B"/>
                </a:solidFill>
                <a:latin typeface="CourierNewPSMT" charset="0"/>
              </a:rPr>
              <a:t>40</a:t>
            </a:r>
            <a:r>
              <a:rPr lang="tr-TR" altLang="en-US" sz="2400" baseline="30000">
                <a:solidFill>
                  <a:srgbClr val="141413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tr-TR" altLang="en-US" sz="2400" baseline="30000">
                <a:solidFill>
                  <a:srgbClr val="D67134"/>
                </a:solidFill>
                <a:latin typeface="CourierNewPSMT" charset="0"/>
              </a:rPr>
              <a:t>   var </a:t>
            </a:r>
            <a:r>
              <a:rPr lang="tr-TR" altLang="en-US" sz="2400" baseline="30000">
                <a:solidFill>
                  <a:srgbClr val="141413"/>
                </a:solidFill>
                <a:latin typeface="CourierNewPSMT" charset="0"/>
              </a:rPr>
              <a:t>grossPay </a:t>
            </a:r>
            <a:r>
              <a:rPr lang="tr-TR" altLang="en-US" sz="2400" baseline="3000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tr-TR" altLang="en-US" sz="2400" baseline="30000">
                <a:solidFill>
                  <a:srgbClr val="141413"/>
                </a:solidFill>
                <a:latin typeface="CourierNewPSMT" charset="0"/>
              </a:rPr>
              <a:t>payRate </a:t>
            </a:r>
            <a:r>
              <a:rPr lang="tr-TR" altLang="en-US" sz="2400" baseline="30000">
                <a:solidFill>
                  <a:srgbClr val="D67134"/>
                </a:solidFill>
                <a:latin typeface="CourierNewPSMT" charset="0"/>
              </a:rPr>
              <a:t>* </a:t>
            </a:r>
            <a:r>
              <a:rPr lang="tr-TR" altLang="en-US" sz="2400" baseline="30000">
                <a:solidFill>
                  <a:srgbClr val="141413"/>
                </a:solidFill>
                <a:latin typeface="CourierNewPSMT" charset="0"/>
              </a:rPr>
              <a:t>numHours;</a:t>
            </a:r>
          </a:p>
          <a:p>
            <a:pPr eaLnBrk="1" hangingPunct="1"/>
            <a:r>
              <a:rPr lang="tr-TR" altLang="en-US" sz="2400" baseline="30000">
                <a:solidFill>
                  <a:srgbClr val="00477B"/>
                </a:solidFill>
                <a:latin typeface="CourierNewPSMT" charset="0"/>
              </a:rPr>
              <a:t>window</a:t>
            </a:r>
            <a:r>
              <a:rPr lang="tr-TR" altLang="en-US" sz="2400" baseline="30000">
                <a:solidFill>
                  <a:srgbClr val="141413"/>
                </a:solidFill>
                <a:latin typeface="CourierNewPSMT" charset="0"/>
              </a:rPr>
              <a:t>.alert(grossPay);</a:t>
            </a:r>
          </a:p>
          <a:p>
            <a:pPr eaLnBrk="1" hangingPunct="1"/>
            <a:r>
              <a:rPr lang="tr-TR" altLang="en-US" sz="2400" baseline="30000">
                <a:solidFill>
                  <a:srgbClr val="777877"/>
                </a:solidFill>
                <a:latin typeface="CourierNewPSMT" charset="0"/>
              </a:rPr>
              <a:t>   // var federalTaxes = grossPay * .06794;</a:t>
            </a:r>
          </a:p>
          <a:p>
            <a:pPr eaLnBrk="1" hangingPunct="1"/>
            <a:r>
              <a:rPr lang="tr-TR" altLang="en-US" sz="2400" baseline="30000">
                <a:solidFill>
                  <a:srgbClr val="777877"/>
                </a:solidFill>
                <a:latin typeface="CourierNewPSMT" charset="0"/>
              </a:rPr>
              <a:t>   // var stateTaxes = grossPay * .0476;</a:t>
            </a:r>
          </a:p>
          <a:p>
            <a:pPr eaLnBrk="1" hangingPunct="1"/>
            <a:r>
              <a:rPr lang="tr-TR" altLang="en-US" sz="2400" baseline="30000">
                <a:solidFill>
                  <a:srgbClr val="777877"/>
                </a:solidFill>
                <a:latin typeface="CourierNewPSMT" charset="0"/>
              </a:rPr>
              <a:t>   // var socialSecurity = grossPay * .062;</a:t>
            </a:r>
          </a:p>
          <a:p>
            <a:pPr eaLnBrk="1" hangingPunct="1"/>
            <a:r>
              <a:rPr lang="tr-TR" altLang="en-US" sz="2400" baseline="30000">
                <a:solidFill>
                  <a:srgbClr val="777877"/>
                </a:solidFill>
                <a:latin typeface="CourierNewPSMT" charset="0"/>
              </a:rPr>
              <a:t>   // var medicare = grossPay * .0145;</a:t>
            </a:r>
          </a:p>
          <a:p>
            <a:pPr eaLnBrk="1" hangingPunct="1"/>
            <a:r>
              <a:rPr lang="tr-TR" altLang="en-US" sz="2400" baseline="30000">
                <a:solidFill>
                  <a:srgbClr val="007833"/>
                </a:solidFill>
                <a:latin typeface="CourierNewPSMT" charset="0"/>
              </a:rPr>
              <a:t>   </a:t>
            </a:r>
            <a:r>
              <a:rPr lang="tr-TR" altLang="en-US" sz="2400" baseline="30000">
                <a:solidFill>
                  <a:srgbClr val="777877"/>
                </a:solidFill>
                <a:latin typeface="CourierNewPSMT" charset="0"/>
              </a:rPr>
              <a:t>// var netPay = grossPay – federalTaxes;</a:t>
            </a:r>
          </a:p>
          <a:p>
            <a:pPr eaLnBrk="1" hangingPunct="1"/>
            <a:r>
              <a:rPr lang="tr-TR" altLang="en-US" sz="2400" baseline="30000">
                <a:solidFill>
                  <a:srgbClr val="007833"/>
                </a:solidFill>
                <a:latin typeface="CourierNewPSMT" charset="0"/>
              </a:rPr>
              <a:t>   </a:t>
            </a:r>
            <a:r>
              <a:rPr lang="tr-TR" altLang="en-US" sz="2400" baseline="30000">
                <a:solidFill>
                  <a:srgbClr val="777877"/>
                </a:solidFill>
                <a:latin typeface="CourierNewPSMT" charset="0"/>
              </a:rPr>
              <a:t>// netPay *= stateTaxes;</a:t>
            </a:r>
          </a:p>
          <a:p>
            <a:pPr eaLnBrk="1" hangingPunct="1"/>
            <a:r>
              <a:rPr lang="tr-TR" altLang="en-US" sz="2400" baseline="30000">
                <a:solidFill>
                  <a:srgbClr val="007833"/>
                </a:solidFill>
                <a:latin typeface="CourierNewPSMT" charset="0"/>
              </a:rPr>
              <a:t>   </a:t>
            </a:r>
            <a:r>
              <a:rPr lang="tr-TR" altLang="en-US" sz="2400" baseline="30000">
                <a:solidFill>
                  <a:srgbClr val="777877"/>
                </a:solidFill>
                <a:latin typeface="CourierNewPSMT" charset="0"/>
              </a:rPr>
              <a:t>// netPay *= socialSecurity;</a:t>
            </a:r>
          </a:p>
          <a:p>
            <a:pPr eaLnBrk="1" hangingPunct="1"/>
            <a:r>
              <a:rPr lang="tr-TR" altLang="en-US" sz="2400" baseline="30000">
                <a:solidFill>
                  <a:srgbClr val="007833"/>
                </a:solidFill>
                <a:latin typeface="CourierNewPSMT" charset="0"/>
              </a:rPr>
              <a:t>   </a:t>
            </a:r>
            <a:r>
              <a:rPr lang="tr-TR" altLang="en-US" sz="2400" baseline="30000">
                <a:solidFill>
                  <a:srgbClr val="777877"/>
                </a:solidFill>
                <a:latin typeface="CourierNewPSMT" charset="0"/>
              </a:rPr>
              <a:t>// netPay *= medicare;</a:t>
            </a:r>
          </a:p>
          <a:p>
            <a:pPr eaLnBrk="1" hangingPunct="1"/>
            <a:r>
              <a:rPr lang="tr-TR" altLang="en-US" sz="2400" baseline="30000">
                <a:solidFill>
                  <a:srgbClr val="007833"/>
                </a:solidFill>
                <a:latin typeface="CourierNewPSMT" charset="0"/>
              </a:rPr>
              <a:t>   </a:t>
            </a:r>
            <a:r>
              <a:rPr lang="tr-TR" altLang="en-US" sz="2400" baseline="30000">
                <a:solidFill>
                  <a:srgbClr val="777877"/>
                </a:solidFill>
                <a:latin typeface="CourierNewPSMT" charset="0"/>
              </a:rPr>
              <a:t>// return Math.round(netPay);</a:t>
            </a:r>
          </a:p>
          <a:p>
            <a:pPr eaLnBrk="1" hangingPunct="1"/>
            <a:r>
              <a:rPr lang="tr-TR" altLang="en-US" sz="2400" baseline="30000">
                <a:solidFill>
                  <a:srgbClr val="141413"/>
                </a:solidFill>
                <a:latin typeface="CourierNewPSMT" charset="0"/>
              </a:rPr>
              <a:t>}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1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ヒラギノ角ゴ Pro W3" pitchFamily="127" charset="-128"/>
                <a:cs typeface="+mj-cs"/>
              </a:rPr>
              <a:t>Combining Debugging Techniques</a:t>
            </a:r>
            <a:endParaRPr kumimoji="0" lang="en-US" altLang="en-US" sz="41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ヒラギノ角ゴ Pro W3" pitchFamily="127" charset="-128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01471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5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/>
              <a:t>Relationship in which one statement depends on another statement executing successfully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600"/>
              <a:t>Can make debugging more challenging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600"/>
              <a:t>Important to retest program after fixing a bug to ensure other parts aren't affected by change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ヒラギノ角ゴ Pro W3" pitchFamily="127" charset="-128"/>
                <a:cs typeface="+mj-cs"/>
              </a:rPr>
              <a:t>Dependencies</a:t>
            </a:r>
          </a:p>
        </p:txBody>
      </p:sp>
    </p:spTree>
    <p:extLst>
      <p:ext uri="{BB962C8B-B14F-4D97-AF65-F5344CB8AC3E}">
        <p14:creationId xmlns:p14="http://schemas.microsoft.com/office/powerpoint/2010/main" val="1706257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Available in current versions of all modern browsers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Internet Explorer (IE)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Chrome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Firefox</a:t>
            </a:r>
          </a:p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Accessible through same panel that opens when you use the console</a:t>
            </a:r>
          </a:p>
          <a:p>
            <a:r>
              <a:rPr lang="en-US" altLang="en-US" sz="2800" dirty="0" smtClean="0">
                <a:ea typeface="ヒラギノ角ゴ Pro W3" pitchFamily="127" charset="-128"/>
              </a:rPr>
              <a:t>Examining code manually</a:t>
            </a:r>
          </a:p>
          <a:p>
            <a:pPr lvl="1"/>
            <a:r>
              <a:rPr lang="en-US" altLang="en-US" sz="2600" dirty="0" smtClean="0">
                <a:ea typeface="ヒラギノ角ゴ Pro W3" pitchFamily="127" charset="-128"/>
              </a:rPr>
              <a:t>Usually first step taken with a logic error</a:t>
            </a:r>
          </a:p>
          <a:p>
            <a:pPr lvl="1"/>
            <a:r>
              <a:rPr lang="en-US" altLang="en-US" dirty="0" smtClean="0">
                <a:ea typeface="ヒラギノ角ゴ Pro W3" pitchFamily="127" charset="-128"/>
              </a:rPr>
              <a:t>Works fine with smaller programs</a:t>
            </a:r>
            <a:endParaRPr lang="en-US" altLang="en-US" sz="2600" dirty="0" smtClean="0">
              <a:ea typeface="ヒラギノ角ゴ Pro W3" pitchFamily="127" charset="-128"/>
            </a:endParaRPr>
          </a:p>
          <a:p>
            <a:r>
              <a:rPr lang="en-US" altLang="en-US" sz="2800" dirty="0" smtClean="0">
                <a:ea typeface="ヒラギノ角ゴ Pro W3" pitchFamily="127" charset="-128"/>
              </a:rPr>
              <a:t>Debugging tools</a:t>
            </a:r>
          </a:p>
          <a:p>
            <a:pPr lvl="1"/>
            <a:r>
              <a:rPr lang="en-US" altLang="en-US" sz="2600" dirty="0" smtClean="0">
                <a:ea typeface="ヒラギノ角ゴ Pro W3" pitchFamily="127" charset="-128"/>
              </a:rPr>
              <a:t>Help trace each line of code</a:t>
            </a:r>
          </a:p>
          <a:p>
            <a:pPr lvl="1"/>
            <a:r>
              <a:rPr lang="en-US" altLang="en-US" sz="2500" dirty="0" smtClean="0">
                <a:ea typeface="ヒラギノ角ゴ Pro W3" pitchFamily="127" charset="-128"/>
              </a:rPr>
              <a:t>More efficient method of finding and resolving logic errors</a:t>
            </a:r>
          </a:p>
        </p:txBody>
      </p:sp>
      <p:sp>
        <p:nvSpPr>
          <p:cNvPr id="25604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Tracing Errors with Debugging Tools</a:t>
            </a:r>
          </a:p>
        </p:txBody>
      </p:sp>
    </p:spTree>
    <p:extLst>
      <p:ext uri="{BB962C8B-B14F-4D97-AF65-F5344CB8AC3E}">
        <p14:creationId xmlns:p14="http://schemas.microsoft.com/office/powerpoint/2010/main" val="410444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Using Debugger Windows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Open a document to debug in a browser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Use keyboard shortcut or menu to open debugger</a:t>
            </a:r>
          </a:p>
          <a:p>
            <a:pPr lvl="1" eaLnBrk="1" hangingPunct="1"/>
            <a:endParaRPr lang="en-US" altLang="en-US" smtClean="0">
              <a:ea typeface="ヒラギノ角ゴ Pro W3" pitchFamily="127" charset="-128"/>
            </a:endParaRP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Understanding the IE, Firefox, and Chrome Debugger Windows</a:t>
            </a:r>
          </a:p>
        </p:txBody>
      </p:sp>
      <p:pic>
        <p:nvPicPr>
          <p:cNvPr id="27654" name="Picture 1" descr="Screen Shot 2014-09-24 at 24 Sep   1.59.52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78163"/>
            <a:ext cx="7848600" cy="277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5" name="TextBox 2"/>
          <p:cNvSpPr txBox="1">
            <a:spLocks noChangeArrowheads="1"/>
          </p:cNvSpPr>
          <p:nvPr/>
        </p:nvSpPr>
        <p:spPr bwMode="auto">
          <a:xfrm>
            <a:off x="1323975" y="5943600"/>
            <a:ext cx="6600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/>
              <a:t>Table 4-1</a:t>
            </a:r>
            <a:r>
              <a:rPr lang="en-US" altLang="en-US"/>
              <a:t>: Steps to open debuggers in IE, Firefox, and Chrome</a:t>
            </a:r>
          </a:p>
        </p:txBody>
      </p:sp>
    </p:spTree>
    <p:extLst>
      <p:ext uri="{BB962C8B-B14F-4D97-AF65-F5344CB8AC3E}">
        <p14:creationId xmlns:p14="http://schemas.microsoft.com/office/powerpoint/2010/main" val="4211193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Understanding the IE, Firefox, and Chrome Debugger Windows</a:t>
            </a:r>
          </a:p>
        </p:txBody>
      </p:sp>
      <p:pic>
        <p:nvPicPr>
          <p:cNvPr id="29701" name="Picture 2" descr="Screen Shot 2014-09-24 at 24 Sep   2.02.27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727"/>
          <a:stretch>
            <a:fillRect/>
          </a:stretch>
        </p:blipFill>
        <p:spPr bwMode="auto">
          <a:xfrm>
            <a:off x="1066800" y="3581400"/>
            <a:ext cx="714692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2" name="Rectangle 5"/>
          <p:cNvSpPr txBox="1">
            <a:spLocks noChangeArrowheads="1"/>
          </p:cNvSpPr>
          <p:nvPr/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600"/>
              <a:t>Internet Explorer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sz="2400"/>
              <a:t>Shows HTML code by default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sz="2400"/>
              <a:t>Click View sources to select a different file</a:t>
            </a:r>
          </a:p>
        </p:txBody>
      </p:sp>
    </p:spTree>
    <p:extLst>
      <p:ext uri="{BB962C8B-B14F-4D97-AF65-F5344CB8AC3E}">
        <p14:creationId xmlns:p14="http://schemas.microsoft.com/office/powerpoint/2010/main" val="809350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267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 smtClean="0">
                <a:ea typeface="ヒラギノ角ゴ Pro W3" pitchFamily="127" charset="-128"/>
              </a:rPr>
              <a:t>Assigning values to individual array elements</a:t>
            </a:r>
          </a:p>
          <a:p>
            <a:pPr lvl="1" eaLnBrk="1" hangingPunct="1"/>
            <a:r>
              <a:rPr lang="en-US" altLang="en-US" sz="2000" dirty="0" smtClean="0">
                <a:ea typeface="ヒラギノ角ゴ Pro W3" pitchFamily="127" charset="-128"/>
              </a:rPr>
              <a:t>Include the array index for an individual element</a:t>
            </a:r>
          </a:p>
          <a:p>
            <a:pPr eaLnBrk="1" hangingPunct="1"/>
            <a:r>
              <a:rPr lang="en-US" altLang="en-US" sz="2400" dirty="0" smtClean="0">
                <a:ea typeface="ヒラギノ角ゴ Pro W3" pitchFamily="127" charset="-128"/>
              </a:rPr>
              <a:t>Example:</a:t>
            </a:r>
          </a:p>
          <a:p>
            <a:pPr lvl="1" eaLnBrk="1" hangingPunct="1"/>
            <a:r>
              <a:rPr lang="en-US" altLang="en-US" sz="2000" dirty="0" smtClean="0">
                <a:ea typeface="ヒラギノ角ゴ Pro W3" pitchFamily="127" charset="-128"/>
              </a:rPr>
              <a:t>Add value "entertainment" as fifth element of </a:t>
            </a:r>
            <a:r>
              <a:rPr lang="en-US" altLang="en-US" sz="2000" dirty="0" smtClean="0">
                <a:latin typeface="Courier New" pitchFamily="49" charset="0"/>
                <a:ea typeface="ヒラギノ角ゴ Pro W3" pitchFamily="127" charset="-128"/>
              </a:rPr>
              <a:t>newsSections</a:t>
            </a:r>
            <a:r>
              <a:rPr lang="en-US" altLang="en-US" sz="2000" dirty="0" smtClean="0">
                <a:ea typeface="ヒラギノ角ゴ Pro W3" pitchFamily="127" charset="-128"/>
              </a:rPr>
              <a:t> array</a:t>
            </a:r>
          </a:p>
          <a:p>
            <a:endParaRPr lang="en-US" altLang="en-US" sz="2400" dirty="0" smtClean="0">
              <a:ea typeface="ヒラギノ角ゴ Pro W3" pitchFamily="127" charset="-128"/>
            </a:endParaRPr>
          </a:p>
          <a:p>
            <a:endParaRPr lang="en-US" altLang="en-US" sz="2400" dirty="0" smtClean="0">
              <a:ea typeface="ヒラギノ角ゴ Pro W3" pitchFamily="127" charset="-128"/>
            </a:endParaRPr>
          </a:p>
          <a:p>
            <a:r>
              <a:rPr lang="en-US" altLang="en-US" sz="2400" dirty="0" smtClean="0">
                <a:ea typeface="ヒラギノ角ゴ Pro W3" pitchFamily="127" charset="-128"/>
              </a:rPr>
              <a:t>Multidimensional array example: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Declaring and Initializing Arrays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914400" y="3276600"/>
            <a:ext cx="39624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2800" baseline="30000" dirty="0" err="1">
                <a:solidFill>
                  <a:srgbClr val="141413"/>
                </a:solidFill>
                <a:latin typeface="CourierNewPSMT" charset="0"/>
              </a:rPr>
              <a:t>newsSections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[</a:t>
            </a:r>
            <a:r>
              <a:rPr lang="en-US" altLang="en-US" sz="2800" baseline="30000" dirty="0">
                <a:solidFill>
                  <a:srgbClr val="00477B"/>
                </a:solidFill>
                <a:latin typeface="CourierNewPSMT" charset="0"/>
              </a:rPr>
              <a:t>4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] </a:t>
            </a:r>
            <a:r>
              <a:rPr lang="en-US" altLang="en-US" sz="28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800" baseline="30000" dirty="0">
                <a:solidFill>
                  <a:srgbClr val="007833"/>
                </a:solidFill>
                <a:latin typeface="CourierNewPSMT" charset="0"/>
              </a:rPr>
              <a:t>"entertainment"</a:t>
            </a:r>
            <a:r>
              <a:rPr lang="en-US" altLang="en-US" sz="2800" baseline="30000" dirty="0">
                <a:solidFill>
                  <a:srgbClr val="141413"/>
                </a:solidFill>
                <a:latin typeface="CourierNewPSMT" charset="0"/>
              </a:rPr>
              <a:t>;</a:t>
            </a:r>
            <a:endParaRPr lang="en-US" altLang="en-US" sz="2800" dirty="0">
              <a:latin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4591050"/>
            <a:ext cx="540067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438400" y="5791200"/>
            <a:ext cx="6400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http://freewebdesigntutorials.com/javaScriptTutorials/jsArrayObject/multiDimensionalArrays.htm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71779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Understanding the IE, Firefox, and Chrome Debugger Windows</a:t>
            </a:r>
          </a:p>
        </p:txBody>
      </p:sp>
      <p:pic>
        <p:nvPicPr>
          <p:cNvPr id="30725" name="Picture 2" descr="Screen Shot 2014-09-24 at 24 Sep   2.02.27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64" b="33852"/>
          <a:stretch>
            <a:fillRect/>
          </a:stretch>
        </p:blipFill>
        <p:spPr bwMode="auto">
          <a:xfrm>
            <a:off x="1049338" y="3352800"/>
            <a:ext cx="7256462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Rectangle 5"/>
          <p:cNvSpPr txBox="1">
            <a:spLocks noChangeArrowheads="1"/>
          </p:cNvSpPr>
          <p:nvPr/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600"/>
              <a:t>Firefox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sz="2400"/>
              <a:t>Lists JavaScript files alphabetically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sz="2400"/>
              <a:t>Click a filename to see its contents</a:t>
            </a:r>
          </a:p>
        </p:txBody>
      </p:sp>
    </p:spTree>
    <p:extLst>
      <p:ext uri="{BB962C8B-B14F-4D97-AF65-F5344CB8AC3E}">
        <p14:creationId xmlns:p14="http://schemas.microsoft.com/office/powerpoint/2010/main" val="154242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Understanding the IE, Firefox, and Chrome Debugger Windows</a:t>
            </a:r>
          </a:p>
        </p:txBody>
      </p:sp>
      <p:pic>
        <p:nvPicPr>
          <p:cNvPr id="31749" name="Picture 2" descr="Screen Shot 2014-09-24 at 24 Sep   2.02.27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97"/>
          <a:stretch>
            <a:fillRect/>
          </a:stretch>
        </p:blipFill>
        <p:spPr bwMode="auto">
          <a:xfrm>
            <a:off x="533400" y="3379788"/>
            <a:ext cx="8180388" cy="279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Rectangle 5"/>
          <p:cNvSpPr txBox="1">
            <a:spLocks noChangeArrowheads="1"/>
          </p:cNvSpPr>
          <p:nvPr/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600"/>
              <a:t>Chrome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sz="2400"/>
              <a:t>Displays no files by default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en-US" sz="2400"/>
              <a:t>press Ctrl + O (Win) or command + O (Mac) to select from list of associated files</a:t>
            </a:r>
          </a:p>
        </p:txBody>
      </p:sp>
    </p:spTree>
    <p:extLst>
      <p:ext uri="{BB962C8B-B14F-4D97-AF65-F5344CB8AC3E}">
        <p14:creationId xmlns:p14="http://schemas.microsoft.com/office/powerpoint/2010/main" val="4035776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Break mode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Temporary suspension of program execution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Used to monitor values and trace program execution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Breakpoint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Statement where execution enters break mode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When program paused at a breakpoint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Use debug tools to trace program execution</a:t>
            </a:r>
          </a:p>
          <a:p>
            <a:pPr eaLnBrk="1" hangingPunct="1"/>
            <a:endParaRPr lang="en-US" altLang="en-US" smtClean="0">
              <a:ea typeface="ヒラギノ角ゴ Pro W3" pitchFamily="127" charset="-128"/>
            </a:endParaRPr>
          </a:p>
        </p:txBody>
      </p:sp>
      <p:sp>
        <p:nvSpPr>
          <p:cNvPr id="3277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Setting Breakpoints</a:t>
            </a:r>
          </a:p>
        </p:txBody>
      </p:sp>
    </p:spTree>
    <p:extLst>
      <p:ext uri="{BB962C8B-B14F-4D97-AF65-F5344CB8AC3E}">
        <p14:creationId xmlns:p14="http://schemas.microsoft.com/office/powerpoint/2010/main" val="3868185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To set a breakpoint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Click the line number of the statement where execution should stop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Resume button (Firefox/Chrome), Continue button (IE)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Executes rest of the program normally or until another breakpoint encountered</a:t>
            </a:r>
          </a:p>
        </p:txBody>
      </p:sp>
      <p:sp>
        <p:nvSpPr>
          <p:cNvPr id="3379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Setting Breakpoints</a:t>
            </a:r>
          </a:p>
        </p:txBody>
      </p:sp>
    </p:spTree>
    <p:extLst>
      <p:ext uri="{BB962C8B-B14F-4D97-AF65-F5344CB8AC3E}">
        <p14:creationId xmlns:p14="http://schemas.microsoft.com/office/powerpoint/2010/main" val="1203134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1524000" y="5878513"/>
            <a:ext cx="6626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b="1"/>
              <a:t>Figure 4-20 </a:t>
            </a:r>
            <a:r>
              <a:rPr lang="en-US" altLang="en-US"/>
              <a:t>tuba.js execution stopped at the line 63 breakpoint </a:t>
            </a:r>
          </a:p>
        </p:txBody>
      </p:sp>
      <p:pic>
        <p:nvPicPr>
          <p:cNvPr id="34822" name="Picture 1" descr="Screen Shot 2014-09-24 at 24 Sep   2.37.02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143000"/>
            <a:ext cx="5178425" cy="4663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ヒラギノ角ゴ Pro W3" pitchFamily="127" charset="-128"/>
                <a:cs typeface="+mj-cs"/>
              </a:rPr>
              <a:t>Setting Breakpoints</a:t>
            </a:r>
          </a:p>
        </p:txBody>
      </p:sp>
    </p:spTree>
    <p:extLst>
      <p:ext uri="{BB962C8B-B14F-4D97-AF65-F5344CB8AC3E}">
        <p14:creationId xmlns:p14="http://schemas.microsoft.com/office/powerpoint/2010/main" val="2034285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7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600"/>
              <a:t>To clear a breakpoint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sz="2400"/>
              <a:t>Click the line number 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600"/>
              <a:t>To clear all breakpoints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sz="2400"/>
              <a:t>Right-click any breakpoint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sz="2400"/>
              <a:t>Click "Remove all breakpoints" or "Delete all"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ヒラギノ角ゴ Pro W3" pitchFamily="127" charset="-128"/>
                <a:cs typeface="+mj-cs"/>
              </a:rPr>
              <a:t>Clearing Breakpoints</a:t>
            </a:r>
          </a:p>
        </p:txBody>
      </p:sp>
    </p:spTree>
    <p:extLst>
      <p:ext uri="{BB962C8B-B14F-4D97-AF65-F5344CB8AC3E}">
        <p14:creationId xmlns:p14="http://schemas.microsoft.com/office/powerpoint/2010/main" val="3592025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9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ea typeface="ヒラギノ角ゴ Pro W3" pitchFamily="127" charset="-128"/>
              </a:rPr>
              <a:t>Stepping into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a typeface="ヒラギノ角ゴ Pro W3" pitchFamily="127" charset="-128"/>
              </a:rPr>
              <a:t>Executes an individual line of code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>
                <a:ea typeface="ヒラギノ角ゴ Pro W3" pitchFamily="127" charset="-128"/>
              </a:rPr>
              <a:t>Pauses until instructed to continue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a typeface="ヒラギノ角ゴ Pro W3" pitchFamily="127" charset="-128"/>
              </a:rPr>
              <a:t>Debugger stops at each line within every function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ea typeface="ヒラギノ角ゴ Pro W3" pitchFamily="127" charset="-128"/>
              </a:rPr>
              <a:t>Stepping over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a typeface="ヒラギノ角ゴ Pro W3" pitchFamily="127" charset="-128"/>
              </a:rPr>
              <a:t>Allows skipping of function calls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a typeface="ヒラギノ角ゴ Pro W3" pitchFamily="127" charset="-128"/>
              </a:rPr>
              <a:t>Program still executes function stepped over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ea typeface="ヒラギノ角ゴ Pro W3" pitchFamily="127" charset="-128"/>
              </a:rPr>
              <a:t>Stepping out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a typeface="ヒラギノ角ゴ Pro W3" pitchFamily="127" charset="-128"/>
              </a:rPr>
              <a:t>Executes all remaining code in the current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a typeface="ヒラギノ角ゴ Pro W3" pitchFamily="127" charset="-128"/>
              </a:rPr>
              <a:t>Debugger stops at next statement in the calling function</a:t>
            </a:r>
          </a:p>
        </p:txBody>
      </p:sp>
      <p:sp>
        <p:nvSpPr>
          <p:cNvPr id="3686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Stepping Through Your Scripts</a:t>
            </a:r>
          </a:p>
        </p:txBody>
      </p:sp>
    </p:spTree>
    <p:extLst>
      <p:ext uri="{BB962C8B-B14F-4D97-AF65-F5344CB8AC3E}">
        <p14:creationId xmlns:p14="http://schemas.microsoft.com/office/powerpoint/2010/main" val="1933077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Variables list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Displays all local variables within the currently executing function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Shows how different values in the currently executing function affect program execution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Watch list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Monitors variables and expressions in break mode</a:t>
            </a:r>
          </a:p>
        </p:txBody>
      </p:sp>
      <p:sp>
        <p:nvSpPr>
          <p:cNvPr id="37892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Tracing Variables and Expressions</a:t>
            </a:r>
          </a:p>
        </p:txBody>
      </p:sp>
    </p:spTree>
    <p:extLst>
      <p:ext uri="{BB962C8B-B14F-4D97-AF65-F5344CB8AC3E}">
        <p14:creationId xmlns:p14="http://schemas.microsoft.com/office/powerpoint/2010/main" val="3711962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To access watch list</a:t>
            </a:r>
          </a:p>
          <a:p>
            <a:pPr lvl="2" eaLnBrk="1" hangingPunct="1"/>
            <a:r>
              <a:rPr lang="en-US" altLang="en-US" smtClean="0">
                <a:ea typeface="ヒラギノ角ゴ Pro W3" pitchFamily="127" charset="-128"/>
              </a:rPr>
              <a:t>IE</a:t>
            </a:r>
          </a:p>
          <a:p>
            <a:pPr lvl="3" eaLnBrk="1" hangingPunct="1"/>
            <a:r>
              <a:rPr lang="en-US" altLang="en-US" smtClean="0">
                <a:ea typeface="ヒラギノ角ゴ Pro W3" pitchFamily="127" charset="-128"/>
              </a:rPr>
              <a:t>Displayed by default on right side of pane</a:t>
            </a:r>
          </a:p>
          <a:p>
            <a:pPr lvl="3" eaLnBrk="1" hangingPunct="1"/>
            <a:r>
              <a:rPr lang="en-US" altLang="en-US" smtClean="0">
                <a:ea typeface="ヒラギノ角ゴ Pro W3" pitchFamily="127" charset="-128"/>
              </a:rPr>
              <a:t>In break mode, local and global variables displayed</a:t>
            </a:r>
          </a:p>
          <a:p>
            <a:pPr lvl="2" eaLnBrk="1" hangingPunct="1"/>
            <a:r>
              <a:rPr lang="en-US" altLang="en-US" smtClean="0">
                <a:ea typeface="ヒラギノ角ゴ Pro W3" pitchFamily="127" charset="-128"/>
              </a:rPr>
              <a:t>Firefox</a:t>
            </a:r>
          </a:p>
          <a:p>
            <a:pPr lvl="3" eaLnBrk="1" hangingPunct="1"/>
            <a:r>
              <a:rPr lang="en-US" altLang="en-US" smtClean="0">
                <a:ea typeface="ヒラギノ角ゴ Pro W3" pitchFamily="127" charset="-128"/>
              </a:rPr>
              <a:t>Click Expand Panes button</a:t>
            </a:r>
          </a:p>
          <a:p>
            <a:pPr lvl="3" eaLnBrk="1" hangingPunct="1"/>
            <a:r>
              <a:rPr lang="en-US" altLang="en-US" smtClean="0">
                <a:ea typeface="ヒラギノ角ゴ Pro W3" pitchFamily="127" charset="-128"/>
              </a:rPr>
              <a:t>Shows watch and variables list on right side of pane</a:t>
            </a:r>
          </a:p>
          <a:p>
            <a:pPr lvl="2" eaLnBrk="1" hangingPunct="1"/>
            <a:r>
              <a:rPr lang="en-US" altLang="en-US" smtClean="0">
                <a:ea typeface="ヒラギノ角ゴ Pro W3" pitchFamily="127" charset="-128"/>
              </a:rPr>
              <a:t>Chrome</a:t>
            </a:r>
          </a:p>
          <a:p>
            <a:pPr lvl="3" eaLnBrk="1" hangingPunct="1"/>
            <a:r>
              <a:rPr lang="en-US" altLang="en-US" smtClean="0">
                <a:ea typeface="ヒラギノ角ゴ Pro W3" pitchFamily="127" charset="-128"/>
              </a:rPr>
              <a:t>Displayed by default on right side of pane</a:t>
            </a:r>
          </a:p>
        </p:txBody>
      </p:sp>
      <p:sp>
        <p:nvSpPr>
          <p:cNvPr id="38916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Tracing Variables and Expressions</a:t>
            </a:r>
          </a:p>
        </p:txBody>
      </p:sp>
    </p:spTree>
    <p:extLst>
      <p:ext uri="{BB962C8B-B14F-4D97-AF65-F5344CB8AC3E}">
        <p14:creationId xmlns:p14="http://schemas.microsoft.com/office/powerpoint/2010/main" val="2208642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To add an expression to the watch list</a:t>
            </a:r>
          </a:p>
          <a:p>
            <a:pPr lvl="2" eaLnBrk="1" hangingPunct="1"/>
            <a:r>
              <a:rPr lang="en-US" altLang="en-US" smtClean="0">
                <a:ea typeface="ヒラギノ角ゴ Pro W3" pitchFamily="127" charset="-128"/>
              </a:rPr>
              <a:t>Locate an instance of the expression in the program</a:t>
            </a:r>
          </a:p>
          <a:p>
            <a:pPr lvl="2" eaLnBrk="1" hangingPunct="1"/>
            <a:r>
              <a:rPr lang="en-US" altLang="en-US" smtClean="0">
                <a:ea typeface="ヒラギノ角ゴ Pro W3" pitchFamily="127" charset="-128"/>
              </a:rPr>
              <a:t>Select it and copy it to the Clipboard</a:t>
            </a:r>
          </a:p>
          <a:p>
            <a:pPr lvl="2" eaLnBrk="1" hangingPunct="1"/>
            <a:r>
              <a:rPr lang="en-US" altLang="en-US" smtClean="0">
                <a:ea typeface="ヒラギノ角ゴ Pro W3" pitchFamily="127" charset="-128"/>
              </a:rPr>
              <a:t>Click "Click to add" (IE) or "Add watch expression (Firefox or Chrome)</a:t>
            </a:r>
          </a:p>
          <a:p>
            <a:pPr lvl="2" eaLnBrk="1" hangingPunct="1"/>
            <a:r>
              <a:rPr lang="en-US" altLang="en-US" smtClean="0">
                <a:ea typeface="ヒラギノ角ゴ Pro W3" pitchFamily="127" charset="-128"/>
              </a:rPr>
              <a:t>Paste expression from Clipboard</a:t>
            </a:r>
          </a:p>
          <a:p>
            <a:pPr lvl="2" eaLnBrk="1" hangingPunct="1"/>
            <a:r>
              <a:rPr lang="en-US" altLang="en-US" smtClean="0">
                <a:ea typeface="ヒラギノ角ゴ Pro W3" pitchFamily="127" charset="-128"/>
              </a:rPr>
              <a:t>Press Enter</a:t>
            </a: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Tracing Variables and Expressions</a:t>
            </a:r>
          </a:p>
        </p:txBody>
      </p:sp>
    </p:spTree>
    <p:extLst>
      <p:ext uri="{BB962C8B-B14F-4D97-AF65-F5344CB8AC3E}">
        <p14:creationId xmlns:p14="http://schemas.microsoft.com/office/powerpoint/2010/main" val="1810379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4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n-ea"/>
                <a:cs typeface="+mn-cs"/>
              </a:rPr>
              <a:t>Can create an array without any elements</a:t>
            </a:r>
          </a:p>
          <a:p>
            <a:pPr lvl="1" eaLnBrk="1" hangingPunct="1">
              <a:defRPr/>
            </a:pPr>
            <a:r>
              <a:rPr lang="en-US" dirty="0" smtClean="0"/>
              <a:t>Add new elements as necessary</a:t>
            </a:r>
          </a:p>
          <a:p>
            <a:pPr lvl="1" eaLnBrk="1" hangingPunct="1">
              <a:defRPr/>
            </a:pPr>
            <a:r>
              <a:rPr lang="en-US" dirty="0" smtClean="0"/>
              <a:t>Array size can change </a:t>
            </a:r>
            <a:r>
              <a:rPr lang="en-US" dirty="0" smtClean="0"/>
              <a:t>dynamically</a:t>
            </a:r>
            <a:br>
              <a:rPr lang="en-US" dirty="0" smtClean="0"/>
            </a:br>
            <a:endParaRPr lang="en-US" dirty="0" smtClean="0"/>
          </a:p>
          <a:p>
            <a:pPr marL="800100" lvl="2" indent="0">
              <a:buFontTx/>
              <a:buNone/>
              <a:defRPr/>
            </a:pPr>
            <a:r>
              <a:rPr lang="en-US" sz="2800" baseline="30000" dirty="0" err="1" smtClean="0">
                <a:solidFill>
                  <a:srgbClr val="D67134"/>
                </a:solidFill>
                <a:latin typeface="CourierNewPSMT"/>
              </a:rPr>
              <a:t>var</a:t>
            </a:r>
            <a:r>
              <a:rPr lang="en-US" sz="2800" baseline="30000" dirty="0" smtClean="0">
                <a:solidFill>
                  <a:srgbClr val="D67134"/>
                </a:solidFill>
                <a:latin typeface="CourierNewPSMT"/>
              </a:rPr>
              <a:t> </a:t>
            </a:r>
            <a:r>
              <a:rPr lang="en-US" sz="2800" baseline="30000" dirty="0" smtClean="0">
                <a:solidFill>
                  <a:srgbClr val="141413"/>
                </a:solidFill>
                <a:latin typeface="CourierNewPSMT"/>
              </a:rPr>
              <a:t>colors </a:t>
            </a:r>
            <a:r>
              <a:rPr lang="en-US" sz="2800" baseline="30000" dirty="0" smtClean="0">
                <a:solidFill>
                  <a:srgbClr val="D67134"/>
                </a:solidFill>
                <a:latin typeface="CourierNewPSMT"/>
              </a:rPr>
              <a:t>= </a:t>
            </a:r>
            <a:r>
              <a:rPr lang="en-US" sz="2800" baseline="30000" dirty="0" smtClean="0">
                <a:solidFill>
                  <a:srgbClr val="141413"/>
                </a:solidFill>
                <a:latin typeface="CourierNewPSMT"/>
              </a:rPr>
              <a:t>[];</a:t>
            </a:r>
          </a:p>
          <a:p>
            <a:pPr marL="800100" lvl="2" indent="0">
              <a:buFontTx/>
              <a:buNone/>
              <a:defRPr/>
            </a:pPr>
            <a:r>
              <a:rPr lang="en-US" sz="2800" baseline="30000" dirty="0" smtClean="0">
                <a:solidFill>
                  <a:srgbClr val="141413"/>
                </a:solidFill>
                <a:latin typeface="CourierNewPSMT"/>
              </a:rPr>
              <a:t>colors[</a:t>
            </a:r>
            <a:r>
              <a:rPr lang="en-US" sz="2800" baseline="30000" dirty="0" smtClean="0">
                <a:solidFill>
                  <a:srgbClr val="00477B"/>
                </a:solidFill>
                <a:latin typeface="CourierNewPSMT"/>
              </a:rPr>
              <a:t>2</a:t>
            </a:r>
            <a:r>
              <a:rPr lang="en-US" sz="2800" baseline="30000" dirty="0" smtClean="0">
                <a:solidFill>
                  <a:srgbClr val="141413"/>
                </a:solidFill>
                <a:latin typeface="CourierNewPSMT"/>
              </a:rPr>
              <a:t>] </a:t>
            </a:r>
            <a:r>
              <a:rPr lang="en-US" sz="2800" baseline="30000" dirty="0" smtClean="0">
                <a:solidFill>
                  <a:srgbClr val="D67134"/>
                </a:solidFill>
                <a:latin typeface="CourierNewPSMT"/>
              </a:rPr>
              <a:t>= </a:t>
            </a:r>
            <a:r>
              <a:rPr lang="en-US" sz="2800" baseline="30000" dirty="0" smtClean="0">
                <a:solidFill>
                  <a:srgbClr val="007833"/>
                </a:solidFill>
                <a:latin typeface="CourierNewPSMT"/>
              </a:rPr>
              <a:t>"yellow</a:t>
            </a:r>
            <a:r>
              <a:rPr lang="en-US" sz="2800" baseline="30000" dirty="0" smtClean="0">
                <a:solidFill>
                  <a:srgbClr val="007833"/>
                </a:solidFill>
                <a:latin typeface="CourierNewPSMT"/>
              </a:rPr>
              <a:t>"</a:t>
            </a:r>
            <a:r>
              <a:rPr lang="en-US" sz="2800" baseline="30000" dirty="0" smtClean="0">
                <a:solidFill>
                  <a:srgbClr val="141413"/>
                </a:solidFill>
                <a:latin typeface="CourierNewPSMT"/>
              </a:rPr>
              <a:t>;</a:t>
            </a:r>
            <a:br>
              <a:rPr lang="en-US" sz="2800" baseline="30000" dirty="0" smtClean="0">
                <a:solidFill>
                  <a:srgbClr val="141413"/>
                </a:solidFill>
                <a:latin typeface="CourierNewPSMT"/>
              </a:rPr>
            </a:br>
            <a:endParaRPr lang="en-US" sz="2800" baseline="30000" dirty="0" smtClean="0">
              <a:solidFill>
                <a:srgbClr val="141413"/>
              </a:solidFill>
              <a:latin typeface="CourierNewPSMT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JavaScript values assigned to array </a:t>
            </a:r>
            <a:r>
              <a:rPr lang="en-US" dirty="0" smtClean="0">
                <a:cs typeface="+mn-cs"/>
              </a:rPr>
              <a:t>elements</a:t>
            </a:r>
            <a:r>
              <a:rPr lang="en-US" dirty="0"/>
              <a:t> </a:t>
            </a:r>
            <a:r>
              <a:rPr lang="en-US" dirty="0" smtClean="0"/>
              <a:t>can </a:t>
            </a:r>
            <a:r>
              <a:rPr lang="en-US" smtClean="0"/>
              <a:t>be different data types.</a:t>
            </a:r>
            <a:endParaRPr lang="en-US" dirty="0" smtClean="0">
              <a:cs typeface="+mn-cs"/>
            </a:endParaRPr>
          </a:p>
        </p:txBody>
      </p:sp>
      <p:sp>
        <p:nvSpPr>
          <p:cNvPr id="9220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Declaring and Initializing Arrays</a:t>
            </a:r>
          </a:p>
        </p:txBody>
      </p:sp>
    </p:spTree>
    <p:extLst>
      <p:ext uri="{BB962C8B-B14F-4D97-AF65-F5344CB8AC3E}">
        <p14:creationId xmlns:p14="http://schemas.microsoft.com/office/powerpoint/2010/main" val="1818163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Call stack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Ordered lists of which procedures (functions, methods, event handlers) have been called but haven't finished executing</a:t>
            </a:r>
          </a:p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Each time a program calls a procedure: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Procedure is added to the top of the call stack </a:t>
            </a:r>
          </a:p>
          <a:p>
            <a:r>
              <a:rPr lang="en-US" altLang="en-US" dirty="0" smtClean="0">
                <a:ea typeface="ヒラギノ角ゴ Pro W3" pitchFamily="127" charset="-128"/>
              </a:rPr>
              <a:t>IE and Chrome</a:t>
            </a:r>
          </a:p>
          <a:p>
            <a:pPr lvl="1"/>
            <a:r>
              <a:rPr lang="en-US" altLang="en-US" dirty="0" smtClean="0">
                <a:ea typeface="ヒラギノ角ゴ Pro W3" pitchFamily="127" charset="-128"/>
              </a:rPr>
              <a:t>Call stack list displayed to right of code</a:t>
            </a:r>
          </a:p>
          <a:p>
            <a:r>
              <a:rPr lang="en-US" altLang="en-US" dirty="0" smtClean="0">
                <a:ea typeface="ヒラギノ角ゴ Pro W3" pitchFamily="127" charset="-128"/>
              </a:rPr>
              <a:t>Firefox</a:t>
            </a:r>
          </a:p>
          <a:p>
            <a:pPr lvl="1"/>
            <a:r>
              <a:rPr lang="en-US" altLang="en-US" dirty="0" smtClean="0">
                <a:ea typeface="ヒラギノ角ゴ Pro W3" pitchFamily="127" charset="-128"/>
              </a:rPr>
              <a:t>Call stack list displayed above code</a:t>
            </a:r>
          </a:p>
        </p:txBody>
      </p:sp>
      <p:sp>
        <p:nvSpPr>
          <p:cNvPr id="4096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Examining the Call Stack</a:t>
            </a:r>
          </a:p>
        </p:txBody>
      </p:sp>
    </p:spTree>
    <p:extLst>
      <p:ext uri="{BB962C8B-B14F-4D97-AF65-F5344CB8AC3E}">
        <p14:creationId xmlns:p14="http://schemas.microsoft.com/office/powerpoint/2010/main" val="595616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Bulletproofing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Writing code to anticipate and handle potential problems</a:t>
            </a:r>
          </a:p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One bulletproofing technique is to </a:t>
            </a:r>
            <a:r>
              <a:rPr lang="en-US" altLang="en-US" u="sng" dirty="0" smtClean="0">
                <a:ea typeface="ヒラギノ角ゴ Pro W3" pitchFamily="127" charset="-128"/>
              </a:rPr>
              <a:t>validate the submitted form data</a:t>
            </a:r>
          </a:p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Exception handling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Allows programs to handle errors as they occur in program execution</a:t>
            </a:r>
          </a:p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Exception is an error occurring in a program</a:t>
            </a:r>
          </a:p>
        </p:txBody>
      </p:sp>
      <p:sp>
        <p:nvSpPr>
          <p:cNvPr id="4301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Handling Exceptions and Errors</a:t>
            </a:r>
          </a:p>
        </p:txBody>
      </p:sp>
    </p:spTree>
    <p:extLst>
      <p:ext uri="{BB962C8B-B14F-4D97-AF65-F5344CB8AC3E}">
        <p14:creationId xmlns:p14="http://schemas.microsoft.com/office/powerpoint/2010/main" val="514371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Execute code containing an exception in a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try</a:t>
            </a:r>
            <a:r>
              <a:rPr lang="en-US" altLang="en-US" smtClean="0">
                <a:ea typeface="ヒラギノ角ゴ Pro W3" pitchFamily="127" charset="-128"/>
              </a:rPr>
              <a:t> statement</a:t>
            </a:r>
          </a:p>
          <a:p>
            <a:pPr eaLnBrk="1" hangingPunct="1"/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throw</a:t>
            </a:r>
            <a:r>
              <a:rPr lang="en-US" altLang="en-US" smtClean="0">
                <a:ea typeface="ヒラギノ角ゴ Pro W3" pitchFamily="127" charset="-128"/>
              </a:rPr>
              <a:t> statement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Specifies an error message in case an error that occurs within a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try</a:t>
            </a:r>
            <a:r>
              <a:rPr lang="en-US" altLang="en-US" smtClean="0">
                <a:ea typeface="ヒラギノ角ゴ Pro W3" pitchFamily="127" charset="-128"/>
              </a:rPr>
              <a:t> block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Throwing Exceptions</a:t>
            </a: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1066800" y="3884613"/>
            <a:ext cx="63246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3711C"/>
                </a:solidFill>
                <a:latin typeface="CourierNewPSMT" charset="0"/>
              </a:rPr>
              <a:t>try </a:t>
            </a:r>
            <a:r>
              <a:rPr lang="en-US" altLang="en-US" dirty="0">
                <a:solidFill>
                  <a:srgbClr val="000000"/>
                </a:solidFill>
                <a:latin typeface="CourierNewPSMT" charset="0"/>
              </a:rPr>
              <a:t>{</a:t>
            </a:r>
          </a:p>
          <a:p>
            <a:pPr eaLnBrk="1" hangingPunct="1"/>
            <a:r>
              <a:rPr lang="en-US" altLang="en-US" dirty="0">
                <a:solidFill>
                  <a:srgbClr val="00CD00"/>
                </a:solidFill>
                <a:latin typeface="CourierNewPSMT" charset="0"/>
              </a:rPr>
              <a:t>   </a:t>
            </a:r>
            <a:r>
              <a:rPr lang="en-US" altLang="en-US" dirty="0" err="1">
                <a:solidFill>
                  <a:srgbClr val="F3711C"/>
                </a:solidFill>
                <a:latin typeface="CourierNewPSMT" charset="0"/>
              </a:rPr>
              <a:t>var</a:t>
            </a:r>
            <a:r>
              <a:rPr lang="en-US" altLang="en-US" dirty="0">
                <a:solidFill>
                  <a:srgbClr val="F3711C"/>
                </a:solidFill>
                <a:latin typeface="CourierNewPSMT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urierNewPSMT" charset="0"/>
              </a:rPr>
              <a:t>lastName</a:t>
            </a:r>
            <a:r>
              <a:rPr lang="en-US" altLang="en-US" dirty="0">
                <a:solidFill>
                  <a:srgbClr val="000000"/>
                </a:solidFill>
                <a:latin typeface="CourierNewPSMT" charset="0"/>
              </a:rPr>
              <a:t> </a:t>
            </a:r>
            <a:r>
              <a:rPr lang="en-US" altLang="en-US" dirty="0">
                <a:solidFill>
                  <a:srgbClr val="F3711C"/>
                </a:solidFill>
                <a:latin typeface="CourierNewPSMT" charset="0"/>
              </a:rPr>
              <a:t>= </a:t>
            </a:r>
            <a:r>
              <a:rPr lang="en-US" altLang="en-US" dirty="0" err="1">
                <a:solidFill>
                  <a:srgbClr val="005CCF"/>
                </a:solidFill>
                <a:latin typeface="CourierNewPSMT" charset="0"/>
              </a:rPr>
              <a:t>document</a:t>
            </a:r>
            <a:r>
              <a:rPr lang="en-US" altLang="en-US" dirty="0" err="1">
                <a:solidFill>
                  <a:srgbClr val="000000"/>
                </a:solidFill>
                <a:latin typeface="CourierNewPSMT" charset="0"/>
              </a:rPr>
              <a:t>.getElementById</a:t>
            </a:r>
            <a:r>
              <a:rPr lang="en-US" altLang="en-US" dirty="0">
                <a:solidFill>
                  <a:srgbClr val="000000"/>
                </a:solidFill>
                <a:latin typeface="CourierNewPSMT" charset="0"/>
              </a:rPr>
              <a:t>(</a:t>
            </a:r>
            <a:r>
              <a:rPr lang="en-US" altLang="en-US" dirty="0">
                <a:solidFill>
                  <a:srgbClr val="00CD00"/>
                </a:solidFill>
                <a:latin typeface="CourierNewPSMT" charset="0"/>
              </a:rPr>
              <a:t>"</a:t>
            </a:r>
            <a:r>
              <a:rPr lang="en-US" altLang="en-US" dirty="0" err="1">
                <a:solidFill>
                  <a:srgbClr val="00CD00"/>
                </a:solidFill>
                <a:latin typeface="CourierNewPSMT" charset="0"/>
              </a:rPr>
              <a:t>lName</a:t>
            </a:r>
            <a:r>
              <a:rPr lang="en-US" altLang="en-US" dirty="0">
                <a:solidFill>
                  <a:srgbClr val="00CD00"/>
                </a:solidFill>
                <a:latin typeface="CourierNewPSMT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urierNewPSMT" charset="0"/>
              </a:rPr>
              <a:t>).value;</a:t>
            </a:r>
          </a:p>
          <a:p>
            <a:pPr eaLnBrk="1" hangingPunct="1"/>
            <a:r>
              <a:rPr lang="en-US" altLang="en-US" dirty="0">
                <a:solidFill>
                  <a:srgbClr val="00CD00"/>
                </a:solidFill>
                <a:latin typeface="CourierNewPSMT" charset="0"/>
              </a:rPr>
              <a:t>   </a:t>
            </a:r>
            <a:r>
              <a:rPr lang="en-US" altLang="en-US" dirty="0">
                <a:solidFill>
                  <a:srgbClr val="F3711C"/>
                </a:solidFill>
                <a:latin typeface="CourierNewPSMT" charset="0"/>
              </a:rPr>
              <a:t>if </a:t>
            </a:r>
            <a:r>
              <a:rPr lang="en-US" altLang="en-US" dirty="0">
                <a:solidFill>
                  <a:srgbClr val="000000"/>
                </a:solidFill>
                <a:latin typeface="CourierNewPSMT" charset="0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CourierNewPSMT" charset="0"/>
              </a:rPr>
              <a:t>lastName</a:t>
            </a:r>
            <a:r>
              <a:rPr lang="en-US" altLang="en-US" dirty="0">
                <a:solidFill>
                  <a:srgbClr val="000000"/>
                </a:solidFill>
                <a:latin typeface="CourierNewPSMT" charset="0"/>
              </a:rPr>
              <a:t> </a:t>
            </a:r>
            <a:r>
              <a:rPr lang="en-US" altLang="en-US" dirty="0">
                <a:solidFill>
                  <a:srgbClr val="F3711C"/>
                </a:solidFill>
                <a:latin typeface="CourierNewPSMT" charset="0"/>
              </a:rPr>
              <a:t>=== </a:t>
            </a:r>
            <a:r>
              <a:rPr lang="en-US" altLang="en-US" dirty="0">
                <a:solidFill>
                  <a:srgbClr val="00CD00"/>
                </a:solidFill>
                <a:latin typeface="CourierNewPSMT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urierNewPSMT" charset="0"/>
              </a:rPr>
              <a:t>) {</a:t>
            </a:r>
          </a:p>
          <a:p>
            <a:pPr eaLnBrk="1" hangingPunct="1"/>
            <a:r>
              <a:rPr lang="en-US" altLang="en-US" dirty="0">
                <a:solidFill>
                  <a:srgbClr val="00CD00"/>
                </a:solidFill>
                <a:latin typeface="CourierNewPSMT" charset="0"/>
              </a:rPr>
              <a:t>      </a:t>
            </a:r>
            <a:r>
              <a:rPr lang="en-US" altLang="en-US" dirty="0">
                <a:solidFill>
                  <a:srgbClr val="F3711C"/>
                </a:solidFill>
                <a:latin typeface="CourierNewPSMT" charset="0"/>
              </a:rPr>
              <a:t>throw </a:t>
            </a:r>
            <a:r>
              <a:rPr lang="en-US" altLang="en-US" dirty="0">
                <a:solidFill>
                  <a:srgbClr val="00CD00"/>
                </a:solidFill>
                <a:latin typeface="CourierNewPSMT" charset="0"/>
              </a:rPr>
              <a:t>"Please enter your last name."</a:t>
            </a:r>
            <a:r>
              <a:rPr lang="en-US" altLang="en-US" dirty="0">
                <a:solidFill>
                  <a:srgbClr val="000000"/>
                </a:solidFill>
                <a:latin typeface="CourierNewPSMT" charset="0"/>
              </a:rPr>
              <a:t>;</a:t>
            </a:r>
          </a:p>
          <a:p>
            <a:pPr eaLnBrk="1" hangingPunct="1"/>
            <a:r>
              <a:rPr lang="en-US" altLang="en-US" dirty="0">
                <a:solidFill>
                  <a:srgbClr val="00CD00"/>
                </a:solidFill>
                <a:latin typeface="CourierNewPSMT" charset="0"/>
              </a:rPr>
              <a:t>   </a:t>
            </a:r>
            <a:r>
              <a:rPr lang="en-US" altLang="en-US" dirty="0">
                <a:solidFill>
                  <a:srgbClr val="000000"/>
                </a:solidFill>
                <a:latin typeface="CourierNewPSMT" charset="0"/>
              </a:rPr>
              <a:t>}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ourierNewPSMT" charset="0"/>
              </a:rPr>
              <a:t>}</a:t>
            </a:r>
            <a:endParaRPr lang="en-US" alt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519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ea typeface="ヒラギノ角ゴ Pro W3" pitchFamily="127" charset="-128"/>
              </a:rPr>
              <a:t>Use a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catch</a:t>
            </a:r>
            <a:r>
              <a:rPr lang="en-US" altLang="en-US" smtClean="0">
                <a:ea typeface="ヒラギノ角ゴ Pro W3" pitchFamily="127" charset="-128"/>
              </a:rPr>
              <a:t> statement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ea typeface="ヒラギノ角ゴ Pro W3" pitchFamily="127" charset="-128"/>
              </a:rPr>
              <a:t>Handles, or </a:t>
            </a:r>
            <a:r>
              <a:rPr lang="ja-JP" altLang="en-US" smtClean="0">
                <a:ea typeface="ヒラギノ角ゴ Pro W3" pitchFamily="127" charset="-128"/>
              </a:rPr>
              <a:t>“</a:t>
            </a:r>
            <a:r>
              <a:rPr lang="en-US" altLang="ja-JP" smtClean="0">
                <a:ea typeface="ヒラギノ角ゴ Pro W3" pitchFamily="127" charset="-128"/>
              </a:rPr>
              <a:t>catches</a:t>
            </a:r>
            <a:r>
              <a:rPr lang="ja-JP" altLang="en-US" smtClean="0">
                <a:ea typeface="ヒラギノ角ゴ Pro W3" pitchFamily="127" charset="-128"/>
              </a:rPr>
              <a:t>”</a:t>
            </a:r>
            <a:r>
              <a:rPr lang="en-US" altLang="ja-JP" smtClean="0">
                <a:ea typeface="ヒラギノ角ゴ Pro W3" pitchFamily="127" charset="-128"/>
              </a:rPr>
              <a:t> the error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ea typeface="ヒラギノ角ゴ Pro W3" pitchFamily="127" charset="-128"/>
              </a:rPr>
              <a:t>Syntax:</a:t>
            </a:r>
          </a:p>
          <a:p>
            <a:pPr lvl="1">
              <a:buFontTx/>
              <a:buNone/>
            </a:pPr>
            <a:r>
              <a:rPr lang="en-US" altLang="en-US" smtClean="0">
                <a:solidFill>
                  <a:srgbClr val="F3711C"/>
                </a:solidFill>
                <a:latin typeface="CourierNewPSMT" charset="0"/>
                <a:ea typeface="ヒラギノ角ゴ Pro W3" pitchFamily="127" charset="-128"/>
              </a:rPr>
              <a:t>catch</a:t>
            </a:r>
            <a:r>
              <a:rPr lang="en-US" altLang="en-US" smtClean="0">
                <a:solidFill>
                  <a:srgbClr val="000000"/>
                </a:solidFill>
                <a:latin typeface="CourierNewPSMT" charset="0"/>
                <a:ea typeface="ヒラギノ角ゴ Pro W3" pitchFamily="127" charset="-128"/>
              </a:rPr>
              <a:t>(</a:t>
            </a:r>
            <a:r>
              <a:rPr lang="en-US" altLang="en-US" i="1" smtClean="0">
                <a:solidFill>
                  <a:srgbClr val="000000"/>
                </a:solidFill>
                <a:latin typeface="CourierNewPSMT" charset="0"/>
                <a:ea typeface="ヒラギノ角ゴ Pro W3" pitchFamily="127" charset="-128"/>
              </a:rPr>
              <a:t>error</a:t>
            </a:r>
            <a:r>
              <a:rPr lang="en-US" altLang="en-US" smtClean="0">
                <a:solidFill>
                  <a:srgbClr val="000000"/>
                </a:solidFill>
                <a:latin typeface="CourierNewPSMT" charset="0"/>
                <a:ea typeface="ヒラギノ角ゴ Pro W3" pitchFamily="127" charset="-128"/>
              </a:rPr>
              <a:t>) {</a:t>
            </a:r>
          </a:p>
          <a:p>
            <a:pPr marL="800100" lvl="2" indent="0">
              <a:buFontTx/>
              <a:buNone/>
            </a:pPr>
            <a:r>
              <a:rPr lang="en-US" altLang="en-US" i="1" smtClean="0">
                <a:solidFill>
                  <a:srgbClr val="000000"/>
                </a:solidFill>
                <a:latin typeface="CourierNewPSMT" charset="0"/>
                <a:ea typeface="ヒラギノ角ゴ Pro W3" pitchFamily="127" charset="-128"/>
              </a:rPr>
              <a:t>statements</a:t>
            </a:r>
            <a:r>
              <a:rPr lang="en-US" altLang="en-US" smtClean="0">
                <a:solidFill>
                  <a:srgbClr val="000000"/>
                </a:solidFill>
                <a:latin typeface="CourierNewPSMT" charset="0"/>
                <a:ea typeface="ヒラギノ角ゴ Pro W3" pitchFamily="127" charset="-128"/>
              </a:rPr>
              <a:t>;</a:t>
            </a:r>
          </a:p>
          <a:p>
            <a:pPr lvl="1">
              <a:buFontTx/>
              <a:buNone/>
            </a:pPr>
            <a:r>
              <a:rPr lang="en-US" altLang="en-US" smtClean="0">
                <a:solidFill>
                  <a:srgbClr val="000000"/>
                </a:solidFill>
                <a:latin typeface="CourierNewPSMT" charset="0"/>
                <a:ea typeface="ヒラギノ角ゴ Pro W3" pitchFamily="127" charset="-128"/>
              </a:rPr>
              <a:t>}</a:t>
            </a:r>
          </a:p>
          <a:p>
            <a:r>
              <a:rPr lang="en-US" altLang="en-US" smtClean="0">
                <a:ea typeface="ヒラギノ角ゴ Pro W3" pitchFamily="127" charset="-128"/>
              </a:rPr>
              <a:t>Example:</a:t>
            </a:r>
          </a:p>
          <a:p>
            <a:pPr lvl="1">
              <a:buFontTx/>
              <a:buNone/>
            </a:pPr>
            <a:r>
              <a:rPr lang="en-US" altLang="en-US" smtClean="0">
                <a:solidFill>
                  <a:srgbClr val="F3711C"/>
                </a:solidFill>
                <a:latin typeface="CourierNewPSMT" charset="0"/>
                <a:ea typeface="ヒラギノ角ゴ Pro W3" pitchFamily="127" charset="-128"/>
              </a:rPr>
              <a:t>catch</a:t>
            </a:r>
            <a:r>
              <a:rPr lang="en-US" altLang="en-US" smtClean="0">
                <a:solidFill>
                  <a:srgbClr val="000000"/>
                </a:solidFill>
                <a:latin typeface="CourierNewPSMT" charset="0"/>
                <a:ea typeface="ヒラギノ角ゴ Pro W3" pitchFamily="127" charset="-128"/>
              </a:rPr>
              <a:t>(lNameError) {</a:t>
            </a:r>
          </a:p>
          <a:p>
            <a:pPr marL="800100" lvl="2" indent="0">
              <a:buFontTx/>
              <a:buNone/>
            </a:pPr>
            <a:r>
              <a:rPr lang="en-US" altLang="en-US" smtClean="0">
                <a:solidFill>
                  <a:srgbClr val="005CCF"/>
                </a:solidFill>
                <a:latin typeface="CourierNewPSMT" charset="0"/>
                <a:ea typeface="ヒラギノ角ゴ Pro W3" pitchFamily="127" charset="-128"/>
              </a:rPr>
              <a:t>window</a:t>
            </a:r>
            <a:r>
              <a:rPr lang="en-US" altLang="en-US" smtClean="0">
                <a:solidFill>
                  <a:srgbClr val="000000"/>
                </a:solidFill>
                <a:latin typeface="CourierNewPSMT" charset="0"/>
                <a:ea typeface="ヒラギノ角ゴ Pro W3" pitchFamily="127" charset="-128"/>
              </a:rPr>
              <a:t>.alert(lNameError);</a:t>
            </a:r>
          </a:p>
          <a:p>
            <a:pPr marL="800100" lvl="2" indent="0">
              <a:buFontTx/>
              <a:buNone/>
            </a:pPr>
            <a:r>
              <a:rPr lang="en-US" altLang="en-US" smtClean="0">
                <a:solidFill>
                  <a:srgbClr val="F3711C"/>
                </a:solidFill>
                <a:latin typeface="CourierNewPSMT" charset="0"/>
                <a:ea typeface="ヒラギノ角ゴ Pro W3" pitchFamily="127" charset="-128"/>
              </a:rPr>
              <a:t>return </a:t>
            </a:r>
            <a:r>
              <a:rPr lang="en-US" altLang="en-US" smtClean="0">
                <a:solidFill>
                  <a:srgbClr val="005CCF"/>
                </a:solidFill>
                <a:latin typeface="CourierNewPSMT" charset="0"/>
                <a:ea typeface="ヒラギノ角ゴ Pro W3" pitchFamily="127" charset="-128"/>
              </a:rPr>
              <a:t>false</a:t>
            </a:r>
            <a:r>
              <a:rPr lang="en-US" altLang="en-US" smtClean="0">
                <a:solidFill>
                  <a:srgbClr val="000000"/>
                </a:solidFill>
                <a:latin typeface="CourierNewPSMT" charset="0"/>
                <a:ea typeface="ヒラギノ角ゴ Pro W3" pitchFamily="127" charset="-128"/>
              </a:rPr>
              <a:t>;</a:t>
            </a:r>
          </a:p>
          <a:p>
            <a:pPr lvl="1">
              <a:buFontTx/>
              <a:buNone/>
            </a:pPr>
            <a:r>
              <a:rPr lang="en-US" altLang="en-US" smtClean="0">
                <a:solidFill>
                  <a:srgbClr val="000000"/>
                </a:solidFill>
                <a:latin typeface="CourierNewPSMT" charset="0"/>
                <a:ea typeface="ヒラギノ角ゴ Pro W3" pitchFamily="127" charset="-128"/>
              </a:rPr>
              <a:t>}</a:t>
            </a:r>
            <a:endParaRPr lang="en-US" altLang="en-US" sz="7000" smtClean="0">
              <a:latin typeface="Courier New" pitchFamily="49" charset="0"/>
              <a:ea typeface="ヒラギノ角ゴ Pro W3" pitchFamily="127" charset="-128"/>
            </a:endParaRPr>
          </a:p>
        </p:txBody>
      </p:sp>
      <p:sp>
        <p:nvSpPr>
          <p:cNvPr id="4506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Catching Exceptions</a:t>
            </a:r>
          </a:p>
        </p:txBody>
      </p:sp>
    </p:spTree>
    <p:extLst>
      <p:ext uri="{BB962C8B-B14F-4D97-AF65-F5344CB8AC3E}">
        <p14:creationId xmlns:p14="http://schemas.microsoft.com/office/powerpoint/2010/main" val="798484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finally</a:t>
            </a:r>
            <a:r>
              <a:rPr lang="en-US" altLang="en-US" smtClean="0">
                <a:ea typeface="ヒラギノ角ゴ Pro W3" pitchFamily="127" charset="-128"/>
              </a:rPr>
              <a:t> statement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Executes regardless of whether its associated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try</a:t>
            </a:r>
            <a:r>
              <a:rPr lang="en-US" altLang="en-US" smtClean="0">
                <a:ea typeface="ヒラギノ角ゴ Pro W3" pitchFamily="127" charset="-128"/>
              </a:rPr>
              <a:t> block throws an exception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Used to perform some type of cleanup</a:t>
            </a:r>
          </a:p>
          <a:p>
            <a:pPr lvl="2" eaLnBrk="1" hangingPunct="1"/>
            <a:r>
              <a:rPr lang="en-US" altLang="en-US" smtClean="0">
                <a:ea typeface="ヒラギノ角ゴ Pro W3" pitchFamily="127" charset="-128"/>
              </a:rPr>
              <a:t>Or any necessary tasks after code evaluated with a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try</a:t>
            </a:r>
            <a:r>
              <a:rPr lang="en-US" altLang="en-US" smtClean="0">
                <a:ea typeface="ヒラギノ角ゴ Pro W3" pitchFamily="127" charset="-128"/>
              </a:rPr>
              <a:t> statement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Executing Final Exception Handling Tasks</a:t>
            </a:r>
          </a:p>
        </p:txBody>
      </p:sp>
    </p:spTree>
    <p:extLst>
      <p:ext uri="{BB962C8B-B14F-4D97-AF65-F5344CB8AC3E}">
        <p14:creationId xmlns:p14="http://schemas.microsoft.com/office/powerpoint/2010/main" val="1879379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Primary purpose of exception handling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Prevent users from seeing errors occurring in programs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Provide graceful way to handle errors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Reason for using exception handling with JavaScript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Evaluate user input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Programmers may write their own error-handling code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Can write user-friendly messages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Provides greater control over any errors</a:t>
            </a:r>
          </a:p>
        </p:txBody>
      </p:sp>
      <p:sp>
        <p:nvSpPr>
          <p:cNvPr id="4710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Implementing Custom Error Handling</a:t>
            </a:r>
          </a:p>
        </p:txBody>
      </p:sp>
    </p:spTree>
    <p:extLst>
      <p:ext uri="{BB962C8B-B14F-4D97-AF65-F5344CB8AC3E}">
        <p14:creationId xmlns:p14="http://schemas.microsoft.com/office/powerpoint/2010/main" val="531629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Catching errors with the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error</a:t>
            </a:r>
            <a:r>
              <a:rPr lang="en-US" altLang="en-US" smtClean="0">
                <a:ea typeface="ヒラギノ角ゴ Pro W3" pitchFamily="127" charset="-128"/>
              </a:rPr>
              <a:t> event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Executes whenever error occurs on a Web page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Name of function to handle JavaScript errors</a:t>
            </a:r>
          </a:p>
          <a:p>
            <a:pPr lvl="2" eaLnBrk="1" hangingPunct="1"/>
            <a:r>
              <a:rPr lang="en-US" altLang="en-US" smtClean="0">
                <a:ea typeface="ヒラギノ角ゴ Pro W3" pitchFamily="127" charset="-128"/>
              </a:rPr>
              <a:t>Assigned as event listener for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error</a:t>
            </a:r>
            <a:r>
              <a:rPr lang="en-US" altLang="en-US" smtClean="0">
                <a:ea typeface="ヒラギノ角ゴ Pro W3" pitchFamily="127" charset="-128"/>
              </a:rPr>
              <a:t> event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Preventing the Web browser from executing its own error handling functionality</a:t>
            </a:r>
          </a:p>
          <a:p>
            <a:pPr lvl="2" eaLnBrk="1" hangingPunct="1"/>
            <a:r>
              <a:rPr lang="en-US" altLang="en-US" smtClean="0">
                <a:ea typeface="ヒラギノ角ゴ Pro W3" pitchFamily="127" charset="-128"/>
              </a:rPr>
              <a:t>Return return a value of true from the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error</a:t>
            </a:r>
            <a:r>
              <a:rPr lang="en-US" altLang="en-US" smtClean="0">
                <a:ea typeface="ヒラギノ角ゴ Pro W3" pitchFamily="127" charset="-128"/>
              </a:rPr>
              <a:t> event handler function</a:t>
            </a: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Implementing Custom Error Handling</a:t>
            </a:r>
          </a:p>
        </p:txBody>
      </p:sp>
    </p:spTree>
    <p:extLst>
      <p:ext uri="{BB962C8B-B14F-4D97-AF65-F5344CB8AC3E}">
        <p14:creationId xmlns:p14="http://schemas.microsoft.com/office/powerpoint/2010/main" val="445561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Writing custom error-handling functions</a:t>
            </a:r>
          </a:p>
          <a:p>
            <a:pPr lvl="1" eaLnBrk="1" hangingPunct="1"/>
            <a:r>
              <a:rPr lang="en-US" altLang="en-US" sz="2600" smtClean="0">
                <a:ea typeface="ヒラギノ角ゴ Pro W3" pitchFamily="127" charset="-128"/>
              </a:rPr>
              <a:t>JavaScript interpreter automatically passes three arguments to the custom error handling function</a:t>
            </a:r>
          </a:p>
          <a:p>
            <a:pPr lvl="2" eaLnBrk="1" hangingPunct="1"/>
            <a:r>
              <a:rPr lang="en-US" altLang="en-US" sz="2400" smtClean="0">
                <a:ea typeface="ヒラギノ角ゴ Pro W3" pitchFamily="127" charset="-128"/>
              </a:rPr>
              <a:t>Error message, URL, line number</a:t>
            </a:r>
          </a:p>
          <a:p>
            <a:pPr lvl="1" eaLnBrk="1" hangingPunct="1"/>
            <a:r>
              <a:rPr lang="en-US" altLang="en-US" sz="2600" smtClean="0">
                <a:ea typeface="ヒラギノ角ゴ Pro W3" pitchFamily="127" charset="-128"/>
              </a:rPr>
              <a:t>Use these values in custom error handling function</a:t>
            </a:r>
          </a:p>
          <a:p>
            <a:pPr lvl="2" eaLnBrk="1" hangingPunct="1"/>
            <a:r>
              <a:rPr lang="en-US" altLang="en-US" sz="2400" smtClean="0">
                <a:ea typeface="ヒラギノ角ゴ Pro W3" pitchFamily="127" charset="-128"/>
              </a:rPr>
              <a:t>By adding parameters to the function definition</a:t>
            </a:r>
          </a:p>
          <a:p>
            <a:pPr lvl="1" eaLnBrk="1" hangingPunct="1"/>
            <a:r>
              <a:rPr lang="en-US" altLang="en-US" sz="2600" smtClean="0">
                <a:ea typeface="ヒラギノ角ゴ Pro W3" pitchFamily="127" charset="-128"/>
              </a:rPr>
              <a:t>Use parameters in the function</a:t>
            </a:r>
          </a:p>
          <a:p>
            <a:pPr lvl="2" eaLnBrk="1" hangingPunct="1"/>
            <a:r>
              <a:rPr lang="en-US" altLang="en-US" sz="2400" smtClean="0">
                <a:ea typeface="ヒラギノ角ゴ Pro W3" pitchFamily="127" charset="-128"/>
              </a:rPr>
              <a:t>Show a user the location of any JavaScript errors that may occur</a:t>
            </a:r>
            <a:endParaRPr lang="en-US" altLang="en-US" smtClean="0">
              <a:ea typeface="ヒラギノ角ゴ Pro W3" pitchFamily="127" charset="-128"/>
            </a:endParaRP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Implementing Custom Error Handling</a:t>
            </a:r>
          </a:p>
        </p:txBody>
      </p:sp>
    </p:spTree>
    <p:extLst>
      <p:ext uri="{BB962C8B-B14F-4D97-AF65-F5344CB8AC3E}">
        <p14:creationId xmlns:p14="http://schemas.microsoft.com/office/powerpoint/2010/main" val="3430062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222222"/>
                </a:solidFill>
                <a:ea typeface="ヒラギノ角ゴ Pro W3" pitchFamily="127" charset="-128"/>
              </a:rPr>
              <a:t>Includes</a:t>
            </a:r>
          </a:p>
          <a:p>
            <a:pPr lvl="1" eaLnBrk="1" hangingPunct="1"/>
            <a:r>
              <a:rPr lang="en-US" altLang="en-US" smtClean="0">
                <a:solidFill>
                  <a:srgbClr val="222222"/>
                </a:solidFill>
                <a:ea typeface="ヒラギノ角ゴ Pro W3" pitchFamily="127" charset="-128"/>
              </a:rPr>
              <a:t>Checking HTML elements</a:t>
            </a:r>
          </a:p>
          <a:p>
            <a:pPr lvl="1" eaLnBrk="1" hangingPunct="1"/>
            <a:r>
              <a:rPr lang="en-US" altLang="en-US" smtClean="0">
                <a:solidFill>
                  <a:srgbClr val="222222"/>
                </a:solidFill>
                <a:ea typeface="ヒラギノ角ゴ Pro W3" pitchFamily="127" charset="-128"/>
              </a:rPr>
              <a:t>Analyzing logic</a:t>
            </a:r>
          </a:p>
          <a:p>
            <a:pPr lvl="1" eaLnBrk="1" hangingPunct="1"/>
            <a:r>
              <a:rPr lang="en-US" altLang="en-US" smtClean="0">
                <a:solidFill>
                  <a:srgbClr val="222222"/>
                </a:solidFill>
                <a:ea typeface="ヒラギノ角ゴ Pro W3" pitchFamily="127" charset="-128"/>
              </a:rPr>
              <a:t>Testing statements with console command line</a:t>
            </a:r>
          </a:p>
          <a:p>
            <a:pPr lvl="1" eaLnBrk="1" hangingPunct="1"/>
            <a:r>
              <a:rPr lang="en-US" altLang="en-US" smtClean="0">
                <a:solidFill>
                  <a:srgbClr val="222222"/>
                </a:solidFill>
                <a:ea typeface="ヒラギノ角ゴ Pro W3" pitchFamily="127" charset="-128"/>
              </a:rPr>
              <a:t>Using the debugger statement</a:t>
            </a:r>
          </a:p>
          <a:p>
            <a:pPr lvl="1" eaLnBrk="1" hangingPunct="1"/>
            <a:r>
              <a:rPr lang="en-US" altLang="en-US" smtClean="0">
                <a:solidFill>
                  <a:srgbClr val="222222"/>
                </a:solidFill>
                <a:ea typeface="ヒラギノ角ゴ Pro W3" pitchFamily="127" charset="-128"/>
              </a:rPr>
              <a:t>Executing code in strict mode</a:t>
            </a:r>
          </a:p>
          <a:p>
            <a:pPr lvl="1" eaLnBrk="1" hangingPunct="1"/>
            <a:r>
              <a:rPr lang="en-US" altLang="en-US" smtClean="0">
                <a:solidFill>
                  <a:srgbClr val="222222"/>
                </a:solidFill>
                <a:ea typeface="ヒラギノ角ゴ Pro W3" pitchFamily="127" charset="-128"/>
              </a:rPr>
              <a:t>Linting</a:t>
            </a:r>
          </a:p>
          <a:p>
            <a:pPr lvl="1" eaLnBrk="1" hangingPunct="1"/>
            <a:r>
              <a:rPr lang="en-US" altLang="en-US" smtClean="0">
                <a:solidFill>
                  <a:srgbClr val="222222"/>
                </a:solidFill>
                <a:ea typeface="ヒラギノ角ゴ Pro W3" pitchFamily="127" charset="-128"/>
              </a:rPr>
              <a:t>Reloading a Web page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Additional Debugging Techniques</a:t>
            </a:r>
          </a:p>
        </p:txBody>
      </p:sp>
    </p:spTree>
    <p:extLst>
      <p:ext uri="{BB962C8B-B14F-4D97-AF65-F5344CB8AC3E}">
        <p14:creationId xmlns:p14="http://schemas.microsoft.com/office/powerpoint/2010/main" val="2699847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If a bug cannot be located using methods described in this chapter: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Perform a line-by-line analysis of the HTML code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Ensure all necessary opening and closing tags included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Use code editor specialized for web development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Highlights syntax errors as you type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Use the W3C Markup Validation Service to validate a Web page</a:t>
            </a: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Checking HTML Elements</a:t>
            </a:r>
          </a:p>
        </p:txBody>
      </p:sp>
    </p:spTree>
    <p:extLst>
      <p:ext uri="{BB962C8B-B14F-4D97-AF65-F5344CB8AC3E}">
        <p14:creationId xmlns:p14="http://schemas.microsoft.com/office/powerpoint/2010/main" val="2367787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038600" cy="16002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000" dirty="0" smtClean="0">
                <a:ea typeface="ヒラギノ角ゴ Pro W3" pitchFamily="127" charset="-128"/>
              </a:rPr>
              <a:t>To access an element</a:t>
            </a:r>
            <a:r>
              <a:rPr lang="ja-JP" altLang="en-US" sz="2000" smtClean="0">
                <a:ea typeface="ヒラギノ角ゴ Pro W3" pitchFamily="127" charset="-128"/>
              </a:rPr>
              <a:t>’</a:t>
            </a:r>
            <a:r>
              <a:rPr lang="en-US" altLang="ja-JP" sz="2000" dirty="0" smtClean="0">
                <a:ea typeface="ヒラギノ角ゴ Pro W3" pitchFamily="127" charset="-128"/>
              </a:rPr>
              <a:t>s value:</a:t>
            </a:r>
          </a:p>
          <a:p>
            <a:pPr lvl="1" eaLnBrk="1" hangingPunct="1"/>
            <a:r>
              <a:rPr lang="en-US" altLang="en-US" sz="2000" dirty="0" smtClean="0">
                <a:ea typeface="ヒラギノ角ゴ Pro W3" pitchFamily="127" charset="-128"/>
              </a:rPr>
              <a:t>Include brackets and element index</a:t>
            </a:r>
          </a:p>
          <a:p>
            <a:pPr eaLnBrk="1" hangingPunct="1"/>
            <a:r>
              <a:rPr lang="en-US" altLang="en-US" sz="2000" dirty="0" smtClean="0">
                <a:ea typeface="ヒラギノ角ゴ Pro W3" pitchFamily="127" charset="-128"/>
              </a:rPr>
              <a:t>Examples:</a:t>
            </a:r>
            <a:endParaRPr lang="en-US" altLang="en-US" dirty="0" smtClean="0">
              <a:ea typeface="ヒラギノ角ゴ Pro W3" pitchFamily="127" charset="-128"/>
            </a:endParaRPr>
          </a:p>
        </p:txBody>
      </p:sp>
      <p:sp>
        <p:nvSpPr>
          <p:cNvPr id="1024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Accessing Element Information</a:t>
            </a:r>
          </a:p>
        </p:txBody>
      </p:sp>
      <p:sp>
        <p:nvSpPr>
          <p:cNvPr id="10246" name="Text Box 9"/>
          <p:cNvSpPr txBox="1">
            <a:spLocks noChangeArrowheads="1"/>
          </p:cNvSpPr>
          <p:nvPr/>
        </p:nvSpPr>
        <p:spPr bwMode="auto">
          <a:xfrm>
            <a:off x="838200" y="3276600"/>
            <a:ext cx="7924800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2000" baseline="30000" dirty="0" err="1">
                <a:solidFill>
                  <a:srgbClr val="D67134"/>
                </a:solidFill>
                <a:latin typeface="CourierNewPSMT" charset="0"/>
              </a:rPr>
              <a:t>var</a:t>
            </a:r>
            <a:r>
              <a:rPr lang="en-US" altLang="en-US" sz="2000" baseline="30000" dirty="0">
                <a:solidFill>
                  <a:srgbClr val="D67134"/>
                </a:solidFill>
                <a:latin typeface="CourierNewPSMT" charset="0"/>
              </a:rPr>
              <a:t> </a:t>
            </a:r>
            <a:r>
              <a:rPr lang="en-US" altLang="en-US" sz="2000" baseline="30000" dirty="0">
                <a:solidFill>
                  <a:srgbClr val="141413"/>
                </a:solidFill>
                <a:latin typeface="CourierNewPSMT" charset="0"/>
              </a:rPr>
              <a:t>sec1Head </a:t>
            </a:r>
            <a:r>
              <a:rPr lang="en-US" altLang="en-US" sz="20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000" baseline="30000" dirty="0" err="1">
                <a:solidFill>
                  <a:srgbClr val="00477B"/>
                </a:solidFill>
                <a:latin typeface="CourierNewPSMT" charset="0"/>
              </a:rPr>
              <a:t>document</a:t>
            </a:r>
            <a:r>
              <a:rPr lang="en-US" altLang="en-US" sz="2000" baseline="30000" dirty="0" err="1">
                <a:solidFill>
                  <a:srgbClr val="141413"/>
                </a:solidFill>
                <a:latin typeface="CourierNewPSMT" charset="0"/>
              </a:rPr>
              <a:t>.getElementById</a:t>
            </a:r>
            <a:r>
              <a:rPr lang="en-US" altLang="en-US" sz="2000" baseline="30000" dirty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2000" baseline="30000" dirty="0">
                <a:solidFill>
                  <a:srgbClr val="007833"/>
                </a:solidFill>
                <a:latin typeface="CourierNewPSMT" charset="0"/>
              </a:rPr>
              <a:t>"section1"</a:t>
            </a:r>
            <a:r>
              <a:rPr lang="en-US" altLang="en-US" sz="2000" baseline="30000" dirty="0">
                <a:solidFill>
                  <a:srgbClr val="141413"/>
                </a:solidFill>
                <a:latin typeface="CourierNewPSMT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en-US" sz="2000" baseline="30000" dirty="0" err="1">
                <a:solidFill>
                  <a:srgbClr val="D67134"/>
                </a:solidFill>
                <a:latin typeface="CourierNewPSMT" charset="0"/>
              </a:rPr>
              <a:t>var</a:t>
            </a:r>
            <a:r>
              <a:rPr lang="en-US" altLang="en-US" sz="2000" baseline="30000" dirty="0">
                <a:solidFill>
                  <a:srgbClr val="D67134"/>
                </a:solidFill>
                <a:latin typeface="CourierNewPSMT" charset="0"/>
              </a:rPr>
              <a:t> </a:t>
            </a:r>
            <a:r>
              <a:rPr lang="en-US" altLang="en-US" sz="2000" baseline="30000" dirty="0">
                <a:solidFill>
                  <a:srgbClr val="141413"/>
                </a:solidFill>
                <a:latin typeface="CourierNewPSMT" charset="0"/>
              </a:rPr>
              <a:t>sec2Head </a:t>
            </a:r>
            <a:r>
              <a:rPr lang="en-US" altLang="en-US" sz="20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000" baseline="30000" dirty="0" err="1">
                <a:solidFill>
                  <a:srgbClr val="00477B"/>
                </a:solidFill>
                <a:latin typeface="CourierNewPSMT" charset="0"/>
              </a:rPr>
              <a:t>document</a:t>
            </a:r>
            <a:r>
              <a:rPr lang="en-US" altLang="en-US" sz="2000" baseline="30000" dirty="0" err="1">
                <a:solidFill>
                  <a:srgbClr val="141413"/>
                </a:solidFill>
                <a:latin typeface="CourierNewPSMT" charset="0"/>
              </a:rPr>
              <a:t>.getElementById</a:t>
            </a:r>
            <a:r>
              <a:rPr lang="en-US" altLang="en-US" sz="2000" baseline="30000" dirty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2000" baseline="30000" dirty="0">
                <a:solidFill>
                  <a:srgbClr val="007833"/>
                </a:solidFill>
                <a:latin typeface="CourierNewPSMT" charset="0"/>
              </a:rPr>
              <a:t>"section2"</a:t>
            </a:r>
            <a:r>
              <a:rPr lang="en-US" altLang="en-US" sz="2000" baseline="30000" dirty="0">
                <a:solidFill>
                  <a:srgbClr val="141413"/>
                </a:solidFill>
                <a:latin typeface="CourierNewPSMT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en-US" sz="2000" baseline="30000" dirty="0" err="1">
                <a:solidFill>
                  <a:srgbClr val="D67134"/>
                </a:solidFill>
                <a:latin typeface="CourierNewPSMT" charset="0"/>
              </a:rPr>
              <a:t>var</a:t>
            </a:r>
            <a:r>
              <a:rPr lang="en-US" altLang="en-US" sz="2000" baseline="30000" dirty="0">
                <a:solidFill>
                  <a:srgbClr val="D67134"/>
                </a:solidFill>
                <a:latin typeface="CourierNewPSMT" charset="0"/>
              </a:rPr>
              <a:t> </a:t>
            </a:r>
            <a:r>
              <a:rPr lang="en-US" altLang="en-US" sz="2000" baseline="30000" dirty="0">
                <a:solidFill>
                  <a:srgbClr val="141413"/>
                </a:solidFill>
                <a:latin typeface="CourierNewPSMT" charset="0"/>
              </a:rPr>
              <a:t>sec3Head </a:t>
            </a:r>
            <a:r>
              <a:rPr lang="en-US" altLang="en-US" sz="20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000" baseline="30000" dirty="0" err="1">
                <a:solidFill>
                  <a:srgbClr val="00477B"/>
                </a:solidFill>
                <a:latin typeface="CourierNewPSMT" charset="0"/>
              </a:rPr>
              <a:t>document</a:t>
            </a:r>
            <a:r>
              <a:rPr lang="en-US" altLang="en-US" sz="2000" baseline="30000" dirty="0" err="1">
                <a:solidFill>
                  <a:srgbClr val="141413"/>
                </a:solidFill>
                <a:latin typeface="CourierNewPSMT" charset="0"/>
              </a:rPr>
              <a:t>.getElementById</a:t>
            </a:r>
            <a:r>
              <a:rPr lang="en-US" altLang="en-US" sz="2000" baseline="30000" dirty="0">
                <a:solidFill>
                  <a:srgbClr val="141413"/>
                </a:solidFill>
                <a:latin typeface="CourierNewPSMT" charset="0"/>
              </a:rPr>
              <a:t>(</a:t>
            </a:r>
            <a:r>
              <a:rPr lang="en-US" altLang="en-US" sz="2000" baseline="30000" dirty="0">
                <a:solidFill>
                  <a:srgbClr val="007833"/>
                </a:solidFill>
                <a:latin typeface="CourierNewPSMT" charset="0"/>
              </a:rPr>
              <a:t>"section3"</a:t>
            </a:r>
            <a:r>
              <a:rPr lang="en-US" altLang="en-US" sz="2000" baseline="30000" dirty="0">
                <a:solidFill>
                  <a:srgbClr val="141413"/>
                </a:solidFill>
                <a:latin typeface="CourierNewPSMT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en-US" sz="2000" baseline="30000" dirty="0">
                <a:solidFill>
                  <a:srgbClr val="141413"/>
                </a:solidFill>
                <a:latin typeface="CourierNewPSMT" charset="0"/>
              </a:rPr>
              <a:t>sec1Head.innerHTML </a:t>
            </a:r>
            <a:r>
              <a:rPr lang="en-US" altLang="en-US" sz="20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000" baseline="30000" dirty="0" err="1">
                <a:solidFill>
                  <a:srgbClr val="141413"/>
                </a:solidFill>
                <a:latin typeface="CourierNewPSMT" charset="0"/>
              </a:rPr>
              <a:t>newsSections</a:t>
            </a:r>
            <a:r>
              <a:rPr lang="en-US" altLang="en-US" sz="2000" baseline="30000" dirty="0">
                <a:solidFill>
                  <a:srgbClr val="141413"/>
                </a:solidFill>
                <a:latin typeface="CourierNewPSMT" charset="0"/>
              </a:rPr>
              <a:t>[</a:t>
            </a:r>
            <a:r>
              <a:rPr lang="en-US" altLang="en-US" sz="2000" baseline="30000" dirty="0">
                <a:solidFill>
                  <a:srgbClr val="00477B"/>
                </a:solidFill>
                <a:latin typeface="CourierNewPSMT" charset="0"/>
              </a:rPr>
              <a:t>0</a:t>
            </a:r>
            <a:r>
              <a:rPr lang="en-US" altLang="en-US" sz="2000" baseline="30000" dirty="0">
                <a:solidFill>
                  <a:srgbClr val="141413"/>
                </a:solidFill>
                <a:latin typeface="CourierNewPSMT" charset="0"/>
              </a:rPr>
              <a:t>]; </a:t>
            </a:r>
            <a:r>
              <a:rPr lang="en-US" altLang="en-US" sz="2000" baseline="30000" dirty="0">
                <a:solidFill>
                  <a:srgbClr val="777877"/>
                </a:solidFill>
                <a:latin typeface="CourierNewPSMT" charset="0"/>
              </a:rPr>
              <a:t>// "world"</a:t>
            </a:r>
          </a:p>
          <a:p>
            <a:pPr>
              <a:lnSpc>
                <a:spcPct val="150000"/>
              </a:lnSpc>
            </a:pPr>
            <a:r>
              <a:rPr lang="en-US" altLang="en-US" sz="2000" baseline="30000" dirty="0">
                <a:solidFill>
                  <a:srgbClr val="141413"/>
                </a:solidFill>
                <a:latin typeface="CourierNewPSMT" charset="0"/>
              </a:rPr>
              <a:t>sec2Head.innerHTML </a:t>
            </a:r>
            <a:r>
              <a:rPr lang="en-US" altLang="en-US" sz="20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000" baseline="30000" dirty="0" err="1">
                <a:solidFill>
                  <a:srgbClr val="141413"/>
                </a:solidFill>
                <a:latin typeface="CourierNewPSMT" charset="0"/>
              </a:rPr>
              <a:t>newsSections</a:t>
            </a:r>
            <a:r>
              <a:rPr lang="en-US" altLang="en-US" sz="2000" baseline="30000" dirty="0">
                <a:solidFill>
                  <a:srgbClr val="141413"/>
                </a:solidFill>
                <a:latin typeface="CourierNewPSMT" charset="0"/>
              </a:rPr>
              <a:t>[</a:t>
            </a:r>
            <a:r>
              <a:rPr lang="en-US" altLang="en-US" sz="2000" baseline="30000" dirty="0">
                <a:solidFill>
                  <a:srgbClr val="00477B"/>
                </a:solidFill>
                <a:latin typeface="CourierNewPSMT" charset="0"/>
              </a:rPr>
              <a:t>1</a:t>
            </a:r>
            <a:r>
              <a:rPr lang="en-US" altLang="en-US" sz="2000" baseline="30000" dirty="0">
                <a:solidFill>
                  <a:srgbClr val="141413"/>
                </a:solidFill>
                <a:latin typeface="CourierNewPSMT" charset="0"/>
              </a:rPr>
              <a:t>]; </a:t>
            </a:r>
            <a:r>
              <a:rPr lang="en-US" altLang="en-US" sz="2000" baseline="30000" dirty="0">
                <a:solidFill>
                  <a:srgbClr val="777877"/>
                </a:solidFill>
                <a:latin typeface="CourierNewPSMT" charset="0"/>
              </a:rPr>
              <a:t>// "local"</a:t>
            </a:r>
          </a:p>
          <a:p>
            <a:pPr>
              <a:lnSpc>
                <a:spcPct val="150000"/>
              </a:lnSpc>
            </a:pPr>
            <a:r>
              <a:rPr lang="en-US" altLang="en-US" sz="2000" baseline="30000" dirty="0">
                <a:solidFill>
                  <a:srgbClr val="141413"/>
                </a:solidFill>
                <a:latin typeface="CourierNewPSMT" charset="0"/>
              </a:rPr>
              <a:t>sec3Head.innerHTML </a:t>
            </a:r>
            <a:r>
              <a:rPr lang="en-US" altLang="en-US" sz="2000" baseline="30000" dirty="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000" baseline="30000" dirty="0" err="1">
                <a:solidFill>
                  <a:srgbClr val="141413"/>
                </a:solidFill>
                <a:latin typeface="CourierNewPSMT" charset="0"/>
              </a:rPr>
              <a:t>newsSections</a:t>
            </a:r>
            <a:r>
              <a:rPr lang="en-US" altLang="en-US" sz="2000" baseline="30000" dirty="0">
                <a:solidFill>
                  <a:srgbClr val="141413"/>
                </a:solidFill>
                <a:latin typeface="CourierNewPSMT" charset="0"/>
              </a:rPr>
              <a:t>[</a:t>
            </a:r>
            <a:r>
              <a:rPr lang="en-US" altLang="en-US" sz="2000" baseline="30000" dirty="0">
                <a:solidFill>
                  <a:srgbClr val="00477B"/>
                </a:solidFill>
                <a:latin typeface="CourierNewPSMT" charset="0"/>
              </a:rPr>
              <a:t>2</a:t>
            </a:r>
            <a:r>
              <a:rPr lang="en-US" altLang="en-US" sz="2000" baseline="30000" dirty="0">
                <a:solidFill>
                  <a:srgbClr val="141413"/>
                </a:solidFill>
                <a:latin typeface="CourierNewPSMT" charset="0"/>
              </a:rPr>
              <a:t>]; </a:t>
            </a:r>
            <a:r>
              <a:rPr lang="en-US" altLang="en-US" sz="2000" baseline="30000" dirty="0">
                <a:solidFill>
                  <a:srgbClr val="777877"/>
                </a:solidFill>
                <a:latin typeface="CourierNewPSMT" charset="0"/>
              </a:rPr>
              <a:t>// "opinion"</a:t>
            </a:r>
            <a:endParaRPr lang="en-US" altLang="en-US" sz="2000" dirty="0">
              <a:latin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38600" y="1600200"/>
            <a:ext cx="4572000" cy="45647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en-US" baseline="30000" dirty="0" err="1" smtClean="0">
                <a:solidFill>
                  <a:srgbClr val="DF6523"/>
                </a:solidFill>
                <a:latin typeface="CourierNewPSMT" charset="0"/>
                <a:ea typeface="ヒラギノ角ゴ Pro W3" pitchFamily="127" charset="-128"/>
              </a:rPr>
              <a:t>var</a:t>
            </a:r>
            <a:r>
              <a:rPr lang="en-US" altLang="en-US" baseline="30000" dirty="0" smtClean="0">
                <a:solidFill>
                  <a:srgbClr val="DF6523"/>
                </a:solidFill>
                <a:latin typeface="CourierNewPSMT" charset="0"/>
                <a:ea typeface="ヒラギノ角ゴ Pro W3" pitchFamily="127" charset="-128"/>
              </a:rPr>
              <a:t> </a:t>
            </a:r>
            <a:r>
              <a:rPr lang="en-US" altLang="en-US" baseline="30000" dirty="0" smtClean="0">
                <a:solidFill>
                  <a:srgbClr val="141413"/>
                </a:solidFill>
                <a:latin typeface="CourierNewPSMT" charset="0"/>
                <a:ea typeface="ヒラギノ角ゴ Pro W3" pitchFamily="127" charset="-128"/>
              </a:rPr>
              <a:t>newsSections </a:t>
            </a:r>
            <a:r>
              <a:rPr lang="en-US" altLang="en-US" baseline="30000" dirty="0" smtClean="0">
                <a:solidFill>
                  <a:srgbClr val="DF6523"/>
                </a:solidFill>
                <a:latin typeface="Helvetica" pitchFamily="124" charset="0"/>
                <a:ea typeface="ヒラギノ角ゴ Pro W3" pitchFamily="127" charset="-128"/>
              </a:rPr>
              <a:t>= </a:t>
            </a:r>
            <a:r>
              <a:rPr lang="en-US" altLang="en-US" baseline="30000" dirty="0" smtClean="0">
                <a:solidFill>
                  <a:srgbClr val="141413"/>
                </a:solidFill>
                <a:latin typeface="Helvetica" pitchFamily="124" charset="0"/>
                <a:ea typeface="ヒラギノ角ゴ Pro W3" pitchFamily="127" charset="-128"/>
              </a:rPr>
              <a:t>[</a:t>
            </a:r>
            <a:r>
              <a:rPr lang="en-US" altLang="en-US" baseline="30000" dirty="0" smtClean="0">
                <a:solidFill>
                  <a:srgbClr val="16993D"/>
                </a:solidFill>
                <a:latin typeface="CourierNewPSMT" charset="0"/>
                <a:ea typeface="ヒラギノ角ゴ Pro W3" pitchFamily="127" charset="-128"/>
              </a:rPr>
              <a:t>"</a:t>
            </a:r>
            <a:r>
              <a:rPr lang="en-US" altLang="en-US" baseline="30000" dirty="0" err="1" smtClean="0">
                <a:solidFill>
                  <a:srgbClr val="16993D"/>
                </a:solidFill>
                <a:latin typeface="CourierNewPSMT" charset="0"/>
                <a:ea typeface="ヒラギノ角ゴ Pro W3" pitchFamily="127" charset="-128"/>
              </a:rPr>
              <a:t>world"</a:t>
            </a:r>
            <a:r>
              <a:rPr lang="en-US" altLang="en-US" baseline="30000" dirty="0" err="1" smtClean="0">
                <a:solidFill>
                  <a:srgbClr val="141413"/>
                </a:solidFill>
                <a:latin typeface="Helvetica" pitchFamily="124" charset="0"/>
                <a:ea typeface="ヒラギノ角ゴ Pro W3" pitchFamily="127" charset="-128"/>
              </a:rPr>
              <a:t>,</a:t>
            </a:r>
            <a:r>
              <a:rPr lang="en-US" altLang="en-US" baseline="30000" dirty="0" err="1" smtClean="0">
                <a:solidFill>
                  <a:srgbClr val="16993D"/>
                </a:solidFill>
                <a:latin typeface="CourierNewPSMT" charset="0"/>
                <a:ea typeface="ヒラギノ角ゴ Pro W3" pitchFamily="127" charset="-128"/>
              </a:rPr>
              <a:t>"local"</a:t>
            </a:r>
            <a:r>
              <a:rPr lang="en-US" altLang="en-US" baseline="30000" dirty="0" err="1" smtClean="0">
                <a:solidFill>
                  <a:srgbClr val="141413"/>
                </a:solidFill>
                <a:latin typeface="Helvetica" pitchFamily="124" charset="0"/>
                <a:ea typeface="ヒラギノ角ゴ Pro W3" pitchFamily="127" charset="-128"/>
              </a:rPr>
              <a:t>,</a:t>
            </a:r>
            <a:r>
              <a:rPr lang="en-US" altLang="en-US" baseline="30000" dirty="0" err="1" smtClean="0">
                <a:solidFill>
                  <a:srgbClr val="16993D"/>
                </a:solidFill>
                <a:latin typeface="CourierNewPSMT" charset="0"/>
                <a:ea typeface="ヒラギノ角ゴ Pro W3" pitchFamily="127" charset="-128"/>
              </a:rPr>
              <a:t>"opinion"</a:t>
            </a:r>
            <a:r>
              <a:rPr lang="en-US" altLang="en-US" baseline="30000" dirty="0" err="1" smtClean="0">
                <a:solidFill>
                  <a:srgbClr val="141413"/>
                </a:solidFill>
                <a:latin typeface="Helvetica" pitchFamily="124" charset="0"/>
                <a:ea typeface="ヒラギノ角ゴ Pro W3" pitchFamily="127" charset="-128"/>
              </a:rPr>
              <a:t>,</a:t>
            </a:r>
            <a:r>
              <a:rPr lang="en-US" altLang="en-US" baseline="30000" dirty="0" err="1" smtClean="0">
                <a:solidFill>
                  <a:srgbClr val="16993D"/>
                </a:solidFill>
                <a:latin typeface="CourierNewPSMT" charset="0"/>
                <a:ea typeface="ヒラギノ角ゴ Pro W3" pitchFamily="127" charset="-128"/>
              </a:rPr>
              <a:t>"sports</a:t>
            </a:r>
            <a:r>
              <a:rPr lang="en-US" altLang="en-US" baseline="30000" dirty="0" smtClean="0">
                <a:solidFill>
                  <a:srgbClr val="16993D"/>
                </a:solidFill>
                <a:latin typeface="CourierNewPSMT" charset="0"/>
                <a:ea typeface="ヒラギノ角ゴ Pro W3" pitchFamily="127" charset="-128"/>
              </a:rPr>
              <a:t>"</a:t>
            </a:r>
            <a:r>
              <a:rPr lang="en-US" altLang="en-US" baseline="30000" dirty="0" smtClean="0">
                <a:solidFill>
                  <a:srgbClr val="141413"/>
                </a:solidFill>
                <a:latin typeface="Helvetica" pitchFamily="124" charset="0"/>
                <a:ea typeface="ヒラギノ角ゴ Pro W3" pitchFamily="127" charset="-128"/>
              </a:rPr>
              <a:t>]</a:t>
            </a:r>
            <a:endParaRPr lang="en-US" altLang="en-US" dirty="0" smtClean="0">
              <a:ea typeface="ヒラギノ角ゴ Pro W3" pitchFamily="12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0327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Some JavaScript code errors stem from logic problems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Can be difficult to spot using tracing techniques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Analyze each statement on a case-by-case basis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Analyzing Logic</a:t>
            </a:r>
          </a:p>
        </p:txBody>
      </p:sp>
    </p:spTree>
    <p:extLst>
      <p:ext uri="{BB962C8B-B14F-4D97-AF65-F5344CB8AC3E}">
        <p14:creationId xmlns:p14="http://schemas.microsoft.com/office/powerpoint/2010/main" val="2422719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Console command line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Testing and executing JavaScript statements</a:t>
            </a:r>
          </a:p>
          <a:p>
            <a:pPr lvl="2" eaLnBrk="1" hangingPunct="1"/>
            <a:r>
              <a:rPr lang="en-US" altLang="en-US" smtClean="0">
                <a:ea typeface="ヒラギノ角ゴ Pro W3" pitchFamily="127" charset="-128"/>
              </a:rPr>
              <a:t>Without HTML document or JavaScript source file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Useful if trying to construct the correct syntax for a mathematical expression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Enter JavaScript statement at command line in web browser</a:t>
            </a:r>
            <a:r>
              <a:rPr lang="ja-JP" altLang="en-US" smtClean="0">
                <a:ea typeface="ヒラギノ角ゴ Pro W3" pitchFamily="127" charset="-128"/>
              </a:rPr>
              <a:t>’</a:t>
            </a:r>
            <a:r>
              <a:rPr lang="en-US" altLang="ja-JP" smtClean="0">
                <a:ea typeface="ヒラギノ角ゴ Pro W3" pitchFamily="127" charset="-128"/>
              </a:rPr>
              <a:t>s console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Including multiple statements at the command line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Separate statements with a semicolon</a:t>
            </a:r>
          </a:p>
        </p:txBody>
      </p:sp>
      <p:sp>
        <p:nvSpPr>
          <p:cNvPr id="53252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Testing Statements with the Console Command Line</a:t>
            </a:r>
          </a:p>
        </p:txBody>
      </p:sp>
    </p:spTree>
    <p:extLst>
      <p:ext uri="{BB962C8B-B14F-4D97-AF65-F5344CB8AC3E}">
        <p14:creationId xmlns:p14="http://schemas.microsoft.com/office/powerpoint/2010/main" val="849924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When you include the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debugger</a:t>
            </a:r>
            <a:r>
              <a:rPr lang="en-US" altLang="en-US" smtClean="0">
                <a:ea typeface="ヒラギノ角ゴ Pro W3" pitchFamily="127" charset="-128"/>
              </a:rPr>
              <a:t> statement in your code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web browser stops executing JavaScript code when it reaches the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debugger</a:t>
            </a:r>
            <a:r>
              <a:rPr lang="en-US" altLang="en-US" smtClean="0">
                <a:ea typeface="ヒラギノ角ゴ Pro W3" pitchFamily="127" charset="-128"/>
              </a:rPr>
              <a:t> statement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equivalent of a breakpoint that's part of your JavaScript code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Using the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debugger</a:t>
            </a:r>
            <a:r>
              <a:rPr lang="en-US" altLang="en-US" smtClean="0">
                <a:ea typeface="ヒラギノ角ゴ Pro W3" pitchFamily="127" charset="-128"/>
              </a:rPr>
              <a:t> statement</a:t>
            </a:r>
          </a:p>
        </p:txBody>
      </p:sp>
    </p:spTree>
    <p:extLst>
      <p:ext uri="{BB962C8B-B14F-4D97-AF65-F5344CB8AC3E}">
        <p14:creationId xmlns:p14="http://schemas.microsoft.com/office/powerpoint/2010/main" val="3252607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Strict mode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Removes some features from JavaScript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Requires more stringent syntax for other features</a:t>
            </a:r>
          </a:p>
          <a:p>
            <a:pPr lvl="2" eaLnBrk="1" hangingPunct="1"/>
            <a:r>
              <a:rPr lang="en-US" altLang="en-US" smtClean="0">
                <a:ea typeface="ヒラギノ角ゴ Pro W3" pitchFamily="127" charset="-128"/>
              </a:rPr>
              <a:t>Example: must always use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var</a:t>
            </a:r>
            <a:r>
              <a:rPr lang="en-US" altLang="en-US" smtClean="0">
                <a:ea typeface="ヒラギノ角ゴ Pro W3" pitchFamily="127" charset="-128"/>
              </a:rPr>
              <a:t> to declare variables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Many removed or altered features in strict mode are known to cause hard to find bugs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Include statement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"use strict";</a:t>
            </a:r>
            <a:r>
              <a:rPr lang="en-US" altLang="en-US" smtClean="0">
                <a:ea typeface="ヒラギノ角ゴ Pro W3" pitchFamily="127" charset="-128"/>
              </a:rPr>
              <a:t> 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Including at start of script section requests strict mode for all code in that section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Including at start of code block in function requests strict mode just for that function</a:t>
            </a:r>
          </a:p>
        </p:txBody>
      </p:sp>
      <p:sp>
        <p:nvSpPr>
          <p:cNvPr id="5530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Using Strict Mode</a:t>
            </a:r>
          </a:p>
        </p:txBody>
      </p:sp>
    </p:spTree>
    <p:extLst>
      <p:ext uri="{BB962C8B-B14F-4D97-AF65-F5344CB8AC3E}">
        <p14:creationId xmlns:p14="http://schemas.microsoft.com/office/powerpoint/2010/main" val="34842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altLang="en-US" smtClean="0">
                <a:ea typeface="ヒラギノ角ゴ Pro W3" pitchFamily="127" charset="-128"/>
              </a:rPr>
              <a:t>Running code through a program that flags some common issues that may affect code quality</a:t>
            </a:r>
          </a:p>
          <a:p>
            <a:r>
              <a:rPr lang="en-US" altLang="en-US" smtClean="0">
                <a:ea typeface="ヒラギノ角ゴ Pro W3" pitchFamily="127" charset="-128"/>
              </a:rPr>
              <a:t>jslint is a commonly used linting program</a:t>
            </a:r>
          </a:p>
          <a:p>
            <a:r>
              <a:rPr lang="en-US" altLang="en-US" smtClean="0">
                <a:ea typeface="ヒラギノ角ゴ Pro W3" pitchFamily="127" charset="-128"/>
              </a:rPr>
              <a:t>Similar result to using strict mode, but generates a report containing line numbers </a:t>
            </a:r>
          </a:p>
        </p:txBody>
      </p:sp>
      <p:sp>
        <p:nvSpPr>
          <p:cNvPr id="5632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Linting</a:t>
            </a:r>
          </a:p>
        </p:txBody>
      </p:sp>
    </p:spTree>
    <p:extLst>
      <p:ext uri="{BB962C8B-B14F-4D97-AF65-F5344CB8AC3E}">
        <p14:creationId xmlns:p14="http://schemas.microsoft.com/office/powerpoint/2010/main" val="1521880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Usually click the browser Reload or Refresh button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Web browser cannot always completely clear its memory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Remnants of an old bug may remain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Force web page reload</a:t>
            </a:r>
          </a:p>
          <a:p>
            <a:pPr lvl="2" eaLnBrk="1" hangingPunct="1"/>
            <a:r>
              <a:rPr lang="en-US" altLang="en-US" smtClean="0">
                <a:ea typeface="ヒラギノ角ゴ Pro W3" pitchFamily="127" charset="-128"/>
              </a:rPr>
              <a:t>Hold Shift key and click the browser</a:t>
            </a:r>
            <a:r>
              <a:rPr lang="ja-JP" altLang="en-US" smtClean="0">
                <a:ea typeface="ヒラギノ角ゴ Pro W3" pitchFamily="127" charset="-128"/>
              </a:rPr>
              <a:t>’</a:t>
            </a:r>
            <a:r>
              <a:rPr lang="en-US" altLang="ja-JP" smtClean="0">
                <a:ea typeface="ヒラギノ角ゴ Pro W3" pitchFamily="127" charset="-128"/>
              </a:rPr>
              <a:t>s Reload or Refresh button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May need to close browser window completely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May need to delete frequently visited web pages</a:t>
            </a:r>
          </a:p>
        </p:txBody>
      </p:sp>
      <p:sp>
        <p:nvSpPr>
          <p:cNvPr id="5734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Reloading a Web Page</a:t>
            </a:r>
          </a:p>
        </p:txBody>
      </p:sp>
    </p:spTree>
    <p:extLst>
      <p:ext uri="{BB962C8B-B14F-4D97-AF65-F5344CB8AC3E}">
        <p14:creationId xmlns:p14="http://schemas.microsoft.com/office/powerpoint/2010/main" val="3811903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Rectangle 9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Array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Set of data represented by a single variable name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Index: element</a:t>
            </a:r>
            <a:r>
              <a:rPr lang="ja-JP" altLang="en-US" smtClean="0">
                <a:ea typeface="ヒラギノ角ゴ Pro W3" pitchFamily="127" charset="-128"/>
              </a:rPr>
              <a:t>’</a:t>
            </a:r>
            <a:r>
              <a:rPr lang="en-US" altLang="ja-JP" dirty="0" smtClean="0">
                <a:ea typeface="ヒラギノ角ゴ Pro W3" pitchFamily="127" charset="-128"/>
              </a:rPr>
              <a:t>s numeric position within the array</a:t>
            </a:r>
          </a:p>
          <a:p>
            <a:pPr lvl="1" eaLnBrk="1" hangingPunct="1"/>
            <a:r>
              <a:rPr lang="en-US" altLang="en-US" dirty="0" smtClean="0">
                <a:ea typeface="ヒラギノ角ゴ Pro W3" pitchFamily="127" charset="-128"/>
              </a:rPr>
              <a:t>Can access and modify array elements</a:t>
            </a:r>
          </a:p>
          <a:p>
            <a:pPr lvl="1" eaLnBrk="1" hangingPunct="1"/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length</a:t>
            </a:r>
            <a:r>
              <a:rPr lang="en-US" altLang="en-US" dirty="0" smtClean="0">
                <a:ea typeface="ヒラギノ角ゴ Pro W3" pitchFamily="127" charset="-128"/>
              </a:rPr>
              <a:t> property</a:t>
            </a:r>
          </a:p>
          <a:p>
            <a:pPr lvl="2" eaLnBrk="1" hangingPunct="1"/>
            <a:r>
              <a:rPr lang="en-US" altLang="en-US" dirty="0" smtClean="0">
                <a:ea typeface="ヒラギノ角ゴ Pro W3" pitchFamily="127" charset="-128"/>
              </a:rPr>
              <a:t>number of elements in an array</a:t>
            </a:r>
          </a:p>
          <a:p>
            <a:pPr>
              <a:lnSpc>
                <a:spcPct val="90000"/>
              </a:lnSpc>
            </a:pPr>
            <a:r>
              <a:rPr lang="en-US" altLang="en-US" dirty="0" smtClean="0">
                <a:ea typeface="ヒラギノ角ゴ Pro W3" pitchFamily="127" charset="-128"/>
              </a:rPr>
              <a:t>Loop statements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while</a:t>
            </a:r>
            <a:r>
              <a:rPr lang="en-US" altLang="en-US" dirty="0" smtClean="0">
                <a:ea typeface="ヒラギノ角ゴ Pro W3" pitchFamily="127" charset="-128"/>
              </a:rPr>
              <a:t> statements, 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do/while</a:t>
            </a:r>
            <a:r>
              <a:rPr lang="en-US" altLang="en-US" dirty="0" smtClean="0">
                <a:ea typeface="ヒラギノ角ゴ Pro W3" pitchFamily="127" charset="-128"/>
              </a:rPr>
              <a:t> statements, and </a:t>
            </a: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for</a:t>
            </a:r>
            <a:r>
              <a:rPr lang="en-US" altLang="en-US" dirty="0" smtClean="0">
                <a:ea typeface="ヒラギノ角ゴ Pro W3" pitchFamily="127" charset="-128"/>
              </a:rPr>
              <a:t> statements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ea typeface="ヒラギノ角ゴ Pro W3" pitchFamily="127" charset="-128"/>
              </a:rPr>
              <a:t>Iteration: each repetition of a looping statement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ea typeface="ヒラギノ角ゴ Pro W3" pitchFamily="127" charset="-128"/>
              </a:rPr>
              <a:t>Counter: variable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>
                <a:ea typeface="ヒラギノ角ゴ Pro W3" pitchFamily="127" charset="-128"/>
              </a:rPr>
              <a:t>Incremented or decremented with each iteration of a loop statement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latin typeface="Courier New" pitchFamily="49" charset="0"/>
                <a:ea typeface="ヒラギノ角ゴ Pro W3" pitchFamily="127" charset="-128"/>
              </a:rPr>
              <a:t>continue</a:t>
            </a:r>
            <a:r>
              <a:rPr lang="en-US" altLang="en-US" dirty="0" smtClean="0">
                <a:ea typeface="ヒラギノ角ゴ Pro W3" pitchFamily="127" charset="-128"/>
              </a:rPr>
              <a:t> statement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>
                <a:ea typeface="ヒラギノ角ゴ Pro W3" pitchFamily="127" charset="-128"/>
              </a:rPr>
              <a:t>Restarts a loop with a new iteration</a:t>
            </a:r>
          </a:p>
        </p:txBody>
      </p:sp>
      <p:sp>
        <p:nvSpPr>
          <p:cNvPr id="4813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193423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1437"/>
            <a:ext cx="8229600" cy="4525963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Decision making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Determining the order in which statements execute in a program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May execute in a linear fashion</a:t>
            </a:r>
          </a:p>
          <a:p>
            <a:pPr lvl="1" eaLnBrk="1" hangingPunct="1"/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if</a:t>
            </a:r>
            <a:r>
              <a:rPr lang="en-US" altLang="en-US" smtClean="0">
                <a:ea typeface="ヒラギノ角ゴ Pro W3" pitchFamily="127" charset="-128"/>
              </a:rPr>
              <a:t> statement,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if/else</a:t>
            </a:r>
            <a:r>
              <a:rPr lang="en-US" altLang="en-US" smtClean="0">
                <a:ea typeface="ヒラギノ角ゴ Pro W3" pitchFamily="127" charset="-128"/>
              </a:rPr>
              <a:t> statement,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else if</a:t>
            </a:r>
            <a:r>
              <a:rPr lang="en-US" altLang="en-US" smtClean="0">
                <a:ea typeface="ヒラギノ角ゴ Pro W3" pitchFamily="127" charset="-128"/>
              </a:rPr>
              <a:t> construction</a:t>
            </a:r>
          </a:p>
          <a:p>
            <a:pPr lvl="2" eaLnBrk="1" hangingPunct="1"/>
            <a:r>
              <a:rPr lang="en-US" altLang="en-US" smtClean="0">
                <a:ea typeface="ヒラギノ角ゴ Pro W3" pitchFamily="127" charset="-128"/>
              </a:rPr>
              <a:t>Nested decision-making structures</a:t>
            </a:r>
          </a:p>
          <a:p>
            <a:pPr lvl="1" eaLnBrk="1" hangingPunct="1"/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switch</a:t>
            </a:r>
            <a:r>
              <a:rPr lang="en-US" altLang="en-US" smtClean="0">
                <a:ea typeface="ヒラギノ角ゴ Pro W3" pitchFamily="127" charset="-128"/>
              </a:rPr>
              <a:t> statement and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case</a:t>
            </a:r>
            <a:r>
              <a:rPr lang="en-US" altLang="en-US" smtClean="0">
                <a:ea typeface="ヒラギノ角ゴ Pro W3" pitchFamily="127" charset="-128"/>
              </a:rPr>
              <a:t> labels</a:t>
            </a:r>
          </a:p>
          <a:p>
            <a:pPr lvl="1" eaLnBrk="1" hangingPunct="1"/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break</a:t>
            </a:r>
            <a:r>
              <a:rPr lang="en-US" altLang="en-US" smtClean="0">
                <a:ea typeface="ヒラギノ角ゴ Pro W3" pitchFamily="127" charset="-128"/>
              </a:rPr>
              <a:t> statement: used to exit control statements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Command block</a:t>
            </a:r>
          </a:p>
          <a:p>
            <a:pPr lvl="2" eaLnBrk="1" hangingPunct="1"/>
            <a:r>
              <a:rPr lang="en-US" altLang="en-US" smtClean="0">
                <a:ea typeface="ヒラギノ角ゴ Pro W3" pitchFamily="127" charset="-128"/>
              </a:rPr>
              <a:t>Set of statements contained within a set of braces</a:t>
            </a:r>
          </a:p>
          <a:p>
            <a:pPr lvl="2" eaLnBrk="1" hangingPunct="1"/>
            <a:r>
              <a:rPr lang="en-US" altLang="en-US" smtClean="0">
                <a:ea typeface="ヒラギノ角ゴ Pro W3" pitchFamily="127" charset="-128"/>
              </a:rPr>
              <a:t>May repeat the same statement, function, or code section</a:t>
            </a:r>
          </a:p>
          <a:p>
            <a:pPr lvl="2" eaLnBrk="1" hangingPunct="1"/>
            <a:endParaRPr lang="en-US" altLang="en-US" smtClean="0">
              <a:ea typeface="ヒラギノ角ゴ Pro W3" pitchFamily="127" charset="-128"/>
            </a:endParaRP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515835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ea typeface="+mn-ea"/>
              </a:rPr>
              <a:t>Three types of program errors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Syntax errors, run-time errors, logic errors</a:t>
            </a:r>
          </a:p>
          <a:p>
            <a:pPr marL="342900" lvl="1" indent="-342900" eaLnBrk="1" hangingPunct="1">
              <a:lnSpc>
                <a:spcPct val="90000"/>
              </a:lnSpc>
              <a:buFontTx/>
              <a:buChar char="•"/>
              <a:defRPr/>
            </a:pPr>
            <a:r>
              <a:rPr lang="en-US" dirty="0" smtClean="0"/>
              <a:t>Error messages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First line of defense in locating bugs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ea typeface="+mn-ea"/>
              </a:rPr>
              <a:t>Tracing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Examination of individual statements in an executing program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ea typeface="+mn-ea"/>
              </a:rPr>
              <a:t>Using </a:t>
            </a:r>
            <a:r>
              <a:rPr lang="en-US" dirty="0" err="1" smtClean="0">
                <a:latin typeface="Courier New" pitchFamily="49" charset="0"/>
                <a:ea typeface="+mn-ea"/>
              </a:rPr>
              <a:t>console.log</a:t>
            </a:r>
            <a:r>
              <a:rPr lang="en-US" dirty="0" smtClean="0">
                <a:latin typeface="Courier New" pitchFamily="49" charset="0"/>
                <a:ea typeface="+mn-ea"/>
              </a:rPr>
              <a:t>()</a:t>
            </a:r>
            <a:r>
              <a:rPr lang="en-US" dirty="0" smtClean="0">
                <a:ea typeface="+mn-ea"/>
              </a:rPr>
              <a:t> method to trace bugs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Helpful to use a driver program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ea typeface="+mn-ea"/>
              </a:rPr>
              <a:t>Browser debugging tools</a:t>
            </a:r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164809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Break mode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Temporary suspension of execution to monitor values and trace execution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Breakpoint: statement in the code at which program execution enters break mode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Stepping into, stepping over, and stepping out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Variables list and watch list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Call stack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List of procedures that have started but not finished</a:t>
            </a:r>
          </a:p>
        </p:txBody>
      </p:sp>
      <p:sp>
        <p:nvSpPr>
          <p:cNvPr id="5939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843007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10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9812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To modify values in existing array elements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Include brackets and element index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Can change a value assigned to an array element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Example:</a:t>
            </a:r>
          </a:p>
        </p:txBody>
      </p:sp>
      <p:sp>
        <p:nvSpPr>
          <p:cNvPr id="11268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Modifying Elements</a:t>
            </a:r>
          </a:p>
        </p:txBody>
      </p:sp>
      <p:sp>
        <p:nvSpPr>
          <p:cNvPr id="11270" name="Text Box 11"/>
          <p:cNvSpPr txBox="1">
            <a:spLocks noChangeArrowheads="1"/>
          </p:cNvSpPr>
          <p:nvPr/>
        </p:nvSpPr>
        <p:spPr bwMode="auto">
          <a:xfrm>
            <a:off x="838200" y="3733800"/>
            <a:ext cx="7429500" cy="3794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 pitchFamily="127" charset="-128"/>
              </a:defRPr>
            </a:lvl9pPr>
          </a:lstStyle>
          <a:p>
            <a:pPr eaLnBrk="1" hangingPunct="1"/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newsSections[</a:t>
            </a:r>
            <a:r>
              <a:rPr lang="en-US" altLang="en-US" sz="2800" baseline="30000">
                <a:solidFill>
                  <a:srgbClr val="00477B"/>
                </a:solidFill>
                <a:latin typeface="CourierNewPSMT" charset="0"/>
              </a:rPr>
              <a:t>4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] </a:t>
            </a:r>
            <a:r>
              <a:rPr lang="en-US" altLang="en-US" sz="2800" baseline="30000">
                <a:solidFill>
                  <a:srgbClr val="D67134"/>
                </a:solidFill>
                <a:latin typeface="CourierNewPSMT" charset="0"/>
              </a:rPr>
              <a:t>= </a:t>
            </a:r>
            <a:r>
              <a:rPr lang="en-US" altLang="en-US" sz="2800" baseline="30000">
                <a:solidFill>
                  <a:srgbClr val="007833"/>
                </a:solidFill>
                <a:latin typeface="CourierNewPSMT" charset="0"/>
              </a:rPr>
              <a:t>"living"</a:t>
            </a:r>
            <a:r>
              <a:rPr lang="en-US" altLang="en-US" sz="2800" baseline="30000">
                <a:solidFill>
                  <a:srgbClr val="141413"/>
                </a:solidFill>
                <a:latin typeface="CourierNewPSMT" charset="0"/>
              </a:rPr>
              <a:t>;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2125761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Bulletproofing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Writing code to anticipate, handle potential problems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Exception handling</a:t>
            </a:r>
          </a:p>
          <a:p>
            <a:pPr eaLnBrk="1" hangingPunct="1"/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try</a:t>
            </a:r>
            <a:r>
              <a:rPr lang="en-US" altLang="en-US" smtClean="0">
                <a:ea typeface="ヒラギノ角ゴ Pro W3" pitchFamily="127" charset="-128"/>
              </a:rPr>
              <a:t>,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throw</a:t>
            </a:r>
            <a:r>
              <a:rPr lang="en-US" altLang="en-US" smtClean="0">
                <a:ea typeface="ヒラギノ角ゴ Pro W3" pitchFamily="127" charset="-128"/>
              </a:rPr>
              <a:t>,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catch</a:t>
            </a:r>
            <a:r>
              <a:rPr lang="en-US" altLang="en-US" smtClean="0">
                <a:ea typeface="ヒラギノ角ゴ Pro W3" pitchFamily="127" charset="-128"/>
              </a:rPr>
              <a:t>,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finally</a:t>
            </a:r>
            <a:r>
              <a:rPr lang="en-US" altLang="en-US" smtClean="0">
                <a:ea typeface="ヒラギノ角ゴ Pro W3" pitchFamily="127" charset="-128"/>
              </a:rPr>
              <a:t> statements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JavaScript includes an </a:t>
            </a:r>
            <a:r>
              <a:rPr lang="en-US" altLang="en-US" smtClean="0">
                <a:latin typeface="Courier New" pitchFamily="49" charset="0"/>
                <a:ea typeface="ヒラギノ角ゴ Pro W3" pitchFamily="127" charset="-128"/>
              </a:rPr>
              <a:t>error</a:t>
            </a:r>
            <a:r>
              <a:rPr lang="en-US" altLang="en-US" smtClean="0">
                <a:ea typeface="ヒラギノ角ゴ Pro W3" pitchFamily="127" charset="-128"/>
              </a:rPr>
              <a:t> event</a:t>
            </a:r>
          </a:p>
          <a:p>
            <a:pPr lvl="1" eaLnBrk="1" hangingPunct="1"/>
            <a:r>
              <a:rPr lang="en-US" altLang="en-US" smtClean="0">
                <a:ea typeface="ヒラギノ角ゴ Pro W3" pitchFamily="127" charset="-128"/>
              </a:rPr>
              <a:t>Executes whenever an error occurs on a web page</a:t>
            </a:r>
          </a:p>
          <a:p>
            <a:pPr eaLnBrk="1" hangingPunct="1"/>
            <a:r>
              <a:rPr lang="en-US" altLang="en-US" smtClean="0">
                <a:ea typeface="ヒラギノ角ゴ Pro W3" pitchFamily="127" charset="-128"/>
              </a:rPr>
              <a:t>Additional debugging methods and techniques</a:t>
            </a:r>
          </a:p>
          <a:p>
            <a:pPr lvl="1" eaLnBrk="1" hangingPunct="1"/>
            <a:r>
              <a:rPr lang="en-US" altLang="en-US" smtClean="0">
                <a:solidFill>
                  <a:srgbClr val="222222"/>
                </a:solidFill>
                <a:ea typeface="ヒラギノ角ゴ Pro W3" pitchFamily="127" charset="-128"/>
              </a:rPr>
              <a:t>Checking HTML elements, analyzing logic, console command line, </a:t>
            </a:r>
            <a:r>
              <a:rPr lang="en-US" altLang="en-US" smtClean="0">
                <a:solidFill>
                  <a:srgbClr val="222222"/>
                </a:solidFill>
                <a:latin typeface="Courier New" pitchFamily="49" charset="0"/>
                <a:ea typeface="ヒラギノ角ゴ Pro W3" pitchFamily="127" charset="-128"/>
                <a:cs typeface="Courier New" pitchFamily="49" charset="0"/>
              </a:rPr>
              <a:t>debugger</a:t>
            </a:r>
            <a:r>
              <a:rPr lang="en-US" altLang="en-US" smtClean="0">
                <a:solidFill>
                  <a:srgbClr val="222222"/>
                </a:solidFill>
                <a:ea typeface="ヒラギノ角ゴ Pro W3" pitchFamily="127" charset="-128"/>
              </a:rPr>
              <a:t> statement, strict mode, linting, and reloading a web page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407111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smtClean="0">
                <a:ea typeface="ヒラギノ角ゴ Pro W3" pitchFamily="127" charset="-128"/>
              </a:rPr>
              <a:t>What type of error occurs when the interpreter fails to recognize the code?</a:t>
            </a:r>
          </a:p>
          <a:p>
            <a:r>
              <a:rPr lang="en-US" altLang="en-US" dirty="0" smtClean="0">
                <a:ea typeface="ヒラギノ角ゴ Pro W3" pitchFamily="127" charset="-128"/>
              </a:rPr>
              <a:t>What type of error occurs when JavaScript interpreter encounters a problem while a program is executing?</a:t>
            </a:r>
          </a:p>
          <a:p>
            <a:r>
              <a:rPr lang="en-US" altLang="en-US" dirty="0" smtClean="0">
                <a:ea typeface="ヒラギノ角ゴ Pro W3" pitchFamily="127" charset="-128"/>
              </a:rPr>
              <a:t>Modify your “Lunch Selections” program to log each user selection to the JavaScript console.</a:t>
            </a:r>
          </a:p>
          <a:p>
            <a:r>
              <a:rPr lang="en-US" altLang="en-US" dirty="0" smtClean="0">
                <a:ea typeface="ヒラギノ角ゴ Pro W3" pitchFamily="127" charset="-128"/>
              </a:rPr>
              <a:t>Debug your “Lunch Selections” program by putting a breakpoint in the function that counts the number of user menu selections.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1191646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smtClean="0">
                <a:ea typeface="ヒラギノ角ゴ Pro W3" pitchFamily="127" charset="-128"/>
              </a:rPr>
              <a:t>Review and compare </a:t>
            </a:r>
            <a:r>
              <a:rPr lang="en-US" altLang="en-US" sz="2400" dirty="0" err="1" smtClean="0">
                <a:ea typeface="ヒラギノ角ゴ Pro W3" pitchFamily="127" charset="-128"/>
              </a:rPr>
              <a:t>FireFox</a:t>
            </a:r>
            <a:r>
              <a:rPr lang="en-US" altLang="en-US" sz="2400" dirty="0" smtClean="0">
                <a:ea typeface="ヒラギノ角ゴ Pro W3" pitchFamily="127" charset="-128"/>
              </a:rPr>
              <a:t> Page Inspector and Chrome </a:t>
            </a:r>
            <a:r>
              <a:rPr lang="en-US" altLang="en-US" sz="2400" dirty="0" err="1" smtClean="0">
                <a:ea typeface="ヒラギノ角ゴ Pro W3" pitchFamily="127" charset="-128"/>
              </a:rPr>
              <a:t>DevTools</a:t>
            </a:r>
            <a:r>
              <a:rPr lang="en-US" altLang="en-US" sz="2400" dirty="0" smtClean="0">
                <a:ea typeface="ヒラギノ角ゴ Pro W3" pitchFamily="127" charset="-128"/>
              </a:rPr>
              <a:t> Inspector. What differences do you find? Which tool do you find easier to use?</a:t>
            </a:r>
          </a:p>
          <a:p>
            <a:pPr lvl="1"/>
            <a:r>
              <a:rPr lang="en-US" altLang="en-US" sz="2000" dirty="0" smtClean="0">
                <a:ea typeface="ヒラギノ角ゴ Pro W3" pitchFamily="127" charset="-128"/>
                <a:hlinkClick r:id="rId3"/>
              </a:rPr>
              <a:t>https://developers.google.com/web/tools/chrome-devtools/?hl=en</a:t>
            </a:r>
            <a:endParaRPr lang="en-US" altLang="en-US" sz="2000" dirty="0" smtClean="0">
              <a:ea typeface="ヒラギノ角ゴ Pro W3" pitchFamily="127" charset="-128"/>
            </a:endParaRPr>
          </a:p>
          <a:p>
            <a:pPr lvl="1"/>
            <a:r>
              <a:rPr lang="en-US" altLang="en-US" sz="2000" dirty="0" smtClean="0">
                <a:ea typeface="ヒラギノ角ゴ Pro W3" pitchFamily="127" charset="-128"/>
                <a:hlinkClick r:id="rId4"/>
              </a:rPr>
              <a:t>https://developer.mozilla.org/en-US/docs/Tools/Page_Inspector</a:t>
            </a:r>
            <a:endParaRPr lang="en-US" altLang="en-US" sz="2000" dirty="0" smtClean="0">
              <a:ea typeface="ヒラギノ角ゴ Pro W3" pitchFamily="127" charset="-128"/>
            </a:endParaRPr>
          </a:p>
          <a:p>
            <a:r>
              <a:rPr lang="en-US" altLang="en-US" dirty="0" smtClean="0">
                <a:ea typeface="ヒラギノ角ゴ Pro W3" pitchFamily="127" charset="-128"/>
              </a:rPr>
              <a:t>Be prepared to present your findings on the next day of classes.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ヒラギノ角ゴ Pro W3" pitchFamily="127" charset="-128"/>
              </a:rPr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527677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4" val="RXP"/>
  <p:tag name="VARPPTCOMPATIBLERD03" val="RXP"/>
  <p:tag name="VARPPTTYPE" val="RXP"/>
  <p:tag name="VARPPTSLIDEFORMAT" val="RXP"/>
  <p:tag name="VARSAVEMESSAGETIMESTAMP" val="RXP7/26/201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Hunter_120</Template>
  <TotalTime>63</TotalTime>
  <Words>4531</Words>
  <Application>Microsoft Office PowerPoint</Application>
  <PresentationFormat>On-screen Show (4:3)</PresentationFormat>
  <Paragraphs>787</Paragraphs>
  <Slides>92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3" baseType="lpstr">
      <vt:lpstr>Concourse</vt:lpstr>
      <vt:lpstr>PowerPoint Presentation</vt:lpstr>
      <vt:lpstr>Chapter 3</vt:lpstr>
      <vt:lpstr>Arrays </vt:lpstr>
      <vt:lpstr>Declaring and Initializing Arrays</vt:lpstr>
      <vt:lpstr>Declaring and Initializing Arrays</vt:lpstr>
      <vt:lpstr>Declaring and Initializing Arrays</vt:lpstr>
      <vt:lpstr>Declaring and Initializing Arrays</vt:lpstr>
      <vt:lpstr>Accessing Element Information</vt:lpstr>
      <vt:lpstr>Modifying Elements</vt:lpstr>
      <vt:lpstr>Determining the Number of Elements in an Array</vt:lpstr>
      <vt:lpstr>Using the Array Object</vt:lpstr>
      <vt:lpstr>Referencing Default Collections of Elements</vt:lpstr>
      <vt:lpstr>Repeating Code</vt:lpstr>
      <vt:lpstr>while Statements</vt:lpstr>
      <vt:lpstr>while Statements</vt:lpstr>
      <vt:lpstr>PowerPoint Presentation</vt:lpstr>
      <vt:lpstr>PowerPoint Presentation</vt:lpstr>
      <vt:lpstr>PowerPoint Presentation</vt:lpstr>
      <vt:lpstr>while Statements</vt:lpstr>
      <vt:lpstr>while Statements</vt:lpstr>
      <vt:lpstr>do/while Statements</vt:lpstr>
      <vt:lpstr>do/while Statements</vt:lpstr>
      <vt:lpstr>do/while Statements</vt:lpstr>
      <vt:lpstr>for Statements</vt:lpstr>
      <vt:lpstr>for Statements</vt:lpstr>
      <vt:lpstr>PowerPoint Presentation</vt:lpstr>
      <vt:lpstr>for Statements</vt:lpstr>
      <vt:lpstr>Using continue Statements to Restart Loop Execution</vt:lpstr>
      <vt:lpstr>PowerPoint Presentation</vt:lpstr>
      <vt:lpstr>Exercise</vt:lpstr>
      <vt:lpstr>Making Decisions</vt:lpstr>
      <vt:lpstr>if Statements</vt:lpstr>
      <vt:lpstr>if/else Statements</vt:lpstr>
      <vt:lpstr>if/else Statements</vt:lpstr>
      <vt:lpstr>Nested if and if/else Statements</vt:lpstr>
      <vt:lpstr>else if constructions</vt:lpstr>
      <vt:lpstr>switch Statements</vt:lpstr>
      <vt:lpstr>switch Statements</vt:lpstr>
      <vt:lpstr>Exercise</vt:lpstr>
      <vt:lpstr>Introduction to Debugging</vt:lpstr>
      <vt:lpstr>Understanding Syntax Errors</vt:lpstr>
      <vt:lpstr>Identifying Logic Errors</vt:lpstr>
      <vt:lpstr>Identifying Logic Errors</vt:lpstr>
      <vt:lpstr>Interpreting Error Messages</vt:lpstr>
      <vt:lpstr>PowerPoint Presentation</vt:lpstr>
      <vt:lpstr>Interpreting Error Messages</vt:lpstr>
      <vt:lpstr>Tracing Errors with the window.alert() Method</vt:lpstr>
      <vt:lpstr>PowerPoint Presentation</vt:lpstr>
      <vt:lpstr>Tracing Errors with the window.alert() Method</vt:lpstr>
      <vt:lpstr>Tracing Errors with the console.log() Method</vt:lpstr>
      <vt:lpstr>PowerPoint Presentation</vt:lpstr>
      <vt:lpstr>PowerPoint Presentation</vt:lpstr>
      <vt:lpstr>Using Comments to Locate Bugs</vt:lpstr>
      <vt:lpstr>Combining Debugging Techniques</vt:lpstr>
      <vt:lpstr>PowerPoint Presentation</vt:lpstr>
      <vt:lpstr>PowerPoint Presentation</vt:lpstr>
      <vt:lpstr>Tracing Errors with Debugging Tools</vt:lpstr>
      <vt:lpstr>Understanding the IE, Firefox, and Chrome Debugger Windows</vt:lpstr>
      <vt:lpstr>Understanding the IE, Firefox, and Chrome Debugger Windows</vt:lpstr>
      <vt:lpstr>Understanding the IE, Firefox, and Chrome Debugger Windows</vt:lpstr>
      <vt:lpstr>Understanding the IE, Firefox, and Chrome Debugger Windows</vt:lpstr>
      <vt:lpstr>Setting Breakpoints</vt:lpstr>
      <vt:lpstr>Setting Breakpoints</vt:lpstr>
      <vt:lpstr>PowerPoint Presentation</vt:lpstr>
      <vt:lpstr>PowerPoint Presentation</vt:lpstr>
      <vt:lpstr>Stepping Through Your Scripts</vt:lpstr>
      <vt:lpstr>Tracing Variables and Expressions</vt:lpstr>
      <vt:lpstr>Tracing Variables and Expressions</vt:lpstr>
      <vt:lpstr>Tracing Variables and Expressions</vt:lpstr>
      <vt:lpstr>Examining the Call Stack</vt:lpstr>
      <vt:lpstr>Handling Exceptions and Errors</vt:lpstr>
      <vt:lpstr>Throwing Exceptions</vt:lpstr>
      <vt:lpstr>Catching Exceptions</vt:lpstr>
      <vt:lpstr>Executing Final Exception Handling Tasks</vt:lpstr>
      <vt:lpstr>Implementing Custom Error Handling</vt:lpstr>
      <vt:lpstr>Implementing Custom Error Handling</vt:lpstr>
      <vt:lpstr>Implementing Custom Error Handling</vt:lpstr>
      <vt:lpstr>Additional Debugging Techniques</vt:lpstr>
      <vt:lpstr>Checking HTML Elements</vt:lpstr>
      <vt:lpstr>Analyzing Logic</vt:lpstr>
      <vt:lpstr>Testing Statements with the Console Command Line</vt:lpstr>
      <vt:lpstr>Using the debugger statement</vt:lpstr>
      <vt:lpstr>Using Strict Mode</vt:lpstr>
      <vt:lpstr>Linting</vt:lpstr>
      <vt:lpstr>Reloading a Web Page</vt:lpstr>
      <vt:lpstr>Summary</vt:lpstr>
      <vt:lpstr>Summary</vt:lpstr>
      <vt:lpstr>Summary</vt:lpstr>
      <vt:lpstr>Summary</vt:lpstr>
      <vt:lpstr>Summary</vt:lpstr>
      <vt:lpstr>Exercise</vt:lpstr>
      <vt:lpstr>Homework</vt:lpstr>
    </vt:vector>
  </TitlesOfParts>
  <Company>F. Hoffmann-La Roche,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Baduk, Katerina {DOPA~Boston Dia}</dc:creator>
  <cp:lastModifiedBy>George McRedmond</cp:lastModifiedBy>
  <cp:revision>14</cp:revision>
  <dcterms:created xsi:type="dcterms:W3CDTF">2016-07-26T14:28:43Z</dcterms:created>
  <dcterms:modified xsi:type="dcterms:W3CDTF">2017-05-10T19:55:17Z</dcterms:modified>
</cp:coreProperties>
</file>