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2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26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27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28" r:id="rId66"/>
    <p:sldId id="319" r:id="rId67"/>
    <p:sldId id="320" r:id="rId68"/>
    <p:sldId id="321" r:id="rId69"/>
    <p:sldId id="322" r:id="rId70"/>
    <p:sldId id="323" r:id="rId71"/>
  </p:sldIdLst>
  <p:sldSz cx="9144000" cy="6858000" type="screen4x3"/>
  <p:notesSz cx="6858000" cy="9144000"/>
  <p:custDataLst>
    <p:tags r:id="rId7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2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F4CD7-6D03-431E-A94E-743DFA625028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1CEF0-A796-47F4-BB5C-B02BB4E43F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14B9B5-3987-493A-AD9B-C65984FB3FEF}" type="slidenum">
              <a:rPr lang="en-US" altLang="en-US">
                <a:solidFill>
                  <a:prstClr val="white"/>
                </a:solidFill>
              </a:rPr>
              <a:pPr/>
              <a:t>1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</a:pPr>
            <a:endParaRPr lang="en-US" alt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0BCECC-5191-4FDC-B604-61275185B8B6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46C62A-B7C2-4176-9CDB-DEDD3944A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10BCECC-5191-4FDC-B604-61275185B8B6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846C62A-B7C2-4176-9CDB-DEDD3944A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10BCECC-5191-4FDC-B604-61275185B8B6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846C62A-B7C2-4176-9CDB-DEDD3944A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B29E7-DB8A-438D-B8F5-779D60C004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10BCECC-5191-4FDC-B604-61275185B8B6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846C62A-B7C2-4176-9CDB-DEDD3944AA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10BCECC-5191-4FDC-B604-61275185B8B6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846C62A-B7C2-4176-9CDB-DEDD3944AA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10BCECC-5191-4FDC-B604-61275185B8B6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846C62A-B7C2-4176-9CDB-DEDD3944AA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10BCECC-5191-4FDC-B604-61275185B8B6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846C62A-B7C2-4176-9CDB-DEDD3944A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10BCECC-5191-4FDC-B604-61275185B8B6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846C62A-B7C2-4176-9CDB-DEDD3944AA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10BCECC-5191-4FDC-B604-61275185B8B6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846C62A-B7C2-4176-9CDB-DEDD3944A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10BCECC-5191-4FDC-B604-61275185B8B6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846C62A-B7C2-4176-9CDB-DEDD3944A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0BCECC-5191-4FDC-B604-61275185B8B6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46C62A-B7C2-4176-9CDB-DEDD3944AA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129511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341736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JavaScript: The Web Warrior Series, 6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Edition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76200" y="990600"/>
            <a:ext cx="9296400" cy="4001095"/>
          </a:xfrm>
          <a:prstGeom prst="rect">
            <a:avLst/>
          </a:prstGeom>
          <a:solidFill>
            <a:srgbClr val="1FAECD">
              <a:alpha val="29020"/>
            </a:srgbClr>
          </a:solidFill>
          <a:effectLst>
            <a:softEdge rad="317500"/>
          </a:effectLst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>
                <a:solidFill>
                  <a:prstClr val="black"/>
                </a:solidFill>
                <a:latin typeface="Candara" panose="020E0502030303020204" pitchFamily="34" charset="0"/>
                <a:ea typeface="ＭＳ Ｐゴシック" pitchFamily="34" charset="-128"/>
              </a:rPr>
              <a:t>Programming with JavaScript and jQuery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>
                <a:solidFill>
                  <a:prstClr val="black"/>
                </a:solidFill>
                <a:latin typeface="Candara" panose="020E0502030303020204" pitchFamily="34" charset="0"/>
                <a:ea typeface="ＭＳ Ｐゴシック" pitchFamily="34" charset="-128"/>
              </a:rPr>
              <a:t>Day </a:t>
            </a:r>
            <a:r>
              <a:rPr lang="en-US" sz="4000" b="1" dirty="0" smtClean="0">
                <a:solidFill>
                  <a:prstClr val="black"/>
                </a:solidFill>
                <a:latin typeface="Candara" panose="020E0502030303020204" pitchFamily="34" charset="0"/>
                <a:ea typeface="ＭＳ Ｐゴシック" pitchFamily="34" charset="-128"/>
              </a:rPr>
              <a:t>3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5400" b="1" u="sng" dirty="0" smtClean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Chapter 5: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 smtClean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Working with the </a:t>
            </a:r>
            <a:br>
              <a:rPr lang="en-US" sz="4000" b="1" dirty="0" smtClean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</a:br>
            <a:r>
              <a:rPr lang="en-US" sz="4000" b="1" dirty="0" smtClean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Document Object Model (DOM) </a:t>
            </a:r>
            <a:br>
              <a:rPr lang="en-US" sz="4000" b="1" dirty="0" smtClean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</a:br>
            <a:r>
              <a:rPr lang="en-US" sz="4000" b="1" dirty="0" smtClean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&amp; DHTML</a:t>
            </a:r>
            <a:endParaRPr lang="en-US" sz="3600" b="1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386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DOM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Document</a:t>
            </a:r>
            <a:r>
              <a:rPr lang="en-US" altLang="en-US" smtClean="0">
                <a:ea typeface="ヒラギノ角ゴ Pro W3" pitchFamily="127" charset="-128"/>
              </a:rPr>
              <a:t> Object Properties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2209800" y="5486400"/>
            <a:ext cx="567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5-2 </a:t>
            </a:r>
            <a:r>
              <a:rPr lang="en-US" altLang="en-US"/>
              <a:t>Selected DOM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/>
              <a:t> object properties</a:t>
            </a:r>
          </a:p>
        </p:txBody>
      </p:sp>
      <p:pic>
        <p:nvPicPr>
          <p:cNvPr id="15366" name="Picture 1" descr="Screen Shot 2014-10-03 at 3 Oct   2.12.3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371600"/>
            <a:ext cx="8102600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28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What is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dirty="0" smtClean="0"/>
              <a:t> object?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What is the DOM?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What is the difference between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dirty="0" smtClean="0"/>
              <a:t> object and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dirty="0" smtClean="0"/>
              <a:t> object? What is the relationship between the two?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Quiz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Methods such as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getElementById()</a:t>
            </a:r>
            <a:r>
              <a:rPr lang="en-US" altLang="en-US" smtClean="0">
                <a:ea typeface="ヒラギノ角ゴ Pro W3" pitchFamily="127" charset="-128"/>
              </a:rPr>
              <a:t> are methods of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Document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Several methods available for JavaScript to reference web page elements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Accessing Document Elements, Content, Properties,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366025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Set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id</a:t>
            </a:r>
            <a:r>
              <a:rPr lang="en-US" altLang="en-US" smtClean="0">
                <a:ea typeface="ヒラギノ角ゴ Pro W3" pitchFamily="127" charset="-128"/>
              </a:rPr>
              <a:t> value in HTML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getElementById()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Returns the first element in a document with a matching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id</a:t>
            </a:r>
            <a:r>
              <a:rPr lang="en-US" altLang="en-US" smtClean="0">
                <a:ea typeface="ヒラギノ角ゴ Pro W3" pitchFamily="127" charset="-128"/>
              </a:rPr>
              <a:t> attribute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Accessing Elements by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id</a:t>
            </a:r>
            <a:r>
              <a:rPr lang="en-US" altLang="en-US" smtClean="0">
                <a:ea typeface="ヒラギノ角ゴ Pro W3" pitchFamily="127" charset="-128"/>
              </a:rPr>
              <a:t> value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295400" y="4419600"/>
            <a:ext cx="47815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&lt;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input type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</a:rPr>
              <a:t>"number"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id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</a:rPr>
              <a:t>"zip"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/&gt;</a:t>
            </a:r>
            <a:endParaRPr lang="en-US" altLang="en-US" sz="2800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1295400" y="5181600"/>
            <a:ext cx="67929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zipField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.getElementById(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</a:rPr>
              <a:t>"zip"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);</a:t>
            </a:r>
            <a:endParaRPr lang="en-US" altLang="en-US" sz="2800"/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1143000" y="3973513"/>
            <a:ext cx="321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HTML element with id value</a:t>
            </a:r>
            <a:endParaRPr lang="en-US" altLang="en-US"/>
          </a:p>
        </p:txBody>
      </p:sp>
      <p:sp>
        <p:nvSpPr>
          <p:cNvPr id="17417" name="Rectangle 6"/>
          <p:cNvSpPr>
            <a:spLocks noChangeArrowheads="1"/>
          </p:cNvSpPr>
          <p:nvPr/>
        </p:nvSpPr>
        <p:spPr bwMode="auto">
          <a:xfrm>
            <a:off x="1143000" y="4811713"/>
            <a:ext cx="437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JavaScript to reference HTML element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45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getElementsByTagName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Returns array of elements matching a specified tag name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Tag name is name of element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Method returns a set of elements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Node list is indexed collection of nodes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HTML collection is indexed collection of HTML elements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Either set uses array syntax</a:t>
            </a:r>
          </a:p>
          <a:p>
            <a:endParaRPr lang="en-US" altLang="en-US" dirty="0" smtClean="0">
              <a:ea typeface="ヒラギノ角ゴ Pro W3" pitchFamily="127" charset="-128"/>
            </a:endParaRPr>
          </a:p>
          <a:p>
            <a:r>
              <a:rPr lang="en-US" altLang="en-US" dirty="0" smtClean="0">
                <a:ea typeface="ヒラギノ角ゴ Pro W3" pitchFamily="127" charset="-128"/>
              </a:rPr>
              <a:t>What is an indexed collection? How can you access elements in an indexed collection?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Accessing Elements by Tag Name</a:t>
            </a:r>
          </a:p>
        </p:txBody>
      </p:sp>
    </p:spTree>
    <p:extLst>
      <p:ext uri="{BB962C8B-B14F-4D97-AF65-F5344CB8AC3E}">
        <p14:creationId xmlns:p14="http://schemas.microsoft.com/office/powerpoint/2010/main" val="274046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Example: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Index numbers start at 0, so second element uses index number 1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To work with the </a:t>
            </a:r>
            <a:r>
              <a:rPr lang="en-US" altLang="en-US" i="1" smtClean="0">
                <a:ea typeface="ヒラギノ角ゴ Pro W3" pitchFamily="127" charset="-128"/>
              </a:rPr>
              <a:t>second</a:t>
            </a:r>
            <a:r>
              <a:rPr lang="en-US" altLang="en-US" smtClean="0">
                <a:ea typeface="ヒラギノ角ゴ Pro W3" pitchFamily="127" charset="-128"/>
              </a:rPr>
              <a:t>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h1</a:t>
            </a:r>
            <a:r>
              <a:rPr lang="en-US" altLang="en-US" smtClean="0">
                <a:ea typeface="ヒラギノ角ゴ Pro W3" pitchFamily="127" charset="-128"/>
              </a:rPr>
              <a:t> element on a page: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Accessing Elements by Tag Name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38200" y="3657600"/>
            <a:ext cx="79422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secondH1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.getElementsByTagName(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</a:rPr>
              <a:t>"h1"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)[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1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];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53032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getElementsByClassName()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Returns node list or HTML collection of elements with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class</a:t>
            </a:r>
            <a:r>
              <a:rPr lang="en-US" altLang="en-US" smtClean="0">
                <a:ea typeface="ヒラギノ角ゴ Pro W3" pitchFamily="127" charset="-128"/>
              </a:rPr>
              <a:t> attribute matching a specified value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Example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All elements with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class</a:t>
            </a:r>
            <a:r>
              <a:rPr lang="en-US" altLang="en-US" smtClean="0">
                <a:ea typeface="ヒラギノ角ゴ Pro W3" pitchFamily="127" charset="-128"/>
              </a:rPr>
              <a:t> value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side</a:t>
            </a:r>
            <a:r>
              <a:rPr lang="en-US" altLang="en-US" smtClean="0">
                <a:ea typeface="ヒラギノ角ゴ Pro W3" pitchFamily="127" charset="-128"/>
              </a:rPr>
              <a:t>: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Accessing Elements by Class Name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609601" y="4067175"/>
            <a:ext cx="76961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sideElements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.getElementsByClassName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"side"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720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class</a:t>
            </a:r>
            <a:r>
              <a:rPr lang="en-US" altLang="en-US" smtClean="0">
                <a:ea typeface="ヒラギノ角ゴ Pro W3" pitchFamily="127" charset="-128"/>
              </a:rPr>
              <a:t> attribute takes multiple values, so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getElementsByClassName()</a:t>
            </a:r>
            <a:r>
              <a:rPr lang="en-US" altLang="en-US" smtClean="0">
                <a:ea typeface="ヒラギノ角ゴ Pro W3" pitchFamily="127" charset="-128"/>
              </a:rPr>
              <a:t> method takes multiple arguments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Arguments enclosed in single set of quotes, with class names separated by spaces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Example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All elements with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class</a:t>
            </a:r>
            <a:r>
              <a:rPr lang="en-US" altLang="en-US" smtClean="0">
                <a:ea typeface="ヒラギノ角ゴ Pro W3" pitchFamily="127" charset="-128"/>
              </a:rPr>
              <a:t> values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side</a:t>
            </a:r>
            <a:r>
              <a:rPr lang="en-US" altLang="en-US" smtClean="0">
                <a:ea typeface="ヒラギノ角ゴ Pro W3" pitchFamily="127" charset="-128"/>
              </a:rPr>
              <a:t> and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green</a:t>
            </a:r>
            <a:r>
              <a:rPr lang="en-US" altLang="en-US" smtClean="0">
                <a:ea typeface="ヒラギノ角ゴ Pro W3" pitchFamily="127" charset="-128"/>
              </a:rPr>
              <a:t>: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Accessing Elements by Class Name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9600" y="4876800"/>
            <a:ext cx="792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sideGreenElements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.getElementsByClassName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"side green"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208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getElementsByName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Returns node list or HTML collection of elements with a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name</a:t>
            </a:r>
            <a:r>
              <a:rPr lang="en-US" altLang="en-US" dirty="0" smtClean="0">
                <a:ea typeface="ヒラギノ角ゴ Pro W3" pitchFamily="127" charset="-128"/>
              </a:rPr>
              <a:t> attribute matching a specified value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Not as useful as preceding options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But creates more concise code when accessing set of option buttons or check boxes in a form:</a:t>
            </a:r>
          </a:p>
          <a:p>
            <a:pPr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Not standard in IE9 and earlier versions of IE, so it is important to test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Accessing Elements by Name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1143000" y="3962400"/>
            <a:ext cx="723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colorButtons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.getElementsByName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"color"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6659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querySelector()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References elements using CSS syntax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Returns first occurrence of element matching a CSS selector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Accessing Elements with CSS Selectors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1143000" y="3894138"/>
            <a:ext cx="7239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da-DK" altLang="en-US" sz="2800" baseline="30000" dirty="0">
                <a:solidFill>
                  <a:srgbClr val="141413"/>
                </a:solidFill>
                <a:latin typeface="CourierNewPSMT" charset="0"/>
              </a:rPr>
              <a:t>&lt;</a:t>
            </a:r>
            <a:r>
              <a:rPr lang="da-DK" altLang="en-US" sz="2800" baseline="30000" dirty="0">
                <a:solidFill>
                  <a:srgbClr val="00477B"/>
                </a:solidFill>
                <a:latin typeface="CourierNewPSMT" charset="0"/>
              </a:rPr>
              <a:t>header</a:t>
            </a:r>
            <a:r>
              <a:rPr lang="da-DK" altLang="en-US" sz="2800" baseline="30000" dirty="0">
                <a:solidFill>
                  <a:srgbClr val="141413"/>
                </a:solidFill>
                <a:latin typeface="CourierNewPSMT" charset="0"/>
              </a:rPr>
              <a:t>&gt;</a:t>
            </a:r>
          </a:p>
          <a:p>
            <a:pPr eaLnBrk="1" hangingPunct="1"/>
            <a:r>
              <a:rPr lang="da-DK" altLang="en-US" sz="2800" baseline="30000" dirty="0">
                <a:solidFill>
                  <a:srgbClr val="141413"/>
                </a:solidFill>
                <a:latin typeface="CourierNewPSMT" charset="0"/>
              </a:rPr>
              <a:t>   &lt;</a:t>
            </a:r>
            <a:r>
              <a:rPr lang="da-DK" altLang="en-US" sz="2800" baseline="30000" dirty="0">
                <a:solidFill>
                  <a:srgbClr val="00477B"/>
                </a:solidFill>
                <a:latin typeface="CourierNewPSMT" charset="0"/>
              </a:rPr>
              <a:t>h1</a:t>
            </a:r>
            <a:r>
              <a:rPr lang="da-DK" altLang="en-US" sz="2800" baseline="30000" dirty="0">
                <a:solidFill>
                  <a:srgbClr val="141413"/>
                </a:solidFill>
                <a:latin typeface="CourierNewPSMT" charset="0"/>
              </a:rPr>
              <a:t>&gt;&lt;</a:t>
            </a:r>
            <a:r>
              <a:rPr lang="da-DK" altLang="en-US" sz="2800" baseline="30000" dirty="0">
                <a:solidFill>
                  <a:srgbClr val="00477B"/>
                </a:solidFill>
                <a:latin typeface="CourierNewPSMT" charset="0"/>
              </a:rPr>
              <a:t>img class</a:t>
            </a:r>
            <a:r>
              <a:rPr lang="da-DK" altLang="en-US" sz="2800" baseline="30000" dirty="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da-DK" altLang="en-US" sz="2800" baseline="30000" dirty="0">
                <a:solidFill>
                  <a:srgbClr val="007833"/>
                </a:solidFill>
                <a:latin typeface="CourierNewPSMT" charset="0"/>
              </a:rPr>
              <a:t>"logo" </a:t>
            </a:r>
            <a:r>
              <a:rPr lang="da-DK" altLang="en-US" sz="2800" baseline="30000" dirty="0">
                <a:solidFill>
                  <a:srgbClr val="00477B"/>
                </a:solidFill>
                <a:latin typeface="CourierNewPSMT" charset="0"/>
              </a:rPr>
              <a:t>src</a:t>
            </a:r>
            <a:r>
              <a:rPr lang="da-DK" altLang="en-US" sz="2800" baseline="30000" dirty="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da-DK" altLang="en-US" sz="2800" baseline="30000" dirty="0">
                <a:solidFill>
                  <a:srgbClr val="007833"/>
                </a:solidFill>
                <a:latin typeface="CourierNewPSMT" charset="0"/>
              </a:rPr>
              <a:t>"images/logo.png"</a:t>
            </a:r>
            <a:r>
              <a:rPr lang="da-DK" altLang="en-US" sz="2800" baseline="30000" dirty="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/>
            <a:r>
              <a:rPr lang="da-DK" altLang="en-US" sz="2800" baseline="30000" dirty="0">
                <a:solidFill>
                  <a:srgbClr val="00477B"/>
                </a:solidFill>
                <a:latin typeface="CourierNewPSMT" charset="0"/>
              </a:rPr>
              <a:t>      alt</a:t>
            </a:r>
            <a:r>
              <a:rPr lang="da-DK" altLang="en-US" sz="2800" baseline="30000" dirty="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da-DK" altLang="en-US" sz="2800" baseline="30000" dirty="0">
                <a:solidFill>
                  <a:srgbClr val="007833"/>
                </a:solidFill>
                <a:latin typeface="CourierNewPSMT" charset="0"/>
              </a:rPr>
              <a:t>"Blue Jay Photography" </a:t>
            </a:r>
            <a:r>
              <a:rPr lang="da-DK" altLang="en-US" sz="2800" baseline="30000" dirty="0">
                <a:solidFill>
                  <a:srgbClr val="141413"/>
                </a:solidFill>
                <a:latin typeface="CourierNewPSMT" charset="0"/>
              </a:rPr>
              <a:t>/&gt;&lt;/</a:t>
            </a:r>
            <a:r>
              <a:rPr lang="da-DK" altLang="en-US" sz="2800" baseline="30000" dirty="0">
                <a:solidFill>
                  <a:srgbClr val="00477B"/>
                </a:solidFill>
                <a:latin typeface="CourierNewPSMT" charset="0"/>
              </a:rPr>
              <a:t>h1</a:t>
            </a:r>
            <a:r>
              <a:rPr lang="da-DK" altLang="en-US" sz="2800" baseline="30000" dirty="0">
                <a:solidFill>
                  <a:srgbClr val="141413"/>
                </a:solidFill>
                <a:latin typeface="CourierNewPSMT" charset="0"/>
              </a:rPr>
              <a:t>&gt;</a:t>
            </a:r>
          </a:p>
          <a:p>
            <a:pPr eaLnBrk="1" hangingPunct="1"/>
            <a:r>
              <a:rPr lang="da-DK" altLang="en-US" sz="2800" baseline="30000" dirty="0">
                <a:solidFill>
                  <a:srgbClr val="141413"/>
                </a:solidFill>
                <a:latin typeface="CourierNewPSMT" charset="0"/>
              </a:rPr>
              <a:t>&lt;/</a:t>
            </a:r>
            <a:r>
              <a:rPr lang="da-DK" altLang="en-US" sz="2800" baseline="30000" dirty="0">
                <a:solidFill>
                  <a:srgbClr val="00477B"/>
                </a:solidFill>
                <a:latin typeface="CourierNewPSMT" charset="0"/>
              </a:rPr>
              <a:t>header</a:t>
            </a:r>
            <a:r>
              <a:rPr lang="da-DK" altLang="en-US" sz="2800" baseline="30000" dirty="0">
                <a:solidFill>
                  <a:srgbClr val="141413"/>
                </a:solidFill>
                <a:latin typeface="CourierNewPSMT" charset="0"/>
              </a:rPr>
              <a:t>&gt;</a:t>
            </a:r>
            <a:endParaRPr lang="en-US" altLang="en-US" sz="2800" dirty="0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1143000" y="5411788"/>
            <a:ext cx="72390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querySelector(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</a:rPr>
              <a:t>"header h1 img"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)</a:t>
            </a:r>
            <a:endParaRPr lang="en-US" altLang="en-US" sz="2800"/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1143000" y="350520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 dirty="0"/>
              <a:t>HTML:</a:t>
            </a:r>
            <a:endParaRPr lang="en-US" altLang="en-US" dirty="0"/>
          </a:p>
        </p:txBody>
      </p:sp>
      <p:sp>
        <p:nvSpPr>
          <p:cNvPr id="23561" name="Rectangle 6"/>
          <p:cNvSpPr>
            <a:spLocks noChangeArrowheads="1"/>
          </p:cNvSpPr>
          <p:nvPr/>
        </p:nvSpPr>
        <p:spPr bwMode="auto">
          <a:xfrm>
            <a:off x="1143000" y="5116512"/>
            <a:ext cx="4560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 dirty="0"/>
              <a:t>JavaScript to </a:t>
            </a:r>
            <a:r>
              <a:rPr lang="en-US" altLang="en-US" b="1" dirty="0" smtClean="0"/>
              <a:t>reference the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en-US" b="1" dirty="0"/>
              <a:t> element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35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797491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JavaScript treats web page content as set of related components (objects).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Every element on a web page is an object.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You can also create objects within a JavaScript app.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Understanding the Browser Object Model and the 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3613139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querySelectorAll()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Returns collection of elements matching selector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Different from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querySelector()</a:t>
            </a:r>
            <a:r>
              <a:rPr lang="en-US" altLang="en-US" smtClean="0">
                <a:ea typeface="ヒラギノ角ゴ Pro W3" pitchFamily="127" charset="-128"/>
              </a:rPr>
              <a:t> method, which returns only first occurrence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Accessing Elements with CSS Selectors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733800" y="3352800"/>
            <a:ext cx="4114800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&lt;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nav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&gt;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   &lt;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ul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&gt;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      &lt;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li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&gt;About Us&lt;/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li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&gt;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      &lt;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li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&gt;Order&lt;/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li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&gt;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      &lt;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li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&gt;Support&lt;/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li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&gt;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   &lt;/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ul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&gt;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&lt;/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nav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&gt;</a:t>
            </a:r>
            <a:endParaRPr lang="en-US" altLang="en-US" sz="2800"/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1143000" y="5819775"/>
            <a:ext cx="7239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querySelectorAll(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</a:rPr>
              <a:t>"nav ul li"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)</a:t>
            </a:r>
            <a:endParaRPr lang="en-US" altLang="en-US" sz="2800"/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2819400" y="335280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HTML:</a:t>
            </a:r>
            <a:endParaRPr lang="en-US" altLang="en-US"/>
          </a:p>
        </p:txBody>
      </p:sp>
      <p:sp>
        <p:nvSpPr>
          <p:cNvPr id="25609" name="Rectangle 6"/>
          <p:cNvSpPr>
            <a:spLocks noChangeArrowheads="1"/>
          </p:cNvSpPr>
          <p:nvPr/>
        </p:nvSpPr>
        <p:spPr bwMode="auto">
          <a:xfrm>
            <a:off x="1143000" y="5421313"/>
            <a:ext cx="5170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JavaScript to reference all three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altLang="en-US" b="1"/>
              <a:t> elements: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913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textContent</a:t>
            </a:r>
            <a:r>
              <a:rPr lang="en-US" altLang="en-US" smtClean="0">
                <a:ea typeface="ヒラギノ角ゴ Pro W3" pitchFamily="127" charset="-128"/>
              </a:rPr>
              <a:t> property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Accesses and changes text that an element contains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Unlike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innerHTML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textContent</a:t>
            </a:r>
            <a:r>
              <a:rPr lang="en-US" altLang="en-US" smtClean="0">
                <a:ea typeface="ヒラギノ角ゴ Pro W3" pitchFamily="127" charset="-128"/>
              </a:rPr>
              <a:t> strips out HTML tags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Accessing an Element's Content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752600" y="3840163"/>
            <a:ext cx="6629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&lt;</a:t>
            </a:r>
            <a:r>
              <a:rPr lang="en-US" altLang="en-US" sz="2000" baseline="30000">
                <a:solidFill>
                  <a:srgbClr val="00477B"/>
                </a:solidFill>
                <a:latin typeface="CourierNewPSMT" charset="0"/>
              </a:rPr>
              <a:t>ul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&gt;</a:t>
            </a:r>
          </a:p>
          <a:p>
            <a:pPr eaLnBrk="1" hangingPunct="1"/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   &lt;</a:t>
            </a:r>
            <a:r>
              <a:rPr lang="en-US" altLang="en-US" sz="2000" baseline="30000">
                <a:solidFill>
                  <a:srgbClr val="00477B"/>
                </a:solidFill>
                <a:latin typeface="CourierNewPSMT" charset="0"/>
              </a:rPr>
              <a:t>li class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en-US" altLang="en-US" sz="2000" baseline="30000">
                <a:solidFill>
                  <a:srgbClr val="007833"/>
                </a:solidFill>
                <a:latin typeface="CourierNewPSMT" charset="0"/>
              </a:rPr>
              <a:t>"topnav"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&gt;&lt;</a:t>
            </a:r>
            <a:r>
              <a:rPr lang="en-US" altLang="en-US" sz="2000" baseline="30000">
                <a:solidFill>
                  <a:srgbClr val="00477B"/>
                </a:solidFill>
                <a:latin typeface="CourierNewPSMT" charset="0"/>
              </a:rPr>
              <a:t>a href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en-US" altLang="en-US" sz="2000" baseline="30000">
                <a:solidFill>
                  <a:srgbClr val="007833"/>
                </a:solidFill>
                <a:latin typeface="CourierNewPSMT" charset="0"/>
              </a:rPr>
              <a:t>"aboutus.htm"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&gt;About Us&lt;/</a:t>
            </a:r>
            <a:r>
              <a:rPr lang="en-US" altLang="en-US" sz="2000" baseline="30000">
                <a:solidFill>
                  <a:srgbClr val="00477B"/>
                </a:solidFill>
                <a:latin typeface="CourierNewPSMT" charset="0"/>
              </a:rPr>
              <a:t>a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&gt;&lt;/</a:t>
            </a:r>
            <a:r>
              <a:rPr lang="en-US" altLang="en-US" sz="2000" baseline="30000">
                <a:solidFill>
                  <a:srgbClr val="00477B"/>
                </a:solidFill>
                <a:latin typeface="CourierNewPSMT" charset="0"/>
              </a:rPr>
              <a:t>li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&gt;</a:t>
            </a:r>
          </a:p>
          <a:p>
            <a:pPr eaLnBrk="1" hangingPunct="1"/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   &lt;</a:t>
            </a:r>
            <a:r>
              <a:rPr lang="en-US" altLang="en-US" sz="2000" baseline="30000">
                <a:solidFill>
                  <a:srgbClr val="00477B"/>
                </a:solidFill>
                <a:latin typeface="CourierNewPSMT" charset="0"/>
              </a:rPr>
              <a:t>li class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en-US" altLang="en-US" sz="2000" baseline="30000">
                <a:solidFill>
                  <a:srgbClr val="007833"/>
                </a:solidFill>
                <a:latin typeface="CourierNewPSMT" charset="0"/>
              </a:rPr>
              <a:t>"topnav"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&gt;&lt;</a:t>
            </a:r>
            <a:r>
              <a:rPr lang="en-US" altLang="en-US" sz="2000" baseline="30000">
                <a:solidFill>
                  <a:srgbClr val="00477B"/>
                </a:solidFill>
                <a:latin typeface="CourierNewPSMT" charset="0"/>
              </a:rPr>
              <a:t>a href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en-US" altLang="en-US" sz="2000" baseline="30000">
                <a:solidFill>
                  <a:srgbClr val="007833"/>
                </a:solidFill>
                <a:latin typeface="CourierNewPSMT" charset="0"/>
              </a:rPr>
              <a:t>"order.htm"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&gt;Order&lt;/</a:t>
            </a:r>
            <a:r>
              <a:rPr lang="en-US" altLang="en-US" sz="2000" baseline="30000">
                <a:solidFill>
                  <a:srgbClr val="00477B"/>
                </a:solidFill>
                <a:latin typeface="CourierNewPSMT" charset="0"/>
              </a:rPr>
              <a:t>a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&gt;&lt;/</a:t>
            </a:r>
            <a:r>
              <a:rPr lang="en-US" altLang="en-US" sz="2000" baseline="30000">
                <a:solidFill>
                  <a:srgbClr val="00477B"/>
                </a:solidFill>
                <a:latin typeface="CourierNewPSMT" charset="0"/>
              </a:rPr>
              <a:t>li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&gt;</a:t>
            </a:r>
          </a:p>
          <a:p>
            <a:pPr eaLnBrk="1" hangingPunct="1"/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   &lt;</a:t>
            </a:r>
            <a:r>
              <a:rPr lang="en-US" altLang="en-US" sz="2000" baseline="30000">
                <a:solidFill>
                  <a:srgbClr val="00477B"/>
                </a:solidFill>
                <a:latin typeface="CourierNewPSMT" charset="0"/>
              </a:rPr>
              <a:t>li class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en-US" altLang="en-US" sz="2000" baseline="30000">
                <a:solidFill>
                  <a:srgbClr val="007833"/>
                </a:solidFill>
                <a:latin typeface="CourierNewPSMT" charset="0"/>
              </a:rPr>
              <a:t>"topnav"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&gt;&lt;</a:t>
            </a:r>
            <a:r>
              <a:rPr lang="en-US" altLang="en-US" sz="2000" baseline="30000">
                <a:solidFill>
                  <a:srgbClr val="00477B"/>
                </a:solidFill>
                <a:latin typeface="CourierNewPSMT" charset="0"/>
              </a:rPr>
              <a:t>a href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en-US" altLang="en-US" sz="2000" baseline="30000">
                <a:solidFill>
                  <a:srgbClr val="007833"/>
                </a:solidFill>
                <a:latin typeface="CourierNewPSMT" charset="0"/>
              </a:rPr>
              <a:t>"support.htm"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&gt;Support&lt;/</a:t>
            </a:r>
            <a:r>
              <a:rPr lang="en-US" altLang="en-US" sz="2000" baseline="30000">
                <a:solidFill>
                  <a:srgbClr val="00477B"/>
                </a:solidFill>
                <a:latin typeface="CourierNewPSMT" charset="0"/>
              </a:rPr>
              <a:t>a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&gt;&lt;/</a:t>
            </a:r>
            <a:r>
              <a:rPr lang="en-US" altLang="en-US" sz="2000" baseline="30000">
                <a:solidFill>
                  <a:srgbClr val="00477B"/>
                </a:solidFill>
                <a:latin typeface="CourierNewPSMT" charset="0"/>
              </a:rPr>
              <a:t>li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&gt;</a:t>
            </a:r>
          </a:p>
          <a:p>
            <a:pPr eaLnBrk="1" hangingPunct="1"/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&lt;/</a:t>
            </a:r>
            <a:r>
              <a:rPr lang="en-US" altLang="en-US" sz="2000" baseline="30000">
                <a:solidFill>
                  <a:srgbClr val="00477B"/>
                </a:solidFill>
                <a:latin typeface="CourierNewPSMT" charset="0"/>
              </a:rPr>
              <a:t>ul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&gt;</a:t>
            </a:r>
            <a:endParaRPr lang="en-US" altLang="en-US" sz="2000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752600" y="5308600"/>
            <a:ext cx="5638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0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button1 </a:t>
            </a:r>
            <a:r>
              <a:rPr lang="en-US" altLang="en-US" sz="20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querySelectorAll(</a:t>
            </a:r>
            <a:r>
              <a:rPr lang="en-US" altLang="en-US" sz="2000" baseline="30000">
                <a:solidFill>
                  <a:srgbClr val="007833"/>
                </a:solidFill>
                <a:latin typeface="CourierNewPSMT" charset="0"/>
              </a:rPr>
              <a:t>"li.topNav"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)[</a:t>
            </a:r>
            <a:r>
              <a:rPr lang="en-US" altLang="en-US" sz="2000" baseline="3000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/>
            <a:r>
              <a:rPr lang="en-US" altLang="en-US" sz="20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allContent </a:t>
            </a:r>
            <a:r>
              <a:rPr lang="en-US" altLang="en-US" sz="20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button1.innerHTML;</a:t>
            </a:r>
          </a:p>
          <a:p>
            <a:pPr eaLnBrk="1" hangingPunct="1"/>
            <a:r>
              <a:rPr lang="en-US" altLang="en-US" sz="2000" baseline="30000">
                <a:solidFill>
                  <a:srgbClr val="777877"/>
                </a:solidFill>
                <a:latin typeface="CourierNewPSMT" charset="0"/>
              </a:rPr>
              <a:t>   // &lt;a href="aboutus.htm"&gt;About Us&lt;/a&gt;</a:t>
            </a:r>
          </a:p>
          <a:p>
            <a:pPr eaLnBrk="1" hangingPunct="1"/>
            <a:r>
              <a:rPr lang="en-US" altLang="en-US" sz="20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justText </a:t>
            </a:r>
            <a:r>
              <a:rPr lang="en-US" altLang="en-US" sz="20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000" baseline="30000">
                <a:solidFill>
                  <a:srgbClr val="141413"/>
                </a:solidFill>
                <a:latin typeface="CourierNewPSMT" charset="0"/>
              </a:rPr>
              <a:t>button1.textContent;</a:t>
            </a:r>
          </a:p>
          <a:p>
            <a:pPr eaLnBrk="1" hangingPunct="1"/>
            <a:r>
              <a:rPr lang="en-US" altLang="en-US" sz="2000" baseline="30000">
                <a:solidFill>
                  <a:srgbClr val="777877"/>
                </a:solidFill>
                <a:latin typeface="CourierNewPSMT" charset="0"/>
              </a:rPr>
              <a:t>   // About Us</a:t>
            </a:r>
            <a:endParaRPr lang="en-US" altLang="en-US" sz="2000"/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838200" y="3810000"/>
            <a:ext cx="903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HTML:</a:t>
            </a:r>
            <a:endParaRPr lang="en-US" altLang="en-US"/>
          </a:p>
        </p:txBody>
      </p:sp>
      <p:sp>
        <p:nvSpPr>
          <p:cNvPr id="26633" name="Rectangle 6"/>
          <p:cNvSpPr>
            <a:spLocks noChangeArrowheads="1"/>
          </p:cNvSpPr>
          <p:nvPr/>
        </p:nvSpPr>
        <p:spPr bwMode="auto">
          <a:xfrm>
            <a:off x="892175" y="4911725"/>
            <a:ext cx="5965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JavaScript to reference and access first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altLang="en-US" b="1"/>
              <a:t> element: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730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textContent</a:t>
            </a:r>
            <a:r>
              <a:rPr lang="en-US" altLang="en-US" dirty="0" smtClean="0">
                <a:ea typeface="ヒラギノ角ゴ Pro W3" pitchFamily="127" charset="-128"/>
              </a:rPr>
              <a:t> property is more secure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Not supported by IE8 or earlier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Some developers use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if/else </a:t>
            </a:r>
            <a:r>
              <a:rPr lang="en-US" altLang="en-US" dirty="0" smtClean="0">
                <a:ea typeface="ヒラギノ角ゴ Pro W3" pitchFamily="127" charset="-128"/>
              </a:rPr>
              <a:t>construction to implement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textContent</a:t>
            </a:r>
            <a:r>
              <a:rPr lang="en-US" altLang="en-US" dirty="0" smtClean="0">
                <a:ea typeface="ヒラギノ角ゴ Pro W3" pitchFamily="127" charset="-128"/>
              </a:rPr>
              <a:t> only on supported browsers</a:t>
            </a: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Accessing an Element's Content</a:t>
            </a:r>
          </a:p>
        </p:txBody>
      </p:sp>
    </p:spTree>
    <p:extLst>
      <p:ext uri="{BB962C8B-B14F-4D97-AF65-F5344CB8AC3E}">
        <p14:creationId xmlns:p14="http://schemas.microsoft.com/office/powerpoint/2010/main" val="3153862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You can access CSS properties through DOM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Use dot notation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Reference element's style property followed by name of CSS property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Example: change value of CSS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display</a:t>
            </a:r>
            <a:r>
              <a:rPr lang="en-US" altLang="en-US" dirty="0" smtClean="0">
                <a:ea typeface="ヒラギノ角ゴ Pro W3" pitchFamily="127" charset="-128"/>
              </a:rPr>
              <a:t> property to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none</a:t>
            </a:r>
            <a:r>
              <a:rPr lang="en-US" altLang="en-US" dirty="0" smtClean="0">
                <a:ea typeface="ヒラギノ角ゴ Pro W3" pitchFamily="127" charset="-128"/>
              </a:rPr>
              <a:t> for element with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id</a:t>
            </a:r>
            <a:r>
              <a:rPr lang="en-US" altLang="en-US" dirty="0" smtClean="0">
                <a:ea typeface="ヒラギノ角ゴ Pro W3" pitchFamily="127" charset="-128"/>
              </a:rPr>
              <a:t> value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logo</a:t>
            </a:r>
            <a:r>
              <a:rPr lang="en-US" altLang="en-US" dirty="0" smtClean="0">
                <a:ea typeface="ヒラギノ角ゴ Pro W3" pitchFamily="127" charset="-128"/>
              </a:rPr>
              <a:t>: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Accessing an Element's CSS Properties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85800" y="4371975"/>
            <a:ext cx="701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"logo"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).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style.display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"none"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4913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When CSS property includes hyphen (-), remove hyphen and capitalize letter following hyphen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Use dot notation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font-family</a:t>
            </a:r>
            <a:r>
              <a:rPr lang="en-US" altLang="en-US" dirty="0" smtClean="0">
                <a:ea typeface="ヒラギノ角ゴ Pro W3" pitchFamily="127" charset="-128"/>
              </a:rPr>
              <a:t> becomes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fontFamily</a:t>
            </a:r>
            <a:endParaRPr lang="en-US" altLang="en-US" dirty="0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Example:</a:t>
            </a:r>
          </a:p>
          <a:p>
            <a:pPr lvl="1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CSS value specified using DOM reference is an inline style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Higher priority than embedded or external styles</a:t>
            </a:r>
          </a:p>
          <a:p>
            <a:endParaRPr lang="en-US" altLang="en-US" dirty="0" smtClean="0">
              <a:ea typeface="ヒラギノ角ゴ Pro W3" pitchFamily="127" charset="-128"/>
            </a:endParaRPr>
          </a:p>
          <a:p>
            <a:r>
              <a:rPr lang="en-US" altLang="en-US" dirty="0" smtClean="0">
                <a:ea typeface="ヒラギノ角ゴ Pro W3" pitchFamily="127" charset="-128"/>
              </a:rPr>
              <a:t>Why can you not use hyphens when referencing DOM elements?</a:t>
            </a: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Accessing an Element's CSS Properties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143000" y="3124200"/>
            <a:ext cx="640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font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"logo"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).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style.fontFamily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4127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To remove a style you previously added with a DOM reference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set its value to an empty string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Accessing an Element's CSS Properties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066800" y="3429000"/>
            <a:ext cx="617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 err="1">
                <a:solidFill>
                  <a:srgbClr val="007833"/>
                </a:solidFill>
                <a:latin typeface="CourierNewPSMT" charset="0"/>
              </a:rPr>
              <a:t>navbar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).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style.color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3657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Access element attribute with period and name of attribute after element reference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Reference element with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id</a:t>
            </a:r>
            <a:r>
              <a:rPr lang="en-US" altLang="en-US" smtClean="0">
                <a:ea typeface="ヒラギノ角ゴ Pro W3" pitchFamily="127" charset="-128"/>
              </a:rPr>
              <a:t> value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homeLink</a:t>
            </a:r>
            <a:r>
              <a:rPr lang="en-US" altLang="en-US" smtClean="0">
                <a:ea typeface="ヒラギノ角ゴ Pro W3" pitchFamily="127" charset="-128"/>
              </a:rPr>
              <a:t>:</a:t>
            </a:r>
          </a:p>
          <a:p>
            <a:pPr lvl="1" eaLnBrk="1" hangingPunct="1"/>
            <a:endParaRPr lang="en-US" altLang="en-US" smtClean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Reference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href</a:t>
            </a:r>
            <a:r>
              <a:rPr lang="en-US" altLang="en-US" smtClean="0">
                <a:ea typeface="ヒラギノ角ゴ Pro W3" pitchFamily="127" charset="-128"/>
              </a:rPr>
              <a:t> attribute of same element:</a:t>
            </a:r>
          </a:p>
          <a:p>
            <a:pPr lvl="1" eaLnBrk="1" hangingPunct="1"/>
            <a:endParaRPr lang="en-US" altLang="en-US" smtClean="0">
              <a:ea typeface="ヒラギノ角ゴ Pro W3" pitchFamily="127" charset="-128"/>
            </a:endParaRP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Can use to look up attribute value and assign to variable, or to assign new value to attribute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Accessing Element Attributes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066800" y="2743200"/>
            <a:ext cx="64008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 err="1">
                <a:solidFill>
                  <a:srgbClr val="007833"/>
                </a:solidFill>
                <a:latin typeface="CourierNewPSMT" charset="0"/>
              </a:rPr>
              <a:t>homeLink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</a:t>
            </a:r>
            <a:endParaRPr lang="en-US" altLang="en-US" sz="2800" dirty="0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066800" y="3505200"/>
            <a:ext cx="64008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 err="1">
                <a:solidFill>
                  <a:srgbClr val="007833"/>
                </a:solidFill>
                <a:latin typeface="CourierNewPSMT" charset="0"/>
              </a:rPr>
              <a:t>homeLink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).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href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4655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One exception for accessing element attributes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Must use property name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className</a:t>
            </a:r>
            <a:r>
              <a:rPr lang="en-US" altLang="en-US" smtClean="0">
                <a:ea typeface="ヒラギノ角ゴ Pro W3" pitchFamily="127" charset="-128"/>
              </a:rPr>
              <a:t> to refer to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class</a:t>
            </a:r>
            <a:r>
              <a:rPr lang="en-US" altLang="en-US" smtClean="0">
                <a:ea typeface="ヒラギノ角ゴ Pro W3" pitchFamily="127" charset="-128"/>
              </a:rPr>
              <a:t> attribute values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Single class value returned like standard attribute value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Multiple class values returned in single string, separated by spaces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Accessing Element Attributes</a:t>
            </a:r>
          </a:p>
        </p:txBody>
      </p:sp>
    </p:spTree>
    <p:extLst>
      <p:ext uri="{BB962C8B-B14F-4D97-AF65-F5344CB8AC3E}">
        <p14:creationId xmlns:p14="http://schemas.microsoft.com/office/powerpoint/2010/main" val="3308479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statement would you use to create a variable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logo</a:t>
            </a:r>
            <a:r>
              <a:rPr lang="en-US" dirty="0" smtClean="0"/>
              <a:t> and assign as its value a reference to the element with the id value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logoImage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statement would you use to create a variable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firstPriority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and assign as its value a reference to the first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dirty="0" smtClean="0"/>
              <a:t> element in the document?</a:t>
            </a:r>
          </a:p>
          <a:p>
            <a:r>
              <a:rPr lang="en-US" dirty="0" smtClean="0"/>
              <a:t>What statement would you use to create a variable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n-US" dirty="0" smtClean="0"/>
              <a:t> and assign as its value the value of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dirty="0" smtClean="0"/>
              <a:t> attribute of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dirty="0" smtClean="0"/>
              <a:t> element?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Quiz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2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DOM includes methods to change DOM tree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Can create brand new elements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Can add/remove elements from DOM tree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Adding and Removing Document Nodes</a:t>
            </a:r>
          </a:p>
        </p:txBody>
      </p:sp>
    </p:spTree>
    <p:extLst>
      <p:ext uri="{BB962C8B-B14F-4D97-AF65-F5344CB8AC3E}">
        <p14:creationId xmlns:p14="http://schemas.microsoft.com/office/powerpoint/2010/main" val="36078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26334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>
                <a:ea typeface="ヒラギノ角ゴ Pro W3" pitchFamily="127" charset="-128"/>
              </a:rPr>
              <a:t>Browser object model (BOM) or client-side object model</a:t>
            </a:r>
          </a:p>
          <a:p>
            <a:pPr lvl="1" eaLnBrk="1" hangingPunct="1"/>
            <a:r>
              <a:rPr lang="en-US" altLang="en-US" sz="1800" dirty="0" smtClean="0">
                <a:ea typeface="ヒラギノ角ゴ Pro W3" pitchFamily="127" charset="-128"/>
              </a:rPr>
              <a:t>Hierarchy of objects </a:t>
            </a:r>
          </a:p>
          <a:p>
            <a:pPr lvl="1" eaLnBrk="1" hangingPunct="1"/>
            <a:r>
              <a:rPr lang="en-US" altLang="en-US" sz="1800" dirty="0" smtClean="0">
                <a:ea typeface="ヒラギノ角ゴ Pro W3" pitchFamily="127" charset="-128"/>
              </a:rPr>
              <a:t>Each provides programmatic access to a different aspect of the web browser window or the web page</a:t>
            </a:r>
          </a:p>
          <a:p>
            <a:pPr eaLnBrk="1" hangingPunct="1"/>
            <a:r>
              <a:rPr lang="en-US" altLang="en-US" sz="2000" dirty="0" smtClean="0">
                <a:latin typeface="Courier New" pitchFamily="49" charset="0"/>
                <a:ea typeface="ヒラギノ角ゴ Pro W3" pitchFamily="127" charset="-128"/>
              </a:rPr>
              <a:t>Window</a:t>
            </a:r>
            <a:r>
              <a:rPr lang="en-US" altLang="en-US" sz="2000" dirty="0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altLang="en-US" sz="1800" dirty="0" smtClean="0">
                <a:ea typeface="ヒラギノ角ゴ Pro W3" pitchFamily="127" charset="-128"/>
              </a:rPr>
              <a:t>Represents a Web browser window</a:t>
            </a:r>
          </a:p>
          <a:p>
            <a:pPr lvl="1" eaLnBrk="1" hangingPunct="1"/>
            <a:r>
              <a:rPr lang="en-US" altLang="en-US" sz="1800" dirty="0" smtClean="0">
                <a:ea typeface="ヒラギノ角ゴ Pro W3" pitchFamily="127" charset="-128"/>
              </a:rPr>
              <a:t>Called the global object</a:t>
            </a:r>
          </a:p>
          <a:p>
            <a:pPr lvl="2" eaLnBrk="1" hangingPunct="1"/>
            <a:r>
              <a:rPr lang="en-US" altLang="en-US" sz="1800" dirty="0" smtClean="0">
                <a:ea typeface="ヒラギノ角ゴ Pro W3" pitchFamily="127" charset="-128"/>
              </a:rPr>
              <a:t>Because all other BOM objects contained within it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Understanding the Browser Object Model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667000" y="6030912"/>
            <a:ext cx="357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 dirty="0"/>
              <a:t>Figure 5-3 </a:t>
            </a:r>
            <a:r>
              <a:rPr lang="en-US" altLang="en-US" dirty="0"/>
              <a:t>Browser object model</a:t>
            </a:r>
          </a:p>
        </p:txBody>
      </p:sp>
      <p:pic>
        <p:nvPicPr>
          <p:cNvPr id="5" name="Picture 1" descr="Screen Shot 2014-10-03 at 3 Oct   1.54.1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7848600" cy="184283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910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createElement()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Creates a new element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Syntax:</a:t>
            </a:r>
          </a:p>
          <a:p>
            <a:pPr lvl="1" eaLnBrk="1" hangingPunct="1"/>
            <a:endParaRPr lang="en-US" altLang="en-US" smtClean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i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element</a:t>
            </a:r>
            <a:r>
              <a:rPr lang="en-US" altLang="en-US" smtClean="0">
                <a:ea typeface="ヒラギノ角ゴ Pro W3" pitchFamily="127" charset="-128"/>
              </a:rPr>
              <a:t> is an element name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Example: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To create a new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div</a:t>
            </a:r>
            <a:r>
              <a:rPr lang="en-US" altLang="en-US" smtClean="0">
                <a:ea typeface="ヒラギノ角ゴ Pro W3" pitchFamily="127" charset="-128"/>
              </a:rPr>
              <a:t> element: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Creating Nodes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1066800" y="2743200"/>
            <a:ext cx="64008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.createElement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i="1" baseline="30000" dirty="0">
                <a:solidFill>
                  <a:srgbClr val="007833"/>
                </a:solidFill>
                <a:latin typeface="CourierNewPS-ItalicMT" charset="0"/>
              </a:rPr>
              <a:t>element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</a:t>
            </a:r>
            <a:endParaRPr lang="en-US" altLang="en-US" sz="2800" dirty="0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1143000" y="4343400"/>
            <a:ext cx="64008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.createElement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"div"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7625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Newly created node is independent of DOM tree</a:t>
            </a:r>
          </a:p>
          <a:p>
            <a:pPr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appendChild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 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Attaches node to DOM tree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Syntax:</a:t>
            </a:r>
          </a:p>
          <a:p>
            <a:pPr lvl="1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i="1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childNode</a:t>
            </a:r>
            <a:r>
              <a:rPr lang="en-US" altLang="en-US" dirty="0" smtClean="0">
                <a:ea typeface="ヒラギノ角ゴ Pro W3" pitchFamily="127" charset="-128"/>
              </a:rPr>
              <a:t> is node to be attached</a:t>
            </a:r>
          </a:p>
          <a:p>
            <a:pPr lvl="1" eaLnBrk="1" hangingPunct="1"/>
            <a:r>
              <a:rPr lang="en-US" altLang="en-US" i="1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parentNode</a:t>
            </a:r>
            <a:r>
              <a:rPr lang="en-US" altLang="en-US" dirty="0" smtClean="0">
                <a:ea typeface="ヒラギノ角ゴ Pro W3" pitchFamily="127" charset="-128"/>
              </a:rPr>
              <a:t> is node to attach child node to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Attaching Nodes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43000" y="3579812"/>
            <a:ext cx="64008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i="1" baseline="30000" dirty="0" err="1">
                <a:solidFill>
                  <a:srgbClr val="141413"/>
                </a:solidFill>
                <a:latin typeface="CourierNewPS-ItalicMT" charset="0"/>
              </a:rPr>
              <a:t>parentNode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.appendChild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i="1" baseline="30000" dirty="0" err="1">
                <a:solidFill>
                  <a:srgbClr val="141413"/>
                </a:solidFill>
                <a:latin typeface="CourierNewPS-ItalicMT" charset="0"/>
              </a:rPr>
              <a:t>childNode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3995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Example: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Create new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li</a:t>
            </a:r>
            <a:r>
              <a:rPr lang="en-US" altLang="en-US" dirty="0" smtClean="0">
                <a:ea typeface="ヒラギノ角ゴ Pro W3" pitchFamily="127" charset="-128"/>
              </a:rPr>
              <a:t> element and attach to element with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id</a:t>
            </a:r>
            <a:r>
              <a:rPr lang="en-US" altLang="en-US" dirty="0" smtClean="0">
                <a:ea typeface="ヒラギノ角ゴ Pro W3" pitchFamily="127" charset="-128"/>
              </a:rPr>
              <a:t> value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navList</a:t>
            </a:r>
            <a:r>
              <a:rPr lang="en-US" altLang="en-US" dirty="0" smtClean="0">
                <a:ea typeface="ヒラギノ角ゴ Pro W3" pitchFamily="127" charset="-128"/>
              </a:rPr>
              <a:t>:</a:t>
            </a:r>
          </a:p>
          <a:p>
            <a:pPr lvl="1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Document fragment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Set of connected nodes not part of document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Can use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appendChild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to add document fragment to DOM tree for a document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Attaching Nodes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219200" y="2895600"/>
            <a:ext cx="7086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list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.getElementById(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</a:rPr>
              <a:t>"navList"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contact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.createElement(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</a:rPr>
              <a:t>"li"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list.appendChild(contact);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266701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Attaching Nodes</a:t>
            </a:r>
          </a:p>
        </p:txBody>
      </p:sp>
      <p:pic>
        <p:nvPicPr>
          <p:cNvPr id="37893" name="Picture 2" descr="Screen Shot 2014-10-03 at 3 Oct   3.29.3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22375"/>
            <a:ext cx="807720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524000" y="5802313"/>
            <a:ext cx="6548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5-7 </a:t>
            </a:r>
            <a:r>
              <a:rPr lang="en-US" altLang="en-US"/>
              <a:t>Using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appendChild()</a:t>
            </a:r>
            <a:r>
              <a:rPr lang="en-US" altLang="en-US"/>
              <a:t> method to attach nodes</a:t>
            </a:r>
          </a:p>
        </p:txBody>
      </p:sp>
    </p:spTree>
    <p:extLst>
      <p:ext uri="{BB962C8B-B14F-4D97-AF65-F5344CB8AC3E}">
        <p14:creationId xmlns:p14="http://schemas.microsoft.com/office/powerpoint/2010/main" val="714383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Create new node same as existing node</a:t>
            </a:r>
          </a:p>
          <a:p>
            <a:pPr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cloneNode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Syntax:</a:t>
            </a:r>
          </a:p>
          <a:p>
            <a:pPr lvl="1" eaLnBrk="1" hangingPunct="1"/>
            <a:r>
              <a:rPr lang="en-US" altLang="en-US" sz="2800" i="1" baseline="30000" dirty="0" err="1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existingNode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.cloneNode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sz="28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true | false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true</a:t>
            </a:r>
            <a:r>
              <a:rPr lang="en-US" altLang="en-US" dirty="0" smtClean="0">
                <a:ea typeface="ヒラギノ角ゴ Pro W3" pitchFamily="127" charset="-128"/>
              </a:rPr>
              <a:t> argument clones child nodes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false</a:t>
            </a:r>
            <a:r>
              <a:rPr lang="en-US" altLang="en-US" dirty="0" smtClean="0">
                <a:ea typeface="ヒラギノ角ゴ Pro W3" pitchFamily="127" charset="-128"/>
              </a:rPr>
              <a:t> argument clones only specified parent node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Cloning Nodes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914400" y="4495800"/>
            <a:ext cx="64008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.createElement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"div"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0768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Cloning Nodes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914400" y="2133600"/>
            <a:ext cx="6400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contact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.createElement(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</a:rPr>
              <a:t>"li"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contact.className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</a:rPr>
              <a:t>"mainNav"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directions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contact.cloneNode(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true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);</a:t>
            </a:r>
            <a:endParaRPr lang="en-US" altLang="en-US" sz="2800"/>
          </a:p>
        </p:txBody>
      </p:sp>
      <p:pic>
        <p:nvPicPr>
          <p:cNvPr id="39943" name="Picture 1" descr="Screen Shot 2014-10-06 at 6 Oct   11.43.38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55340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Rectangle 6"/>
          <p:cNvSpPr>
            <a:spLocks noChangeArrowheads="1"/>
          </p:cNvSpPr>
          <p:nvPr/>
        </p:nvSpPr>
        <p:spPr bwMode="auto">
          <a:xfrm>
            <a:off x="914400" y="5802313"/>
            <a:ext cx="487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5-10 </a:t>
            </a:r>
            <a:r>
              <a:rPr lang="en-US" altLang="en-US"/>
              <a:t>Using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cloneNode()</a:t>
            </a:r>
            <a:r>
              <a:rPr lang="en-US" altLang="en-US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79971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New node created with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createElement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is not attached to document tree</a:t>
            </a:r>
          </a:p>
          <a:p>
            <a:pPr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appendChild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adds node after existing child nodes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To specify a different position, use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insertBefore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Syntax:</a:t>
            </a:r>
          </a:p>
          <a:p>
            <a:pPr lvl="1" eaLnBrk="1" hangingPunct="1"/>
            <a:r>
              <a:rPr lang="en-US" altLang="en-US" i="1" baseline="30000" dirty="0" err="1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parentNode</a:t>
            </a:r>
            <a:r>
              <a:rPr lang="en-US" altLang="en-US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.insertBefore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i="1" baseline="30000" dirty="0" err="1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newChildNode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, </a:t>
            </a:r>
            <a:r>
              <a:rPr lang="en-US" altLang="en-US" i="1" baseline="30000" dirty="0" err="1" smtClean="0">
                <a:solidFill>
                  <a:srgbClr val="00477B"/>
                </a:solidFill>
                <a:latin typeface="CourierNewPS-ItalicMT" charset="0"/>
                <a:ea typeface="ヒラギノ角ゴ Pro W3" pitchFamily="127" charset="-128"/>
              </a:rPr>
              <a:t>existingChildNode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</a:t>
            </a:r>
            <a:endParaRPr lang="en-US" altLang="en-US" dirty="0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Inserting Nodes at Specific Positions in the Document Tree</a:t>
            </a:r>
          </a:p>
        </p:txBody>
      </p:sp>
    </p:spTree>
    <p:extLst>
      <p:ext uri="{BB962C8B-B14F-4D97-AF65-F5344CB8AC3E}">
        <p14:creationId xmlns:p14="http://schemas.microsoft.com/office/powerpoint/2010/main" val="513302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Example: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HTML:</a:t>
            </a:r>
          </a:p>
          <a:p>
            <a:pPr lvl="1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JavaScript:</a:t>
            </a: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Inserting Nodes at Specific Positions in the Document Tree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219200" y="2590800"/>
            <a:ext cx="6400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&lt;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ul id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"topnav"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&gt;</a:t>
            </a:r>
          </a:p>
          <a:p>
            <a:pPr eaLnBrk="1" hangingPunct="1"/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   &lt;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li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&gt;&lt;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a href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"aboutus.htm"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&gt;About Us&lt;/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a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&gt;&lt;/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li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&gt;</a:t>
            </a:r>
          </a:p>
          <a:p>
            <a:pPr eaLnBrk="1" hangingPunct="1"/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   &lt;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li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&gt;&lt;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a href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"order.htm"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&gt;Order&lt;/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a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&gt;&lt;/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li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&gt;</a:t>
            </a:r>
          </a:p>
          <a:p>
            <a:pPr eaLnBrk="1" hangingPunct="1"/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   &lt;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li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&gt;&lt;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a href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"support.htm"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&gt;Support&lt;/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a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&gt;&lt;/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li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&gt;</a:t>
            </a:r>
          </a:p>
          <a:p>
            <a:pPr eaLnBrk="1" hangingPunct="1"/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&lt;/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ul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&gt;</a:t>
            </a:r>
            <a:endParaRPr lang="en-US" altLang="en-US" sz="2400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1219200" y="4318000"/>
            <a:ext cx="7696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list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.getElementById(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"topnav"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directions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.createElement(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"li"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directions.innerHTML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"Directions"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aboutus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.querySelectorAll(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"#topnav li"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)[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/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list.insertBefore(directions, aboutus);</a:t>
            </a:r>
          </a:p>
        </p:txBody>
      </p:sp>
    </p:spTree>
    <p:extLst>
      <p:ext uri="{BB962C8B-B14F-4D97-AF65-F5344CB8AC3E}">
        <p14:creationId xmlns:p14="http://schemas.microsoft.com/office/powerpoint/2010/main" val="2893072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Inserting Nodes at Specific Positions in the Document Tree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914400" y="5638800"/>
            <a:ext cx="5292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5-14 </a:t>
            </a:r>
            <a:r>
              <a:rPr lang="en-US" altLang="en-US"/>
              <a:t>Using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insertBefore()</a:t>
            </a:r>
            <a:r>
              <a:rPr lang="en-US" altLang="en-US"/>
              <a:t> method</a:t>
            </a:r>
          </a:p>
        </p:txBody>
      </p:sp>
      <p:pic>
        <p:nvPicPr>
          <p:cNvPr id="43014" name="Picture 2" descr="Screen Shot 2014-10-06 at 6 Oct   11.53.31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11300"/>
            <a:ext cx="63246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550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removeNode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removes node from DOM tree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Syntax:</a:t>
            </a:r>
          </a:p>
          <a:p>
            <a:pPr lvl="1" eaLnBrk="1" hangingPunct="1"/>
            <a:r>
              <a:rPr lang="en-US" altLang="en-US" i="1" baseline="30000" dirty="0" err="1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parentNode</a:t>
            </a:r>
            <a:r>
              <a:rPr lang="en-US" altLang="en-US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.removeChild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i="1" baseline="30000" dirty="0" err="1" smtClean="0">
                <a:solidFill>
                  <a:srgbClr val="00477B"/>
                </a:solidFill>
                <a:latin typeface="CourierNewPS-ItalicMT" charset="0"/>
                <a:ea typeface="ヒラギノ角ゴ Pro W3" pitchFamily="127" charset="-128"/>
              </a:rPr>
              <a:t>childNode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Can assign removed node to variable:</a:t>
            </a:r>
          </a:p>
          <a:p>
            <a:pPr eaLnBrk="1" hangingPunct="1"/>
            <a:endParaRPr lang="en-US" altLang="en-US" dirty="0" smtClean="0">
              <a:ea typeface="ヒラギノ角ゴ Pro W3" pitchFamily="127" charset="-128"/>
              <a:cs typeface="Courier New" pitchFamily="49" charset="0"/>
            </a:endParaRPr>
          </a:p>
          <a:p>
            <a:pPr eaLnBrk="1" hangingPunct="1"/>
            <a:endParaRPr lang="en-US" altLang="en-US" dirty="0" smtClean="0">
              <a:ea typeface="ヒラギノ角ゴ Pro W3" pitchFamily="127" charset="-128"/>
              <a:cs typeface="Courier New" pitchFamily="49" charset="0"/>
            </a:endParaRPr>
          </a:p>
          <a:p>
            <a:pPr lvl="1" eaLnBrk="1" hangingPunct="1"/>
            <a:endParaRPr lang="en-US" altLang="en-US" dirty="0" smtClean="0">
              <a:ea typeface="ヒラギノ角ゴ Pro W3" pitchFamily="127" charset="-128"/>
              <a:cs typeface="Courier New" pitchFamily="49" charset="0"/>
            </a:endParaRP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Node removed without being assigned to a variable is deleted during garbage collection</a:t>
            </a:r>
            <a:endParaRPr lang="en-US" altLang="en-US" dirty="0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Removing Nodes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914400" y="3403600"/>
            <a:ext cx="7315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list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.getElementById(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"topnav"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aboutus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.querySelectorAll(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"#topnav li"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)[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/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aboutNode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list.removeChild(aboutus);</a:t>
            </a:r>
          </a:p>
        </p:txBody>
      </p:sp>
    </p:spTree>
    <p:extLst>
      <p:ext uri="{BB962C8B-B14F-4D97-AF65-F5344CB8AC3E}">
        <p14:creationId xmlns:p14="http://schemas.microsoft.com/office/powerpoint/2010/main" val="201098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Document</a:t>
            </a:r>
            <a:r>
              <a:rPr lang="en-US" altLang="en-US" dirty="0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Represents the Web page displayed in a browser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Contains all of the Web page elements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JavaScript represents each element by its own object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The 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832368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statement creates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en-US" dirty="0" smtClean="0"/>
              <a:t> element?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Name two methods you can use to add a node to the DOM tree, and explain the difference between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would the results of the following 2 statements differ: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drive.cloneNode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drive.cloneNode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Quiz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60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29718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Window</a:t>
            </a:r>
            <a:r>
              <a:rPr lang="en-US" altLang="en-US" dirty="0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Includes properties containing information about the web browser window or tab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Contains methods to manipulate the web browser window or tab itself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Manipulating the Browser with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Window</a:t>
            </a:r>
            <a:r>
              <a:rPr lang="en-US" altLang="en-US" dirty="0" smtClean="0">
                <a:ea typeface="ヒラギノ角ゴ Pro W3" pitchFamily="127" charset="-128"/>
              </a:rPr>
              <a:t> Object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94125" y="5421313"/>
            <a:ext cx="396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5-3 </a:t>
            </a:r>
            <a:r>
              <a:rPr lang="en-US" altLang="en-US">
                <a:latin typeface="Courier New" pitchFamily="49" charset="0"/>
              </a:rPr>
              <a:t>Window</a:t>
            </a:r>
            <a:r>
              <a:rPr lang="en-US" altLang="en-US"/>
              <a:t> object properties</a:t>
            </a:r>
          </a:p>
        </p:txBody>
      </p:sp>
      <p:pic>
        <p:nvPicPr>
          <p:cNvPr id="5" name="Content Placeholder 3" descr="Screen Shot 2014-10-06 at 6 Oct   12.53.2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r="742"/>
          <a:stretch>
            <a:fillRect/>
          </a:stretch>
        </p:blipFill>
        <p:spPr>
          <a:xfrm>
            <a:off x="3429000" y="1676400"/>
            <a:ext cx="51450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95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0" name="Content Placeholder 3" descr="Screen Shot 2014-10-06 at 6 Oct   12.54.58 PM.png"/>
          <p:cNvPicPr>
            <a:picLocks noGrp="1" noChangeAspect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r="72"/>
          <a:stretch>
            <a:fillRect/>
          </a:stretch>
        </p:blipFill>
        <p:spPr>
          <a:xfrm>
            <a:off x="1828800" y="304800"/>
            <a:ext cx="6475413" cy="3729053"/>
          </a:xfrm>
        </p:spPr>
      </p:pic>
      <p:pic>
        <p:nvPicPr>
          <p:cNvPr id="6" name="Content Placeholder 2" descr="Screen Shot 2014-10-06 at 6 Oct   12.56.38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21"/>
          <a:stretch>
            <a:fillRect/>
          </a:stretch>
        </p:blipFill>
        <p:spPr>
          <a:xfrm>
            <a:off x="1828800" y="4114800"/>
            <a:ext cx="6477000" cy="20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7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self</a:t>
            </a:r>
            <a:r>
              <a:rPr lang="en-US" altLang="en-US" smtClean="0">
                <a:ea typeface="ヒラギノ角ゴ Pro W3" pitchFamily="127" charset="-128"/>
              </a:rPr>
              <a:t> property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Refers to the current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Identical to using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</a:t>
            </a:r>
            <a:r>
              <a:rPr lang="en-US" altLang="en-US" smtClean="0">
                <a:ea typeface="ヒラギノ角ゴ Pro W3" pitchFamily="127" charset="-128"/>
              </a:rPr>
              <a:t> property to refer to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Examples:</a:t>
            </a:r>
          </a:p>
          <a:p>
            <a:pPr lvl="2"/>
            <a:r>
              <a:rPr lang="en-US" altLang="en-US" sz="2800" baseline="3000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window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.close();</a:t>
            </a:r>
          </a:p>
          <a:p>
            <a:pPr lvl="2"/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self.close();</a:t>
            </a:r>
            <a:endParaRPr lang="en-US" altLang="en-US" sz="2800" smtClean="0">
              <a:latin typeface="Courier New" pitchFamily="49" charset="0"/>
              <a:ea typeface="ヒラギノ角ゴ Pro W3" pitchFamily="127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Web browser assumes reference to global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Good practice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Use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</a:t>
            </a:r>
            <a:r>
              <a:rPr lang="en-US" altLang="en-US" smtClean="0">
                <a:ea typeface="ヒラギノ角ゴ Pro W3" pitchFamily="127" charset="-128"/>
              </a:rPr>
              <a:t> or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self</a:t>
            </a:r>
            <a:r>
              <a:rPr lang="en-US" altLang="en-US" smtClean="0">
                <a:ea typeface="ヒラギノ角ゴ Pro W3" pitchFamily="127" charset="-128"/>
              </a:rPr>
              <a:t> references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When referring to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</a:t>
            </a:r>
            <a:r>
              <a:rPr lang="en-US" altLang="en-US" smtClean="0">
                <a:ea typeface="ヒラギノ角ゴ Pro W3" pitchFamily="127" charset="-128"/>
              </a:rPr>
              <a:t> object property or method</a:t>
            </a:r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Manipulating the Browser with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Window</a:t>
            </a:r>
            <a:r>
              <a:rPr lang="en-US" altLang="en-US" dirty="0" smtClean="0">
                <a:ea typeface="ヒラギノ角ゴ Pro W3" pitchFamily="127" charset="-128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7458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Reasons to open a new Web browser window 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To launch a new Web page in a separate window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To use an additional window to display information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When new Web browser window opened: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New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</a:t>
            </a:r>
            <a:r>
              <a:rPr lang="en-US" altLang="en-US" smtClean="0">
                <a:ea typeface="ヒラギノ角ゴ Pro W3" pitchFamily="127" charset="-128"/>
              </a:rPr>
              <a:t> object created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Represents the new window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Know how to open a link in a new window using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a</a:t>
            </a:r>
            <a:r>
              <a:rPr lang="en-US" altLang="en-US" smtClean="0">
                <a:ea typeface="ヒラギノ角ゴ Pro W3" pitchFamily="127" charset="-128"/>
              </a:rPr>
              <a:t> element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s target attribute</a:t>
            </a:r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5018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Opening and Closing Windows</a:t>
            </a:r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914400" y="5257800"/>
            <a:ext cx="7086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&lt;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a href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</a:rPr>
              <a:t>"http://www.wikipedia.org/"</a:t>
            </a:r>
            <a:r>
              <a:rPr lang="en-US" altLang="en-US" sz="28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/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   target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=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</a:rPr>
              <a:t>"wikiWindow"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&gt;Wikipedia home page&lt;/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a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&gt;</a:t>
            </a:r>
            <a:endParaRPr lang="en-US" altLang="en-US" sz="2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84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open()</a:t>
            </a:r>
            <a:r>
              <a:rPr lang="en-US" altLang="en-US" dirty="0" smtClean="0">
                <a:ea typeface="ヒラギノ角ゴ Pro W3" pitchFamily="127" charset="-128"/>
              </a:rPr>
              <a:t> method of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Window</a:t>
            </a:r>
            <a:r>
              <a:rPr lang="en-US" altLang="en-US" dirty="0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Opens new windows</a:t>
            </a:r>
          </a:p>
          <a:p>
            <a:pPr eaLnBrk="1" hangingPunct="1"/>
            <a:r>
              <a:rPr lang="en-US" altLang="en-US" sz="2800" dirty="0" smtClean="0">
                <a:ea typeface="ヒラギノ角ゴ Pro W3" pitchFamily="127" charset="-128"/>
              </a:rPr>
              <a:t>Syntax</a:t>
            </a:r>
          </a:p>
          <a:p>
            <a:pPr lvl="1" eaLnBrk="1" hangingPunct="1">
              <a:buFontTx/>
              <a:buNone/>
            </a:pPr>
            <a:r>
              <a:rPr lang="en-US" altLang="en-US" sz="32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window.open</a:t>
            </a:r>
            <a:r>
              <a:rPr lang="en-US" altLang="en-US" sz="32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sz="3200" i="1" baseline="30000" dirty="0" err="1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url</a:t>
            </a:r>
            <a:r>
              <a:rPr lang="en-US" altLang="en-US" sz="32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, </a:t>
            </a:r>
            <a:r>
              <a:rPr lang="en-US" altLang="en-US" sz="32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name</a:t>
            </a:r>
            <a:r>
              <a:rPr lang="en-US" altLang="en-US" sz="32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, </a:t>
            </a:r>
            <a:r>
              <a:rPr lang="en-US" altLang="en-US" sz="32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options</a:t>
            </a:r>
            <a:r>
              <a:rPr lang="en-US" altLang="en-US" sz="32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, </a:t>
            </a:r>
            <a:r>
              <a:rPr lang="en-US" altLang="en-US" sz="32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replace</a:t>
            </a:r>
            <a:r>
              <a:rPr lang="en-US" altLang="en-US" sz="32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);</a:t>
            </a:r>
            <a:endParaRPr lang="en-US" altLang="en-US" sz="3200" dirty="0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Opening a Window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1143000" y="5883275"/>
            <a:ext cx="672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5-5 </a:t>
            </a:r>
            <a:r>
              <a:rPr lang="en-US" altLang="en-US"/>
              <a:t>Arguments of the </a:t>
            </a:r>
            <a:r>
              <a:rPr lang="en-US" altLang="en-US">
                <a:latin typeface="Courier New" pitchFamily="49" charset="0"/>
              </a:rPr>
              <a:t>Window</a:t>
            </a:r>
            <a:r>
              <a:rPr lang="en-US" altLang="en-US"/>
              <a:t> object</a:t>
            </a:r>
            <a:r>
              <a:rPr lang="ja-JP" altLang="en-US"/>
              <a:t>’</a:t>
            </a:r>
            <a:r>
              <a:rPr lang="en-US" altLang="ja-JP"/>
              <a:t>s </a:t>
            </a:r>
            <a:r>
              <a:rPr lang="en-US" altLang="ja-JP">
                <a:latin typeface="Courier New" pitchFamily="49" charset="0"/>
              </a:rPr>
              <a:t>open()</a:t>
            </a:r>
            <a:r>
              <a:rPr lang="en-US" altLang="ja-JP"/>
              <a:t> method</a:t>
            </a:r>
            <a:endParaRPr lang="en-US" altLang="en-US"/>
          </a:p>
        </p:txBody>
      </p:sp>
      <p:pic>
        <p:nvPicPr>
          <p:cNvPr id="51207" name="Picture 1" descr="Screen Shot 2014-10-06 at 6 Oct   12.56.3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3352800"/>
            <a:ext cx="75612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961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Include all (or none)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window.open()</a:t>
            </a:r>
            <a:r>
              <a:rPr lang="en-US" altLang="en-US" smtClean="0">
                <a:ea typeface="ヒラギノ角ゴ Pro W3" pitchFamily="127" charset="-128"/>
              </a:rPr>
              <a:t> method arguments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Example: </a:t>
            </a:r>
          </a:p>
          <a:p>
            <a:pPr lvl="1" eaLnBrk="1" hangingPunct="1"/>
            <a:r>
              <a:rPr lang="en-US" altLang="en-US" sz="2200" smtClean="0">
                <a:latin typeface="Courier New" pitchFamily="49" charset="0"/>
                <a:ea typeface="ヒラギノ角ゴ Pro W3" pitchFamily="127" charset="-128"/>
              </a:rPr>
              <a:t>window.open("http://www.wikipedia.org");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Opening a Window</a:t>
            </a:r>
          </a:p>
        </p:txBody>
      </p:sp>
    </p:spTree>
    <p:extLst>
      <p:ext uri="{BB962C8B-B14F-4D97-AF65-F5344CB8AC3E}">
        <p14:creationId xmlns:p14="http://schemas.microsoft.com/office/powerpoint/2010/main" val="2577906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92500" lnSpcReduction="10000"/>
          </a:bodyPr>
          <a:lstStyle/>
          <a:p>
            <a:pPr marL="344488" indent="-344488" eaLnBrk="1" hangingPunct="1"/>
            <a:r>
              <a:rPr lang="en-US" altLang="en-US" smtClean="0">
                <a:ea typeface="ヒラギノ角ゴ Pro W3" pitchFamily="127" charset="-128"/>
              </a:rPr>
              <a:t>Customize new browser window or tab appearance</a:t>
            </a:r>
          </a:p>
          <a:p>
            <a:pPr marL="746125" lvl="1" indent="-288925" eaLnBrk="1" hangingPunct="1"/>
            <a:r>
              <a:rPr lang="en-US" altLang="en-US" smtClean="0">
                <a:ea typeface="ヒラギノ角ゴ Pro W3" pitchFamily="127" charset="-128"/>
              </a:rPr>
              <a:t>Use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window.open()</a:t>
            </a:r>
            <a:r>
              <a:rPr lang="en-US" altLang="en-US" smtClean="0">
                <a:ea typeface="ヒラギノ角ゴ Pro W3" pitchFamily="127" charset="-128"/>
              </a:rPr>
              <a:t> method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options</a:t>
            </a:r>
            <a:r>
              <a:rPr lang="en-US" altLang="en-US" smtClean="0">
                <a:ea typeface="ヒラギノ角ゴ Pro W3" pitchFamily="127" charset="-128"/>
              </a:rPr>
              <a:t> argument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Opening a Window</a:t>
            </a:r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1187450" y="5807075"/>
            <a:ext cx="711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5-6 </a:t>
            </a:r>
            <a:r>
              <a:rPr lang="en-US" altLang="en-US"/>
              <a:t>Common options of the </a:t>
            </a:r>
            <a:r>
              <a:rPr lang="en-US" altLang="en-US">
                <a:latin typeface="Courier New" pitchFamily="49" charset="0"/>
              </a:rPr>
              <a:t>Window</a:t>
            </a:r>
            <a:r>
              <a:rPr lang="en-US" altLang="en-US"/>
              <a:t> object</a:t>
            </a:r>
            <a:r>
              <a:rPr lang="ja-JP" altLang="en-US"/>
              <a:t>’</a:t>
            </a:r>
            <a:r>
              <a:rPr lang="en-US" altLang="ja-JP"/>
              <a:t>s </a:t>
            </a:r>
            <a:r>
              <a:rPr lang="en-US" altLang="ja-JP">
                <a:latin typeface="Courier New" pitchFamily="49" charset="0"/>
              </a:rPr>
              <a:t>open()</a:t>
            </a:r>
            <a:r>
              <a:rPr lang="en-US" altLang="ja-JP"/>
              <a:t> method</a:t>
            </a:r>
            <a:endParaRPr lang="en-US" altLang="en-US"/>
          </a:p>
        </p:txBody>
      </p:sp>
      <p:pic>
        <p:nvPicPr>
          <p:cNvPr id="53255" name="Picture 3" descr="Screen Shot 2014-10-06 at 6 Oct   1.04.4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06374"/>
            <a:ext cx="5410200" cy="295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68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window.open()</a:t>
            </a:r>
            <a:r>
              <a:rPr lang="en-US" altLang="en-US" smtClean="0">
                <a:ea typeface="ヒラギノ角ゴ Pro W3" pitchFamily="127" charset="-128"/>
              </a:rPr>
              <a:t> method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name</a:t>
            </a:r>
            <a:r>
              <a:rPr lang="en-US" altLang="en-US" smtClean="0">
                <a:ea typeface="ヒラギノ角ゴ Pro W3" pitchFamily="127" charset="-128"/>
              </a:rPr>
              <a:t> argument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Same as value assigned to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target</a:t>
            </a:r>
            <a:r>
              <a:rPr lang="en-US" altLang="en-US" smtClean="0">
                <a:ea typeface="ヒラギノ角ゴ Pro W3" pitchFamily="127" charset="-128"/>
              </a:rPr>
              <a:t> attribute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Specifies window name where the URL should open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If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name</a:t>
            </a:r>
            <a:r>
              <a:rPr lang="en-US" altLang="en-US" smtClean="0">
                <a:ea typeface="ヒラギノ角ゴ Pro W3" pitchFamily="127" charset="-128"/>
              </a:rPr>
              <a:t> argument already in use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JavaScript changes focus to the existing Web browser window instead of creating a new window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Opening a Window</a:t>
            </a:r>
          </a:p>
        </p:txBody>
      </p:sp>
    </p:spTree>
    <p:extLst>
      <p:ext uri="{BB962C8B-B14F-4D97-AF65-F5344CB8AC3E}">
        <p14:creationId xmlns:p14="http://schemas.microsoft.com/office/powerpoint/2010/main" val="4035777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s </a:t>
            </a:r>
            <a:r>
              <a:rPr lang="en-US" altLang="ja-JP" smtClean="0">
                <a:latin typeface="Courier New" pitchFamily="49" charset="0"/>
                <a:ea typeface="ヒラギノ角ゴ Pro W3" pitchFamily="127" charset="-128"/>
              </a:rPr>
              <a:t>name</a:t>
            </a:r>
            <a:r>
              <a:rPr lang="en-US" altLang="ja-JP" smtClean="0">
                <a:ea typeface="ヒラギノ角ゴ Pro W3" pitchFamily="127" charset="-128"/>
              </a:rPr>
              <a:t> property used to specify a target window with a link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Cannot be used in JavaScript code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Assign the new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</a:t>
            </a:r>
            <a:r>
              <a:rPr lang="en-US" altLang="en-US" smtClean="0">
                <a:ea typeface="ヒラギノ角ゴ Pro W3" pitchFamily="127" charset="-128"/>
              </a:rPr>
              <a:t> object created with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window.open()</a:t>
            </a:r>
            <a:r>
              <a:rPr lang="en-US" altLang="en-US" smtClean="0">
                <a:ea typeface="ヒラギノ角ゴ Pro W3" pitchFamily="127" charset="-128"/>
              </a:rPr>
              <a:t> method to a variable to control it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focus()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Makes a window the active window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Opening a Window</a:t>
            </a:r>
          </a:p>
        </p:txBody>
      </p:sp>
    </p:spTree>
    <p:extLst>
      <p:ext uri="{BB962C8B-B14F-4D97-AF65-F5344CB8AC3E}">
        <p14:creationId xmlns:p14="http://schemas.microsoft.com/office/powerpoint/2010/main" val="25202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Dynamic HTML (DHTML)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Interaction can change content of web page without reloading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Can also change presentation of content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Combination of HTML, CSS, and JavaScript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DOM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example of an application programming interface (API)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structure of objects with set of properties and methods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The DOM and DHTML</a:t>
            </a:r>
          </a:p>
        </p:txBody>
      </p:sp>
    </p:spTree>
    <p:extLst>
      <p:ext uri="{BB962C8B-B14F-4D97-AF65-F5344CB8AC3E}">
        <p14:creationId xmlns:p14="http://schemas.microsoft.com/office/powerpoint/2010/main" val="2087303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close()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Closes a web browser window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window.close()</a:t>
            </a:r>
            <a:r>
              <a:rPr lang="en-US" altLang="en-US" smtClean="0">
                <a:ea typeface="ヒラギノ角ゴ Pro W3" pitchFamily="127" charset="-128"/>
              </a:rPr>
              <a:t> or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self.close()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Closes the current window</a:t>
            </a:r>
          </a:p>
          <a:p>
            <a:pPr eaLnBrk="1" hangingPunct="1"/>
            <a:endParaRPr lang="en-US" altLang="en-US" sz="2800" smtClean="0">
              <a:ea typeface="ヒラギノ角ゴ Pro W3" pitchFamily="127" charset="-128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Closing a Window</a:t>
            </a:r>
          </a:p>
        </p:txBody>
      </p:sp>
    </p:spTree>
    <p:extLst>
      <p:ext uri="{BB962C8B-B14F-4D97-AF65-F5344CB8AC3E}">
        <p14:creationId xmlns:p14="http://schemas.microsoft.com/office/powerpoint/2010/main" val="3771959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s timeout and interval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Creates code that executes automatically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setTimeout()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Executes code after a specific amount of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Executes only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Syntax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var </a:t>
            </a:r>
            <a:r>
              <a:rPr lang="en-US" altLang="en-US" sz="1800" i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variable </a:t>
            </a:r>
            <a:r>
              <a:rPr lang="en-US" altLang="en-US" sz="180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= setTimeout("</a:t>
            </a:r>
            <a:r>
              <a:rPr lang="en-US" altLang="en-US" sz="1800" i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code</a:t>
            </a:r>
            <a:r>
              <a:rPr lang="en-US" altLang="en-US" sz="180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", </a:t>
            </a:r>
            <a:r>
              <a:rPr lang="en-US" altLang="en-US" sz="1800" i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milliseconds</a:t>
            </a:r>
            <a:r>
              <a:rPr lang="en-US" altLang="en-US" sz="180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clearTimeout()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Cancel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setTimeout()</a:t>
            </a:r>
            <a:r>
              <a:rPr lang="en-US" altLang="en-US" smtClean="0">
                <a:ea typeface="ヒラギノ角ゴ Pro W3" pitchFamily="127" charset="-128"/>
              </a:rPr>
              <a:t> before its code executes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Example on next slide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Working with Timeouts and Intervals</a:t>
            </a:r>
          </a:p>
        </p:txBody>
      </p:sp>
    </p:spTree>
    <p:extLst>
      <p:ext uri="{BB962C8B-B14F-4D97-AF65-F5344CB8AC3E}">
        <p14:creationId xmlns:p14="http://schemas.microsoft.com/office/powerpoint/2010/main" val="3814315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62000" y="1447800"/>
            <a:ext cx="70866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buttonNotPressed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setTimeout(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"window.alert('Your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changes have been saved')"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10000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  <a:endParaRPr lang="en-US" altLang="en-US" sz="2400" baseline="30000">
              <a:solidFill>
                <a:srgbClr val="000000"/>
              </a:solidFill>
              <a:latin typeface="Helvetica" pitchFamily="126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function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buttonPressed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() {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   clearTimeout(buttonNotPressed);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   window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.open(index.htm);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}</a:t>
            </a:r>
            <a:endParaRPr lang="en-US" altLang="en-US" sz="2400">
              <a:latin typeface="Courier New" pitchFamily="49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Working with Timeouts and Intervals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63057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setInterval()</a:t>
            </a:r>
            <a:r>
              <a:rPr lang="en-US" altLang="en-US" smtClean="0">
                <a:ea typeface="ヒラギノ角ゴ Pro W3" pitchFamily="127" charset="-128"/>
              </a:rPr>
              <a:t> method 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Repeatedly executes the same code after being called only once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Syntax:</a:t>
            </a:r>
          </a:p>
          <a:p>
            <a:pPr lvl="2" eaLnBrk="1" hangingPunct="1"/>
            <a:r>
              <a:rPr lang="en-US" altLang="en-US" sz="2400" baseline="3000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4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variable </a:t>
            </a:r>
            <a:r>
              <a:rPr lang="en-US" altLang="en-US" sz="2400" baseline="3000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= setInterval("</a:t>
            </a:r>
            <a:r>
              <a:rPr lang="en-US" altLang="en-US" sz="24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code</a:t>
            </a:r>
            <a:r>
              <a:rPr lang="en-US" altLang="en-US" sz="2400" baseline="3000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", </a:t>
            </a:r>
            <a:r>
              <a:rPr lang="en-US" altLang="en-US" sz="24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milliseconds</a:t>
            </a:r>
            <a:r>
              <a:rPr lang="en-US" altLang="en-US" sz="2400" baseline="3000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);</a:t>
            </a:r>
            <a:endParaRPr lang="en-US" altLang="en-US" smtClean="0">
              <a:ea typeface="ヒラギノ角ゴ Pro W3" pitchFamily="127" charset="-128"/>
            </a:endParaRP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clearInterval()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Used to clear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setInterval()</a:t>
            </a:r>
            <a:r>
              <a:rPr lang="en-US" altLang="en-US" smtClean="0">
                <a:ea typeface="ヒラギノ角ゴ Pro W3" pitchFamily="127" charset="-128"/>
              </a:rPr>
              <a:t> method call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Working with Timeouts and Intervals</a:t>
            </a:r>
          </a:p>
        </p:txBody>
      </p:sp>
    </p:spTree>
    <p:extLst>
      <p:ext uri="{BB962C8B-B14F-4D97-AF65-F5344CB8AC3E}">
        <p14:creationId xmlns:p14="http://schemas.microsoft.com/office/powerpoint/2010/main" val="29634268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statement do you use to create a new blank window?</a:t>
            </a:r>
          </a:p>
          <a:p>
            <a:r>
              <a:rPr lang="en-US" dirty="0" smtClean="0"/>
              <a:t>What happens if your apps include JavaScript code that opens a new window or tab without a request from the user?</a:t>
            </a:r>
          </a:p>
          <a:p>
            <a:r>
              <a:rPr lang="en-US" dirty="0" smtClean="0"/>
              <a:t>What extra step do you need to take in code to create a new window if you want to be able to control the new window FROM the window that created it?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Quiz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49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History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Maintains internal list (history list)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All documents opened during current web browser session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Security features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Will not display URLs contained in the history list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History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427287" y="5802312"/>
            <a:ext cx="4473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5-7 </a:t>
            </a:r>
            <a:r>
              <a:rPr lang="en-US" altLang="en-US"/>
              <a:t>Methods of the </a:t>
            </a:r>
            <a:r>
              <a:rPr lang="en-US" altLang="en-US">
                <a:latin typeface="Courier New" pitchFamily="49" charset="0"/>
              </a:rPr>
              <a:t>History</a:t>
            </a:r>
            <a:r>
              <a:rPr lang="en-US" altLang="en-US"/>
              <a:t> object</a:t>
            </a:r>
          </a:p>
        </p:txBody>
      </p:sp>
      <p:pic>
        <p:nvPicPr>
          <p:cNvPr id="5" name="Content Placeholder 2" descr="Screen Shot 2014-10-06 at 6 Oct   1.15.4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4"/>
          <a:stretch>
            <a:fillRect/>
          </a:stretch>
        </p:blipFill>
        <p:spPr>
          <a:xfrm>
            <a:off x="344487" y="3897312"/>
            <a:ext cx="8342313" cy="170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802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</a:rPr>
              <a:t>go()</a:t>
            </a:r>
            <a:r>
              <a:rPr lang="en-US" dirty="0"/>
              <a:t> method</a:t>
            </a:r>
          </a:p>
          <a:p>
            <a:pPr lvl="1" eaLnBrk="1" hangingPunct="1">
              <a:defRPr/>
            </a:pPr>
            <a:r>
              <a:rPr lang="en-US" dirty="0"/>
              <a:t>Allows navigation to a specific previously visited </a:t>
            </a:r>
            <a:r>
              <a:rPr lang="en-US" dirty="0" smtClean="0"/>
              <a:t>web </a:t>
            </a:r>
            <a:r>
              <a:rPr lang="en-US" dirty="0"/>
              <a:t>page</a:t>
            </a:r>
          </a:p>
          <a:p>
            <a:pPr eaLnBrk="1" hangingPunct="1">
              <a:defRPr/>
            </a:pPr>
            <a:r>
              <a:rPr lang="en-US" dirty="0">
                <a:latin typeface="Courier New" charset="0"/>
              </a:rPr>
              <a:t>History</a:t>
            </a:r>
            <a:r>
              <a:rPr lang="en-US" dirty="0"/>
              <a:t> object </a:t>
            </a:r>
            <a:r>
              <a:rPr lang="en-US" dirty="0">
                <a:latin typeface="Courier New" charset="0"/>
              </a:rPr>
              <a:t>length</a:t>
            </a:r>
            <a:r>
              <a:rPr lang="en-US" dirty="0"/>
              <a:t> property</a:t>
            </a:r>
          </a:p>
          <a:p>
            <a:pPr lvl="1" eaLnBrk="1" hangingPunct="1">
              <a:defRPr/>
            </a:pPr>
            <a:r>
              <a:rPr lang="en-US" dirty="0"/>
              <a:t>Provides specific number of documents opened during the current browser session</a:t>
            </a:r>
          </a:p>
          <a:p>
            <a:pPr lvl="1" eaLnBrk="1" hangingPunct="1">
              <a:defRPr/>
            </a:pPr>
            <a:r>
              <a:rPr lang="en-US" dirty="0" smtClean="0"/>
              <a:t>Example:</a:t>
            </a:r>
          </a:p>
          <a:p>
            <a:pPr lvl="2" eaLnBrk="1" hangingPunct="1">
              <a:defRPr/>
            </a:pPr>
            <a:r>
              <a:rPr lang="en-US" dirty="0" smtClean="0"/>
              <a:t>Return to first document opened in current browser session:</a:t>
            </a:r>
            <a:endParaRPr lang="en-US" dirty="0"/>
          </a:p>
          <a:p>
            <a:pPr marL="2976563" lvl="2" indent="-2062163" eaLnBrk="1" hangingPunct="1">
              <a:buFontTx/>
              <a:buNone/>
              <a:defRPr/>
            </a:pPr>
            <a:r>
              <a:rPr lang="en-US" sz="2800" baseline="30000" dirty="0" err="1" smtClean="0">
                <a:solidFill>
                  <a:srgbClr val="141413"/>
                </a:solidFill>
                <a:latin typeface="CourierNewPSMT"/>
              </a:rPr>
              <a:t>history.go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-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sz="2800" baseline="30000" dirty="0" err="1" smtClean="0">
                <a:solidFill>
                  <a:srgbClr val="141413"/>
                </a:solidFill>
                <a:latin typeface="CourierNewPSMT"/>
              </a:rPr>
              <a:t>history.length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 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- </a:t>
            </a:r>
            <a:r>
              <a:rPr lang="en-US" sz="2800" baseline="30000" dirty="0" smtClean="0">
                <a:solidFill>
                  <a:srgbClr val="00477B"/>
                </a:solidFill>
                <a:latin typeface="CourierNewPSMT"/>
              </a:rPr>
              <a:t>1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));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History</a:t>
            </a:r>
            <a:r>
              <a:rPr lang="en-US" altLang="en-US" dirty="0" smtClean="0">
                <a:ea typeface="ヒラギノ角ゴ Pro W3" pitchFamily="127" charset="-128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4163782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Location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Allows changes to a new web page from within JavaScript code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Location</a:t>
            </a:r>
            <a:r>
              <a:rPr lang="en-US" altLang="en-US" smtClean="0">
                <a:ea typeface="ヒラギノ角ゴ Pro W3" pitchFamily="127" charset="-128"/>
              </a:rPr>
              <a:t> object properties allow modification of URL individual portions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Web browser automatically attempts to open that new URL</a:t>
            </a:r>
          </a:p>
          <a:p>
            <a:pPr eaLnBrk="1" hangingPunct="1"/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Location</a:t>
            </a:r>
            <a:r>
              <a:rPr lang="en-US" altLang="en-US" dirty="0" smtClean="0">
                <a:ea typeface="ヒラギノ角ゴ Pro W3" pitchFamily="127" charset="-128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72885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905000" y="3821112"/>
            <a:ext cx="4906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5-8 </a:t>
            </a:r>
            <a:r>
              <a:rPr lang="en-US" altLang="en-US"/>
              <a:t>Properties of the </a:t>
            </a:r>
            <a:r>
              <a:rPr lang="en-US" altLang="en-US">
                <a:latin typeface="Courier New" pitchFamily="49" charset="0"/>
              </a:rPr>
              <a:t>Location</a:t>
            </a:r>
            <a:r>
              <a:rPr lang="en-US" altLang="en-US"/>
              <a:t> object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828800" y="5715000"/>
            <a:ext cx="4740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5-9 </a:t>
            </a:r>
            <a:r>
              <a:rPr lang="en-US" altLang="en-US"/>
              <a:t>Methods of the </a:t>
            </a:r>
            <a:r>
              <a:rPr lang="en-US" altLang="en-US">
                <a:latin typeface="Courier New" pitchFamily="49" charset="0"/>
              </a:rPr>
              <a:t>Location</a:t>
            </a:r>
            <a:r>
              <a:rPr lang="en-US" altLang="en-US"/>
              <a:t> object</a:t>
            </a:r>
          </a:p>
        </p:txBody>
      </p:sp>
      <p:pic>
        <p:nvPicPr>
          <p:cNvPr id="64519" name="Picture 1" descr="Screen Shot 2014-10-06 at 6 Oct   1.19.2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01712"/>
            <a:ext cx="6726238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2" descr="Screen Shot 2014-10-06 at 6 Oct   1.19.3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10063"/>
            <a:ext cx="67056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The </a:t>
            </a: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itchFamily="49" charset="0"/>
                <a:ea typeface="ヒラギノ角ゴ Pro W3" pitchFamily="127" charset="-128"/>
                <a:cs typeface="+mj-cs"/>
              </a:rPr>
              <a:t>Location</a:t>
            </a: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 Object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4726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Location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s </a:t>
            </a:r>
            <a:r>
              <a:rPr lang="en-US" altLang="ja-JP" smtClean="0">
                <a:latin typeface="Courier New" pitchFamily="49" charset="0"/>
                <a:ea typeface="ヒラギノ角ゴ Pro W3" pitchFamily="127" charset="-128"/>
              </a:rPr>
              <a:t>assign()</a:t>
            </a:r>
            <a:r>
              <a:rPr lang="en-US" altLang="ja-JP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Same action as changing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href</a:t>
            </a:r>
            <a:r>
              <a:rPr lang="en-US" altLang="en-US" smtClean="0">
                <a:ea typeface="ヒラギノ角ゴ Pro W3" pitchFamily="127" charset="-128"/>
              </a:rPr>
              <a:t> property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Loads a new web page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Location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s </a:t>
            </a:r>
            <a:r>
              <a:rPr lang="en-US" altLang="ja-JP" smtClean="0">
                <a:latin typeface="Courier New" pitchFamily="49" charset="0"/>
                <a:ea typeface="ヒラギノ角ゴ Pro W3" pitchFamily="127" charset="-128"/>
              </a:rPr>
              <a:t>reload()</a:t>
            </a:r>
            <a:r>
              <a:rPr lang="en-US" altLang="ja-JP" smtClean="0">
                <a:ea typeface="ヒラギノ角ゴ Pro W3" pitchFamily="127" charset="-128"/>
              </a:rPr>
              <a:t> method 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Equivalent to the browser Reload or Refresh button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Causes current page to open again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Location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s </a:t>
            </a:r>
            <a:r>
              <a:rPr lang="en-US" altLang="ja-JP" smtClean="0">
                <a:latin typeface="Courier New" pitchFamily="49" charset="0"/>
                <a:ea typeface="ヒラギノ角ゴ Pro W3" pitchFamily="127" charset="-128"/>
              </a:rPr>
              <a:t>replace()</a:t>
            </a:r>
            <a:r>
              <a:rPr lang="en-US" altLang="ja-JP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Replaces currently loaded URL with a different one</a:t>
            </a: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Location</a:t>
            </a:r>
            <a:r>
              <a:rPr lang="en-US" altLang="en-US" dirty="0" smtClean="0">
                <a:ea typeface="ヒラギノ角ゴ Pro W3" pitchFamily="127" charset="-128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68570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The DOM hierarchy depends on a document's contents</a:t>
            </a:r>
          </a:p>
          <a:p>
            <a:pPr eaLnBrk="1" hangingPunct="1"/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The DOM tree</a:t>
            </a:r>
          </a:p>
        </p:txBody>
      </p:sp>
      <p:pic>
        <p:nvPicPr>
          <p:cNvPr id="11270" name="Picture 1" descr="Screen Shot 2014-10-03 at 3 Oct   2.00.3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8" y="2589213"/>
            <a:ext cx="3040062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2" descr="Screen Shot 2014-10-03 at 3 Oct   2.00.4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70325"/>
            <a:ext cx="469106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7530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Navigator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Obtains information about current web browser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Example: determine type of web browser running</a:t>
            </a:r>
          </a:p>
          <a:p>
            <a:pPr eaLnBrk="1" hangingPunct="1">
              <a:buFontTx/>
              <a:buNone/>
            </a:pPr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Navigator</a:t>
            </a:r>
            <a:r>
              <a:rPr lang="en-US" altLang="en-US" dirty="0" smtClean="0">
                <a:ea typeface="ヒラギノ角ゴ Pro W3" pitchFamily="127" charset="-128"/>
              </a:rPr>
              <a:t> Object</a:t>
            </a:r>
          </a:p>
        </p:txBody>
      </p:sp>
      <p:pic>
        <p:nvPicPr>
          <p:cNvPr id="66566" name="Picture 1" descr="Screen Shot 2014-10-06 at 6 Oct   1.21.4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13075"/>
            <a:ext cx="655320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2" descr="Screen Shot 2014-10-06 at 6 Oct   1.21.5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" b="2"/>
          <a:stretch>
            <a:fillRect/>
          </a:stretch>
        </p:blipFill>
        <p:spPr bwMode="auto">
          <a:xfrm>
            <a:off x="1371600" y="4397375"/>
            <a:ext cx="65532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8" name="Rectangle 5"/>
          <p:cNvSpPr>
            <a:spLocks noChangeArrowheads="1"/>
          </p:cNvSpPr>
          <p:nvPr/>
        </p:nvSpPr>
        <p:spPr bwMode="auto">
          <a:xfrm>
            <a:off x="1828800" y="5715000"/>
            <a:ext cx="5173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5-10 </a:t>
            </a:r>
            <a:r>
              <a:rPr lang="en-US" altLang="en-US"/>
              <a:t>Properties of the </a:t>
            </a:r>
            <a:r>
              <a:rPr lang="en-US" altLang="en-US">
                <a:latin typeface="Courier New" pitchFamily="49" charset="0"/>
              </a:rPr>
              <a:t>Navigator</a:t>
            </a:r>
            <a:r>
              <a:rPr lang="en-US" altLang="en-US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3063949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6"/>
          <p:cNvSpPr>
            <a:spLocks noChangeArrowheads="1"/>
          </p:cNvSpPr>
          <p:nvPr/>
        </p:nvSpPr>
        <p:spPr bwMode="auto">
          <a:xfrm>
            <a:off x="381000" y="1193800"/>
            <a:ext cx="83820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console.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log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"Web browser name: "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navigator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.appName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console.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log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"Web browser version: "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navigator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.appVersion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console.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log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"Operating platform: "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navigator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.platform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console.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log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"User agent: "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navigator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.userAgent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67589" name="Rectangle 7"/>
          <p:cNvSpPr>
            <a:spLocks noChangeArrowheads="1"/>
          </p:cNvSpPr>
          <p:nvPr/>
        </p:nvSpPr>
        <p:spPr bwMode="auto">
          <a:xfrm>
            <a:off x="1447800" y="5257800"/>
            <a:ext cx="6370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5-19 </a:t>
            </a:r>
            <a:r>
              <a:rPr lang="en-US" altLang="en-US">
                <a:latin typeface="Courier New" pitchFamily="49" charset="0"/>
              </a:rPr>
              <a:t>Navigator</a:t>
            </a:r>
            <a:r>
              <a:rPr lang="en-US" altLang="en-US"/>
              <a:t> object properties in Firefox console</a:t>
            </a:r>
          </a:p>
        </p:txBody>
      </p:sp>
      <p:pic>
        <p:nvPicPr>
          <p:cNvPr id="67591" name="Picture 1" descr="Fig5-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" t="65266" r="2187" b="3506"/>
          <a:stretch>
            <a:fillRect/>
          </a:stretch>
        </p:blipFill>
        <p:spPr bwMode="auto">
          <a:xfrm>
            <a:off x="187325" y="3116263"/>
            <a:ext cx="8678863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The </a:t>
            </a: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itchFamily="49" charset="0"/>
                <a:ea typeface="ヒラギノ角ゴ Pro W3" pitchFamily="127" charset="-128"/>
                <a:cs typeface="+mj-cs"/>
              </a:rPr>
              <a:t>Navigator</a:t>
            </a: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 Object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3674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Screen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Obtains information about display screen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s size, resolution, color depth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Common use of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Screen</a:t>
            </a:r>
            <a:r>
              <a:rPr lang="en-US" altLang="en-US" smtClean="0">
                <a:ea typeface="ヒラギノ角ゴ Pro W3" pitchFamily="127" charset="-128"/>
              </a:rPr>
              <a:t> object properties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Centering a web browser window in the middle of the display area</a:t>
            </a: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Screen</a:t>
            </a:r>
            <a:r>
              <a:rPr lang="en-US" altLang="en-US" dirty="0" smtClean="0">
                <a:ea typeface="ヒラギノ角ゴ Pro W3" pitchFamily="127" charset="-128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948785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219200" y="4583112"/>
            <a:ext cx="4745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5-11 </a:t>
            </a:r>
            <a:r>
              <a:rPr lang="en-US" altLang="en-US"/>
              <a:t>Properties of the </a:t>
            </a:r>
            <a:r>
              <a:rPr lang="en-US" altLang="en-US">
                <a:latin typeface="Courier New" pitchFamily="49" charset="0"/>
              </a:rPr>
              <a:t>Screen</a:t>
            </a:r>
            <a:r>
              <a:rPr lang="en-US" altLang="en-US"/>
              <a:t> object</a:t>
            </a:r>
          </a:p>
        </p:txBody>
      </p:sp>
      <p:pic>
        <p:nvPicPr>
          <p:cNvPr id="69638" name="Picture 1" descr="Screen Shot 2014-10-06 at 6 Oct   1.26.5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0637"/>
            <a:ext cx="792480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The </a:t>
            </a: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itchFamily="49" charset="0"/>
                <a:ea typeface="ヒラギノ角ゴ Pro W3" pitchFamily="127" charset="-128"/>
                <a:cs typeface="+mj-cs"/>
              </a:rPr>
              <a:t>Screen</a:t>
            </a: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 Object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29569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Common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Screen</a:t>
            </a:r>
            <a:r>
              <a:rPr lang="en-US" altLang="en-US" smtClean="0">
                <a:ea typeface="ヒラギノ角ゴ Pro W3" pitchFamily="127" charset="-128"/>
              </a:rPr>
              <a:t> object properties uses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Center a web browser window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70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Screen</a:t>
            </a:r>
            <a:r>
              <a:rPr lang="en-US" altLang="en-US" dirty="0" smtClean="0">
                <a:ea typeface="ヒラギノ角ゴ Pro W3" pitchFamily="127" charset="-128"/>
              </a:rPr>
              <a:t> Object</a:t>
            </a:r>
          </a:p>
        </p:txBody>
      </p:sp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914400" y="2971800"/>
            <a:ext cx="7924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winWidth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300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winHeight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200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leftPosition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screen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.width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-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winWidth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/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2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topPosition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screen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.height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-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winHeight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/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2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optionString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"width="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winWidth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",height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="</a:t>
            </a:r>
            <a:endParaRPr lang="en-US" altLang="en-US" sz="2400" baseline="30000" dirty="0">
              <a:solidFill>
                <a:srgbClr val="141413"/>
              </a:solidFill>
              <a:latin typeface="LucidaGrande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  +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winHeight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",left="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leftPosition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",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top</a:t>
            </a:r>
            <a:r>
              <a:rPr lang="en-US" altLang="en-US" sz="2400" baseline="30000" smtClean="0">
                <a:solidFill>
                  <a:srgbClr val="007833"/>
                </a:solidFill>
                <a:latin typeface="CourierNewPSMT" charset="0"/>
              </a:rPr>
              <a:t>="</a:t>
            </a:r>
            <a:r>
              <a:rPr lang="en-US" altLang="en-US" sz="2400" baseline="30000" smtClean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topPosition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openWin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window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.open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CtrlWindow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optionString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  <a:endParaRPr lang="en-US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240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two statements that display the previous page in the browser history.</a:t>
            </a:r>
          </a:p>
          <a:p>
            <a:r>
              <a:rPr lang="en-US" dirty="0" smtClean="0"/>
              <a:t>What is the effect of the statement: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location.reload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US" dirty="0" smtClean="0"/>
              <a:t>What types of information can you access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dirty="0" smtClean="0"/>
              <a:t> object?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Quiz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8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Browser object model (BOM) or client-side object model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Hierarchy of objects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Top-level object in the browser object model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Document</a:t>
            </a:r>
            <a:r>
              <a:rPr lang="en-US" altLang="en-US" smtClean="0">
                <a:ea typeface="ヒラギノ角ゴ Pro W3" pitchFamily="127" charset="-128"/>
              </a:rPr>
              <a:t> object: most important object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DOM represents web page displayed in window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071906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Access elements with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getElementById()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getElementsByTagName()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getElementsByClassName()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getElementsByName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querySelector()</a:t>
            </a:r>
            <a:r>
              <a:rPr lang="en-US" altLang="en-US" smtClean="0">
                <a:ea typeface="ヒラギノ角ゴ Pro W3" pitchFamily="127" charset="-128"/>
              </a:rPr>
              <a:t>, or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querySelectorAll()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Access element content with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textContent()</a:t>
            </a:r>
            <a:r>
              <a:rPr lang="en-US" altLang="en-US" smtClean="0">
                <a:ea typeface="ヒラギノ角ゴ Pro W3" pitchFamily="127" charset="-128"/>
              </a:rPr>
              <a:t> or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innerHTML()</a:t>
            </a:r>
            <a:r>
              <a:rPr lang="en-US" altLang="en-US" smtClean="0">
                <a:ea typeface="ヒラギノ角ゴ Pro W3" pitchFamily="127" charset="-128"/>
              </a:rPr>
              <a:t> property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Access CSS properties using an element's JavaScript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style</a:t>
            </a:r>
            <a:r>
              <a:rPr lang="en-US" altLang="en-US" smtClean="0">
                <a:ea typeface="ヒラギノ角ゴ Pro W3" pitchFamily="127" charset="-128"/>
              </a:rPr>
              <a:t> property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380984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Create new node with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createElement()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Attach node with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appendChild()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Clone node with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cloneNode()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Attach node in specific place with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insertBefore()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Remove node with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removeNode()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Open new window with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window.open()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Close window with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window.close()</a:t>
            </a:r>
          </a:p>
          <a:p>
            <a:pPr eaLnBrk="1" hangingPunct="1"/>
            <a:endParaRPr lang="en-US" altLang="en-US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  <a:p>
            <a:pPr eaLnBrk="1" hangingPunct="1"/>
            <a:endParaRPr lang="en-US" altLang="en-US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238663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setTimeout()</a:t>
            </a:r>
            <a:r>
              <a:rPr lang="en-US" altLang="en-US" smtClean="0">
                <a:ea typeface="ヒラギノ角ゴ Pro W3" pitchFamily="127" charset="-128"/>
              </a:rPr>
              <a:t> executes code after specific amount of time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clearTimeout()</a:t>
            </a:r>
            <a:r>
              <a:rPr lang="en-US" altLang="en-US" smtClean="0">
                <a:ea typeface="ヒラギノ角ゴ Pro W3" pitchFamily="127" charset="-128"/>
              </a:rPr>
              <a:t> cancels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setTimeout()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setInterval()</a:t>
            </a:r>
            <a:r>
              <a:rPr lang="en-US" altLang="en-US" smtClean="0">
                <a:ea typeface="ヒラギノ角ゴ Pro W3" pitchFamily="127" charset="-128"/>
              </a:rPr>
              <a:t> executes code repeatedly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clearInterval()</a:t>
            </a:r>
            <a:r>
              <a:rPr lang="en-US" altLang="en-US" smtClean="0">
                <a:ea typeface="ヒラギノ角ゴ Pro W3" pitchFamily="127" charset="-128"/>
              </a:rPr>
              <a:t> cancels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setInterval()</a:t>
            </a:r>
          </a:p>
          <a:p>
            <a:pPr eaLnBrk="1" hangingPunct="1"/>
            <a:endParaRPr lang="en-US" altLang="en-US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3259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The DOM tree</a:t>
            </a:r>
          </a:p>
        </p:txBody>
      </p:sp>
      <p:pic>
        <p:nvPicPr>
          <p:cNvPr id="12293" name="Picture 4" descr="Screen Shot 2014-10-03 at 3 Oct   2.00.4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89050"/>
            <a:ext cx="5327650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667000" y="5715000"/>
            <a:ext cx="331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5-4 </a:t>
            </a:r>
            <a:r>
              <a:rPr lang="en-US" altLang="en-US"/>
              <a:t>Example DOM tree</a:t>
            </a:r>
          </a:p>
        </p:txBody>
      </p:sp>
    </p:spTree>
    <p:extLst>
      <p:ext uri="{BB962C8B-B14F-4D97-AF65-F5344CB8AC3E}">
        <p14:creationId xmlns:p14="http://schemas.microsoft.com/office/powerpoint/2010/main" val="1991199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History</a:t>
            </a:r>
            <a:r>
              <a:rPr lang="en-US" altLang="en-US" smtClean="0">
                <a:ea typeface="ヒラギノ角ゴ Pro W3" pitchFamily="127" charset="-128"/>
              </a:rPr>
              <a:t> object maintains an opened documents history list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Location</a:t>
            </a:r>
            <a:r>
              <a:rPr lang="en-US" altLang="en-US" smtClean="0">
                <a:ea typeface="ヒラギノ角ゴ Pro W3" pitchFamily="127" charset="-128"/>
              </a:rPr>
              <a:t> object allows changes to a new web page from within JavaScript code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Navigator</a:t>
            </a:r>
            <a:r>
              <a:rPr lang="en-US" altLang="en-US" smtClean="0">
                <a:ea typeface="ヒラギノ角ゴ Pro W3" pitchFamily="127" charset="-128"/>
              </a:rPr>
              <a:t> object obtains information about the current web browser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Screen</a:t>
            </a:r>
            <a:r>
              <a:rPr lang="en-US" altLang="en-US" smtClean="0">
                <a:ea typeface="ヒラギノ角ゴ Pro W3" pitchFamily="127" charset="-128"/>
              </a:rPr>
              <a:t> object obtains information about the display screen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s size, resolution, color depth</a:t>
            </a:r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1872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node</a:t>
            </a:r>
            <a:r>
              <a:rPr lang="en-US" dirty="0" smtClean="0"/>
              <a:t> is a generic reference to an element, an attribute, or a string of text.</a:t>
            </a:r>
          </a:p>
          <a:p>
            <a:r>
              <a:rPr lang="en-US" altLang="en-US" dirty="0" smtClean="0">
                <a:ea typeface="ヒラギノ角ゴ Pro W3" pitchFamily="127" charset="-128"/>
              </a:rPr>
              <a:t>Each item in the DOM tree is a node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Element, attribute, and text content nodes are most commonly used</a:t>
            </a:r>
          </a:p>
          <a:p>
            <a:pPr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Which item(s) in Figure 5-4 are Objects?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Which item(s) in Figure 5-4 are Nodes?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What is the difference between Objects and Nodes?</a:t>
            </a:r>
          </a:p>
          <a:p>
            <a:pPr eaLnBrk="1" hangingPunct="1"/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The DOM tree</a:t>
            </a:r>
          </a:p>
        </p:txBody>
      </p:sp>
    </p:spTree>
    <p:extLst>
      <p:ext uri="{BB962C8B-B14F-4D97-AF65-F5344CB8AC3E}">
        <p14:creationId xmlns:p14="http://schemas.microsoft.com/office/powerpoint/2010/main" val="33421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DOM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Document</a:t>
            </a:r>
            <a:r>
              <a:rPr lang="en-US" altLang="en-US" smtClean="0">
                <a:ea typeface="ヒラギノ角ゴ Pro W3" pitchFamily="127" charset="-128"/>
              </a:rPr>
              <a:t> Object Methods</a:t>
            </a:r>
          </a:p>
        </p:txBody>
      </p:sp>
      <p:pic>
        <p:nvPicPr>
          <p:cNvPr id="14341" name="Picture 2" descr="Screen Shot 2014-10-03 at 3 Oct   2.05.2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328737"/>
            <a:ext cx="75565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209800" y="5486400"/>
            <a:ext cx="5256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5-1 </a:t>
            </a:r>
            <a:r>
              <a:rPr lang="en-US" altLang="en-US"/>
              <a:t>HTML DOM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/>
              <a:t> object methods</a:t>
            </a:r>
          </a:p>
        </p:txBody>
      </p:sp>
    </p:spTree>
    <p:extLst>
      <p:ext uri="{BB962C8B-B14F-4D97-AF65-F5344CB8AC3E}">
        <p14:creationId xmlns:p14="http://schemas.microsoft.com/office/powerpoint/2010/main" val="11855190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7/26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Hunter_120</Template>
  <TotalTime>393</TotalTime>
  <Words>3009</Words>
  <Application>Microsoft Office PowerPoint</Application>
  <PresentationFormat>On-screen Show (4:3)</PresentationFormat>
  <Paragraphs>464</Paragraphs>
  <Slides>70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Concourse</vt:lpstr>
      <vt:lpstr>PowerPoint Presentation</vt:lpstr>
      <vt:lpstr>Understanding the Browser Object Model and the Document Object Model</vt:lpstr>
      <vt:lpstr>Understanding the Browser Object Model</vt:lpstr>
      <vt:lpstr>The Document Object Model</vt:lpstr>
      <vt:lpstr>The DOM and DHTML</vt:lpstr>
      <vt:lpstr>The DOM tree</vt:lpstr>
      <vt:lpstr>The DOM tree</vt:lpstr>
      <vt:lpstr>The DOM tree</vt:lpstr>
      <vt:lpstr>DOM Document Object Methods</vt:lpstr>
      <vt:lpstr>DOM Document Object Properties</vt:lpstr>
      <vt:lpstr>Short Quiz 1</vt:lpstr>
      <vt:lpstr>Accessing Document Elements, Content, Properties, and Attributes</vt:lpstr>
      <vt:lpstr>Accessing Elements by id value</vt:lpstr>
      <vt:lpstr>Accessing Elements by Tag Name</vt:lpstr>
      <vt:lpstr>Accessing Elements by Tag Name</vt:lpstr>
      <vt:lpstr>Accessing Elements by Class Name</vt:lpstr>
      <vt:lpstr>Accessing Elements by Class Name</vt:lpstr>
      <vt:lpstr>Accessing Elements by Name</vt:lpstr>
      <vt:lpstr>Accessing Elements with CSS Selectors</vt:lpstr>
      <vt:lpstr>Accessing Elements with CSS Selectors</vt:lpstr>
      <vt:lpstr>Accessing an Element's Content</vt:lpstr>
      <vt:lpstr>Accessing an Element's Content</vt:lpstr>
      <vt:lpstr>Accessing an Element's CSS Properties</vt:lpstr>
      <vt:lpstr>Accessing an Element's CSS Properties</vt:lpstr>
      <vt:lpstr>Accessing an Element's CSS Properties</vt:lpstr>
      <vt:lpstr>Accessing Element Attributes</vt:lpstr>
      <vt:lpstr>Accessing Element Attributes</vt:lpstr>
      <vt:lpstr>Short Quiz 2</vt:lpstr>
      <vt:lpstr>Adding and Removing Document Nodes</vt:lpstr>
      <vt:lpstr>Creating Nodes</vt:lpstr>
      <vt:lpstr>Attaching Nodes</vt:lpstr>
      <vt:lpstr>Attaching Nodes</vt:lpstr>
      <vt:lpstr>Attaching Nodes</vt:lpstr>
      <vt:lpstr>Cloning Nodes</vt:lpstr>
      <vt:lpstr>Cloning Nodes</vt:lpstr>
      <vt:lpstr>Inserting Nodes at Specific Positions in the Document Tree</vt:lpstr>
      <vt:lpstr>Inserting Nodes at Specific Positions in the Document Tree</vt:lpstr>
      <vt:lpstr>Inserting Nodes at Specific Positions in the Document Tree</vt:lpstr>
      <vt:lpstr>Removing Nodes</vt:lpstr>
      <vt:lpstr>Short Quiz 3</vt:lpstr>
      <vt:lpstr>Manipulating the Browser with the Window Object</vt:lpstr>
      <vt:lpstr>PowerPoint Presentation</vt:lpstr>
      <vt:lpstr>Manipulating the Browser with the Window Object</vt:lpstr>
      <vt:lpstr>Opening and Closing Windows</vt:lpstr>
      <vt:lpstr>Opening a Window</vt:lpstr>
      <vt:lpstr>Opening a Window</vt:lpstr>
      <vt:lpstr>Opening a Window</vt:lpstr>
      <vt:lpstr>Opening a Window</vt:lpstr>
      <vt:lpstr>Opening a Window</vt:lpstr>
      <vt:lpstr>Closing a Window</vt:lpstr>
      <vt:lpstr>Working with Timeouts and Intervals</vt:lpstr>
      <vt:lpstr>PowerPoint Presentation</vt:lpstr>
      <vt:lpstr>Working with Timeouts and Intervals</vt:lpstr>
      <vt:lpstr>Short Quiz 4</vt:lpstr>
      <vt:lpstr>The History Object</vt:lpstr>
      <vt:lpstr>The History Object</vt:lpstr>
      <vt:lpstr>The Location Object</vt:lpstr>
      <vt:lpstr>PowerPoint Presentation</vt:lpstr>
      <vt:lpstr>The Location Object</vt:lpstr>
      <vt:lpstr>The Navigator Object</vt:lpstr>
      <vt:lpstr>PowerPoint Presentation</vt:lpstr>
      <vt:lpstr>The Screen Object</vt:lpstr>
      <vt:lpstr>PowerPoint Presentation</vt:lpstr>
      <vt:lpstr>The Screen Object</vt:lpstr>
      <vt:lpstr>Short Quiz 5</vt:lpstr>
      <vt:lpstr>Summary</vt:lpstr>
      <vt:lpstr>Summary</vt:lpstr>
      <vt:lpstr>Summary</vt:lpstr>
      <vt:lpstr>Summary</vt:lpstr>
      <vt:lpstr>Summary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 {DOPA~Boston Dia}</dc:creator>
  <cp:lastModifiedBy>George McRedmond</cp:lastModifiedBy>
  <cp:revision>19</cp:revision>
  <dcterms:created xsi:type="dcterms:W3CDTF">2016-07-26T14:29:47Z</dcterms:created>
  <dcterms:modified xsi:type="dcterms:W3CDTF">2017-05-17T18:28:22Z</dcterms:modified>
</cp:coreProperties>
</file>