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7" r:id="rId2"/>
    <p:sldId id="258" r:id="rId3"/>
    <p:sldId id="259" r:id="rId4"/>
    <p:sldId id="260" r:id="rId5"/>
    <p:sldId id="261" r:id="rId6"/>
    <p:sldId id="262" r:id="rId7"/>
    <p:sldId id="29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9144000" cy="6858000" type="screen4x3"/>
  <p:notesSz cx="6858000" cy="9144000"/>
  <p:custDataLst>
    <p:tags r:id="rId4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AE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>
      <p:cViewPr varScale="1">
        <p:scale>
          <a:sx n="73" d="100"/>
          <a:sy n="73" d="100"/>
        </p:scale>
        <p:origin x="28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94C08-73FD-4A2A-9843-76D0C5609378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5624E-06C0-41E6-9B83-C8FE6762DE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98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A14B9B5-3987-493A-AD9B-C65984FB3FEF}" type="slidenum">
              <a:rPr lang="en-US" altLang="en-US">
                <a:solidFill>
                  <a:prstClr val="white"/>
                </a:solidFill>
              </a:rPr>
              <a:pPr/>
              <a:t>1</a:t>
            </a:fld>
            <a:endParaRPr lang="en-US" altLang="en-US">
              <a:solidFill>
                <a:prstClr val="white"/>
              </a:solidFill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buNone/>
            </a:pPr>
            <a:endParaRPr lang="en-US" altLang="en-US" sz="2400">
              <a:solidFill>
                <a:prstClr val="white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5F5522C-304F-4D61-9897-79D26DEB12D7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5ED6E1-34D2-438E-9C93-FC33A067F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E5F5522C-304F-4D61-9897-79D26DEB12D7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B95ED6E1-34D2-438E-9C93-FC33A067F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E5F5522C-304F-4D61-9897-79D26DEB12D7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B95ED6E1-34D2-438E-9C93-FC33A067F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95ED6E1-34D2-438E-9C93-FC33A067FB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E5F5522C-304F-4D61-9897-79D26DEB12D7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B95ED6E1-34D2-438E-9C93-FC33A067F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E5F5522C-304F-4D61-9897-79D26DEB12D7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B95ED6E1-34D2-438E-9C93-FC33A067F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E5F5522C-304F-4D61-9897-79D26DEB12D7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B95ED6E1-34D2-438E-9C93-FC33A067F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E5F5522C-304F-4D61-9897-79D26DEB12D7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B95ED6E1-34D2-438E-9C93-FC33A067F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E5F5522C-304F-4D61-9897-79D26DEB12D7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B95ED6E1-34D2-438E-9C93-FC33A067F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E5F5522C-304F-4D61-9897-79D26DEB12D7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B95ED6E1-34D2-438E-9C93-FC33A067F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E5F5522C-304F-4D61-9897-79D26DEB12D7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B95ED6E1-34D2-438E-9C93-FC33A067F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5F5522C-304F-4D61-9897-79D26DEB12D7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95ED6E1-34D2-438E-9C93-FC33A067F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129511"/>
            <a:ext cx="736600" cy="552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48915" y="6341736"/>
            <a:ext cx="243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JavaScript: The Web Warrior Series, 6</a:t>
            </a:r>
            <a:r>
              <a:rPr lang="en-US" sz="1100" baseline="30000" dirty="0"/>
              <a:t>th</a:t>
            </a:r>
            <a:r>
              <a:rPr lang="en-US" sz="1100" dirty="0"/>
              <a:t> Edition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/tryit.asp?filename=tryjs_events_onsubmit" TargetMode="External"/><Relationship Id="rId13" Type="http://schemas.openxmlformats.org/officeDocument/2006/relationships/hyperlink" Target="https://www.w3schools.com/js/tryit.asp?filename=tryjs_events_onkeyup2" TargetMode="External"/><Relationship Id="rId3" Type="http://schemas.openxmlformats.org/officeDocument/2006/relationships/hyperlink" Target="https://www.w3schools.com/js/tryit.asp?filename=tryjs_events_onblur" TargetMode="External"/><Relationship Id="rId7" Type="http://schemas.openxmlformats.org/officeDocument/2006/relationships/hyperlink" Target="https://www.w3schools.com/js/tryit.asp?filename=tryjs_events_onselect" TargetMode="External"/><Relationship Id="rId12" Type="http://schemas.openxmlformats.org/officeDocument/2006/relationships/hyperlink" Target="https://www.w3schools.com/js/tryit.asp?filename=tryjs_events_onkeyup" TargetMode="External"/><Relationship Id="rId2" Type="http://schemas.openxmlformats.org/officeDocument/2006/relationships/hyperlink" Target="https://www.w3schools.com/js/js_events_example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s/tryit.asp?filename=tryjs_events_onfocus" TargetMode="External"/><Relationship Id="rId11" Type="http://schemas.openxmlformats.org/officeDocument/2006/relationships/hyperlink" Target="https://www.w3schools.com/js/tryit.asp?filename=tryjs_events_onkeypress" TargetMode="External"/><Relationship Id="rId5" Type="http://schemas.openxmlformats.org/officeDocument/2006/relationships/hyperlink" Target="https://www.w3schools.com/js/tryit.asp?filename=tryjs_events_dropdown" TargetMode="External"/><Relationship Id="rId10" Type="http://schemas.openxmlformats.org/officeDocument/2006/relationships/hyperlink" Target="https://www.w3schools.com/js/tryit.asp?filename=tryjs_events_onkeydown" TargetMode="External"/><Relationship Id="rId4" Type="http://schemas.openxmlformats.org/officeDocument/2006/relationships/hyperlink" Target="https://www.w3schools.com/js/tryit.asp?filename=tryjs_events_onchange" TargetMode="External"/><Relationship Id="rId9" Type="http://schemas.openxmlformats.org/officeDocument/2006/relationships/hyperlink" Target="https://www.w3schools.com/js/tryit.asp?filename=tryjs_events_onreset" TargetMode="External"/><Relationship Id="rId14" Type="http://schemas.openxmlformats.org/officeDocument/2006/relationships/hyperlink" Target="https://www.w3schools.com/js/tryit.asp?filename=tryjs_events_onkeydownu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2400" y="2133600"/>
            <a:ext cx="8915400" cy="2554545"/>
          </a:xfrm>
          <a:prstGeom prst="rect">
            <a:avLst/>
          </a:prstGeom>
          <a:solidFill>
            <a:srgbClr val="1FAECD">
              <a:alpha val="25098"/>
            </a:srgbClr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ＭＳ Ｐゴシック" pitchFamily="34" charset="-128"/>
              </a:rPr>
              <a:t>Programming with JavaScript and jQuery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4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ＭＳ Ｐゴシック" pitchFamily="34" charset="-128"/>
              </a:rPr>
              <a:t>Day 4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ＭＳ Ｐゴシック" pitchFamily="34" charset="-128"/>
              </a:rPr>
              <a:t>Chapter 6: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ＭＳ Ｐゴシック" pitchFamily="34" charset="-128"/>
              </a:rPr>
              <a:t>Enhancing and Validating Forms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586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2971800" cy="4525963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Replace input boxes with other fields that present limited choices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Designing Forms to Collect More Accurate Content</a:t>
            </a:r>
          </a:p>
        </p:txBody>
      </p:sp>
      <p:pic>
        <p:nvPicPr>
          <p:cNvPr id="4" name="Picture 1" descr="Screen Shot 2014-10-06 at 6 Oct   3.07.0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76401"/>
            <a:ext cx="4906832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86823" y="5645298"/>
            <a:ext cx="51001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 dirty="0"/>
              <a:t>Table 6-7 </a:t>
            </a:r>
            <a:r>
              <a:rPr lang="en-US" altLang="en-US" dirty="0"/>
              <a:t>Selected form elements for providing limited choices</a:t>
            </a:r>
          </a:p>
        </p:txBody>
      </p:sp>
    </p:spTree>
    <p:extLst>
      <p:ext uri="{BB962C8B-B14F-4D97-AF65-F5344CB8AC3E}">
        <p14:creationId xmlns:p14="http://schemas.microsoft.com/office/powerpoint/2010/main" val="12102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Designing Forms to Collect More Accurate Content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1355725" y="5867400"/>
            <a:ext cx="770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Figure 6-3 </a:t>
            </a:r>
            <a:r>
              <a:rPr lang="en-US" altLang="en-US"/>
              <a:t>Sample fieldset updated with option buttons and selection lists</a:t>
            </a:r>
          </a:p>
        </p:txBody>
      </p:sp>
      <p:pic>
        <p:nvPicPr>
          <p:cNvPr id="15366" name="Picture 2" descr="Fig6-0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85900"/>
            <a:ext cx="4989513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3" descr="Fig6-0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133850"/>
            <a:ext cx="49530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Rectangle 4"/>
          <p:cNvSpPr>
            <a:spLocks noChangeArrowheads="1"/>
          </p:cNvSpPr>
          <p:nvPr/>
        </p:nvSpPr>
        <p:spPr bwMode="auto">
          <a:xfrm>
            <a:off x="1371600" y="3429000"/>
            <a:ext cx="5803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Figure 6-2 </a:t>
            </a:r>
            <a:r>
              <a:rPr lang="en-US" altLang="en-US"/>
              <a:t>Sample fieldset containing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altLang="en-US"/>
              <a:t> elements</a:t>
            </a:r>
          </a:p>
        </p:txBody>
      </p:sp>
    </p:spTree>
    <p:extLst>
      <p:ext uri="{BB962C8B-B14F-4D97-AF65-F5344CB8AC3E}">
        <p14:creationId xmlns:p14="http://schemas.microsoft.com/office/powerpoint/2010/main" val="7851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Assistive functions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Reduce likelihood of user errors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Prevent users from entering erroneous data</a:t>
            </a:r>
          </a:p>
          <a:p>
            <a:pPr eaLnBrk="1" hangingPunct="1"/>
            <a:r>
              <a:rPr lang="en-US" altLang="en-US">
                <a:ea typeface="ヒラギノ角ゴ Pro W3" pitchFamily="127" charset="-128"/>
              </a:rPr>
              <a:t>Removing default values from selection lists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Can set default value for selection list in HTML</a:t>
            </a:r>
          </a:p>
          <a:p>
            <a:pPr lvl="2" eaLnBrk="1" hangingPunct="1"/>
            <a:r>
              <a:rPr lang="en-US" altLang="en-US">
                <a:ea typeface="ヒラギノ角ゴ Pro W3" pitchFamily="127" charset="-128"/>
              </a:rPr>
              <a:t>Only to one of the options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JavaScript can set </a:t>
            </a:r>
            <a:r>
              <a:rPr lang="en-US" altLang="en-US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selectedIndex</a:t>
            </a:r>
            <a:r>
              <a:rPr lang="en-US" altLang="en-US">
                <a:ea typeface="ヒラギノ角ゴ Pro W3" pitchFamily="127" charset="-128"/>
              </a:rPr>
              <a:t> property to -1</a:t>
            </a:r>
          </a:p>
          <a:p>
            <a:pPr lvl="2" eaLnBrk="1" hangingPunct="1"/>
            <a:r>
              <a:rPr lang="en-US" altLang="en-US">
                <a:ea typeface="ヒラギノ角ゴ Pro W3" pitchFamily="127" charset="-128"/>
              </a:rPr>
              <a:t>Corresponds to no selection</a:t>
            </a:r>
          </a:p>
          <a:p>
            <a:pPr lvl="1" eaLnBrk="1" hangingPunct="1"/>
            <a:endParaRPr lang="en-US" altLang="en-US">
              <a:ea typeface="ヒラギノ角ゴ Pro W3" pitchFamily="127" charset="-128"/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Programming Forms to Increase  Content Accuracy</a:t>
            </a:r>
          </a:p>
        </p:txBody>
      </p:sp>
    </p:spTree>
    <p:extLst>
      <p:ext uri="{BB962C8B-B14F-4D97-AF65-F5344CB8AC3E}">
        <p14:creationId xmlns:p14="http://schemas.microsoft.com/office/powerpoint/2010/main" val="409260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Programming Forms to Increase Content Accuracy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2133600" y="5105400"/>
            <a:ext cx="403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6-8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altLang="en-US"/>
              <a:t> element properties</a:t>
            </a:r>
          </a:p>
        </p:txBody>
      </p:sp>
      <p:pic>
        <p:nvPicPr>
          <p:cNvPr id="17414" name="Picture 1" descr="Screen Shot 2014-10-06 at 6 Oct   3.14.2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2390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31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Dynamically Updating Selection List Values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Can add or remove </a:t>
            </a:r>
            <a:r>
              <a:rPr lang="en-US" altLang="en-US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option</a:t>
            </a:r>
            <a:r>
              <a:rPr lang="en-US" altLang="en-US">
                <a:ea typeface="ヒラギノ角ゴ Pro W3" pitchFamily="127" charset="-128"/>
              </a:rPr>
              <a:t> elements from a </a:t>
            </a:r>
            <a:r>
              <a:rPr lang="en-US" altLang="en-US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select</a:t>
            </a:r>
            <a:r>
              <a:rPr lang="en-US" altLang="en-US">
                <a:ea typeface="ヒラギノ角ゴ Pro W3" pitchFamily="127" charset="-128"/>
              </a:rPr>
              <a:t> element using node methods</a:t>
            </a:r>
          </a:p>
          <a:p>
            <a:pPr lvl="2" eaLnBrk="1" hangingPunct="1"/>
            <a:r>
              <a:rPr lang="en-US" altLang="en-US">
                <a:ea typeface="ヒラギノ角ゴ Pro W3" pitchFamily="127" charset="-128"/>
              </a:rPr>
              <a:t>Can change list options based on selection in another field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Programming Forms to Increase  Content Accuracy</a:t>
            </a:r>
          </a:p>
        </p:txBody>
      </p:sp>
    </p:spTree>
    <p:extLst>
      <p:ext uri="{BB962C8B-B14F-4D97-AF65-F5344CB8AC3E}">
        <p14:creationId xmlns:p14="http://schemas.microsoft.com/office/powerpoint/2010/main" val="194440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Programming Forms to Increase  Content Accuracy</a:t>
            </a:r>
          </a:p>
        </p:txBody>
      </p:sp>
      <p:pic>
        <p:nvPicPr>
          <p:cNvPr id="19461" name="Picture 2" descr="Screen Shot 2014-10-06 at 6 Oct   3.18.2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7788275" cy="324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2268538" y="5181600"/>
            <a:ext cx="4437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6-9 </a:t>
            </a:r>
            <a:r>
              <a:rPr lang="en-US" altLang="en-US"/>
              <a:t>Properties of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option</a:t>
            </a:r>
            <a:r>
              <a:rPr lang="en-US" altLang="en-US"/>
              <a:t> elements</a:t>
            </a:r>
          </a:p>
        </p:txBody>
      </p:sp>
    </p:spTree>
    <p:extLst>
      <p:ext uri="{BB962C8B-B14F-4D97-AF65-F5344CB8AC3E}">
        <p14:creationId xmlns:p14="http://schemas.microsoft.com/office/powerpoint/2010/main" val="12284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Programming Forms to Increase  Content Accuracy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574675" y="5726113"/>
            <a:ext cx="7959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Figure 6-5 </a:t>
            </a:r>
            <a:r>
              <a:rPr lang="en-US" altLang="en-US"/>
              <a:t>Diagram of function for dynamically updating selection list values</a:t>
            </a:r>
          </a:p>
        </p:txBody>
      </p:sp>
      <p:pic>
        <p:nvPicPr>
          <p:cNvPr id="20486" name="Picture 1" descr="Screen Shot 2014-10-06 at 6 Oct   3.21.1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59436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096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Adding Placeholder Text for Older Browsers</a:t>
            </a:r>
          </a:p>
          <a:p>
            <a:pPr lvl="1" eaLnBrk="1" hangingPunct="1"/>
            <a:r>
              <a:rPr lang="en-US" altLang="en-US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placeholder</a:t>
            </a:r>
            <a:r>
              <a:rPr lang="en-US" altLang="en-US">
                <a:ea typeface="ヒラギノ角ゴ Pro W3" pitchFamily="127" charset="-128"/>
              </a:rPr>
              <a:t> attribute of </a:t>
            </a:r>
            <a:r>
              <a:rPr lang="en-US" altLang="en-US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input</a:t>
            </a:r>
            <a:r>
              <a:rPr lang="en-US" altLang="en-US">
                <a:ea typeface="ヒラギノ角ゴ Pro W3" pitchFamily="127" charset="-128"/>
              </a:rPr>
              <a:t> and </a:t>
            </a:r>
            <a:r>
              <a:rPr lang="en-US" altLang="en-US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textarea</a:t>
            </a:r>
            <a:r>
              <a:rPr lang="en-US" altLang="en-US">
                <a:ea typeface="ヒラギノ角ゴ Pro W3" pitchFamily="127" charset="-128"/>
              </a:rPr>
              <a:t> elements</a:t>
            </a:r>
          </a:p>
          <a:p>
            <a:pPr lvl="2" eaLnBrk="1" hangingPunct="1"/>
            <a:r>
              <a:rPr lang="en-US" altLang="en-US">
                <a:ea typeface="ヒラギノ角ゴ Pro W3" pitchFamily="127" charset="-128"/>
              </a:rPr>
              <a:t>Supported by modern browsers</a:t>
            </a:r>
          </a:p>
          <a:p>
            <a:pPr lvl="2" eaLnBrk="1" hangingPunct="1"/>
            <a:r>
              <a:rPr lang="en-US" altLang="en-US">
                <a:ea typeface="ヒラギノ角ゴ Pro W3" pitchFamily="127" charset="-128"/>
              </a:rPr>
              <a:t>Can recreate behavior with JavaScript for older browsers:</a:t>
            </a:r>
          </a:p>
          <a:p>
            <a:pPr lvl="3" eaLnBrk="1" hangingPunct="1"/>
            <a:r>
              <a:rPr lang="en-US" altLang="en-US">
                <a:ea typeface="ヒラギノ角ゴ Pro W3" pitchFamily="127" charset="-128"/>
              </a:rPr>
              <a:t>Add placeholder text when page finishes loading</a:t>
            </a:r>
          </a:p>
          <a:p>
            <a:pPr lvl="3" eaLnBrk="1" hangingPunct="1"/>
            <a:r>
              <a:rPr lang="en-US" altLang="en-US">
                <a:ea typeface="ヒラギノ角ゴ Pro W3" pitchFamily="127" charset="-128"/>
              </a:rPr>
              <a:t>Remove placeholder text when user selects field</a:t>
            </a:r>
          </a:p>
          <a:p>
            <a:pPr lvl="3" eaLnBrk="1" hangingPunct="1"/>
            <a:r>
              <a:rPr lang="en-US" altLang="en-US">
                <a:ea typeface="ヒラギノ角ゴ Pro W3" pitchFamily="127" charset="-128"/>
              </a:rPr>
              <a:t>Add back placeholder text if user makes no entry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Programming Forms to Increase  Content Accuracy</a:t>
            </a:r>
          </a:p>
        </p:txBody>
      </p:sp>
    </p:spTree>
    <p:extLst>
      <p:ext uri="{BB962C8B-B14F-4D97-AF65-F5344CB8AC3E}">
        <p14:creationId xmlns:p14="http://schemas.microsoft.com/office/powerpoint/2010/main" val="129539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Automatically updating an associated field based on a user entry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Multiple elements may be associated</a:t>
            </a:r>
          </a:p>
          <a:p>
            <a:pPr lvl="2" eaLnBrk="1" hangingPunct="1"/>
            <a:r>
              <a:rPr lang="en-US" altLang="en-US">
                <a:ea typeface="ヒラギノ角ゴ Pro W3" pitchFamily="127" charset="-128"/>
              </a:rPr>
              <a:t>Example: check box to indicate </a:t>
            </a:r>
            <a:r>
              <a:rPr lang="en-US" altLang="en-US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textarea</a:t>
            </a:r>
            <a:r>
              <a:rPr lang="en-US" altLang="en-US">
                <a:ea typeface="ヒラギノ角ゴ Pro W3" pitchFamily="127" charset="-128"/>
              </a:rPr>
              <a:t> entry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Can automatically change value of one field in response to change in other field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Programming Forms to Increase  Content Accuracy</a:t>
            </a:r>
          </a:p>
        </p:txBody>
      </p:sp>
    </p:spTree>
    <p:extLst>
      <p:ext uri="{BB962C8B-B14F-4D97-AF65-F5344CB8AC3E}">
        <p14:creationId xmlns:p14="http://schemas.microsoft.com/office/powerpoint/2010/main" val="182649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Transferring duplicate field values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Can copy data from one field to another based on user indicating they should have the same value</a:t>
            </a:r>
          </a:p>
          <a:p>
            <a:pPr lvl="2" eaLnBrk="1" hangingPunct="1"/>
            <a:r>
              <a:rPr lang="en-US" altLang="en-US">
                <a:ea typeface="ヒラギノ角ゴ Pro W3" pitchFamily="127" charset="-128"/>
              </a:rPr>
              <a:t>Example: Shipping Address and Billing Address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Programming Forms to Increase  Content Accuracy</a:t>
            </a:r>
          </a:p>
        </p:txBody>
      </p:sp>
    </p:spTree>
    <p:extLst>
      <p:ext uri="{BB962C8B-B14F-4D97-AF65-F5344CB8AC3E}">
        <p14:creationId xmlns:p14="http://schemas.microsoft.com/office/powerpoint/2010/main" val="224228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Validation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checking that form information provided by users conforms to data rules</a:t>
            </a:r>
          </a:p>
          <a:p>
            <a:pPr eaLnBrk="1" hangingPunct="1"/>
            <a:r>
              <a:rPr lang="en-US" altLang="en-US">
                <a:latin typeface="Courier New" pitchFamily="49" charset="0"/>
                <a:ea typeface="ヒラギノ角ゴ Pro W3" pitchFamily="127" charset="-128"/>
              </a:rPr>
              <a:t>form</a:t>
            </a:r>
            <a:r>
              <a:rPr lang="en-US" altLang="en-US">
                <a:ea typeface="ヒラギノ角ゴ Pro W3" pitchFamily="127" charset="-128"/>
              </a:rPr>
              <a:t> object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Represents a form in an HTML document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Used to access form and its data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Using JavaScript with Forms</a:t>
            </a:r>
          </a:p>
        </p:txBody>
      </p:sp>
    </p:spTree>
    <p:extLst>
      <p:ext uri="{BB962C8B-B14F-4D97-AF65-F5344CB8AC3E}">
        <p14:creationId xmlns:p14="http://schemas.microsoft.com/office/powerpoint/2010/main" val="7012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Programming Forms to Increase  Content Accuracy</a:t>
            </a:r>
          </a:p>
        </p:txBody>
      </p:sp>
      <p:pic>
        <p:nvPicPr>
          <p:cNvPr id="24581" name="Picture 3" descr="Screen Shot 2014-10-06 at 6 Oct   3.29.48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5410200" cy="451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1219200" y="5954713"/>
            <a:ext cx="7343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Figure 6-10 </a:t>
            </a:r>
            <a:r>
              <a:rPr lang="en-US" altLang="en-US"/>
              <a:t>Billing Address entries copied to Delivery Address section</a:t>
            </a:r>
          </a:p>
        </p:txBody>
      </p:sp>
    </p:spTree>
    <p:extLst>
      <p:ext uri="{BB962C8B-B14F-4D97-AF65-F5344CB8AC3E}">
        <p14:creationId xmlns:p14="http://schemas.microsoft.com/office/powerpoint/2010/main" val="420278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Modern browsers can perform some validation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Known as browser-based validation, native validation, or HTML5 validation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Customizing Browser-Based Validation</a:t>
            </a:r>
          </a:p>
        </p:txBody>
      </p:sp>
    </p:spTree>
    <p:extLst>
      <p:ext uri="{BB962C8B-B14F-4D97-AF65-F5344CB8AC3E}">
        <p14:creationId xmlns:p14="http://schemas.microsoft.com/office/powerpoint/2010/main" val="200507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Specifying browser-based validation parameters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Use attributes listed in Table 6-12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Customizing Browser-Based Validation</a:t>
            </a:r>
          </a:p>
        </p:txBody>
      </p:sp>
      <p:pic>
        <p:nvPicPr>
          <p:cNvPr id="26630" name="Picture 1" descr="Screen Shot 2014-10-06 at 6 Oct   4.20.0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743200"/>
            <a:ext cx="4648200" cy="318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Rectangle 4"/>
          <p:cNvSpPr>
            <a:spLocks noChangeArrowheads="1"/>
          </p:cNvSpPr>
          <p:nvPr/>
        </p:nvSpPr>
        <p:spPr bwMode="auto">
          <a:xfrm>
            <a:off x="2922106" y="5954713"/>
            <a:ext cx="58408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1400" b="1" dirty="0"/>
              <a:t>Table 6-12 </a:t>
            </a:r>
            <a:r>
              <a:rPr lang="en-US" altLang="en-US" sz="1400" dirty="0"/>
              <a:t>HTML attributes to set browser-based validation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213867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Specifying browser-based validation parameters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Additional validation linked to </a:t>
            </a:r>
            <a:r>
              <a:rPr lang="en-US" altLang="en-US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input</a:t>
            </a:r>
            <a:r>
              <a:rPr lang="en-US" altLang="en-US">
                <a:ea typeface="ヒラギノ角ゴ Pro W3" pitchFamily="127" charset="-128"/>
              </a:rPr>
              <a:t> </a:t>
            </a:r>
            <a:r>
              <a:rPr lang="en-US" altLang="en-US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type</a:t>
            </a:r>
            <a:r>
              <a:rPr lang="en-US" altLang="en-US">
                <a:ea typeface="ヒラギノ角ゴ Pro W3" pitchFamily="127" charset="-128"/>
              </a:rPr>
              <a:t> values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Customizing Browser-Based Validation</a:t>
            </a:r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914400" y="5649912"/>
            <a:ext cx="7697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6-13 </a:t>
            </a:r>
            <a:r>
              <a:rPr lang="en-US" altLang="en-US"/>
              <a:t>Values for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altLang="en-US"/>
              <a:t> attribute that trigger browser-based validation</a:t>
            </a:r>
          </a:p>
        </p:txBody>
      </p:sp>
      <p:pic>
        <p:nvPicPr>
          <p:cNvPr id="27655" name="Picture 3" descr="Screen Shot 2014-10-06 at 6 Oct   4.22.3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06712"/>
            <a:ext cx="7613650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84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itchFamily="127" charset="-128"/>
              </a:rPr>
              <a:t>Modern browsers display feedback in similar ways, with variation</a:t>
            </a:r>
          </a:p>
          <a:p>
            <a:pPr lvl="1"/>
            <a:r>
              <a:rPr lang="en-US" altLang="en-US" dirty="0">
                <a:ea typeface="ヒラギノ角ゴ Pro W3" pitchFamily="127" charset="-128"/>
              </a:rPr>
              <a:t>Displayed after </a:t>
            </a:r>
            <a:r>
              <a:rPr lang="en-US" altLang="en-US" dirty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submit</a:t>
            </a:r>
            <a:r>
              <a:rPr lang="en-US" altLang="en-US" dirty="0">
                <a:ea typeface="ヒラギノ角ゴ Pro W3" pitchFamily="127" charset="-128"/>
              </a:rPr>
              <a:t> event triggered</a:t>
            </a:r>
          </a:p>
          <a:p>
            <a:pPr lvl="1"/>
            <a:r>
              <a:rPr lang="en-US" altLang="en-US" dirty="0">
                <a:ea typeface="ヒラギノ角ゴ Pro W3" pitchFamily="127" charset="-128"/>
              </a:rPr>
              <a:t>Invalid controls highlighted</a:t>
            </a:r>
          </a:p>
          <a:p>
            <a:pPr lvl="1"/>
            <a:r>
              <a:rPr lang="en-US" altLang="en-US" dirty="0">
                <a:ea typeface="ヒラギノ角ゴ Pro W3" pitchFamily="127" charset="-128"/>
              </a:rPr>
              <a:t>Bubble displayed next to first control</a:t>
            </a:r>
          </a:p>
          <a:p>
            <a:r>
              <a:rPr lang="en-US" altLang="en-US" dirty="0">
                <a:ea typeface="ヒラギノ角ゴ Pro W3" pitchFamily="127" charset="-128"/>
              </a:rPr>
              <a:t>Customizable through constraint validation API</a:t>
            </a:r>
          </a:p>
          <a:p>
            <a:pPr lvl="1"/>
            <a:r>
              <a:rPr lang="en-US" altLang="en-US" dirty="0">
                <a:ea typeface="ヒラギノ角ゴ Pro W3" pitchFamily="127" charset="-128"/>
              </a:rPr>
              <a:t>All properties of </a:t>
            </a:r>
            <a:r>
              <a:rPr lang="en-US" altLang="en-US" dirty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validity</a:t>
            </a:r>
            <a:r>
              <a:rPr lang="en-US" altLang="en-US" dirty="0">
                <a:ea typeface="ヒラギノ角ゴ Pro W3" pitchFamily="127" charset="-128"/>
              </a:rPr>
              <a:t> object must have value of false for element to be valid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Customizing Browser-Based Validation</a:t>
            </a:r>
          </a:p>
        </p:txBody>
      </p:sp>
    </p:spTree>
    <p:extLst>
      <p:ext uri="{BB962C8B-B14F-4D97-AF65-F5344CB8AC3E}">
        <p14:creationId xmlns:p14="http://schemas.microsoft.com/office/powerpoint/2010/main" val="26527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Customizing Browser-Based Validation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2667000" y="5334000"/>
            <a:ext cx="3559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6-14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validity</a:t>
            </a:r>
            <a:r>
              <a:rPr lang="en-US" altLang="en-US"/>
              <a:t> properties</a:t>
            </a:r>
          </a:p>
        </p:txBody>
      </p:sp>
      <p:pic>
        <p:nvPicPr>
          <p:cNvPr id="30726" name="Picture 2" descr="Screen Shot 2014-10-06 at 6 Oct   4.27.1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68438"/>
            <a:ext cx="7689850" cy="378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961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481329"/>
            <a:ext cx="8229600" cy="1490472"/>
          </a:xfrm>
        </p:spPr>
        <p:txBody>
          <a:bodyPr>
            <a:normAutofit fontScale="92500"/>
          </a:bodyPr>
          <a:lstStyle/>
          <a:p>
            <a:r>
              <a:rPr lang="en-US" altLang="en-US" sz="2400" dirty="0" err="1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checkValidity</a:t>
            </a:r>
            <a:r>
              <a:rPr lang="en-US" altLang="en-US" sz="2400" dirty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()</a:t>
            </a:r>
            <a:r>
              <a:rPr lang="en-US" altLang="en-US" sz="2400" dirty="0">
                <a:ea typeface="ヒラギノ角ゴ Pro W3" pitchFamily="127" charset="-128"/>
              </a:rPr>
              <a:t> and </a:t>
            </a:r>
            <a:r>
              <a:rPr lang="en-US" altLang="en-US" sz="2400" dirty="0" err="1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setCustomValidity</a:t>
            </a:r>
            <a:r>
              <a:rPr lang="en-US" altLang="en-US" sz="2400" dirty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()</a:t>
            </a:r>
            <a:r>
              <a:rPr lang="en-US" altLang="en-US" sz="2400" dirty="0">
                <a:ea typeface="ヒラギノ角ゴ Pro W3" pitchFamily="127" charset="-128"/>
              </a:rPr>
              <a:t> methods</a:t>
            </a:r>
          </a:p>
          <a:p>
            <a:r>
              <a:rPr lang="en-US" altLang="en-US" sz="2400" dirty="0">
                <a:ea typeface="ヒラギノ角ゴ Pro W3" pitchFamily="127" charset="-128"/>
              </a:rPr>
              <a:t>CSS </a:t>
            </a:r>
            <a:r>
              <a:rPr lang="en-US" altLang="en-US" sz="2400" dirty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:invalid </a:t>
            </a:r>
            <a:r>
              <a:rPr lang="en-US" altLang="en-US" sz="2400" dirty="0">
                <a:ea typeface="ヒラギノ角ゴ Pro W3" pitchFamily="127" charset="-128"/>
              </a:rPr>
              <a:t>and </a:t>
            </a:r>
            <a:r>
              <a:rPr lang="en-US" altLang="en-US" sz="2400" dirty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:valid </a:t>
            </a:r>
            <a:r>
              <a:rPr lang="en-US" altLang="en-US" sz="2400" dirty="0">
                <a:ea typeface="ヒラギノ角ゴ Pro W3" pitchFamily="127" charset="-128"/>
              </a:rPr>
              <a:t>pseudo-classes</a:t>
            </a:r>
          </a:p>
          <a:p>
            <a:pPr lvl="1"/>
            <a:r>
              <a:rPr lang="en-US" altLang="en-US" sz="2200" dirty="0">
                <a:ea typeface="ヒラギノ角ゴ Pro W3" pitchFamily="127" charset="-128"/>
              </a:rPr>
              <a:t>Use to change properties of form elements based on validity status</a:t>
            </a:r>
          </a:p>
          <a:p>
            <a:pPr eaLnBrk="1" hangingPunct="1"/>
            <a:endParaRPr lang="en-US" altLang="en-US" dirty="0">
              <a:ea typeface="ヒラギノ角ゴ Pro W3" pitchFamily="127" charset="-128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Customizing Browser-Based Validation</a:t>
            </a:r>
          </a:p>
        </p:txBody>
      </p:sp>
      <p:sp>
        <p:nvSpPr>
          <p:cNvPr id="32774" name="TextBox 1"/>
          <p:cNvSpPr txBox="1">
            <a:spLocks noChangeArrowheads="1"/>
          </p:cNvSpPr>
          <p:nvPr/>
        </p:nvSpPr>
        <p:spPr bwMode="auto">
          <a:xfrm>
            <a:off x="2174875" y="3254375"/>
            <a:ext cx="597852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8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fname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 dirty="0" err="1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.getElementbyId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800" baseline="30000" dirty="0" err="1">
                <a:solidFill>
                  <a:srgbClr val="007833"/>
                </a:solidFill>
                <a:latin typeface="CourierNewPSMT" charset="0"/>
              </a:rPr>
              <a:t>firstName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/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if 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fname.valueMissing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) {</a:t>
            </a:r>
          </a:p>
          <a:p>
            <a:pPr eaLnBrk="1" hangingPunct="1"/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   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setCustomValidity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"Please fill out this field."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/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}</a:t>
            </a:r>
            <a:endParaRPr lang="en-US" altLang="en-US" sz="2800" dirty="0"/>
          </a:p>
        </p:txBody>
      </p:sp>
      <p:sp>
        <p:nvSpPr>
          <p:cNvPr id="32775" name="TextBox 6"/>
          <p:cNvSpPr txBox="1">
            <a:spLocks noChangeArrowheads="1"/>
          </p:cNvSpPr>
          <p:nvPr/>
        </p:nvSpPr>
        <p:spPr bwMode="auto">
          <a:xfrm>
            <a:off x="2174875" y="4989513"/>
            <a:ext cx="506888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#firstName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:invalid {</a:t>
            </a:r>
          </a:p>
          <a:p>
            <a:pPr eaLnBrk="1" hangingPunct="1"/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     background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: 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rgb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255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233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233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/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}</a:t>
            </a:r>
            <a:endParaRPr lang="en-US" altLang="en-US" sz="2800"/>
          </a:p>
        </p:txBody>
      </p:sp>
      <p:sp>
        <p:nvSpPr>
          <p:cNvPr id="32776" name="Rectangle 2"/>
          <p:cNvSpPr>
            <a:spLocks noChangeArrowheads="1"/>
          </p:cNvSpPr>
          <p:nvPr/>
        </p:nvSpPr>
        <p:spPr bwMode="auto">
          <a:xfrm>
            <a:off x="1412875" y="2895600"/>
            <a:ext cx="1066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 baseline="30000"/>
              <a:t>JavaScript</a:t>
            </a:r>
            <a:endParaRPr lang="en-US" altLang="en-US" b="1"/>
          </a:p>
        </p:txBody>
      </p:sp>
      <p:sp>
        <p:nvSpPr>
          <p:cNvPr id="32777" name="Rectangle 8"/>
          <p:cNvSpPr>
            <a:spLocks noChangeArrowheads="1"/>
          </p:cNvSpPr>
          <p:nvPr/>
        </p:nvSpPr>
        <p:spPr bwMode="auto">
          <a:xfrm>
            <a:off x="1412875" y="4733925"/>
            <a:ext cx="10668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 baseline="30000"/>
              <a:t>CSS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92411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Customizing Browser-Based Validation</a:t>
            </a:r>
          </a:p>
        </p:txBody>
      </p:sp>
      <p:pic>
        <p:nvPicPr>
          <p:cNvPr id="33798" name="Picture 3" descr="Screen Shot 2014-10-06 at 6 Oct   4.34.0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7664450" cy="232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9" name="Rectangle 4"/>
          <p:cNvSpPr>
            <a:spLocks noChangeArrowheads="1"/>
          </p:cNvSpPr>
          <p:nvPr/>
        </p:nvSpPr>
        <p:spPr bwMode="auto">
          <a:xfrm>
            <a:off x="2062163" y="4992687"/>
            <a:ext cx="5329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Figure 6-13 </a:t>
            </a:r>
            <a:r>
              <a:rPr lang="en-US" altLang="en-US"/>
              <a:t>Customized browser-based validation</a:t>
            </a:r>
          </a:p>
        </p:txBody>
      </p:sp>
    </p:spTree>
    <p:extLst>
      <p:ext uri="{BB962C8B-B14F-4D97-AF65-F5344CB8AC3E}">
        <p14:creationId xmlns:p14="http://schemas.microsoft.com/office/powerpoint/2010/main" val="25790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itchFamily="127" charset="-128"/>
              </a:rPr>
              <a:t>Browser-based validation limitations:</a:t>
            </a:r>
          </a:p>
          <a:p>
            <a:pPr lvl="1"/>
            <a:r>
              <a:rPr lang="en-US" altLang="en-US" dirty="0">
                <a:ea typeface="ヒラギノ角ゴ Pro W3" pitchFamily="127" charset="-128"/>
              </a:rPr>
              <a:t>Bubble appearance varies among browsers</a:t>
            </a:r>
          </a:p>
          <a:p>
            <a:pPr lvl="1"/>
            <a:r>
              <a:rPr lang="en-US" altLang="en-US" dirty="0">
                <a:ea typeface="ヒラギノ角ゴ Pro W3" pitchFamily="127" charset="-128"/>
              </a:rPr>
              <a:t>Cannot set multiple validation messages for a single field at once</a:t>
            </a:r>
          </a:p>
          <a:p>
            <a:pPr lvl="1"/>
            <a:r>
              <a:rPr lang="en-US" altLang="en-US" dirty="0">
                <a:ea typeface="ヒラギノ角ゴ Pro W3" pitchFamily="127" charset="-128"/>
              </a:rPr>
              <a:t>Can disable browser-based validation using the </a:t>
            </a:r>
            <a:r>
              <a:rPr lang="en-US" altLang="en-US" dirty="0" err="1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preventDefault</a:t>
            </a:r>
            <a:r>
              <a:rPr lang="en-US" altLang="en-US" dirty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()</a:t>
            </a:r>
            <a:r>
              <a:rPr lang="en-US" altLang="en-US" dirty="0">
                <a:ea typeface="ヒラギノ角ゴ Pro W3" pitchFamily="127" charset="-128"/>
              </a:rPr>
              <a:t> method and the </a:t>
            </a:r>
            <a:r>
              <a:rPr lang="en-US" altLang="en-US" dirty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invalid</a:t>
            </a:r>
            <a:r>
              <a:rPr lang="en-US" altLang="en-US" dirty="0">
                <a:ea typeface="ヒラギノ角ゴ Pro W3" pitchFamily="127" charset="-128"/>
              </a:rPr>
              <a:t> event</a:t>
            </a:r>
          </a:p>
          <a:p>
            <a:pPr lvl="2"/>
            <a:r>
              <a:rPr lang="en-US" altLang="en-US" dirty="0">
                <a:ea typeface="ヒラギノ角ゴ Pro W3" pitchFamily="127" charset="-128"/>
              </a:rPr>
              <a:t>If disabled, must program custom validation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Customizing Browser-Based Validation</a:t>
            </a:r>
          </a:p>
        </p:txBody>
      </p:sp>
    </p:spTree>
    <p:extLst>
      <p:ext uri="{BB962C8B-B14F-4D97-AF65-F5344CB8AC3E}">
        <p14:creationId xmlns:p14="http://schemas.microsoft.com/office/powerpoint/2010/main" val="134589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browser-based validation in the Delivery and Billing Address page you created in the previous exercise:</a:t>
            </a:r>
          </a:p>
          <a:p>
            <a:pPr lvl="1"/>
            <a:r>
              <a:rPr lang="en-US" dirty="0"/>
              <a:t>All form fields are required.</a:t>
            </a:r>
          </a:p>
          <a:p>
            <a:pPr lvl="1"/>
            <a:r>
              <a:rPr lang="en-US" dirty="0"/>
              <a:t>The Zip field length must be minimum 5, maximum 10 characters long.</a:t>
            </a:r>
          </a:p>
          <a:p>
            <a:r>
              <a:rPr lang="en-US" dirty="0"/>
              <a:t>Implement user-friendly error messaging when form validation rules are violated.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20245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914400" y="2895600"/>
            <a:ext cx="4083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6-1 </a:t>
            </a:r>
            <a:r>
              <a:rPr lang="en-US" altLang="en-US"/>
              <a:t>Properties of </a:t>
            </a:r>
            <a:r>
              <a:rPr lang="en-US" altLang="en-US">
                <a:latin typeface="Courier New" pitchFamily="49" charset="0"/>
              </a:rPr>
              <a:t>form</a:t>
            </a:r>
            <a:r>
              <a:rPr lang="en-US" altLang="en-US"/>
              <a:t> objects</a:t>
            </a:r>
          </a:p>
        </p:txBody>
      </p:sp>
      <p:pic>
        <p:nvPicPr>
          <p:cNvPr id="6150" name="Picture 2" descr="Screen Shot 2014-10-06 at 6 Oct   2.37.2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69342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3" descr="Screen Shot 2014-10-06 at 6 Oct   2.38.26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29000"/>
            <a:ext cx="69342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4" descr="Screen Shot 2014-10-06 at 6 Oct   2.38.33 P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679950"/>
            <a:ext cx="6934200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Rectangle 4"/>
          <p:cNvSpPr>
            <a:spLocks noChangeArrowheads="1"/>
          </p:cNvSpPr>
          <p:nvPr/>
        </p:nvSpPr>
        <p:spPr bwMode="auto">
          <a:xfrm>
            <a:off x="914400" y="5878513"/>
            <a:ext cx="3787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6-3 </a:t>
            </a:r>
            <a:r>
              <a:rPr lang="en-US" altLang="en-US"/>
              <a:t>Methods of </a:t>
            </a:r>
            <a:r>
              <a:rPr lang="en-US" altLang="en-US">
                <a:latin typeface="Courier New" pitchFamily="49" charset="0"/>
              </a:rPr>
              <a:t>form</a:t>
            </a:r>
            <a:r>
              <a:rPr lang="en-US" altLang="en-US"/>
              <a:t> objects</a:t>
            </a:r>
          </a:p>
        </p:txBody>
      </p:sp>
      <p:sp>
        <p:nvSpPr>
          <p:cNvPr id="6154" name="Rectangle 4"/>
          <p:cNvSpPr>
            <a:spLocks noChangeArrowheads="1"/>
          </p:cNvSpPr>
          <p:nvPr/>
        </p:nvSpPr>
        <p:spPr bwMode="auto">
          <a:xfrm>
            <a:off x="914400" y="4202113"/>
            <a:ext cx="3492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6-2 </a:t>
            </a:r>
            <a:r>
              <a:rPr lang="en-US" altLang="en-US"/>
              <a:t>Event of </a:t>
            </a:r>
            <a:r>
              <a:rPr lang="en-US" altLang="en-US">
                <a:latin typeface="Courier New" pitchFamily="49" charset="0"/>
              </a:rPr>
              <a:t>form</a:t>
            </a:r>
            <a:r>
              <a:rPr lang="en-US" altLang="en-US"/>
              <a:t> objects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Using JavaScript with Forms</a:t>
            </a:r>
            <a:endParaRPr kumimoji="0" lang="en-US" alt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ヒラギノ角ゴ Pro W3" pitchFamily="127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2511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Common validation functions: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Checking that required fields contain entries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Checking values dependent on other fields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Checking for appropriate content type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Programming Custom Validation</a:t>
            </a:r>
          </a:p>
        </p:txBody>
      </p:sp>
    </p:spTree>
    <p:extLst>
      <p:ext uri="{BB962C8B-B14F-4D97-AF65-F5344CB8AC3E}">
        <p14:creationId xmlns:p14="http://schemas.microsoft.com/office/powerpoint/2010/main" val="366870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submit</a:t>
            </a:r>
            <a:r>
              <a:rPr lang="en-US" altLang="en-US">
                <a:ea typeface="ヒラギノ角ゴ Pro W3" pitchFamily="127" charset="-128"/>
              </a:rPr>
              <a:t> event fires when a form is submitted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Often when submit button selected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Data usually validated when </a:t>
            </a:r>
            <a:r>
              <a:rPr lang="en-US" altLang="en-US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submit</a:t>
            </a:r>
            <a:r>
              <a:rPr lang="en-US" altLang="en-US">
                <a:ea typeface="ヒラギノ角ゴ Pro W3" pitchFamily="127" charset="-128"/>
              </a:rPr>
              <a:t> event fires</a:t>
            </a:r>
          </a:p>
          <a:p>
            <a:pPr lvl="1" eaLnBrk="1" hangingPunct="1"/>
            <a:r>
              <a:rPr lang="en-US" altLang="en-US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preventDefault()</a:t>
            </a:r>
            <a:r>
              <a:rPr lang="en-US" altLang="en-US">
                <a:ea typeface="ヒラギノ角ゴ Pro W3" pitchFamily="127" charset="-128"/>
              </a:rPr>
              <a:t> method disables default behavior of an event when it fires</a:t>
            </a:r>
          </a:p>
          <a:p>
            <a:pPr lvl="2" eaLnBrk="1" hangingPunct="1"/>
            <a:r>
              <a:rPr lang="en-US" altLang="en-US">
                <a:ea typeface="ヒラギノ角ゴ Pro W3" pitchFamily="127" charset="-128"/>
              </a:rPr>
              <a:t>Not supported in IE8, so set </a:t>
            </a:r>
            <a:r>
              <a:rPr lang="en-US" altLang="en-US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returnValue</a:t>
            </a:r>
            <a:r>
              <a:rPr lang="en-US" altLang="en-US">
                <a:ea typeface="ヒラギノ角ゴ Pro W3" pitchFamily="127" charset="-128"/>
              </a:rPr>
              <a:t> to </a:t>
            </a:r>
            <a:r>
              <a:rPr lang="en-US" altLang="en-US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false</a:t>
            </a:r>
            <a:r>
              <a:rPr lang="en-US" altLang="en-US">
                <a:ea typeface="ヒラギノ角ゴ Pro W3" pitchFamily="127" charset="-128"/>
              </a:rPr>
              <a:t> instead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Validating Submitted Data</a:t>
            </a:r>
          </a:p>
        </p:txBody>
      </p:sp>
    </p:spTree>
    <p:extLst>
      <p:ext uri="{BB962C8B-B14F-4D97-AF65-F5344CB8AC3E}">
        <p14:creationId xmlns:p14="http://schemas.microsoft.com/office/powerpoint/2010/main" val="215151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Retrieve values of required fields, then check if any is empty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Validating Required Fields with Custom Functions</a:t>
            </a:r>
          </a:p>
        </p:txBody>
      </p:sp>
      <p:pic>
        <p:nvPicPr>
          <p:cNvPr id="37894" name="Picture 2" descr="Screen Shot 2014-10-06 at 6 Oct   4.43.3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4600"/>
            <a:ext cx="68834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735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709928"/>
            <a:ext cx="8229600" cy="392887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Checking for empty text input fields</a:t>
            </a:r>
          </a:p>
          <a:p>
            <a:pPr lvl="1" eaLnBrk="1" hangingPunct="1"/>
            <a:r>
              <a:rPr lang="en-US" altLang="en-US" dirty="0">
                <a:ea typeface="ヒラギノ角ゴ Pro W3" pitchFamily="127" charset="-128"/>
              </a:rPr>
              <a:t>Check </a:t>
            </a:r>
            <a:r>
              <a:rPr lang="en-US" altLang="en-US" dirty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value</a:t>
            </a:r>
            <a:r>
              <a:rPr lang="en-US" altLang="en-US" dirty="0">
                <a:ea typeface="ヒラギノ角ゴ Pro W3" pitchFamily="127" charset="-128"/>
              </a:rPr>
              <a:t> property for a value</a:t>
            </a:r>
          </a:p>
          <a:p>
            <a:pPr lvl="1" eaLnBrk="1" hangingPunct="1"/>
            <a:endParaRPr lang="en-US" altLang="en-US" dirty="0">
              <a:ea typeface="ヒラギノ角ゴ Pro W3" pitchFamily="127" charset="-128"/>
            </a:endParaRPr>
          </a:p>
          <a:p>
            <a:pPr lvl="1" eaLnBrk="1" hangingPunct="1"/>
            <a:endParaRPr lang="en-US" altLang="en-US" dirty="0">
              <a:ea typeface="ヒラギノ角ゴ Pro W3" pitchFamily="127" charset="-128"/>
            </a:endParaRPr>
          </a:p>
          <a:p>
            <a:pPr lvl="1" eaLnBrk="1" hangingPunct="1"/>
            <a:endParaRPr lang="en-US" altLang="en-US" dirty="0">
              <a:ea typeface="ヒラギノ角ゴ Pro W3" pitchFamily="127" charset="-128"/>
            </a:endParaRPr>
          </a:p>
          <a:p>
            <a:pPr lvl="1" eaLnBrk="1" hangingPunct="1"/>
            <a:endParaRPr lang="en-US" altLang="en-US" dirty="0">
              <a:ea typeface="ヒラギノ角ゴ Pro W3" pitchFamily="127" charset="-128"/>
            </a:endParaRPr>
          </a:p>
          <a:p>
            <a:pPr lvl="1" eaLnBrk="1" hangingPunct="1"/>
            <a:endParaRPr lang="en-US" altLang="en-US" dirty="0">
              <a:ea typeface="ヒラギノ角ゴ Pro W3" pitchFamily="127" charset="-128"/>
            </a:endParaRPr>
          </a:p>
          <a:p>
            <a:r>
              <a:rPr lang="en-US" altLang="en-US" dirty="0">
                <a:ea typeface="ヒラギノ角ゴ Pro W3" pitchFamily="127" charset="-128"/>
              </a:rPr>
              <a:t>Use loop statement to check each field in a group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Validating Required Fields with Custom Functions</a:t>
            </a:r>
          </a:p>
        </p:txBody>
      </p:sp>
      <p:sp>
        <p:nvSpPr>
          <p:cNvPr id="38918" name="TextBox 1"/>
          <p:cNvSpPr txBox="1">
            <a:spLocks noChangeArrowheads="1"/>
          </p:cNvSpPr>
          <p:nvPr/>
        </p:nvSpPr>
        <p:spPr bwMode="auto">
          <a:xfrm>
            <a:off x="1125685" y="2895599"/>
            <a:ext cx="618951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if 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800" baseline="30000" dirty="0" err="1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.getElementById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800" baseline="30000" dirty="0" err="1">
                <a:solidFill>
                  <a:srgbClr val="007833"/>
                </a:solidFill>
                <a:latin typeface="CourierNewPSMT" charset="0"/>
              </a:rPr>
              <a:t>firstName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).value 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=== 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""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)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baseline="30000" dirty="0">
                <a:solidFill>
                  <a:srgbClr val="777877"/>
                </a:solidFill>
                <a:latin typeface="CourierNewPSMT" charset="0"/>
              </a:rPr>
              <a:t>   // code to run if the field is blank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459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709928"/>
            <a:ext cx="8229600" cy="3700272"/>
          </a:xfrm>
        </p:spPr>
        <p:txBody>
          <a:bodyPr/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Checking for selection lists with no values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Check value of </a:t>
            </a:r>
            <a:r>
              <a:rPr lang="en-US" altLang="en-US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selectedIndex</a:t>
            </a:r>
            <a:r>
              <a:rPr lang="en-US" altLang="en-US">
                <a:ea typeface="ヒラギノ角ゴ Pro W3" pitchFamily="127" charset="-128"/>
              </a:rPr>
              <a:t> property</a:t>
            </a:r>
          </a:p>
          <a:p>
            <a:pPr lvl="2" eaLnBrk="1" hangingPunct="1"/>
            <a:r>
              <a:rPr lang="en-US" altLang="en-US">
                <a:ea typeface="ヒラギノ角ゴ Pro W3" pitchFamily="127" charset="-128"/>
              </a:rPr>
              <a:t>If no option is selected, value is -1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Validating Required Fields with Custom Functions</a:t>
            </a:r>
          </a:p>
        </p:txBody>
      </p:sp>
      <p:sp>
        <p:nvSpPr>
          <p:cNvPr id="39942" name="TextBox 6"/>
          <p:cNvSpPr txBox="1">
            <a:spLocks noChangeArrowheads="1"/>
          </p:cNvSpPr>
          <p:nvPr/>
        </p:nvSpPr>
        <p:spPr bwMode="auto">
          <a:xfrm>
            <a:off x="1295400" y="3135313"/>
            <a:ext cx="678180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if 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800" baseline="30000" dirty="0" err="1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.getElementById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"state"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).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selectedIndex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=== -</a:t>
            </a:r>
            <a:r>
              <a:rPr lang="en-US" altLang="en-US" sz="2800" baseline="30000" dirty="0">
                <a:solidFill>
                  <a:srgbClr val="00477B"/>
                </a:solidFill>
                <a:latin typeface="CourierNewPSMT" charset="0"/>
              </a:rPr>
              <a:t>1 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baseline="30000" dirty="0">
                <a:solidFill>
                  <a:srgbClr val="777877"/>
                </a:solidFill>
                <a:latin typeface="CourierNewPSMT" charset="0"/>
              </a:rPr>
              <a:t>     // code to run if the field is blank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}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5162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Checking for option button sets with no selection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Check value of </a:t>
            </a:r>
            <a:r>
              <a:rPr lang="en-US" altLang="en-US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checked</a:t>
            </a:r>
            <a:r>
              <a:rPr lang="en-US" altLang="en-US">
                <a:ea typeface="ヒラギノ角ゴ Pro W3" pitchFamily="127" charset="-128"/>
              </a:rPr>
              <a:t> property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Use And (</a:t>
            </a:r>
            <a:r>
              <a:rPr lang="en-US" altLang="en-US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&amp;&amp;</a:t>
            </a:r>
            <a:r>
              <a:rPr lang="en-US" altLang="en-US">
                <a:ea typeface="ヒラギノ角ゴ Pro W3" pitchFamily="127" charset="-128"/>
              </a:rPr>
              <a:t>) operators to check if no option button is selected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Validating Required Fields with Custom Functions</a:t>
            </a:r>
          </a:p>
        </p:txBody>
      </p:sp>
      <p:sp>
        <p:nvSpPr>
          <p:cNvPr id="40966" name="TextBox 6"/>
          <p:cNvSpPr txBox="1">
            <a:spLocks noChangeArrowheads="1"/>
          </p:cNvSpPr>
          <p:nvPr/>
        </p:nvSpPr>
        <p:spPr bwMode="auto">
          <a:xfrm>
            <a:off x="1079500" y="3352800"/>
            <a:ext cx="69977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8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buttons 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 dirty="0" err="1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.getElementsByName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"Color"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if 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!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buttons[</a:t>
            </a:r>
            <a:r>
              <a:rPr lang="en-US" altLang="en-US" sz="2800" baseline="30000" dirty="0">
                <a:solidFill>
                  <a:srgbClr val="00477B"/>
                </a:solidFill>
                <a:latin typeface="CourierNewPSMT" charset="0"/>
              </a:rPr>
              <a:t>0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].checked 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&amp;&amp; !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buttons[</a:t>
            </a:r>
            <a:r>
              <a:rPr lang="en-US" altLang="en-US" sz="2800" baseline="30000" dirty="0">
                <a:solidFill>
                  <a:srgbClr val="00477B"/>
                </a:solidFill>
                <a:latin typeface="CourierNewPSMT" charset="0"/>
              </a:rPr>
              <a:t>1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].checked 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&amp;&amp; </a:t>
            </a:r>
            <a:r>
              <a:rPr lang="en-US" altLang="en-US" sz="2800" baseline="30000" dirty="0">
                <a:solidFill>
                  <a:srgbClr val="141413"/>
                </a:solidFill>
                <a:latin typeface="LucidaGrande" charset="0"/>
              </a:rPr>
              <a:t>↵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    !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buttons[</a:t>
            </a:r>
            <a:r>
              <a:rPr lang="en-US" altLang="en-US" sz="2800" baseline="30000" dirty="0">
                <a:solidFill>
                  <a:srgbClr val="00477B"/>
                </a:solidFill>
                <a:latin typeface="CourierNewPSMT" charset="0"/>
              </a:rPr>
              <a:t>2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].checked)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baseline="30000" dirty="0">
                <a:solidFill>
                  <a:srgbClr val="777877"/>
                </a:solidFill>
                <a:latin typeface="CourierNewPSMT" charset="0"/>
              </a:rPr>
              <a:t>   // code to run if no button is selected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}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75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Sometimes need to test logic specific to a form</a:t>
            </a:r>
          </a:p>
          <a:p>
            <a:pPr eaLnBrk="1" hangingPunct="1"/>
            <a:r>
              <a:rPr lang="en-US" altLang="en-US">
                <a:ea typeface="ヒラギノ角ゴ Pro W3" pitchFamily="127" charset="-128"/>
              </a:rPr>
              <a:t>Validating based on the state of a check box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Access same </a:t>
            </a:r>
            <a:r>
              <a:rPr lang="en-US" altLang="en-US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checked</a:t>
            </a:r>
            <a:r>
              <a:rPr lang="en-US" altLang="en-US">
                <a:ea typeface="ヒラギノ角ゴ Pro W3" pitchFamily="127" charset="-128"/>
              </a:rPr>
              <a:t> property used with option button</a:t>
            </a:r>
          </a:p>
          <a:p>
            <a:pPr eaLnBrk="1" hangingPunct="1"/>
            <a:r>
              <a:rPr lang="en-US" altLang="en-US">
                <a:ea typeface="ヒラギノ角ゴ Pro W3" pitchFamily="127" charset="-128"/>
              </a:rPr>
              <a:t>Validating based on text input box contents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Can use nested </a:t>
            </a:r>
            <a:r>
              <a:rPr lang="en-US" altLang="en-US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if</a:t>
            </a:r>
            <a:r>
              <a:rPr lang="en-US" altLang="en-US">
                <a:ea typeface="ヒラギノ角ゴ Pro W3" pitchFamily="127" charset="-128"/>
              </a:rPr>
              <a:t> statements to account for possibilities when entry in one text box requires entry in another	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Validating Dependent Fields with Custom Functions</a:t>
            </a:r>
          </a:p>
        </p:txBody>
      </p:sp>
    </p:spTree>
    <p:extLst>
      <p:ext uri="{BB962C8B-B14F-4D97-AF65-F5344CB8AC3E}">
        <p14:creationId xmlns:p14="http://schemas.microsoft.com/office/powerpoint/2010/main" val="110989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Validating Dependent Fields with Custom Functions</a:t>
            </a:r>
          </a:p>
        </p:txBody>
      </p:sp>
      <p:pic>
        <p:nvPicPr>
          <p:cNvPr id="43013" name="Picture 2" descr="Screen Shot 2014-10-06 at 6 Oct   4.56.0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5638800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609600" y="5424488"/>
            <a:ext cx="7758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Figure 6-21 </a:t>
            </a:r>
            <a:r>
              <a:rPr lang="en-US" altLang="en-US"/>
              <a:t>Flowchart diagram of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validateCreateAccount()</a:t>
            </a:r>
            <a:r>
              <a:rPr lang="en-US" altLang="en-US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306470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481329"/>
            <a:ext cx="8229600" cy="377647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You can check whether numeric fields contain numbers</a:t>
            </a:r>
          </a:p>
          <a:p>
            <a:pPr lvl="1" eaLnBrk="1" hangingPunct="1">
              <a:defRPr/>
            </a:pPr>
            <a:r>
              <a:rPr lang="en-US" dirty="0"/>
              <a:t>Use </a:t>
            </a:r>
            <a:r>
              <a:rPr lang="en-US" dirty="0" err="1">
                <a:latin typeface="Courier New"/>
                <a:cs typeface="Courier New"/>
              </a:rPr>
              <a:t>isNaN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 function</a:t>
            </a:r>
          </a:p>
          <a:p>
            <a:pPr lvl="2" eaLnBrk="1" hangingPunct="1">
              <a:defRPr/>
            </a:pPr>
            <a:r>
              <a:rPr lang="en-US" dirty="0"/>
              <a:t>returns true if value is not a number</a:t>
            </a:r>
          </a:p>
          <a:p>
            <a:pPr marL="914400" lvl="2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US" sz="2800" baseline="30000" dirty="0" err="1">
                <a:solidFill>
                  <a:srgbClr val="141413"/>
                </a:solidFill>
                <a:latin typeface="CourierNewPSMT"/>
              </a:rPr>
              <a:t>isNaN</a:t>
            </a:r>
            <a:r>
              <a:rPr lang="en-US" sz="2800" baseline="30000" dirty="0">
                <a:solidFill>
                  <a:srgbClr val="141413"/>
                </a:solidFill>
                <a:latin typeface="CourierNewPSMT"/>
              </a:rPr>
              <a:t>(</a:t>
            </a:r>
            <a:r>
              <a:rPr lang="en-US" sz="2800" baseline="30000" dirty="0" err="1">
                <a:solidFill>
                  <a:srgbClr val="00477B"/>
                </a:solidFill>
                <a:latin typeface="CourierNewPSMT"/>
              </a:rPr>
              <a:t>document</a:t>
            </a:r>
            <a:r>
              <a:rPr lang="en-US" sz="2800" baseline="30000" dirty="0" err="1">
                <a:solidFill>
                  <a:srgbClr val="141413"/>
                </a:solidFill>
                <a:latin typeface="CourierNewPSMT"/>
              </a:rPr>
              <a:t>.getElementById</a:t>
            </a:r>
            <a:r>
              <a:rPr lang="en-US" sz="2800" baseline="30000" dirty="0">
                <a:solidFill>
                  <a:srgbClr val="141413"/>
                </a:solidFill>
                <a:latin typeface="CourierNewPSMT"/>
              </a:rPr>
              <a:t>(</a:t>
            </a:r>
            <a:r>
              <a:rPr lang="en-US" sz="2800" baseline="30000" dirty="0">
                <a:solidFill>
                  <a:srgbClr val="007833"/>
                </a:solidFill>
                <a:latin typeface="CourierNewPSMT"/>
              </a:rPr>
              <a:t>"subtotal"</a:t>
            </a:r>
            <a:r>
              <a:rPr lang="en-US" sz="2800" baseline="30000" dirty="0">
                <a:solidFill>
                  <a:srgbClr val="141413"/>
                </a:solidFill>
                <a:latin typeface="CourierNewPSMT"/>
              </a:rPr>
              <a:t>).value)</a:t>
            </a:r>
            <a:endParaRPr lang="en-US" sz="2800" dirty="0"/>
          </a:p>
          <a:p>
            <a:pPr eaLnBrk="1" hangingPunct="1">
              <a:defRPr/>
            </a:pPr>
            <a:r>
              <a:rPr lang="en-US" dirty="0"/>
              <a:t>Character patterns like zip codes require regular expressions (WA120, Day 6)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Validating Content Type with Custom Functions</a:t>
            </a:r>
          </a:p>
        </p:txBody>
      </p:sp>
    </p:spTree>
    <p:extLst>
      <p:ext uri="{BB962C8B-B14F-4D97-AF65-F5344CB8AC3E}">
        <p14:creationId xmlns:p14="http://schemas.microsoft.com/office/powerpoint/2010/main" val="382286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Validation checks that information conforms to rules</a:t>
            </a:r>
          </a:p>
          <a:p>
            <a:pPr eaLnBrk="1" hangingPunct="1"/>
            <a:r>
              <a:rPr lang="en-US" altLang="en-US">
                <a:ea typeface="ヒラギノ角ゴ Pro W3" pitchFamily="127" charset="-128"/>
              </a:rPr>
              <a:t>Assistive functions reduce likelihood of user errors</a:t>
            </a:r>
            <a:endParaRPr lang="en-US" altLang="en-US">
              <a:latin typeface="Courier New" pitchFamily="49" charset="0"/>
              <a:ea typeface="ヒラギノ角ゴ Pro W3" pitchFamily="127" charset="-128"/>
            </a:endParaRPr>
          </a:p>
          <a:p>
            <a:pPr eaLnBrk="1" hangingPunct="1"/>
            <a:r>
              <a:rPr lang="en-US" altLang="en-US">
                <a:ea typeface="ヒラギノ角ゴ Pro W3" pitchFamily="127" charset="-128"/>
              </a:rPr>
              <a:t>Browser-based validation is built into modern browsers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Customizable through Constraint Validation API</a:t>
            </a:r>
          </a:p>
          <a:p>
            <a:pPr eaLnBrk="1" hangingPunct="1"/>
            <a:r>
              <a:rPr lang="en-US" altLang="en-US">
                <a:latin typeface="Courier New" pitchFamily="49" charset="0"/>
                <a:ea typeface="ヒラギノ角ゴ Pro W3" pitchFamily="127" charset="-128"/>
              </a:rPr>
              <a:t>preventDefault()</a:t>
            </a:r>
            <a:r>
              <a:rPr lang="en-US" altLang="en-US">
                <a:ea typeface="ヒラギノ角ゴ Pro W3" pitchFamily="127" charset="-128"/>
              </a:rPr>
              <a:t> method blocks action normally associated with an event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99496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ヒラギノ角ゴ Pro W3" pitchFamily="127" charset="-128"/>
              </a:rPr>
              <a:t>Common elements for collecting form data:</a:t>
            </a:r>
            <a:br>
              <a:rPr lang="en-US" altLang="en-US" dirty="0">
                <a:ea typeface="ヒラギノ角ゴ Pro W3" pitchFamily="127" charset="-128"/>
              </a:rPr>
            </a:br>
            <a:endParaRPr lang="en-US" altLang="en-US" dirty="0">
              <a:ea typeface="ヒラギノ角ゴ Pro W3" pitchFamily="127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select</a:t>
            </a:r>
            <a:endParaRPr lang="en-US" altLang="en-US" sz="2200" dirty="0">
              <a:latin typeface="Courier New" pitchFamily="49" charset="0"/>
              <a:ea typeface="ヒラギノ角ゴ Pro W3" pitchFamily="127" charset="-128"/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option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err="1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textarea</a:t>
            </a:r>
            <a:endParaRPr lang="en-US" altLang="en-US" sz="2200" dirty="0">
              <a:latin typeface="Courier New" pitchFamily="49" charset="0"/>
              <a:ea typeface="ヒラギノ角ゴ Pro W3" pitchFamily="127" charset="-128"/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button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Using JavaScript with Forms</a:t>
            </a:r>
          </a:p>
        </p:txBody>
      </p:sp>
    </p:spTree>
    <p:extLst>
      <p:ext uri="{BB962C8B-B14F-4D97-AF65-F5344CB8AC3E}">
        <p14:creationId xmlns:p14="http://schemas.microsoft.com/office/powerpoint/2010/main" val="394355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ヒラギノ角ゴ Pro W3" pitchFamily="127" charset="-128"/>
              </a:rPr>
              <a:t>To validate required text input fields</a:t>
            </a:r>
          </a:p>
          <a:p>
            <a:pPr lvl="1"/>
            <a:r>
              <a:rPr lang="en-US" altLang="en-US">
                <a:ea typeface="ヒラギノ角ゴ Pro W3" pitchFamily="127" charset="-128"/>
              </a:rPr>
              <a:t>Retrieve the values of the required fields</a:t>
            </a:r>
          </a:p>
          <a:p>
            <a:pPr lvl="1"/>
            <a:r>
              <a:rPr lang="en-US" altLang="en-US">
                <a:ea typeface="ヒラギノ角ゴ Pro W3" pitchFamily="127" charset="-128"/>
              </a:rPr>
              <a:t>Check if the value of any of them is an empty string </a:t>
            </a:r>
          </a:p>
          <a:p>
            <a:r>
              <a:rPr lang="en-US" altLang="en-US">
                <a:ea typeface="ヒラギノ角ゴ Pro W3" pitchFamily="127" charset="-128"/>
              </a:rPr>
              <a:t>To validate required selection lists</a:t>
            </a:r>
          </a:p>
          <a:p>
            <a:pPr lvl="1"/>
            <a:r>
              <a:rPr lang="en-US" altLang="en-US">
                <a:ea typeface="ヒラギノ角ゴ Pro W3" pitchFamily="127" charset="-128"/>
              </a:rPr>
              <a:t>Retrieve the </a:t>
            </a:r>
            <a:r>
              <a:rPr lang="en-US" altLang="en-US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selectedIndex</a:t>
            </a:r>
            <a:r>
              <a:rPr lang="en-US" altLang="en-US">
                <a:ea typeface="ヒラギノ角ゴ Pro W3" pitchFamily="127" charset="-128"/>
              </a:rPr>
              <a:t> value</a:t>
            </a:r>
          </a:p>
          <a:p>
            <a:pPr lvl="1"/>
            <a:r>
              <a:rPr lang="en-US" altLang="en-US">
                <a:ea typeface="ヒラギノ角ゴ Pro W3" pitchFamily="127" charset="-128"/>
              </a:rPr>
              <a:t>Check whether it’s equal to -1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82671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ヒラギノ角ゴ Pro W3" pitchFamily="127" charset="-128"/>
              </a:rPr>
              <a:t>To check if an option button is selected, access the value of its </a:t>
            </a:r>
            <a:r>
              <a:rPr lang="en-US" altLang="en-US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checked</a:t>
            </a:r>
            <a:r>
              <a:rPr lang="en-US" altLang="en-US">
                <a:ea typeface="ヒラギノ角ゴ Pro W3" pitchFamily="127" charset="-128"/>
              </a:rPr>
              <a:t> property. </a:t>
            </a:r>
          </a:p>
          <a:p>
            <a:r>
              <a:rPr lang="en-US" altLang="en-US">
                <a:ea typeface="ヒラギノ角ゴ Pro W3" pitchFamily="127" charset="-128"/>
              </a:rPr>
              <a:t>To check if none of the option buttons in a set are selected, create a conditional statement using And (</a:t>
            </a:r>
            <a:r>
              <a:rPr lang="en-US" altLang="en-US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&amp;&amp;</a:t>
            </a:r>
            <a:r>
              <a:rPr lang="en-US" altLang="en-US">
                <a:ea typeface="ヒラギノ角ゴ Pro W3" pitchFamily="127" charset="-128"/>
              </a:rPr>
              <a:t>) operators</a:t>
            </a:r>
          </a:p>
          <a:p>
            <a:r>
              <a:rPr lang="en-US" altLang="en-US">
                <a:ea typeface="ヒラギノ角ゴ Pro W3" pitchFamily="127" charset="-128"/>
              </a:rPr>
              <a:t>In some cases, you need to create validation functions to test logic specific to your form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6069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066800" y="5121275"/>
            <a:ext cx="4837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6-4 </a:t>
            </a:r>
            <a:r>
              <a:rPr lang="en-US" altLang="en-US"/>
              <a:t>Properties of elements within forms</a:t>
            </a:r>
          </a:p>
        </p:txBody>
      </p:sp>
      <p:pic>
        <p:nvPicPr>
          <p:cNvPr id="8198" name="Picture 1" descr="Screen Shot 2014-10-06 at 6 Oct   2.42.4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38250"/>
            <a:ext cx="73914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Working with Input Fields</a:t>
            </a:r>
          </a:p>
        </p:txBody>
      </p:sp>
    </p:spTree>
    <p:extLst>
      <p:ext uri="{BB962C8B-B14F-4D97-AF65-F5344CB8AC3E}">
        <p14:creationId xmlns:p14="http://schemas.microsoft.com/office/powerpoint/2010/main" val="215496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236788" y="2613025"/>
            <a:ext cx="4670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 dirty="0"/>
              <a:t>Table 6-5 </a:t>
            </a:r>
            <a:r>
              <a:rPr lang="en-US" altLang="en-US" dirty="0"/>
              <a:t>Methods of elements within forms</a:t>
            </a:r>
          </a:p>
        </p:txBody>
      </p:sp>
      <p:pic>
        <p:nvPicPr>
          <p:cNvPr id="9222" name="Picture 2" descr="Screen Shot 2014-10-06 at 6 Oct   2.42.5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77912"/>
            <a:ext cx="80772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3" descr="Screen Shot 2014-10-06 at 6 Oct   2.42.58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82912"/>
            <a:ext cx="80772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Rectangle 4"/>
          <p:cNvSpPr>
            <a:spLocks noChangeArrowheads="1"/>
          </p:cNvSpPr>
          <p:nvPr/>
        </p:nvSpPr>
        <p:spPr bwMode="auto">
          <a:xfrm>
            <a:off x="2326481" y="6030912"/>
            <a:ext cx="449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 dirty="0"/>
              <a:t>Table 6-6 </a:t>
            </a:r>
            <a:r>
              <a:rPr lang="en-US" altLang="en-US" dirty="0"/>
              <a:t>Events of elements within forms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Working with Input Fields</a:t>
            </a:r>
          </a:p>
        </p:txBody>
      </p:sp>
    </p:spTree>
    <p:extLst>
      <p:ext uri="{BB962C8B-B14F-4D97-AF65-F5344CB8AC3E}">
        <p14:creationId xmlns:p14="http://schemas.microsoft.com/office/powerpoint/2010/main" val="321071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A395-AC74-4CC8-8CB3-4801924E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FFD8A-A38B-4AB8-94F6-515D57EB1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https://www.w3schools.com/js/js_events_examples.asp</a:t>
            </a:r>
            <a:endParaRPr lang="en-US" dirty="0"/>
          </a:p>
          <a:p>
            <a:endParaRPr lang="en-US" dirty="0"/>
          </a:p>
          <a:p>
            <a:r>
              <a:rPr lang="en-US" dirty="0"/>
              <a:t>Input Events</a:t>
            </a:r>
          </a:p>
          <a:p>
            <a:r>
              <a:rPr lang="en-US" dirty="0" err="1">
                <a:hlinkClick r:id="rId3"/>
              </a:rPr>
              <a:t>onblur</a:t>
            </a:r>
            <a:r>
              <a:rPr lang="en-US" dirty="0">
                <a:hlinkClick r:id="rId3"/>
              </a:rPr>
              <a:t> - When a user leaves an input field</a:t>
            </a:r>
            <a:br>
              <a:rPr lang="en-US" dirty="0"/>
            </a:br>
            <a:r>
              <a:rPr lang="en-US" dirty="0" err="1">
                <a:hlinkClick r:id="rId4"/>
              </a:rPr>
              <a:t>onchange</a:t>
            </a:r>
            <a:r>
              <a:rPr lang="en-US" dirty="0">
                <a:hlinkClick r:id="rId4"/>
              </a:rPr>
              <a:t> - When a user changes the content of an input field</a:t>
            </a:r>
            <a:br>
              <a:rPr lang="en-US" dirty="0"/>
            </a:br>
            <a:r>
              <a:rPr lang="en-US" dirty="0" err="1">
                <a:hlinkClick r:id="rId5"/>
              </a:rPr>
              <a:t>onchange</a:t>
            </a:r>
            <a:r>
              <a:rPr lang="en-US" dirty="0">
                <a:hlinkClick r:id="rId5"/>
              </a:rPr>
              <a:t> - When a user selects a dropdown value</a:t>
            </a:r>
            <a:br>
              <a:rPr lang="en-US" dirty="0"/>
            </a:br>
            <a:r>
              <a:rPr lang="en-US" dirty="0" err="1">
                <a:hlinkClick r:id="rId6"/>
              </a:rPr>
              <a:t>onfocus</a:t>
            </a:r>
            <a:r>
              <a:rPr lang="en-US" dirty="0">
                <a:hlinkClick r:id="rId6"/>
              </a:rPr>
              <a:t> - When an input field gets focus</a:t>
            </a:r>
            <a:br>
              <a:rPr lang="en-US" dirty="0"/>
            </a:br>
            <a:r>
              <a:rPr lang="en-US" dirty="0" err="1">
                <a:hlinkClick r:id="rId7"/>
              </a:rPr>
              <a:t>onselect</a:t>
            </a:r>
            <a:r>
              <a:rPr lang="en-US" dirty="0">
                <a:hlinkClick r:id="rId7"/>
              </a:rPr>
              <a:t> - When input text is selected</a:t>
            </a:r>
            <a:br>
              <a:rPr lang="en-US" dirty="0"/>
            </a:br>
            <a:r>
              <a:rPr lang="en-US" dirty="0" err="1">
                <a:hlinkClick r:id="rId8"/>
              </a:rPr>
              <a:t>onsubmit</a:t>
            </a:r>
            <a:r>
              <a:rPr lang="en-US" dirty="0">
                <a:hlinkClick r:id="rId8"/>
              </a:rPr>
              <a:t> - When a user clicks the submit button</a:t>
            </a:r>
            <a:br>
              <a:rPr lang="en-US" dirty="0"/>
            </a:br>
            <a:r>
              <a:rPr lang="en-US" dirty="0" err="1">
                <a:hlinkClick r:id="rId9"/>
              </a:rPr>
              <a:t>onreset</a:t>
            </a:r>
            <a:r>
              <a:rPr lang="en-US" dirty="0">
                <a:hlinkClick r:id="rId9"/>
              </a:rPr>
              <a:t> - When a user clicks the reset button</a:t>
            </a:r>
            <a:br>
              <a:rPr lang="en-US" dirty="0"/>
            </a:br>
            <a:r>
              <a:rPr lang="en-US" dirty="0" err="1">
                <a:hlinkClick r:id="rId10"/>
              </a:rPr>
              <a:t>onkeydown</a:t>
            </a:r>
            <a:r>
              <a:rPr lang="en-US" dirty="0">
                <a:hlinkClick r:id="rId10"/>
              </a:rPr>
              <a:t> - When a user is pressing/holding down a key</a:t>
            </a:r>
            <a:br>
              <a:rPr lang="en-US" dirty="0"/>
            </a:br>
            <a:r>
              <a:rPr lang="en-US" dirty="0" err="1">
                <a:hlinkClick r:id="rId11"/>
              </a:rPr>
              <a:t>onkeypress</a:t>
            </a:r>
            <a:r>
              <a:rPr lang="en-US" dirty="0">
                <a:hlinkClick r:id="rId11"/>
              </a:rPr>
              <a:t> - When a user is pressing/holding down a key</a:t>
            </a:r>
            <a:br>
              <a:rPr lang="en-US" dirty="0"/>
            </a:br>
            <a:r>
              <a:rPr lang="en-US" dirty="0" err="1">
                <a:hlinkClick r:id="rId12"/>
              </a:rPr>
              <a:t>onkeyup</a:t>
            </a:r>
            <a:r>
              <a:rPr lang="en-US" dirty="0">
                <a:hlinkClick r:id="rId12"/>
              </a:rPr>
              <a:t> - When the user releases a key</a:t>
            </a:r>
            <a:br>
              <a:rPr lang="en-US" dirty="0"/>
            </a:br>
            <a:r>
              <a:rPr lang="en-US" dirty="0" err="1">
                <a:hlinkClick r:id="rId13"/>
              </a:rPr>
              <a:t>onkeyup</a:t>
            </a:r>
            <a:r>
              <a:rPr lang="en-US" dirty="0">
                <a:hlinkClick r:id="rId13"/>
              </a:rPr>
              <a:t> - When the user releases a key</a:t>
            </a:r>
            <a:br>
              <a:rPr lang="en-US" dirty="0"/>
            </a:br>
            <a:r>
              <a:rPr lang="en-US" dirty="0" err="1">
                <a:hlinkClick r:id="rId14"/>
              </a:rPr>
              <a:t>onkeydown</a:t>
            </a:r>
            <a:r>
              <a:rPr lang="en-US" dirty="0">
                <a:hlinkClick r:id="rId14"/>
              </a:rPr>
              <a:t> vs </a:t>
            </a:r>
            <a:r>
              <a:rPr lang="en-US" dirty="0" err="1">
                <a:hlinkClick r:id="rId14"/>
              </a:rPr>
              <a:t>onkeyup</a:t>
            </a:r>
            <a:r>
              <a:rPr lang="en-US" dirty="0">
                <a:hlinkClick r:id="rId14"/>
              </a:rPr>
              <a:t> - Both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66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You can use the </a:t>
            </a:r>
            <a:r>
              <a:rPr lang="en-US" altLang="en-US" dirty="0" err="1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getElementsByTagName</a:t>
            </a:r>
            <a:r>
              <a:rPr lang="en-US" altLang="en-US" dirty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()</a:t>
            </a:r>
            <a:r>
              <a:rPr lang="en-US" altLang="en-US" dirty="0">
                <a:ea typeface="ヒラギノ角ゴ Pro W3" pitchFamily="127" charset="-128"/>
              </a:rPr>
              <a:t> method:</a:t>
            </a:r>
            <a:endParaRPr lang="en-US" altLang="en-US" dirty="0">
              <a:latin typeface="Courier New" pitchFamily="49" charset="0"/>
              <a:ea typeface="ヒラギノ角ゴ Pro W3" pitchFamily="127" charset="-128"/>
            </a:endParaRPr>
          </a:p>
          <a:p>
            <a:pPr marL="914400" lvl="2" indent="0" eaLnBrk="1" hangingPunct="1">
              <a:buFontTx/>
              <a:buNone/>
            </a:pPr>
            <a:r>
              <a:rPr lang="en-US" altLang="en-US" dirty="0" err="1">
                <a:latin typeface="Courier New" pitchFamily="49" charset="0"/>
                <a:ea typeface="ヒラギノ角ゴ Pro W3" pitchFamily="127" charset="-128"/>
              </a:rPr>
              <a:t>getElementsByTagName</a:t>
            </a:r>
            <a:r>
              <a:rPr lang="en-US" altLang="en-US" dirty="0">
                <a:latin typeface="Courier New" pitchFamily="49" charset="0"/>
                <a:ea typeface="ヒラギノ角ゴ Pro W3" pitchFamily="127" charset="-128"/>
              </a:rPr>
              <a:t>("form")[0]</a:t>
            </a:r>
            <a:br>
              <a:rPr lang="en-US" altLang="en-US" dirty="0">
                <a:latin typeface="Courier New" pitchFamily="49" charset="0"/>
                <a:ea typeface="ヒラギノ角ゴ Pro W3" pitchFamily="127" charset="-128"/>
              </a:rPr>
            </a:br>
            <a:endParaRPr lang="en-US" altLang="en-US" dirty="0">
              <a:latin typeface="Courier New" pitchFamily="49" charset="0"/>
              <a:ea typeface="ヒラギノ角ゴ Pro W3" pitchFamily="127" charset="-128"/>
            </a:endParaRPr>
          </a:p>
          <a:p>
            <a:pPr lvl="1"/>
            <a:r>
              <a:rPr lang="en-US" altLang="en-US" dirty="0">
                <a:ea typeface="ヒラギノ角ゴ Pro W3" pitchFamily="127" charset="-128"/>
              </a:rPr>
              <a:t>This is good in a document that only contains ONE form.</a:t>
            </a:r>
          </a:p>
          <a:p>
            <a:pPr eaLnBrk="1" hangingPunct="1"/>
            <a:r>
              <a:rPr lang="en-US" altLang="en-US" dirty="0">
                <a:latin typeface="Courier New" pitchFamily="49" charset="0"/>
                <a:ea typeface="ヒラギノ角ゴ Pro W3" pitchFamily="127" charset="-128"/>
              </a:rPr>
              <a:t>Document</a:t>
            </a:r>
            <a:r>
              <a:rPr lang="en-US" altLang="en-US" dirty="0">
                <a:ea typeface="ヒラギノ角ゴ Pro W3" pitchFamily="127" charset="-128"/>
              </a:rPr>
              <a:t> object includes a </a:t>
            </a:r>
            <a:r>
              <a:rPr lang="en-US" altLang="en-US" dirty="0">
                <a:latin typeface="Courier New" pitchFamily="49" charset="0"/>
                <a:ea typeface="ヒラギノ角ゴ Pro W3" pitchFamily="127" charset="-128"/>
              </a:rPr>
              <a:t>forms[]</a:t>
            </a:r>
            <a:r>
              <a:rPr lang="en-US" altLang="en-US" dirty="0">
                <a:ea typeface="ヒラギノ角ゴ Pro W3" pitchFamily="127" charset="-128"/>
              </a:rPr>
              <a:t> array</a:t>
            </a:r>
          </a:p>
          <a:p>
            <a:pPr lvl="1" eaLnBrk="1" hangingPunct="1"/>
            <a:r>
              <a:rPr lang="en-US" altLang="en-US" dirty="0">
                <a:ea typeface="ヒラギノ角ゴ Pro W3" pitchFamily="127" charset="-128"/>
              </a:rPr>
              <a:t>This contains all forms on a web page</a:t>
            </a:r>
          </a:p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The</a:t>
            </a:r>
            <a:r>
              <a:rPr lang="en-US" altLang="en-US" dirty="0">
                <a:latin typeface="Courier New" pitchFamily="49" charset="0"/>
                <a:ea typeface="ヒラギノ角ゴ Pro W3" pitchFamily="127" charset="-128"/>
              </a:rPr>
              <a:t> form</a:t>
            </a:r>
            <a:r>
              <a:rPr lang="en-US" altLang="en-US" dirty="0">
                <a:ea typeface="ヒラギノ角ゴ Pro W3" pitchFamily="127" charset="-128"/>
              </a:rPr>
              <a:t> object has an </a:t>
            </a:r>
            <a:r>
              <a:rPr lang="en-US" altLang="en-US" dirty="0">
                <a:latin typeface="Courier New" pitchFamily="49" charset="0"/>
                <a:ea typeface="ヒラギノ角ゴ Pro W3" pitchFamily="127" charset="-128"/>
              </a:rPr>
              <a:t>elements[]</a:t>
            </a:r>
            <a:r>
              <a:rPr lang="en-US" altLang="en-US" dirty="0">
                <a:ea typeface="ヒラギノ角ゴ Pro W3" pitchFamily="127" charset="-128"/>
              </a:rPr>
              <a:t> array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ヒラギノ角ゴ Pro W3" pitchFamily="127" charset="-128"/>
              </a:rPr>
              <a:t>Referencing Forms and Form Elements</a:t>
            </a:r>
          </a:p>
        </p:txBody>
      </p:sp>
    </p:spTree>
    <p:extLst>
      <p:ext uri="{BB962C8B-B14F-4D97-AF65-F5344CB8AC3E}">
        <p14:creationId xmlns:p14="http://schemas.microsoft.com/office/powerpoint/2010/main" val="215600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itchFamily="49" charset="0"/>
                <a:ea typeface="ヒラギノ角ゴ Pro W3" pitchFamily="127" charset="-128"/>
              </a:rPr>
              <a:t>elements[]</a:t>
            </a:r>
            <a:r>
              <a:rPr lang="en-US" altLang="en-US">
                <a:ea typeface="ヒラギノ角ゴ Pro W3" pitchFamily="127" charset="-128"/>
              </a:rPr>
              <a:t> array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Contains objects representing each control in a form</a:t>
            </a:r>
          </a:p>
          <a:p>
            <a:pPr eaLnBrk="1" hangingPunct="1"/>
            <a:r>
              <a:rPr lang="en-US" altLang="en-US">
                <a:ea typeface="ヒラギノ角ゴ Pro W3" pitchFamily="127" charset="-128"/>
              </a:rPr>
              <a:t>Reference form index number in the </a:t>
            </a:r>
            <a:r>
              <a:rPr lang="en-US" altLang="en-US">
                <a:latin typeface="Courier New" pitchFamily="49" charset="0"/>
                <a:ea typeface="ヒラギノ角ゴ Pro W3" pitchFamily="127" charset="-128"/>
              </a:rPr>
              <a:t>forms[]</a:t>
            </a:r>
            <a:r>
              <a:rPr lang="en-US" altLang="en-US">
                <a:ea typeface="ヒラギノ角ゴ Pro W3" pitchFamily="127" charset="-128"/>
              </a:rPr>
              <a:t> array</a:t>
            </a:r>
          </a:p>
          <a:p>
            <a:pPr lvl="1" eaLnBrk="1" hangingPunct="1"/>
            <a:r>
              <a:rPr lang="en-US" altLang="en-US">
                <a:ea typeface="ヒラギノ角ゴ Pro W3" pitchFamily="127" charset="-128"/>
              </a:rPr>
              <a:t>Followed by the appropriate element index number from the </a:t>
            </a:r>
            <a:r>
              <a:rPr lang="en-US" altLang="en-US">
                <a:latin typeface="Courier New" pitchFamily="49" charset="0"/>
                <a:ea typeface="ヒラギノ角ゴ Pro W3" pitchFamily="127" charset="-128"/>
              </a:rPr>
              <a:t>elements[]</a:t>
            </a:r>
            <a:r>
              <a:rPr lang="en-US" altLang="en-US">
                <a:ea typeface="ヒラギノ角ゴ Pro W3" pitchFamily="127" charset="-128"/>
              </a:rPr>
              <a:t> array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ヒラギノ角ゴ Pro W3" pitchFamily="127" charset="-128"/>
              </a:rPr>
              <a:t>Referencing Forms and Form Elements</a:t>
            </a:r>
          </a:p>
        </p:txBody>
      </p:sp>
    </p:spTree>
    <p:extLst>
      <p:ext uri="{BB962C8B-B14F-4D97-AF65-F5344CB8AC3E}">
        <p14:creationId xmlns:p14="http://schemas.microsoft.com/office/powerpoint/2010/main" val="126374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4" val="RXP"/>
  <p:tag name="VARPPTCOMPATIBLERD03" val="RXP"/>
  <p:tag name="VARPPTTYPE" val="RXP"/>
  <p:tag name="VARPPTSLIDEFORMAT" val="RXP"/>
  <p:tag name="VARSAVEMESSAGETIMESTAMP" val="RXP7/26/201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Hunter_120</Template>
  <TotalTime>5871</TotalTime>
  <Words>1332</Words>
  <Application>Microsoft Office PowerPoint</Application>
  <PresentationFormat>On-screen Show (4:3)</PresentationFormat>
  <Paragraphs>205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ＭＳ Ｐゴシック</vt:lpstr>
      <vt:lpstr>Arial</vt:lpstr>
      <vt:lpstr>Calibri</vt:lpstr>
      <vt:lpstr>Courier New</vt:lpstr>
      <vt:lpstr>CourierNewPSMT</vt:lpstr>
      <vt:lpstr>Lucida Sans Unicode</vt:lpstr>
      <vt:lpstr>LucidaGrande</vt:lpstr>
      <vt:lpstr>Times New Roman</vt:lpstr>
      <vt:lpstr>Verdana</vt:lpstr>
      <vt:lpstr>Wingdings 2</vt:lpstr>
      <vt:lpstr>Wingdings 3</vt:lpstr>
      <vt:lpstr>ヒラギノ角ゴ Pro W3</vt:lpstr>
      <vt:lpstr>Concourse</vt:lpstr>
      <vt:lpstr>PowerPoint Presentation</vt:lpstr>
      <vt:lpstr>Using JavaScript with Forms</vt:lpstr>
      <vt:lpstr>PowerPoint Presentation</vt:lpstr>
      <vt:lpstr>Using JavaScript with Forms</vt:lpstr>
      <vt:lpstr>PowerPoint Presentation</vt:lpstr>
      <vt:lpstr>PowerPoint Presentation</vt:lpstr>
      <vt:lpstr>PowerPoint Presentation</vt:lpstr>
      <vt:lpstr>Referencing Forms and Form Elements</vt:lpstr>
      <vt:lpstr>Referencing Forms and Form Elements</vt:lpstr>
      <vt:lpstr>Designing Forms to Collect More Accurate Content</vt:lpstr>
      <vt:lpstr>Designing Forms to Collect More Accurate Content</vt:lpstr>
      <vt:lpstr>Programming Forms to Increase  Content Accuracy</vt:lpstr>
      <vt:lpstr>Programming Forms to Increase Content Accuracy</vt:lpstr>
      <vt:lpstr>Programming Forms to Increase  Content Accuracy</vt:lpstr>
      <vt:lpstr>Programming Forms to Increase  Content Accuracy</vt:lpstr>
      <vt:lpstr>Programming Forms to Increase  Content Accuracy</vt:lpstr>
      <vt:lpstr>Programming Forms to Increase  Content Accuracy</vt:lpstr>
      <vt:lpstr>Programming Forms to Increase  Content Accuracy</vt:lpstr>
      <vt:lpstr>Programming Forms to Increase  Content Accuracy</vt:lpstr>
      <vt:lpstr>Programming Forms to Increase  Content Accuracy</vt:lpstr>
      <vt:lpstr>Customizing Browser-Based Validation</vt:lpstr>
      <vt:lpstr>Customizing Browser-Based Validation</vt:lpstr>
      <vt:lpstr>Customizing Browser-Based Validation</vt:lpstr>
      <vt:lpstr>Customizing Browser-Based Validation</vt:lpstr>
      <vt:lpstr>Customizing Browser-Based Validation</vt:lpstr>
      <vt:lpstr>Customizing Browser-Based Validation</vt:lpstr>
      <vt:lpstr>Customizing Browser-Based Validation</vt:lpstr>
      <vt:lpstr>Customizing Browser-Based Validation</vt:lpstr>
      <vt:lpstr>Exercise</vt:lpstr>
      <vt:lpstr>Programming Custom Validation</vt:lpstr>
      <vt:lpstr>Validating Submitted Data</vt:lpstr>
      <vt:lpstr>Validating Required Fields with Custom Functions</vt:lpstr>
      <vt:lpstr>Validating Required Fields with Custom Functions</vt:lpstr>
      <vt:lpstr>Validating Required Fields with Custom Functions</vt:lpstr>
      <vt:lpstr>Validating Required Fields with Custom Functions</vt:lpstr>
      <vt:lpstr>Validating Dependent Fields with Custom Functions</vt:lpstr>
      <vt:lpstr>Validating Dependent Fields with Custom Functions</vt:lpstr>
      <vt:lpstr>Validating Content Type with Custom Functions</vt:lpstr>
      <vt:lpstr>Summary</vt:lpstr>
      <vt:lpstr>Summary</vt:lpstr>
      <vt:lpstr>Summary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Baduk, Katerina {DOPA~Boston Dia}</dc:creator>
  <cp:lastModifiedBy>jane navarro</cp:lastModifiedBy>
  <cp:revision>25</cp:revision>
  <dcterms:created xsi:type="dcterms:W3CDTF">2016-07-26T14:32:42Z</dcterms:created>
  <dcterms:modified xsi:type="dcterms:W3CDTF">2018-04-10T13:46:48Z</dcterms:modified>
</cp:coreProperties>
</file>