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94C08-73FD-4A2A-9843-76D0C5609378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5624E-06C0-41E6-9B83-C8FE6762D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F5522C-304F-4D61-9897-79D26DEB12D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JavaScript: The Web Warrior Series, 6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2133600"/>
            <a:ext cx="8915400" cy="2554545"/>
          </a:xfrm>
          <a:prstGeom prst="rect">
            <a:avLst/>
          </a:prstGeom>
          <a:solidFill>
            <a:srgbClr val="1FAECD">
              <a:alpha val="25098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Programming with JavaScript and jQuery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Day </a:t>
            </a:r>
            <a:r>
              <a:rPr lang="en-US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4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Chapter 6: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Enhancing and Validating Forms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8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Designing Forms to Collect More Accurate Content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355725" y="5867400"/>
            <a:ext cx="770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6-3 </a:t>
            </a:r>
            <a:r>
              <a:rPr lang="en-US" altLang="en-US"/>
              <a:t>Sample fieldset updated with option buttons and selection lists</a:t>
            </a:r>
          </a:p>
        </p:txBody>
      </p:sp>
      <p:pic>
        <p:nvPicPr>
          <p:cNvPr id="15366" name="Picture 2" descr="Fig6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5900"/>
            <a:ext cx="498951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3" descr="Fig6-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33850"/>
            <a:ext cx="4953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1371600" y="3429000"/>
            <a:ext cx="580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6-2 </a:t>
            </a:r>
            <a:r>
              <a:rPr lang="en-US" altLang="en-US"/>
              <a:t>Sample fieldset containing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en-US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785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Assistive functions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Reduce likelihood of user errors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Prevent users from entering erroneous data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Removing default values from selection lists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set default value for selection list in HTML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Only to one of the options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JavaScript can set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selectedIndex</a:t>
            </a:r>
            <a:r>
              <a:rPr lang="en-US" altLang="en-US" smtClean="0">
                <a:ea typeface="ヒラギノ角ゴ Pro W3" pitchFamily="127" charset="-128"/>
              </a:rPr>
              <a:t> property to -1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Corresponds to no selection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40926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Content Accuracy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33600" y="51054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6-8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en-US"/>
              <a:t> element properties</a:t>
            </a:r>
          </a:p>
        </p:txBody>
      </p:sp>
      <p:pic>
        <p:nvPicPr>
          <p:cNvPr id="17414" name="Picture 1" descr="Screen Shot 2014-10-06 at 6 Oct   3.14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239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31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Dynamically Updating Selection List Values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add or remove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option</a:t>
            </a:r>
            <a:r>
              <a:rPr lang="en-US" altLang="en-US" smtClean="0">
                <a:ea typeface="ヒラギノ角ゴ Pro W3" pitchFamily="127" charset="-128"/>
              </a:rPr>
              <a:t> elements from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</a:t>
            </a:r>
            <a:r>
              <a:rPr lang="en-US" altLang="en-US" smtClean="0">
                <a:ea typeface="ヒラギノ角ゴ Pro W3" pitchFamily="127" charset="-128"/>
              </a:rPr>
              <a:t> element using node methods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Can change list options based on selection in another field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19444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  <p:pic>
        <p:nvPicPr>
          <p:cNvPr id="19461" name="Picture 2" descr="Screen Shot 2014-10-06 at 6 Oct   3.18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88275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268538" y="5181600"/>
            <a:ext cx="4437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6-9 </a:t>
            </a:r>
            <a:r>
              <a:rPr lang="en-US" altLang="en-US"/>
              <a:t>Properties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option</a:t>
            </a:r>
            <a:r>
              <a:rPr lang="en-US" altLang="en-US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122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74675" y="5726113"/>
            <a:ext cx="795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6-5 </a:t>
            </a:r>
            <a:r>
              <a:rPr lang="en-US" altLang="en-US"/>
              <a:t>Diagram of function for dynamically updating selection list values</a:t>
            </a:r>
          </a:p>
        </p:txBody>
      </p:sp>
      <p:pic>
        <p:nvPicPr>
          <p:cNvPr id="20486" name="Picture 1" descr="Screen Shot 2014-10-06 at 6 Oct   3.21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436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Adding Placeholder Text for Older Browsers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placeholder</a:t>
            </a:r>
            <a:r>
              <a:rPr lang="en-US" altLang="en-US" smtClean="0">
                <a:ea typeface="ヒラギノ角ゴ Pro W3" pitchFamily="127" charset="-128"/>
              </a:rPr>
              <a:t> attribute of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input</a:t>
            </a:r>
            <a:r>
              <a:rPr lang="en-US" altLang="en-US" smtClean="0">
                <a:ea typeface="ヒラギノ角ゴ Pro W3" pitchFamily="127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textarea</a:t>
            </a:r>
            <a:r>
              <a:rPr lang="en-US" altLang="en-US" smtClean="0">
                <a:ea typeface="ヒラギノ角ゴ Pro W3" pitchFamily="127" charset="-128"/>
              </a:rPr>
              <a:t> elements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Supported by modern browsers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Can recreate behavior with JavaScript for older browsers: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Add placeholder text when page finishes loading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Remove placeholder text when user selects field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Add back placeholder text if user makes no entry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12953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Automatically updating an associated field based on a user entry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Multiple elements may be associated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Example: check box to indicate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textarea</a:t>
            </a:r>
            <a:r>
              <a:rPr lang="en-US" altLang="en-US" smtClean="0">
                <a:ea typeface="ヒラギノ角ゴ Pro W3" pitchFamily="127" charset="-128"/>
              </a:rPr>
              <a:t> entry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automatically change value of one field in response to change in other field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18264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Transferring duplicate field values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copy data from one field to another based on user indicating they should have the same value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Example: Shipping Address and Billing Address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22422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Programming Forms to Increase  Content Accuracy</a:t>
            </a:r>
          </a:p>
        </p:txBody>
      </p:sp>
      <p:pic>
        <p:nvPicPr>
          <p:cNvPr id="24581" name="Picture 3" descr="Screen Shot 2014-10-06 at 6 Oct   3.29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219200" y="5954713"/>
            <a:ext cx="734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6-10 </a:t>
            </a:r>
            <a:r>
              <a:rPr lang="en-US" altLang="en-US"/>
              <a:t>Billing Address entries copied to Delivery Address section</a:t>
            </a:r>
          </a:p>
        </p:txBody>
      </p:sp>
    </p:spTree>
    <p:extLst>
      <p:ext uri="{BB962C8B-B14F-4D97-AF65-F5344CB8AC3E}">
        <p14:creationId xmlns:p14="http://schemas.microsoft.com/office/powerpoint/2010/main" val="42027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checking that form information provided by users conforms to data rules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form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Represents a form in an HTML document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Used to access form and its data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JavaScript with Forms</a:t>
            </a:r>
          </a:p>
        </p:txBody>
      </p:sp>
    </p:spTree>
    <p:extLst>
      <p:ext uri="{BB962C8B-B14F-4D97-AF65-F5344CB8AC3E}">
        <p14:creationId xmlns:p14="http://schemas.microsoft.com/office/powerpoint/2010/main" val="701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Modern browsers can perform some validation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Known as browser-based validation, native validation, or HTML5 validation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Customizing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20050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Specifying browser-based validation parameters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attributes listed in Table 6-12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Customizing Browser-Based Validation</a:t>
            </a:r>
          </a:p>
        </p:txBody>
      </p:sp>
      <p:pic>
        <p:nvPicPr>
          <p:cNvPr id="26630" name="Picture 1" descr="Screen Shot 2014-10-06 at 6 Oct   4.20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4648200" cy="318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2922106" y="5954713"/>
            <a:ext cx="58408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400" b="1" dirty="0"/>
              <a:t>Table 6-12 </a:t>
            </a:r>
            <a:r>
              <a:rPr lang="en-US" altLang="en-US" sz="1400" dirty="0"/>
              <a:t>HTML attributes to set browser-based validation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1386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Specifying browser-based validation parameters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Additional validation linked to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input</a:t>
            </a:r>
            <a:r>
              <a:rPr lang="en-US" altLang="en-US" smtClean="0">
                <a:ea typeface="ヒラギノ角ゴ Pro W3" pitchFamily="127" charset="-128"/>
              </a:rPr>
              <a:t>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type</a:t>
            </a:r>
            <a:r>
              <a:rPr lang="en-US" altLang="en-US" smtClean="0">
                <a:ea typeface="ヒラギノ角ゴ Pro W3" pitchFamily="127" charset="-128"/>
              </a:rPr>
              <a:t> values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Customizing Browser-Based Validation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914400" y="5649912"/>
            <a:ext cx="769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6-13 </a:t>
            </a:r>
            <a:r>
              <a:rPr lang="en-US" altLang="en-US"/>
              <a:t>Values for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en-US"/>
              <a:t> attribute that trigger browser-based validation</a:t>
            </a:r>
          </a:p>
        </p:txBody>
      </p:sp>
      <p:pic>
        <p:nvPicPr>
          <p:cNvPr id="27655" name="Picture 3" descr="Screen Shot 2014-10-06 at 6 Oct   4.22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06712"/>
            <a:ext cx="761365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ヒラギノ角ゴ Pro W3" pitchFamily="127" charset="-128"/>
              </a:rPr>
              <a:t>Modern browsers display feedback in similar ways, with variation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Displayed after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submit</a:t>
            </a:r>
            <a:r>
              <a:rPr lang="en-US" altLang="en-US" dirty="0" smtClean="0">
                <a:ea typeface="ヒラギノ角ゴ Pro W3" pitchFamily="127" charset="-128"/>
              </a:rPr>
              <a:t> event triggered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Invalid controls highlighted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Bubble displayed next to first control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Customizable through constraint validation API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All properties of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validity</a:t>
            </a:r>
            <a:r>
              <a:rPr lang="en-US" altLang="en-US" dirty="0" smtClean="0">
                <a:ea typeface="ヒラギノ角ゴ Pro W3" pitchFamily="127" charset="-128"/>
              </a:rPr>
              <a:t> object must have value of false for element to be valid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Customizing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2652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Customizing Browser-Based Validation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667000" y="5334000"/>
            <a:ext cx="355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6-14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validity</a:t>
            </a:r>
            <a:r>
              <a:rPr lang="en-US" altLang="en-US"/>
              <a:t> properties</a:t>
            </a:r>
          </a:p>
        </p:txBody>
      </p:sp>
      <p:pic>
        <p:nvPicPr>
          <p:cNvPr id="30726" name="Picture 2" descr="Screen Shot 2014-10-06 at 6 Oct   4.27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68438"/>
            <a:ext cx="768985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6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>
            <a:normAutofit fontScale="92500"/>
          </a:bodyPr>
          <a:lstStyle/>
          <a:p>
            <a:r>
              <a:rPr lang="en-US" altLang="en-US" sz="24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checkValidity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sz="2400" dirty="0" smtClean="0">
                <a:ea typeface="ヒラギノ角ゴ Pro W3" pitchFamily="127" charset="-128"/>
              </a:rPr>
              <a:t> and </a:t>
            </a:r>
            <a:r>
              <a:rPr lang="en-US" altLang="en-US" sz="24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setCustomValidity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sz="2400" dirty="0" smtClean="0">
                <a:ea typeface="ヒラギノ角ゴ Pro W3" pitchFamily="127" charset="-128"/>
              </a:rPr>
              <a:t> methods</a:t>
            </a:r>
          </a:p>
          <a:p>
            <a:r>
              <a:rPr lang="en-US" altLang="en-US" sz="2400" dirty="0" smtClean="0">
                <a:ea typeface="ヒラギノ角ゴ Pro W3" pitchFamily="127" charset="-128"/>
              </a:rPr>
              <a:t>CSS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:invalid </a:t>
            </a:r>
            <a:r>
              <a:rPr lang="en-US" altLang="en-US" sz="2400" dirty="0" smtClean="0">
                <a:ea typeface="ヒラギノ角ゴ Pro W3" pitchFamily="127" charset="-128"/>
              </a:rPr>
              <a:t>and </a:t>
            </a:r>
            <a:r>
              <a:rPr lang="en-US" altLang="en-US" sz="24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:valid </a:t>
            </a:r>
            <a:r>
              <a:rPr lang="en-US" altLang="en-US" sz="2400" dirty="0" smtClean="0">
                <a:ea typeface="ヒラギノ角ゴ Pro W3" pitchFamily="127" charset="-128"/>
              </a:rPr>
              <a:t>pseudo-classes</a:t>
            </a:r>
          </a:p>
          <a:p>
            <a:pPr lvl="1"/>
            <a:r>
              <a:rPr lang="en-US" altLang="en-US" sz="2200" dirty="0" smtClean="0">
                <a:ea typeface="ヒラギノ角ゴ Pro W3" pitchFamily="127" charset="-128"/>
              </a:rPr>
              <a:t>Use to change properties of form elements based on validity status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Customizing Browser-Based Validation</a:t>
            </a:r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2174875" y="3254375"/>
            <a:ext cx="59785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fname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firstName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fname.valueMissing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 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setCustomValidity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"Please fill out this field."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dirty="0"/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2174875" y="4989513"/>
            <a:ext cx="50688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#firstName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:invalid {</a:t>
            </a:r>
          </a:p>
          <a:p>
            <a:pPr eaLnBrk="1" hangingPunct="1"/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     background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: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rgb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255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233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233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/>
          </a:p>
        </p:txBody>
      </p: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1412875" y="2895600"/>
            <a:ext cx="106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baseline="30000"/>
              <a:t>JavaScript</a:t>
            </a:r>
            <a:endParaRPr lang="en-US" altLang="en-US" b="1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412875" y="4733925"/>
            <a:ext cx="1066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baseline="30000"/>
              <a:t>CSS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241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Customizing Browser-Based Validation</a:t>
            </a:r>
          </a:p>
        </p:txBody>
      </p:sp>
      <p:pic>
        <p:nvPicPr>
          <p:cNvPr id="33798" name="Picture 3" descr="Screen Shot 2014-10-06 at 6 Oct   4.34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6445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2062163" y="4992687"/>
            <a:ext cx="532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6-13 </a:t>
            </a:r>
            <a:r>
              <a:rPr lang="en-US" altLang="en-US"/>
              <a:t>Customized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2579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ヒラギノ角ゴ Pro W3" pitchFamily="127" charset="-128"/>
              </a:rPr>
              <a:t>Browser-based validation limitations: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Bubble appearance varies among browsers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Cannot set multiple validation messages for a single field at once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Can disable browser-based validation using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preventDefault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 and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invalid</a:t>
            </a:r>
            <a:r>
              <a:rPr lang="en-US" altLang="en-US" dirty="0" smtClean="0">
                <a:ea typeface="ヒラギノ角ゴ Pro W3" pitchFamily="127" charset="-128"/>
              </a:rPr>
              <a:t> event</a:t>
            </a:r>
          </a:p>
          <a:p>
            <a:pPr lvl="2"/>
            <a:r>
              <a:rPr lang="en-US" altLang="en-US" dirty="0" smtClean="0">
                <a:ea typeface="ヒラギノ角ゴ Pro W3" pitchFamily="127" charset="-128"/>
              </a:rPr>
              <a:t>If disabled, must program custom validation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Customizing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13458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browser-based validation in the Delivery and Billing Address page you created in the previous exercise:</a:t>
            </a:r>
          </a:p>
          <a:p>
            <a:pPr lvl="1"/>
            <a:r>
              <a:rPr lang="en-US" dirty="0" smtClean="0"/>
              <a:t>All form fields are required.</a:t>
            </a:r>
          </a:p>
          <a:p>
            <a:pPr lvl="1"/>
            <a:r>
              <a:rPr lang="en-US" dirty="0" smtClean="0"/>
              <a:t>The Zip field length must be minimum 5, maximum 10 characters long.</a:t>
            </a:r>
          </a:p>
          <a:p>
            <a:r>
              <a:rPr lang="en-US" dirty="0" smtClean="0"/>
              <a:t>Implement user-friendly error messaging when form validation rules are violated.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Common validation functions: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Checking that required fields contain entries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Checking values dependent on other fields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Checking for appropriate content type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Programming Custom Validation</a:t>
            </a:r>
          </a:p>
        </p:txBody>
      </p:sp>
    </p:spTree>
    <p:extLst>
      <p:ext uri="{BB962C8B-B14F-4D97-AF65-F5344CB8AC3E}">
        <p14:creationId xmlns:p14="http://schemas.microsoft.com/office/powerpoint/2010/main" val="36687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14400" y="2895600"/>
            <a:ext cx="408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6-1 </a:t>
            </a:r>
            <a:r>
              <a:rPr lang="en-US" altLang="en-US"/>
              <a:t>Properties of </a:t>
            </a:r>
            <a:r>
              <a:rPr lang="en-US" altLang="en-US">
                <a:latin typeface="Courier New" pitchFamily="49" charset="0"/>
              </a:rPr>
              <a:t>form</a:t>
            </a:r>
            <a:r>
              <a:rPr lang="en-US" altLang="en-US"/>
              <a:t> objects</a:t>
            </a:r>
          </a:p>
        </p:txBody>
      </p:sp>
      <p:pic>
        <p:nvPicPr>
          <p:cNvPr id="6150" name="Picture 2" descr="Screen Shot 2014-10-06 at 6 Oct   2.37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3" descr="Screen Shot 2014-10-06 at 6 Oct   2.38.26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69342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4" descr="Screen Shot 2014-10-06 at 6 Oct   2.38.33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79950"/>
            <a:ext cx="69342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914400" y="5878513"/>
            <a:ext cx="3787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6-3 </a:t>
            </a:r>
            <a:r>
              <a:rPr lang="en-US" altLang="en-US"/>
              <a:t>Methods of </a:t>
            </a:r>
            <a:r>
              <a:rPr lang="en-US" altLang="en-US">
                <a:latin typeface="Courier New" pitchFamily="49" charset="0"/>
              </a:rPr>
              <a:t>form</a:t>
            </a:r>
            <a:r>
              <a:rPr lang="en-US" altLang="en-US"/>
              <a:t> objects</a:t>
            </a:r>
          </a:p>
        </p:txBody>
      </p:sp>
      <p:sp>
        <p:nvSpPr>
          <p:cNvPr id="6154" name="Rectangle 4"/>
          <p:cNvSpPr>
            <a:spLocks noChangeArrowheads="1"/>
          </p:cNvSpPr>
          <p:nvPr/>
        </p:nvSpPr>
        <p:spPr bwMode="auto">
          <a:xfrm>
            <a:off x="914400" y="4202113"/>
            <a:ext cx="349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6-2 </a:t>
            </a:r>
            <a:r>
              <a:rPr lang="en-US" altLang="en-US"/>
              <a:t>Event of </a:t>
            </a:r>
            <a:r>
              <a:rPr lang="en-US" altLang="en-US">
                <a:latin typeface="Courier New" pitchFamily="49" charset="0"/>
              </a:rPr>
              <a:t>form</a:t>
            </a:r>
            <a:r>
              <a:rPr lang="en-US" altLang="en-US"/>
              <a:t> objects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Using JavaScript with Forms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51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submit</a:t>
            </a:r>
            <a:r>
              <a:rPr lang="en-US" altLang="en-US" smtClean="0">
                <a:ea typeface="ヒラギノ角ゴ Pro W3" pitchFamily="127" charset="-128"/>
              </a:rPr>
              <a:t> event fires when a form is submitted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Often when submit button selected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Data usually validated when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submit</a:t>
            </a:r>
            <a:r>
              <a:rPr lang="en-US" altLang="en-US" smtClean="0">
                <a:ea typeface="ヒラギノ角ゴ Pro W3" pitchFamily="127" charset="-128"/>
              </a:rPr>
              <a:t> event fires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preventDefault()</a:t>
            </a:r>
            <a:r>
              <a:rPr lang="en-US" altLang="en-US" smtClean="0">
                <a:ea typeface="ヒラギノ角ゴ Pro W3" pitchFamily="127" charset="-128"/>
              </a:rPr>
              <a:t> method disables default behavior of an event when it fires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Not supported in IE8, so set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returnValue</a:t>
            </a:r>
            <a:r>
              <a:rPr lang="en-US" altLang="en-US" smtClean="0">
                <a:ea typeface="ヒラギノ角ゴ Pro W3" pitchFamily="127" charset="-128"/>
              </a:rPr>
              <a:t> to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false</a:t>
            </a:r>
            <a:r>
              <a:rPr lang="en-US" altLang="en-US" smtClean="0">
                <a:ea typeface="ヒラギノ角ゴ Pro W3" pitchFamily="127" charset="-128"/>
              </a:rPr>
              <a:t> instead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Validating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21515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Retrieve values of required fields, then check if any is empty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Validating Required Fields with Custom Functions</a:t>
            </a:r>
          </a:p>
        </p:txBody>
      </p:sp>
      <p:pic>
        <p:nvPicPr>
          <p:cNvPr id="37894" name="Picture 2" descr="Screen Shot 2014-10-06 at 6 Oct   4.43.3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883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3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09928"/>
            <a:ext cx="8229600" cy="392887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Checking for empty text input fields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Check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value</a:t>
            </a:r>
            <a:r>
              <a:rPr lang="en-US" altLang="en-US" dirty="0" smtClean="0">
                <a:ea typeface="ヒラギノ角ゴ Pro W3" pitchFamily="127" charset="-128"/>
              </a:rPr>
              <a:t> property for a value</a:t>
            </a: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r>
              <a:rPr lang="en-US" altLang="en-US" dirty="0" smtClean="0">
                <a:ea typeface="ヒラギノ角ゴ Pro W3" pitchFamily="127" charset="-128"/>
              </a:rPr>
              <a:t>Use loop statement to check each field in a group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Validating Required Fields with Custom Functions</a:t>
            </a:r>
          </a:p>
        </p:txBody>
      </p: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1125685" y="2895599"/>
            <a:ext cx="618951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firstName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).value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code to run if the field is blank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5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09928"/>
            <a:ext cx="8229600" cy="370027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Checking for selection lists with no values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Check value of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selectedIndex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If no option is selected, value is -1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Validating Required Fields with Custom Functions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295400" y="3135313"/>
            <a:ext cx="67818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"state"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selectedIndex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=== -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1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  // code to run if the field is blank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16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Checking for option button sets with no selection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Check value of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checked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And (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&amp;&amp;</a:t>
            </a:r>
            <a:r>
              <a:rPr lang="en-US" altLang="en-US" smtClean="0">
                <a:ea typeface="ヒラギノ角ゴ Pro W3" pitchFamily="127" charset="-128"/>
              </a:rPr>
              <a:t>) operators to check if no option button is selected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Validating Required Fields with Custom Functions</a:t>
            </a: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1079500" y="3352800"/>
            <a:ext cx="69977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.getElementsByName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"Color"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!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buttons[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].checked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&amp;&amp; !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buttons[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].checked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&amp;&amp; </a:t>
            </a:r>
            <a:r>
              <a:rPr lang="en-US" altLang="en-US" sz="28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   !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buttons[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].checked)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code to run if no button is selected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5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Sometimes need to test logic specific to a form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Validating based on the state of a check box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Access same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checked</a:t>
            </a:r>
            <a:r>
              <a:rPr lang="en-US" altLang="en-US" smtClean="0">
                <a:ea typeface="ヒラギノ角ゴ Pro W3" pitchFamily="127" charset="-128"/>
              </a:rPr>
              <a:t> property used with option button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Validating based on text input box contents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use nested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if</a:t>
            </a:r>
            <a:r>
              <a:rPr lang="en-US" altLang="en-US" smtClean="0">
                <a:ea typeface="ヒラギノ角ゴ Pro W3" pitchFamily="127" charset="-128"/>
              </a:rPr>
              <a:t> statements to account for possibilities when entry in one text box requires entry in another	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Validating Dependent Fields with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11098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Validating Dependent Fields with Custom Functions</a:t>
            </a:r>
          </a:p>
        </p:txBody>
      </p:sp>
      <p:pic>
        <p:nvPicPr>
          <p:cNvPr id="43013" name="Picture 2" descr="Screen Shot 2014-10-06 at 6 Oct   4.56.0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6388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09600" y="5424488"/>
            <a:ext cx="7758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6-21 </a:t>
            </a:r>
            <a:r>
              <a:rPr lang="en-US" altLang="en-US"/>
              <a:t>Flowchart diagram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validateCreateAccount()</a:t>
            </a:r>
            <a:r>
              <a:rPr lang="en-US" altLang="en-US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0647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7764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check whether numeric fields contain numbers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isNaN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</a:t>
            </a:r>
          </a:p>
          <a:p>
            <a:pPr lvl="2" eaLnBrk="1" hangingPunct="1">
              <a:defRPr/>
            </a:pPr>
            <a:r>
              <a:rPr lang="en-US" dirty="0" smtClean="0"/>
              <a:t>returns true if value is not a number</a:t>
            </a:r>
          </a:p>
          <a:p>
            <a:pPr marL="914400" lvl="2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isNaN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 err="1" smtClean="0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.getElementById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"subtotal"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).value)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dirty="0" smtClean="0"/>
              <a:t>Character patterns like zip codes require regular expressions (WA120, Day 6)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Validating Content Type with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3822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Validation checks that information conforms to rules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Assistive functions reduce likelihood of user errors</a:t>
            </a:r>
            <a:endParaRPr lang="en-US" altLang="en-US" smtClean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Browser-based validation is built into modern browsers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Customizable through Constraint Validation API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preventDefault()</a:t>
            </a:r>
            <a:r>
              <a:rPr lang="en-US" altLang="en-US" smtClean="0">
                <a:ea typeface="ヒラギノ角ゴ Pro W3" pitchFamily="127" charset="-128"/>
              </a:rPr>
              <a:t> method blocks action normally associated with an event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949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ヒラギノ角ゴ Pro W3" pitchFamily="127" charset="-128"/>
              </a:rPr>
              <a:t>To validate required text input fields</a:t>
            </a:r>
          </a:p>
          <a:p>
            <a:pPr lvl="1"/>
            <a:r>
              <a:rPr lang="en-US" altLang="en-US" smtClean="0">
                <a:ea typeface="ヒラギノ角ゴ Pro W3" pitchFamily="127" charset="-128"/>
              </a:rPr>
              <a:t>Retrieve the values of the required fields</a:t>
            </a:r>
          </a:p>
          <a:p>
            <a:pPr lvl="1"/>
            <a:r>
              <a:rPr lang="en-US" altLang="en-US" smtClean="0">
                <a:ea typeface="ヒラギノ角ゴ Pro W3" pitchFamily="127" charset="-128"/>
              </a:rPr>
              <a:t>Check if the value of any of them is an empty string </a:t>
            </a:r>
          </a:p>
          <a:p>
            <a:r>
              <a:rPr lang="en-US" altLang="en-US" smtClean="0">
                <a:ea typeface="ヒラギノ角ゴ Pro W3" pitchFamily="127" charset="-128"/>
              </a:rPr>
              <a:t>To validate required selection lists</a:t>
            </a:r>
          </a:p>
          <a:p>
            <a:pPr lvl="1"/>
            <a:r>
              <a:rPr lang="en-US" altLang="en-US" smtClean="0">
                <a:ea typeface="ヒラギノ角ゴ Pro W3" pitchFamily="127" charset="-128"/>
              </a:rPr>
              <a:t>Retrieve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selectedIndex</a:t>
            </a:r>
            <a:r>
              <a:rPr lang="en-US" altLang="en-US" smtClean="0">
                <a:ea typeface="ヒラギノ角ゴ Pro W3" pitchFamily="127" charset="-128"/>
              </a:rPr>
              <a:t> value</a:t>
            </a:r>
          </a:p>
          <a:p>
            <a:pPr lvl="1"/>
            <a:r>
              <a:rPr lang="en-US" altLang="en-US" smtClean="0">
                <a:ea typeface="ヒラギノ角ゴ Pro W3" pitchFamily="127" charset="-128"/>
              </a:rPr>
              <a:t>Check whether it’s equal to -1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267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Common elements for collecting form data:</a:t>
            </a:r>
            <a:br>
              <a:rPr lang="en-US" altLang="en-US" dirty="0" smtClean="0">
                <a:ea typeface="ヒラギノ角ゴ Pro W3" pitchFamily="127" charset="-128"/>
              </a:rPr>
            </a:br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</a:t>
            </a:r>
            <a:endParaRPr lang="en-US" altLang="en-US" sz="2200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textarea</a:t>
            </a:r>
            <a:endParaRPr lang="en-US" altLang="en-US" sz="2200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button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JavaScript with Forms</a:t>
            </a:r>
          </a:p>
        </p:txBody>
      </p:sp>
    </p:spTree>
    <p:extLst>
      <p:ext uri="{BB962C8B-B14F-4D97-AF65-F5344CB8AC3E}">
        <p14:creationId xmlns:p14="http://schemas.microsoft.com/office/powerpoint/2010/main" val="39435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ヒラギノ角ゴ Pro W3" pitchFamily="127" charset="-128"/>
              </a:rPr>
              <a:t>To check if an option button is selected, access the value of its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checked</a:t>
            </a:r>
            <a:r>
              <a:rPr lang="en-US" altLang="en-US" smtClean="0">
                <a:ea typeface="ヒラギノ角ゴ Pro W3" pitchFamily="127" charset="-128"/>
              </a:rPr>
              <a:t> property. </a:t>
            </a:r>
          </a:p>
          <a:p>
            <a:r>
              <a:rPr lang="en-US" altLang="en-US" smtClean="0">
                <a:ea typeface="ヒラギノ角ゴ Pro W3" pitchFamily="127" charset="-128"/>
              </a:rPr>
              <a:t>To check if none of the option buttons in a set are selected, create a conditional statement using And (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&amp;&amp;</a:t>
            </a:r>
            <a:r>
              <a:rPr lang="en-US" altLang="en-US" smtClean="0">
                <a:ea typeface="ヒラギノ角ゴ Pro W3" pitchFamily="127" charset="-128"/>
              </a:rPr>
              <a:t>) operators</a:t>
            </a:r>
          </a:p>
          <a:p>
            <a:r>
              <a:rPr lang="en-US" altLang="en-US" smtClean="0">
                <a:ea typeface="ヒラギノ角ゴ Pro W3" pitchFamily="127" charset="-128"/>
              </a:rPr>
              <a:t>In some cases, you need to create validation functions to test logic specific to your form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606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66800" y="5121275"/>
            <a:ext cx="4837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6-4 </a:t>
            </a:r>
            <a:r>
              <a:rPr lang="en-US" altLang="en-US"/>
              <a:t>Properties of elements within forms</a:t>
            </a:r>
          </a:p>
        </p:txBody>
      </p:sp>
      <p:pic>
        <p:nvPicPr>
          <p:cNvPr id="8198" name="Picture 1" descr="Screen Shot 2014-10-06 at 6 Oct   2.42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8250"/>
            <a:ext cx="7391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Input Fields</a:t>
            </a:r>
          </a:p>
        </p:txBody>
      </p:sp>
    </p:spTree>
    <p:extLst>
      <p:ext uri="{BB962C8B-B14F-4D97-AF65-F5344CB8AC3E}">
        <p14:creationId xmlns:p14="http://schemas.microsoft.com/office/powerpoint/2010/main" val="21549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36788" y="2613025"/>
            <a:ext cx="4670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6-5 </a:t>
            </a:r>
            <a:r>
              <a:rPr lang="en-US" altLang="en-US" dirty="0"/>
              <a:t>Methods of elements within forms</a:t>
            </a:r>
          </a:p>
        </p:txBody>
      </p:sp>
      <p:pic>
        <p:nvPicPr>
          <p:cNvPr id="9222" name="Picture 2" descr="Screen Shot 2014-10-06 at 6 Oct   2.42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7912"/>
            <a:ext cx="8077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3" descr="Screen Shot 2014-10-06 at 6 Oct   2.42.5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82912"/>
            <a:ext cx="80772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4"/>
          <p:cNvSpPr>
            <a:spLocks noChangeArrowheads="1"/>
          </p:cNvSpPr>
          <p:nvPr/>
        </p:nvSpPr>
        <p:spPr bwMode="auto">
          <a:xfrm>
            <a:off x="2326481" y="6030912"/>
            <a:ext cx="449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6-6 </a:t>
            </a:r>
            <a:r>
              <a:rPr lang="en-US" altLang="en-US" dirty="0"/>
              <a:t>Events of elements within forms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Input Fields</a:t>
            </a:r>
          </a:p>
        </p:txBody>
      </p:sp>
    </p:spTree>
    <p:extLst>
      <p:ext uri="{BB962C8B-B14F-4D97-AF65-F5344CB8AC3E}">
        <p14:creationId xmlns:p14="http://schemas.microsoft.com/office/powerpoint/2010/main" val="32107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You can use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getElementsByTagName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method: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getElementsByTagName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("form")[0]</a:t>
            </a:r>
            <a:b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</a:br>
            <a:endParaRPr lang="en-US" altLang="en-US" dirty="0" smtClean="0">
              <a:latin typeface="Courier New" pitchFamily="49" charset="0"/>
              <a:ea typeface="ヒラギノ角ゴ Pro W3" pitchFamily="127" charset="-128"/>
            </a:endParaRP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This is good in a document that only contains ONE form.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altLang="en-US" dirty="0" smtClean="0">
                <a:ea typeface="ヒラギノ角ゴ Pro W3" pitchFamily="127" charset="-128"/>
              </a:rPr>
              <a:t> object includes a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forms[]</a:t>
            </a:r>
            <a:r>
              <a:rPr lang="en-US" altLang="en-US" dirty="0" smtClean="0">
                <a:ea typeface="ヒラギノ角ゴ Pro W3" pitchFamily="127" charset="-128"/>
              </a:rPr>
              <a:t> array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This contains all forms on a web page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 form</a:t>
            </a:r>
            <a:r>
              <a:rPr lang="en-US" altLang="en-US" dirty="0" smtClean="0">
                <a:ea typeface="ヒラギノ角ゴ Pro W3" pitchFamily="127" charset="-128"/>
              </a:rPr>
              <a:t> object has an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elements[]</a:t>
            </a:r>
            <a:r>
              <a:rPr lang="en-US" altLang="en-US" dirty="0" smtClean="0">
                <a:ea typeface="ヒラギノ角ゴ Pro W3" pitchFamily="127" charset="-128"/>
              </a:rPr>
              <a:t> array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Referencing Forms and Form Elements</a:t>
            </a:r>
          </a:p>
        </p:txBody>
      </p:sp>
    </p:spTree>
    <p:extLst>
      <p:ext uri="{BB962C8B-B14F-4D97-AF65-F5344CB8AC3E}">
        <p14:creationId xmlns:p14="http://schemas.microsoft.com/office/powerpoint/2010/main" val="21560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elements[]</a:t>
            </a:r>
            <a:r>
              <a:rPr lang="en-US" altLang="en-US" smtClean="0">
                <a:ea typeface="ヒラギノ角ゴ Pro W3" pitchFamily="127" charset="-128"/>
              </a:rPr>
              <a:t> array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Contains objects representing each control in a form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Reference form index number in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forms[]</a:t>
            </a:r>
            <a:r>
              <a:rPr lang="en-US" altLang="en-US" smtClean="0">
                <a:ea typeface="ヒラギノ角ゴ Pro W3" pitchFamily="127" charset="-128"/>
              </a:rPr>
              <a:t> array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Followed by the appropriate element index number from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elements[]</a:t>
            </a:r>
            <a:r>
              <a:rPr lang="en-US" altLang="en-US" smtClean="0">
                <a:ea typeface="ヒラギノ角ゴ Pro W3" pitchFamily="127" charset="-128"/>
              </a:rPr>
              <a:t> array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Referencing Forms and Form Elements</a:t>
            </a:r>
          </a:p>
        </p:txBody>
      </p:sp>
    </p:spTree>
    <p:extLst>
      <p:ext uri="{BB962C8B-B14F-4D97-AF65-F5344CB8AC3E}">
        <p14:creationId xmlns:p14="http://schemas.microsoft.com/office/powerpoint/2010/main" val="12637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29718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Replace input boxes with other fields that present limited choices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Designing Forms to Collect More Accurate Content</a:t>
            </a:r>
          </a:p>
        </p:txBody>
      </p:sp>
      <p:pic>
        <p:nvPicPr>
          <p:cNvPr id="4" name="Picture 1" descr="Screen Shot 2014-10-06 at 6 Oct   3.07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1"/>
            <a:ext cx="490683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6823" y="5645298"/>
            <a:ext cx="5100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6-7 </a:t>
            </a:r>
            <a:r>
              <a:rPr lang="en-US" altLang="en-US" dirty="0"/>
              <a:t>Selected form elements for providing limited choices</a:t>
            </a:r>
          </a:p>
        </p:txBody>
      </p:sp>
    </p:spTree>
    <p:extLst>
      <p:ext uri="{BB962C8B-B14F-4D97-AF65-F5344CB8AC3E}">
        <p14:creationId xmlns:p14="http://schemas.microsoft.com/office/powerpoint/2010/main" val="1210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42</TotalTime>
  <Words>1280</Words>
  <Application>Microsoft Office PowerPoint</Application>
  <PresentationFormat>On-screen Show (4:3)</PresentationFormat>
  <Paragraphs>201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PowerPoint Presentation</vt:lpstr>
      <vt:lpstr>Using JavaScript with Forms</vt:lpstr>
      <vt:lpstr>PowerPoint Presentation</vt:lpstr>
      <vt:lpstr>Using JavaScript with Forms</vt:lpstr>
      <vt:lpstr>PowerPoint Presentation</vt:lpstr>
      <vt:lpstr>PowerPoint Presentation</vt:lpstr>
      <vt:lpstr>Referencing Forms and Form Elements</vt:lpstr>
      <vt:lpstr>Referencing Forms and Form Elements</vt:lpstr>
      <vt:lpstr>Designing Forms to Collect More Accurate Content</vt:lpstr>
      <vt:lpstr>Designing Forms to Collect More Accurate Content</vt:lpstr>
      <vt:lpstr>Programming Forms to Increase  Content Accuracy</vt:lpstr>
      <vt:lpstr>Programming Forms to Increase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Exercise</vt:lpstr>
      <vt:lpstr>Programming Custom Validation</vt:lpstr>
      <vt:lpstr>Validating Submitted Data</vt:lpstr>
      <vt:lpstr>Validating Required Fields with Custom Functions</vt:lpstr>
      <vt:lpstr>Validating Required Fields with Custom Functions</vt:lpstr>
      <vt:lpstr>Validating Required Fields with Custom Functions</vt:lpstr>
      <vt:lpstr>Validating Required Fields with Custom Functions</vt:lpstr>
      <vt:lpstr>Validating Dependent Fields with Custom Functions</vt:lpstr>
      <vt:lpstr>Validating Dependent Fields with Custom Functions</vt:lpstr>
      <vt:lpstr>Validating Content Type with Custom Functions</vt:lpstr>
      <vt:lpstr>Summary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10</cp:revision>
  <dcterms:created xsi:type="dcterms:W3CDTF">2016-07-26T14:32:42Z</dcterms:created>
  <dcterms:modified xsi:type="dcterms:W3CDTF">2017-05-19T12:55:04Z</dcterms:modified>
</cp:coreProperties>
</file>