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2"/>
  </p:notesMasterIdLst>
  <p:sldIdLst>
    <p:sldId id="257" r:id="rId2"/>
    <p:sldId id="258" r:id="rId3"/>
    <p:sldId id="259" r:id="rId4"/>
    <p:sldId id="260" r:id="rId5"/>
    <p:sldId id="261" r:id="rId6"/>
    <p:sldId id="262" r:id="rId7"/>
    <p:sldId id="263" r:id="rId8"/>
    <p:sldId id="264" r:id="rId9"/>
    <p:sldId id="265" r:id="rId10"/>
    <p:sldId id="266" r:id="rId11"/>
    <p:sldId id="267" r:id="rId12"/>
    <p:sldId id="314" r:id="rId13"/>
    <p:sldId id="315" r:id="rId14"/>
    <p:sldId id="268" r:id="rId15"/>
    <p:sldId id="269" r:id="rId16"/>
    <p:sldId id="270" r:id="rId17"/>
    <p:sldId id="271" r:id="rId18"/>
    <p:sldId id="272" r:id="rId19"/>
    <p:sldId id="273" r:id="rId20"/>
    <p:sldId id="274" r:id="rId21"/>
    <p:sldId id="275" r:id="rId22"/>
    <p:sldId id="276" r:id="rId23"/>
    <p:sldId id="277" r:id="rId24"/>
    <p:sldId id="278" r:id="rId25"/>
    <p:sldId id="316"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7" r:id="rId58"/>
    <p:sldId id="310" r:id="rId59"/>
    <p:sldId id="311" r:id="rId60"/>
    <p:sldId id="312" r:id="rId61"/>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E9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sorterViewPr>
    <p:cViewPr>
      <p:scale>
        <a:sx n="66" d="100"/>
        <a:sy n="66" d="100"/>
      </p:scale>
      <p:origin x="0" y="23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1025D2-F105-406B-8F30-F5C8E7FF50EF}" type="datetimeFigureOut">
              <a:rPr lang="en-US" smtClean="0"/>
              <a:pPr/>
              <a:t>5/30/2017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E5087D-BD53-4927-8168-E1997C1FE569}" type="slidenum">
              <a:rPr lang="en-US" smtClean="0"/>
              <a:pPr/>
              <a:t>‹#›</a:t>
            </a:fld>
            <a:endParaRPr lang="en-US"/>
          </a:p>
        </p:txBody>
      </p:sp>
    </p:spTree>
    <p:extLst>
      <p:ext uri="{BB962C8B-B14F-4D97-AF65-F5344CB8AC3E}">
        <p14:creationId xmlns:p14="http://schemas.microsoft.com/office/powerpoint/2010/main" val="1195378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House construction</a:t>
            </a:r>
            <a:r>
              <a:rPr lang="en-US" baseline="0" dirty="0" smtClean="0"/>
              <a:t> analogy: Class is the blueprint, instance is the physical building.</a:t>
            </a:r>
            <a:endParaRPr lang="en-US" dirty="0"/>
          </a:p>
        </p:txBody>
      </p:sp>
      <p:sp>
        <p:nvSpPr>
          <p:cNvPr id="4" name="Slide Number Placeholder 3"/>
          <p:cNvSpPr>
            <a:spLocks noGrp="1"/>
          </p:cNvSpPr>
          <p:nvPr>
            <p:ph type="sldNum" sz="quarter" idx="10"/>
          </p:nvPr>
        </p:nvSpPr>
        <p:spPr/>
        <p:txBody>
          <a:bodyPr/>
          <a:lstStyle/>
          <a:p>
            <a:fld id="{F8E5087D-BD53-4927-8168-E1997C1FE569}"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Solution</a:t>
            </a:r>
            <a:r>
              <a:rPr lang="en-US" baseline="0" smtClean="0"/>
              <a:t> on pages 521-523 of the book</a:t>
            </a:r>
            <a:endParaRPr lang="en-US" smtClean="0"/>
          </a:p>
        </p:txBody>
      </p:sp>
      <p:sp>
        <p:nvSpPr>
          <p:cNvPr id="4" name="Slide Number Placeholder 3"/>
          <p:cNvSpPr>
            <a:spLocks noGrp="1"/>
          </p:cNvSpPr>
          <p:nvPr>
            <p:ph type="sldNum" sz="quarter" idx="10"/>
          </p:nvPr>
        </p:nvSpPr>
        <p:spPr/>
        <p:txBody>
          <a:bodyPr/>
          <a:lstStyle/>
          <a:p>
            <a:fld id="{F8E5087D-BD53-4927-8168-E1997C1FE569}"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D9FA5C3A-59C4-4122-BC44-C35731744C79}" type="datetimeFigureOut">
              <a:rPr lang="en-US" smtClean="0"/>
              <a:pPr/>
              <a:t>5/30/2017</a:t>
            </a:fld>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3E719352-46F6-4975-9E9C-41AF35A9DC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fld id="{DDEB29E7-DB8A-438D-B8F5-779D60C0044A}"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07306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D9FA5C3A-59C4-4122-BC44-C35731744C79}" type="datetimeFigureOut">
              <a:rPr lang="en-US" smtClean="0"/>
              <a:pPr/>
              <a:t>5/30/2017</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3E719352-46F6-4975-9E9C-41AF35A9DC2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D9FA5C3A-59C4-4122-BC44-C35731744C79}" type="datetimeFigureOut">
              <a:rPr lang="en-US" smtClean="0"/>
              <a:pPr/>
              <a:t>5/30/2017</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fld id="{3E719352-46F6-4975-9E9C-41AF35A9DC2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77200" y="6129511"/>
            <a:ext cx="736600" cy="552450"/>
          </a:xfrm>
          <a:prstGeom prst="rect">
            <a:avLst/>
          </a:prstGeom>
        </p:spPr>
      </p:pic>
      <p:sp>
        <p:nvSpPr>
          <p:cNvPr id="4" name="TextBox 3"/>
          <p:cNvSpPr txBox="1"/>
          <p:nvPr/>
        </p:nvSpPr>
        <p:spPr>
          <a:xfrm>
            <a:off x="5648915" y="6341736"/>
            <a:ext cx="2438400" cy="430887"/>
          </a:xfrm>
          <a:prstGeom prst="rect">
            <a:avLst/>
          </a:prstGeom>
          <a:noFill/>
        </p:spPr>
        <p:txBody>
          <a:bodyPr wrap="square" rtlCol="0">
            <a:spAutoFit/>
          </a:bodyPr>
          <a:lstStyle/>
          <a:p>
            <a:pPr algn="r"/>
            <a:r>
              <a:rPr lang="en-US" sz="1100" dirty="0" smtClean="0"/>
              <a:t>JavaScript: The Web Warrior Series, 6</a:t>
            </a:r>
            <a:r>
              <a:rPr lang="en-US" sz="1100" baseline="30000" dirty="0" smtClean="0"/>
              <a:t>th</a:t>
            </a:r>
            <a:r>
              <a:rPr lang="en-US" sz="1100" dirty="0" smtClean="0"/>
              <a:t> Edition</a:t>
            </a:r>
            <a:endParaRPr lang="en-US" sz="11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t="-15000" r="-36000" b="15000"/>
          </a:stretch>
        </a:blipFill>
        <a:effectLst/>
      </p:bgPr>
    </p:bg>
    <p:spTree>
      <p:nvGrpSpPr>
        <p:cNvPr id="1" name=""/>
        <p:cNvGrpSpPr/>
        <p:nvPr/>
      </p:nvGrpSpPr>
      <p:grpSpPr>
        <a:xfrm>
          <a:off x="0" y="0"/>
          <a:ext cx="0" cy="0"/>
          <a:chOff x="0" y="0"/>
          <a:chExt cx="0" cy="0"/>
        </a:xfrm>
      </p:grpSpPr>
      <p:sp>
        <p:nvSpPr>
          <p:cNvPr id="13" name="TextBox 12"/>
          <p:cNvSpPr txBox="1"/>
          <p:nvPr/>
        </p:nvSpPr>
        <p:spPr>
          <a:xfrm>
            <a:off x="152400" y="1295400"/>
            <a:ext cx="8915400" cy="2616101"/>
          </a:xfrm>
          <a:prstGeom prst="rect">
            <a:avLst/>
          </a:prstGeom>
          <a:solidFill>
            <a:srgbClr val="B5E9F4">
              <a:alpha val="41176"/>
            </a:srgbClr>
          </a:solidFill>
          <a:effectLst>
            <a:softEdge rad="127000"/>
          </a:effectLst>
        </p:spPr>
        <p:txBody>
          <a:bodyPr wrap="square">
            <a:spAutoFit/>
          </a:bodyPr>
          <a:lstStyle/>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a:solidFill>
                  <a:prstClr val="black"/>
                </a:solidFill>
                <a:latin typeface="Calibri"/>
                <a:ea typeface="ＭＳ Ｐゴシック" pitchFamily="34" charset="-128"/>
              </a:rPr>
              <a:t>Programming with JavaScript and jQuery</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u="sng" dirty="0">
                <a:solidFill>
                  <a:prstClr val="black"/>
                </a:solidFill>
                <a:latin typeface="Calibri"/>
                <a:ea typeface="ＭＳ Ｐゴシック" pitchFamily="34" charset="-128"/>
              </a:rPr>
              <a:t>Day </a:t>
            </a:r>
            <a:r>
              <a:rPr lang="en-US" sz="4000" b="1" u="sng" dirty="0" smtClean="0">
                <a:solidFill>
                  <a:prstClr val="black"/>
                </a:solidFill>
                <a:latin typeface="Calibri"/>
                <a:ea typeface="ＭＳ Ｐゴシック" pitchFamily="34" charset="-128"/>
              </a:rPr>
              <a:t>5</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400" b="1" dirty="0" smtClean="0">
                <a:solidFill>
                  <a:prstClr val="black"/>
                </a:solidFill>
                <a:latin typeface="Calibri"/>
                <a:ea typeface="ＭＳ Ｐゴシック" pitchFamily="34" charset="-128"/>
              </a:rPr>
              <a:t>Chapter 7</a:t>
            </a:r>
            <a:r>
              <a:rPr lang="en-US" sz="4000" b="1" dirty="0" smtClean="0">
                <a:solidFill>
                  <a:prstClr val="black"/>
                </a:solidFill>
                <a:latin typeface="Calibri"/>
                <a:ea typeface="ＭＳ Ｐゴシック" pitchFamily="34" charset="-128"/>
              </a:rPr>
              <a:t>:</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Using Object-Oriented JavaScript</a:t>
            </a:r>
          </a:p>
        </p:txBody>
      </p:sp>
    </p:spTree>
    <p:extLst>
      <p:ext uri="{BB962C8B-B14F-4D97-AF65-F5344CB8AC3E}">
        <p14:creationId xmlns:p14="http://schemas.microsoft.com/office/powerpoint/2010/main" val="20117098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idx="1"/>
          </p:nvPr>
        </p:nvSpPr>
        <p:spPr>
          <a:xfrm>
            <a:off x="457200" y="1219200"/>
            <a:ext cx="8229600" cy="4525963"/>
          </a:xfrm>
        </p:spPr>
        <p:txBody>
          <a:bodyPr/>
          <a:lstStyle/>
          <a:p>
            <a:pPr eaLnBrk="1" hangingPunct="1"/>
            <a:r>
              <a:rPr lang="en-US" altLang="en-US" dirty="0" smtClean="0">
                <a:ea typeface="ヒラギノ角ゴ Pro W3" pitchFamily="127" charset="-128"/>
              </a:rPr>
              <a:t>Instantiating an object:</a:t>
            </a:r>
          </a:p>
          <a:p>
            <a:pPr lvl="1" eaLnBrk="1" hangingPunct="1"/>
            <a:r>
              <a:rPr lang="en-US" altLang="en-US" sz="2600" dirty="0" smtClean="0">
                <a:ea typeface="ヒラギノ角ゴ Pro W3" pitchFamily="127" charset="-128"/>
              </a:rPr>
              <a:t>You can use some of the built-in JavaScript objects used directly in code.</a:t>
            </a:r>
          </a:p>
          <a:p>
            <a:pPr lvl="1" eaLnBrk="1" hangingPunct="1"/>
            <a:r>
              <a:rPr lang="en-US" altLang="en-US" sz="2600" dirty="0" smtClean="0">
                <a:ea typeface="ヒラギノ角ゴ Pro W3" pitchFamily="127" charset="-128"/>
              </a:rPr>
              <a:t>Some objects however, require the programmer to instantiate a new object.</a:t>
            </a:r>
          </a:p>
          <a:p>
            <a:pPr lvl="1" eaLnBrk="1" hangingPunct="1"/>
            <a:r>
              <a:rPr lang="en-US" altLang="en-US" sz="2600" dirty="0" smtClean="0">
                <a:ea typeface="ヒラギノ角ゴ Pro W3" pitchFamily="127" charset="-128"/>
              </a:rPr>
              <a:t>Example: </a:t>
            </a:r>
            <a:r>
              <a:rPr lang="en-US" altLang="en-US" dirty="0" smtClean="0">
                <a:latin typeface="Courier New" pitchFamily="49" charset="0"/>
                <a:ea typeface="ヒラギノ角ゴ Pro W3" pitchFamily="127" charset="-128"/>
              </a:rPr>
              <a:t>Math</a:t>
            </a:r>
            <a:r>
              <a:rPr lang="en-US" altLang="en-US" dirty="0" smtClean="0">
                <a:ea typeface="ヒラギノ角ゴ Pro W3" pitchFamily="127" charset="-128"/>
              </a:rPr>
              <a:t> object</a:t>
            </a:r>
            <a:r>
              <a:rPr lang="ja-JP" altLang="en-US" dirty="0" smtClean="0">
                <a:ea typeface="ヒラギノ角ゴ Pro W3" pitchFamily="127" charset="-128"/>
              </a:rPr>
              <a:t>’</a:t>
            </a:r>
            <a:r>
              <a:rPr lang="en-US" altLang="ja-JP" dirty="0" smtClean="0">
                <a:ea typeface="ヒラギノ角ゴ Pro W3" pitchFamily="127" charset="-128"/>
              </a:rPr>
              <a:t>s </a:t>
            </a:r>
            <a:r>
              <a:rPr lang="en-US" altLang="ja-JP" dirty="0" smtClean="0">
                <a:latin typeface="Courier New" pitchFamily="49" charset="0"/>
                <a:ea typeface="ヒラギノ角ゴ Pro W3" pitchFamily="127" charset="-128"/>
              </a:rPr>
              <a:t>PI(π)</a:t>
            </a:r>
            <a:r>
              <a:rPr lang="en-US" altLang="ja-JP" dirty="0" smtClean="0">
                <a:ea typeface="ヒラギノ角ゴ Pro W3" pitchFamily="127" charset="-128"/>
              </a:rPr>
              <a:t> property in a script</a:t>
            </a:r>
            <a:endParaRPr lang="en-US" altLang="en-US" dirty="0" smtClean="0">
              <a:ea typeface="ヒラギノ角ゴ Pro W3" pitchFamily="127" charset="-128"/>
            </a:endParaRPr>
          </a:p>
        </p:txBody>
      </p:sp>
      <p:sp>
        <p:nvSpPr>
          <p:cNvPr id="14340" name="Rectangle 4"/>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Using Built-In JavaScript Classes</a:t>
            </a:r>
          </a:p>
        </p:txBody>
      </p:sp>
      <p:sp>
        <p:nvSpPr>
          <p:cNvPr id="14342" name="Rectangle 6"/>
          <p:cNvSpPr>
            <a:spLocks noChangeArrowheads="1"/>
          </p:cNvSpPr>
          <p:nvPr/>
        </p:nvSpPr>
        <p:spPr bwMode="auto">
          <a:xfrm>
            <a:off x="1447800" y="4001631"/>
            <a:ext cx="6172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dirty="0">
                <a:solidFill>
                  <a:srgbClr val="777877"/>
                </a:solidFill>
                <a:latin typeface="CourierNewPSMT" charset="0"/>
              </a:rPr>
              <a:t>// calculate the area of a circle based on its radius</a:t>
            </a:r>
          </a:p>
          <a:p>
            <a:pPr eaLnBrk="1" hangingPunct="1"/>
            <a:r>
              <a:rPr lang="en-US" altLang="en-US" sz="2800" baseline="30000" dirty="0">
                <a:solidFill>
                  <a:srgbClr val="D67134"/>
                </a:solidFill>
                <a:latin typeface="CourierNewPSMT" charset="0"/>
              </a:rPr>
              <a:t>function </a:t>
            </a:r>
            <a:r>
              <a:rPr lang="en-US" altLang="en-US" sz="2800" baseline="30000" dirty="0" err="1">
                <a:solidFill>
                  <a:srgbClr val="00477B"/>
                </a:solidFill>
                <a:latin typeface="CourierNewPSMT" charset="0"/>
              </a:rPr>
              <a:t>calcCircleArea</a:t>
            </a:r>
            <a:r>
              <a:rPr lang="en-US" altLang="en-US" sz="2800" baseline="30000" dirty="0">
                <a:solidFill>
                  <a:srgbClr val="141413"/>
                </a:solidFill>
                <a:latin typeface="CourierNewPSMT" charset="0"/>
              </a:rPr>
              <a:t>() {</a:t>
            </a:r>
          </a:p>
          <a:p>
            <a:pPr eaLnBrk="1" hangingPunct="1"/>
            <a:r>
              <a:rPr lang="en-US" altLang="en-US" sz="2800" baseline="30000" dirty="0">
                <a:solidFill>
                  <a:srgbClr val="D67134"/>
                </a:solidFill>
                <a:latin typeface="CourierNewPSMT" charset="0"/>
              </a:rPr>
              <a:t>   </a:t>
            </a:r>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r </a:t>
            </a:r>
            <a:r>
              <a:rPr lang="en-US" altLang="en-US" sz="2800" baseline="30000" dirty="0">
                <a:solidFill>
                  <a:srgbClr val="D67134"/>
                </a:solidFill>
                <a:latin typeface="CourierNewPSMT" charset="0"/>
              </a:rPr>
              <a:t>= </a:t>
            </a:r>
            <a:r>
              <a:rPr lang="en-US" altLang="en-US" sz="2800" baseline="30000" dirty="0" err="1">
                <a:solidFill>
                  <a:srgbClr val="00477B"/>
                </a:solidFill>
                <a:latin typeface="CourierNewPSMT" charset="0"/>
              </a:rPr>
              <a:t>document</a:t>
            </a:r>
            <a:r>
              <a:rPr lang="en-US" altLang="en-US" sz="2800" baseline="30000" dirty="0" err="1">
                <a:solidFill>
                  <a:srgbClr val="141413"/>
                </a:solidFill>
                <a:latin typeface="CourierNewPSMT" charset="0"/>
              </a:rPr>
              <a:t>.getElementById</a:t>
            </a:r>
            <a:r>
              <a:rPr lang="en-US" altLang="en-US" sz="2800" baseline="30000" dirty="0">
                <a:solidFill>
                  <a:srgbClr val="141413"/>
                </a:solidFill>
                <a:latin typeface="CourierNewPSMT" charset="0"/>
              </a:rPr>
              <a:t>(</a:t>
            </a:r>
            <a:r>
              <a:rPr lang="en-US" altLang="en-US" sz="2800" baseline="30000" dirty="0">
                <a:solidFill>
                  <a:srgbClr val="007833"/>
                </a:solidFill>
                <a:latin typeface="CourierNewPSMT" charset="0"/>
              </a:rPr>
              <a:t>"radius"</a:t>
            </a:r>
            <a:r>
              <a:rPr lang="en-US" altLang="en-US" sz="2800" baseline="30000" dirty="0">
                <a:solidFill>
                  <a:srgbClr val="141413"/>
                </a:solidFill>
                <a:latin typeface="CourierNewPSMT" charset="0"/>
              </a:rPr>
              <a:t>).value;</a:t>
            </a:r>
          </a:p>
          <a:p>
            <a:pPr eaLnBrk="1" hangingPunct="1"/>
            <a:r>
              <a:rPr lang="en-US" altLang="en-US" sz="2800" baseline="30000" dirty="0">
                <a:solidFill>
                  <a:srgbClr val="D67134"/>
                </a:solidFill>
                <a:latin typeface="CourierNewPSMT" charset="0"/>
              </a:rPr>
              <a:t>   </a:t>
            </a:r>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area </a:t>
            </a:r>
            <a:r>
              <a:rPr lang="en-US" altLang="en-US" sz="2800" baseline="30000" dirty="0">
                <a:solidFill>
                  <a:srgbClr val="D67134"/>
                </a:solidFill>
                <a:latin typeface="CourierNewPSMT" charset="0"/>
              </a:rPr>
              <a:t>= </a:t>
            </a:r>
            <a:r>
              <a:rPr lang="en-US" altLang="en-US" sz="2800" baseline="30000" dirty="0" err="1">
                <a:solidFill>
                  <a:srgbClr val="00477B"/>
                </a:solidFill>
                <a:latin typeface="CourierNewPSMT" charset="0"/>
              </a:rPr>
              <a:t>Math</a:t>
            </a:r>
            <a:r>
              <a:rPr lang="en-US" altLang="en-US" sz="2800" baseline="30000" dirty="0" err="1">
                <a:solidFill>
                  <a:srgbClr val="141413"/>
                </a:solidFill>
                <a:latin typeface="CourierNewPSMT" charset="0"/>
              </a:rPr>
              <a:t>.PI</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477B"/>
                </a:solidFill>
                <a:latin typeface="CourierNewPSMT" charset="0"/>
              </a:rPr>
              <a:t>Math</a:t>
            </a:r>
            <a:r>
              <a:rPr lang="en-US" altLang="en-US" sz="2800" baseline="30000" dirty="0">
                <a:solidFill>
                  <a:srgbClr val="141413"/>
                </a:solidFill>
                <a:latin typeface="CourierNewPSMT" charset="0"/>
              </a:rPr>
              <a:t>.pow(r, </a:t>
            </a:r>
            <a:r>
              <a:rPr lang="en-US" altLang="en-US" sz="2800" baseline="30000" dirty="0">
                <a:solidFill>
                  <a:srgbClr val="00477B"/>
                </a:solidFill>
                <a:latin typeface="CourierNewPSMT" charset="0"/>
              </a:rPr>
              <a:t>2</a:t>
            </a:r>
            <a:r>
              <a:rPr lang="en-US" altLang="en-US" sz="2800" baseline="30000" dirty="0">
                <a:solidFill>
                  <a:srgbClr val="141413"/>
                </a:solidFill>
                <a:latin typeface="CourierNewPSMT" charset="0"/>
              </a:rPr>
              <a:t>); </a:t>
            </a:r>
            <a:r>
              <a:rPr lang="en-US" altLang="en-US" sz="2800" baseline="30000" dirty="0">
                <a:solidFill>
                  <a:srgbClr val="777877"/>
                </a:solidFill>
                <a:latin typeface="CourierNewPSMT" charset="0"/>
              </a:rPr>
              <a:t>// area is pi </a:t>
            </a:r>
            <a:r>
              <a:rPr lang="en-US" altLang="en-US" sz="2800" baseline="30000" dirty="0" smtClean="0">
                <a:solidFill>
                  <a:srgbClr val="777877"/>
                </a:solidFill>
                <a:latin typeface="CourierNewPSMT" charset="0"/>
              </a:rPr>
              <a:t>times</a:t>
            </a:r>
            <a:endParaRPr lang="en-US" altLang="en-US" sz="2800" baseline="30000" dirty="0">
              <a:solidFill>
                <a:srgbClr val="141413"/>
              </a:solidFill>
              <a:latin typeface="LucidaGrande" charset="0"/>
            </a:endParaRPr>
          </a:p>
          <a:p>
            <a:pPr eaLnBrk="1" hangingPunct="1"/>
            <a:r>
              <a:rPr lang="en-US" altLang="en-US" sz="2800" baseline="30000" dirty="0">
                <a:solidFill>
                  <a:srgbClr val="777877"/>
                </a:solidFill>
                <a:latin typeface="CourierNewPSMT" charset="0"/>
              </a:rPr>
              <a:t>   radius squared</a:t>
            </a:r>
          </a:p>
          <a:p>
            <a:pPr eaLnBrk="1" hangingPunct="1"/>
            <a:r>
              <a:rPr lang="en-US" altLang="en-US" sz="2800" baseline="30000" dirty="0">
                <a:solidFill>
                  <a:srgbClr val="D67134"/>
                </a:solidFill>
                <a:latin typeface="CourierNewPSMT" charset="0"/>
              </a:rPr>
              <a:t>   return </a:t>
            </a:r>
            <a:r>
              <a:rPr lang="en-US" altLang="en-US" sz="2800" baseline="30000" dirty="0">
                <a:solidFill>
                  <a:srgbClr val="141413"/>
                </a:solidFill>
                <a:latin typeface="CourierNewPSMT" charset="0"/>
              </a:rPr>
              <a:t>area;</a:t>
            </a:r>
          </a:p>
          <a:p>
            <a:pPr eaLnBrk="1" hangingPunct="1"/>
            <a:r>
              <a:rPr lang="en-US" altLang="en-US" sz="2800" baseline="30000" dirty="0">
                <a:solidFill>
                  <a:srgbClr val="141413"/>
                </a:solidFill>
                <a:latin typeface="CourierNewPSMT" charset="0"/>
              </a:rPr>
              <a:t>}</a:t>
            </a:r>
            <a:endParaRPr lang="en-US" altLang="en-US" sz="2800" dirty="0">
              <a:latin typeface="Courier New" pitchFamily="49" charset="0"/>
            </a:endParaRPr>
          </a:p>
        </p:txBody>
      </p:sp>
    </p:spTree>
    <p:extLst>
      <p:ext uri="{BB962C8B-B14F-4D97-AF65-F5344CB8AC3E}">
        <p14:creationId xmlns:p14="http://schemas.microsoft.com/office/powerpoint/2010/main" val="949016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a:xfrm>
            <a:off x="457200" y="1295400"/>
            <a:ext cx="8229600" cy="4995672"/>
          </a:xfrm>
        </p:spPr>
        <p:txBody>
          <a:bodyPr>
            <a:normAutofit/>
          </a:bodyPr>
          <a:lstStyle/>
          <a:p>
            <a:pPr eaLnBrk="1" hangingPunct="1"/>
            <a:r>
              <a:rPr lang="en-US" altLang="en-US" dirty="0" smtClean="0">
                <a:ea typeface="ヒラギノ角ゴ Pro W3" pitchFamily="127" charset="-128"/>
              </a:rPr>
              <a:t>Instantiating an object</a:t>
            </a:r>
            <a:endParaRPr lang="en-US" altLang="ja-JP" dirty="0" smtClean="0">
              <a:ea typeface="ヒラギノ角ゴ Pro W3" pitchFamily="127" charset="-128"/>
            </a:endParaRPr>
          </a:p>
          <a:p>
            <a:pPr lvl="1" eaLnBrk="1" hangingPunct="1"/>
            <a:r>
              <a:rPr lang="en-US" altLang="en-US" dirty="0" smtClean="0">
                <a:ea typeface="ヒラギノ角ゴ Pro W3" pitchFamily="127" charset="-128"/>
              </a:rPr>
              <a:t>Just like you can instantiate </a:t>
            </a:r>
            <a:r>
              <a:rPr lang="en-US" altLang="en-US" dirty="0" smtClean="0">
                <a:latin typeface="Courier New" pitchFamily="49" charset="0"/>
                <a:ea typeface="ヒラギノ角ゴ Pro W3" pitchFamily="127" charset="-128"/>
              </a:rPr>
              <a:t>Array</a:t>
            </a:r>
            <a:r>
              <a:rPr lang="en-US" altLang="en-US" dirty="0" smtClean="0">
                <a:ea typeface="ヒラギノ角ゴ Pro W3" pitchFamily="127" charset="-128"/>
              </a:rPr>
              <a:t> object using array literal…</a:t>
            </a:r>
          </a:p>
          <a:p>
            <a:pPr lvl="2" eaLnBrk="1" hangingPunct="1"/>
            <a:r>
              <a:rPr lang="en-US" altLang="en-US" b="1" dirty="0" smtClean="0">
                <a:ea typeface="ヒラギノ角ゴ Pro W3" pitchFamily="127" charset="-128"/>
              </a:rPr>
              <a:t>Example</a:t>
            </a:r>
            <a:r>
              <a:rPr lang="en-US" altLang="en-US" dirty="0" smtClean="0">
                <a:ea typeface="ヒラギノ角ゴ Pro W3" pitchFamily="127" charset="-128"/>
              </a:rPr>
              <a:t>:  </a:t>
            </a:r>
            <a:r>
              <a:rPr lang="en-US" altLang="en-US" sz="2600" dirty="0" err="1" smtClean="0">
                <a:solidFill>
                  <a:srgbClr val="D67134"/>
                </a:solidFill>
                <a:latin typeface="CourierNewPSMT" charset="0"/>
                <a:ea typeface="ヒラギノ角ゴ Pro W3" pitchFamily="127" charset="-128"/>
              </a:rPr>
              <a:t>var</a:t>
            </a:r>
            <a:r>
              <a:rPr lang="en-US" altLang="en-US" sz="2600" dirty="0" smtClean="0">
                <a:solidFill>
                  <a:srgbClr val="D67134"/>
                </a:solidFill>
                <a:latin typeface="CourierNewPSMT" charset="0"/>
                <a:ea typeface="ヒラギノ角ゴ Pro W3" pitchFamily="127" charset="-128"/>
              </a:rPr>
              <a:t> </a:t>
            </a:r>
            <a:r>
              <a:rPr lang="en-US" altLang="en-US" sz="2600" dirty="0" err="1" smtClean="0">
                <a:solidFill>
                  <a:srgbClr val="141413"/>
                </a:solidFill>
                <a:latin typeface="CourierNewPSMT" charset="0"/>
                <a:ea typeface="ヒラギノ角ゴ Pro W3" pitchFamily="127" charset="-128"/>
              </a:rPr>
              <a:t>deptHeads</a:t>
            </a:r>
            <a:r>
              <a:rPr lang="en-US" altLang="en-US" sz="2600" dirty="0" smtClean="0">
                <a:solidFill>
                  <a:srgbClr val="141413"/>
                </a:solidFill>
                <a:latin typeface="CourierNewPSMT" charset="0"/>
                <a:ea typeface="ヒラギノ角ゴ Pro W3" pitchFamily="127" charset="-128"/>
              </a:rPr>
              <a:t> </a:t>
            </a:r>
            <a:r>
              <a:rPr lang="en-US" altLang="en-US" sz="2600" dirty="0" smtClean="0">
                <a:solidFill>
                  <a:srgbClr val="D67134"/>
                </a:solidFill>
                <a:latin typeface="CourierNewPSMT" charset="0"/>
                <a:ea typeface="ヒラギノ角ゴ Pro W3" pitchFamily="127" charset="-128"/>
              </a:rPr>
              <a:t>= </a:t>
            </a:r>
            <a:r>
              <a:rPr lang="en-US" altLang="en-US" sz="2600" dirty="0" smtClean="0">
                <a:solidFill>
                  <a:srgbClr val="141413"/>
                </a:solidFill>
                <a:latin typeface="CourierNewPSMT" charset="0"/>
                <a:ea typeface="ヒラギノ角ゴ Pro W3" pitchFamily="127" charset="-128"/>
              </a:rPr>
              <a:t>[ ];</a:t>
            </a:r>
          </a:p>
          <a:p>
            <a:pPr lvl="1" eaLnBrk="1" hangingPunct="1"/>
            <a:r>
              <a:rPr lang="en-US" altLang="en-US" dirty="0" smtClean="0">
                <a:ea typeface="ヒラギノ角ゴ Pro W3" pitchFamily="127" charset="-128"/>
              </a:rPr>
              <a:t>You can instantiate empty generic object using object literal:</a:t>
            </a:r>
          </a:p>
          <a:p>
            <a:pPr lvl="2" eaLnBrk="1" hangingPunct="1"/>
            <a:r>
              <a:rPr lang="en-US" altLang="en-US" b="1" dirty="0" smtClean="0">
                <a:ea typeface="ヒラギノ角ゴ Pro W3" pitchFamily="127" charset="-128"/>
              </a:rPr>
              <a:t>Example</a:t>
            </a:r>
            <a:r>
              <a:rPr lang="en-US" altLang="en-US" dirty="0" smtClean="0">
                <a:ea typeface="ヒラギノ角ゴ Pro W3" pitchFamily="127" charset="-128"/>
              </a:rPr>
              <a:t>: </a:t>
            </a:r>
            <a:r>
              <a:rPr lang="en-US" altLang="en-US" sz="2800" dirty="0" err="1" smtClean="0">
                <a:solidFill>
                  <a:srgbClr val="D67134"/>
                </a:solidFill>
                <a:latin typeface="CourierNewPSMT" charset="0"/>
                <a:ea typeface="ヒラギノ角ゴ Pro W3" pitchFamily="127" charset="-128"/>
              </a:rPr>
              <a:t>var</a:t>
            </a:r>
            <a:r>
              <a:rPr lang="en-US" altLang="en-US" sz="2800" dirty="0" smtClean="0">
                <a:solidFill>
                  <a:srgbClr val="D67134"/>
                </a:solidFill>
                <a:latin typeface="CourierNewPSMT" charset="0"/>
                <a:ea typeface="ヒラギノ角ゴ Pro W3" pitchFamily="127" charset="-128"/>
              </a:rPr>
              <a:t> </a:t>
            </a:r>
            <a:r>
              <a:rPr lang="en-US" altLang="en-US" sz="2800" dirty="0" err="1" smtClean="0">
                <a:solidFill>
                  <a:srgbClr val="141413"/>
                </a:solidFill>
                <a:latin typeface="CourierNewPSMT" charset="0"/>
                <a:ea typeface="ヒラギノ角ゴ Pro W3" pitchFamily="127" charset="-128"/>
              </a:rPr>
              <a:t>accountsPayable</a:t>
            </a:r>
            <a:r>
              <a:rPr lang="en-US" altLang="en-US" sz="2800" dirty="0" smtClean="0">
                <a:solidFill>
                  <a:srgbClr val="141413"/>
                </a:solidFill>
                <a:latin typeface="CourierNewPSMT" charset="0"/>
                <a:ea typeface="ヒラギノ角ゴ Pro W3" pitchFamily="127" charset="-128"/>
              </a:rPr>
              <a:t> </a:t>
            </a:r>
            <a:r>
              <a:rPr lang="en-US" altLang="en-US" sz="2800" dirty="0" smtClean="0">
                <a:solidFill>
                  <a:srgbClr val="D67134"/>
                </a:solidFill>
                <a:latin typeface="CourierNewPSMT" charset="0"/>
                <a:ea typeface="ヒラギノ角ゴ Pro W3" pitchFamily="127" charset="-128"/>
              </a:rPr>
              <a:t>= </a:t>
            </a:r>
            <a:r>
              <a:rPr lang="en-US" altLang="en-US" sz="2800" dirty="0" smtClean="0">
                <a:solidFill>
                  <a:srgbClr val="141413"/>
                </a:solidFill>
                <a:latin typeface="CourierNewPSMT" charset="0"/>
                <a:ea typeface="ヒラギノ角ゴ Pro W3" pitchFamily="127" charset="-128"/>
              </a:rPr>
              <a:t>{};</a:t>
            </a:r>
            <a:endParaRPr lang="en-US" altLang="en-US" sz="2800" dirty="0" smtClean="0">
              <a:ea typeface="ヒラギノ角ゴ Pro W3" pitchFamily="127" charset="-128"/>
            </a:endParaRPr>
          </a:p>
          <a:p>
            <a:pPr lvl="2" eaLnBrk="1" hangingPunct="1"/>
            <a:r>
              <a:rPr lang="en-US" altLang="en-US" dirty="0" smtClean="0">
                <a:ea typeface="ヒラギノ角ゴ Pro W3" pitchFamily="127" charset="-128"/>
              </a:rPr>
              <a:t>Generic object literal uses curly braces around value</a:t>
            </a:r>
          </a:p>
          <a:p>
            <a:pPr lvl="1" eaLnBrk="1" hangingPunct="1"/>
            <a:r>
              <a:rPr lang="en-US" altLang="en-US" dirty="0" smtClean="0">
                <a:ea typeface="ヒラギノ角ゴ Pro W3" pitchFamily="127" charset="-128"/>
              </a:rPr>
              <a:t>You </a:t>
            </a:r>
            <a:r>
              <a:rPr lang="en-US" altLang="en-US" dirty="0" err="1" smtClean="0">
                <a:ea typeface="ヒラギノ角ゴ Pro W3" pitchFamily="127" charset="-128"/>
              </a:rPr>
              <a:t>dan't</a:t>
            </a:r>
            <a:r>
              <a:rPr lang="en-US" altLang="en-US" dirty="0" smtClean="0">
                <a:ea typeface="ヒラギノ角ゴ Pro W3" pitchFamily="127" charset="-128"/>
              </a:rPr>
              <a:t> use object literal for </a:t>
            </a:r>
            <a:r>
              <a:rPr lang="en-US" altLang="en-US" dirty="0" smtClean="0">
                <a:latin typeface="Courier New" pitchFamily="49" charset="0"/>
                <a:ea typeface="ヒラギノ角ゴ Pro W3" pitchFamily="127" charset="-128"/>
                <a:cs typeface="Courier New" pitchFamily="49" charset="0"/>
              </a:rPr>
              <a:t>Date</a:t>
            </a:r>
            <a:r>
              <a:rPr lang="en-US" altLang="en-US" dirty="0" smtClean="0">
                <a:ea typeface="ヒラギノ角ゴ Pro W3" pitchFamily="127" charset="-128"/>
              </a:rPr>
              <a:t> object!</a:t>
            </a:r>
          </a:p>
          <a:p>
            <a:pPr lvl="2" eaLnBrk="1" hangingPunct="1"/>
            <a:r>
              <a:rPr lang="en-US" altLang="en-US" dirty="0" smtClean="0">
                <a:ea typeface="ヒラギノ角ゴ Pro W3" pitchFamily="127" charset="-128"/>
              </a:rPr>
              <a:t>Must use a constructor</a:t>
            </a:r>
          </a:p>
          <a:p>
            <a:pPr lvl="2" eaLnBrk="1" hangingPunct="1"/>
            <a:r>
              <a:rPr lang="en-US" altLang="en-US" dirty="0" smtClean="0">
                <a:ea typeface="ヒラギノ角ゴ Pro W3" pitchFamily="127" charset="-128"/>
              </a:rPr>
              <a:t>Example: </a:t>
            </a:r>
          </a:p>
          <a:p>
            <a:pPr lvl="2" eaLnBrk="1" hangingPunct="1"/>
            <a:r>
              <a:rPr lang="en-US" altLang="en-US" sz="2800" baseline="30000" dirty="0" err="1" smtClean="0">
                <a:solidFill>
                  <a:srgbClr val="D67134"/>
                </a:solidFill>
                <a:latin typeface="CourierNewPSMT" charset="0"/>
                <a:ea typeface="ヒラギノ角ゴ Pro W3" pitchFamily="127" charset="-128"/>
              </a:rPr>
              <a:t>var</a:t>
            </a:r>
            <a:r>
              <a:rPr lang="en-US" altLang="en-US" sz="2800" baseline="30000" dirty="0" smtClean="0">
                <a:solidFill>
                  <a:srgbClr val="D67134"/>
                </a:solidFill>
                <a:latin typeface="CourierNewPSMT" charset="0"/>
                <a:ea typeface="ヒラギノ角ゴ Pro W3" pitchFamily="127" charset="-128"/>
              </a:rPr>
              <a:t> </a:t>
            </a:r>
            <a:r>
              <a:rPr lang="en-US" altLang="en-US" sz="2800" baseline="30000" dirty="0" smtClean="0">
                <a:solidFill>
                  <a:srgbClr val="141413"/>
                </a:solidFill>
                <a:latin typeface="CourierNewPSMT" charset="0"/>
                <a:ea typeface="ヒラギノ角ゴ Pro W3" pitchFamily="127" charset="-128"/>
              </a:rPr>
              <a:t>today </a:t>
            </a:r>
            <a:r>
              <a:rPr lang="en-US" altLang="en-US" sz="2800" baseline="30000" dirty="0" smtClean="0">
                <a:solidFill>
                  <a:srgbClr val="D67134"/>
                </a:solidFill>
                <a:latin typeface="CourierNewPSMT" charset="0"/>
                <a:ea typeface="ヒラギノ角ゴ Pro W3" pitchFamily="127" charset="-128"/>
              </a:rPr>
              <a:t>= new </a:t>
            </a:r>
            <a:r>
              <a:rPr lang="en-US" altLang="en-US" sz="2800" baseline="30000" dirty="0" smtClean="0">
                <a:solidFill>
                  <a:srgbClr val="00477B"/>
                </a:solidFill>
                <a:latin typeface="CourierNewPSMT" charset="0"/>
                <a:ea typeface="ヒラギノ角ゴ Pro W3" pitchFamily="127" charset="-128"/>
              </a:rPr>
              <a:t>Date</a:t>
            </a:r>
            <a:r>
              <a:rPr lang="en-US" altLang="en-US" sz="2800" baseline="30000" dirty="0" smtClean="0">
                <a:solidFill>
                  <a:srgbClr val="141413"/>
                </a:solidFill>
                <a:latin typeface="CourierNewPSMT" charset="0"/>
                <a:ea typeface="ヒラギノ角ゴ Pro W3" pitchFamily="127" charset="-128"/>
              </a:rPr>
              <a:t>();</a:t>
            </a:r>
            <a:endParaRPr lang="en-US" altLang="en-US" sz="2800" dirty="0" smtClean="0">
              <a:ea typeface="ヒラギノ角ゴ Pro W3" pitchFamily="127" charset="-128"/>
            </a:endParaRPr>
          </a:p>
        </p:txBody>
      </p:sp>
      <p:sp>
        <p:nvSpPr>
          <p:cNvPr id="15364" name="Rectangle 2"/>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Using Built-In JavaScript Classes</a:t>
            </a:r>
          </a:p>
        </p:txBody>
      </p:sp>
    </p:spTree>
    <p:extLst>
      <p:ext uri="{BB962C8B-B14F-4D97-AF65-F5344CB8AC3E}">
        <p14:creationId xmlns:p14="http://schemas.microsoft.com/office/powerpoint/2010/main" val="286619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a:t>
            </a:r>
            <a:r>
              <a:rPr lang="en-US" b="1" dirty="0" smtClean="0"/>
              <a:t>WA120_data_files</a:t>
            </a:r>
            <a:r>
              <a:rPr lang="en-US" dirty="0" smtClean="0"/>
              <a:t>” folder, open the folder for “</a:t>
            </a:r>
            <a:r>
              <a:rPr lang="en-US" b="1" dirty="0" smtClean="0"/>
              <a:t>Chapter 07</a:t>
            </a:r>
            <a:r>
              <a:rPr lang="en-US" dirty="0" smtClean="0"/>
              <a:t>”.</a:t>
            </a:r>
          </a:p>
          <a:p>
            <a:r>
              <a:rPr lang="en-US" dirty="0" smtClean="0"/>
              <a:t>Open the “</a:t>
            </a:r>
            <a:r>
              <a:rPr lang="en-US" b="1" dirty="0" smtClean="0"/>
              <a:t>chapter</a:t>
            </a:r>
            <a:r>
              <a:rPr lang="en-US" dirty="0" smtClean="0"/>
              <a:t>” sub-folder and COPY the files contained within.</a:t>
            </a:r>
          </a:p>
          <a:p>
            <a:r>
              <a:rPr lang="en-US" dirty="0" smtClean="0"/>
              <a:t>Navigate to where you save your projects and create a new root folder named “</a:t>
            </a:r>
            <a:r>
              <a:rPr lang="en-US" b="1" dirty="0" smtClean="0"/>
              <a:t>orbits</a:t>
            </a:r>
            <a:r>
              <a:rPr lang="en-US" dirty="0" smtClean="0"/>
              <a:t>”.</a:t>
            </a:r>
          </a:p>
          <a:p>
            <a:r>
              <a:rPr lang="en-US" dirty="0" smtClean="0"/>
              <a:t>PASTE the copied files within the “</a:t>
            </a:r>
            <a:r>
              <a:rPr lang="en-US" b="1" dirty="0" smtClean="0"/>
              <a:t>orbits</a:t>
            </a:r>
            <a:r>
              <a:rPr lang="en-US" dirty="0" smtClean="0"/>
              <a:t>” root folder.</a:t>
            </a:r>
            <a:endParaRPr lang="en-US" dirty="0"/>
          </a:p>
        </p:txBody>
      </p:sp>
      <p:sp>
        <p:nvSpPr>
          <p:cNvPr id="3" name="Title 2"/>
          <p:cNvSpPr>
            <a:spLocks noGrp="1"/>
          </p:cNvSpPr>
          <p:nvPr>
            <p:ph type="title"/>
          </p:nvPr>
        </p:nvSpPr>
        <p:spPr/>
        <p:txBody>
          <a:bodyPr/>
          <a:lstStyle/>
          <a:p>
            <a:r>
              <a:rPr lang="en-US" u="sng" dirty="0" smtClean="0"/>
              <a:t>Exercise</a:t>
            </a:r>
            <a:r>
              <a:rPr lang="en-US" dirty="0" smtClean="0"/>
              <a:t>: Outer Orbits</a:t>
            </a:r>
            <a:endParaRPr lang="en-US" dirty="0"/>
          </a:p>
        </p:txBody>
      </p:sp>
    </p:spTree>
    <p:extLst>
      <p:ext uri="{BB962C8B-B14F-4D97-AF65-F5344CB8AC3E}">
        <p14:creationId xmlns:p14="http://schemas.microsoft.com/office/powerpoint/2010/main" val="247026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OPEN the “</a:t>
            </a:r>
            <a:r>
              <a:rPr lang="en-US" b="1" dirty="0" smtClean="0"/>
              <a:t>booktrip.htm</a:t>
            </a:r>
            <a:r>
              <a:rPr lang="en-US" dirty="0" smtClean="0"/>
              <a:t>” file in Notepad ++.</a:t>
            </a:r>
          </a:p>
          <a:p>
            <a:r>
              <a:rPr lang="en-US" dirty="0" smtClean="0"/>
              <a:t>COPY the content within the HTML comments.</a:t>
            </a:r>
          </a:p>
          <a:p>
            <a:r>
              <a:rPr lang="en-US" dirty="0" smtClean="0"/>
              <a:t>Create a new document and save the document as “</a:t>
            </a:r>
            <a:r>
              <a:rPr lang="en-US" b="1" dirty="0" smtClean="0"/>
              <a:t>orbits.js</a:t>
            </a:r>
            <a:r>
              <a:rPr lang="en-US" dirty="0" smtClean="0"/>
              <a:t>”.</a:t>
            </a:r>
          </a:p>
          <a:p>
            <a:r>
              <a:rPr lang="en-US" dirty="0" smtClean="0"/>
              <a:t>Adjust the comment to reflect the new file name.</a:t>
            </a:r>
          </a:p>
          <a:p>
            <a:endParaRPr lang="en-US" dirty="0"/>
          </a:p>
        </p:txBody>
      </p:sp>
      <p:sp>
        <p:nvSpPr>
          <p:cNvPr id="3" name="Title 2"/>
          <p:cNvSpPr>
            <a:spLocks noGrp="1"/>
          </p:cNvSpPr>
          <p:nvPr>
            <p:ph type="title"/>
          </p:nvPr>
        </p:nvSpPr>
        <p:spPr/>
        <p:txBody>
          <a:bodyPr/>
          <a:lstStyle/>
          <a:p>
            <a:r>
              <a:rPr lang="en-US" u="sng" dirty="0" smtClean="0"/>
              <a:t>Exercise</a:t>
            </a:r>
            <a:r>
              <a:rPr lang="en-US" dirty="0" smtClean="0"/>
              <a:t>: Outer Orbits</a:t>
            </a:r>
            <a:endParaRPr lang="en-US" dirty="0"/>
          </a:p>
        </p:txBody>
      </p:sp>
    </p:spTree>
    <p:extLst>
      <p:ext uri="{BB962C8B-B14F-4D97-AF65-F5344CB8AC3E}">
        <p14:creationId xmlns:p14="http://schemas.microsoft.com/office/powerpoint/2010/main" val="1626370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7"/>
          <p:cNvSpPr>
            <a:spLocks noGrp="1" noChangeArrowheads="1"/>
          </p:cNvSpPr>
          <p:nvPr>
            <p:ph idx="1"/>
          </p:nvPr>
        </p:nvSpPr>
        <p:spPr/>
        <p:txBody>
          <a:bodyPr/>
          <a:lstStyle/>
          <a:p>
            <a:pPr eaLnBrk="1" hangingPunct="1"/>
            <a:r>
              <a:rPr lang="en-US" altLang="en-US" b="1" dirty="0" smtClean="0">
                <a:ea typeface="ヒラギノ角ゴ Pro W3" pitchFamily="127" charset="-128"/>
              </a:rPr>
              <a:t>Performing garbage collection</a:t>
            </a:r>
          </a:p>
          <a:p>
            <a:pPr lvl="1" eaLnBrk="1" hangingPunct="1"/>
            <a:r>
              <a:rPr lang="en-US" altLang="en-US" dirty="0" smtClean="0">
                <a:ea typeface="ヒラギノ角ゴ Pro W3" pitchFamily="127" charset="-128"/>
              </a:rPr>
              <a:t>Garbage collection</a:t>
            </a:r>
          </a:p>
          <a:p>
            <a:pPr lvl="2" eaLnBrk="1" hangingPunct="1"/>
            <a:r>
              <a:rPr lang="en-US" altLang="en-US" dirty="0" smtClean="0">
                <a:ea typeface="ヒラギノ角ゴ Pro W3" pitchFamily="127" charset="-128"/>
              </a:rPr>
              <a:t>Cleaning up, or reclaiming, memory reserved by a program</a:t>
            </a:r>
          </a:p>
          <a:p>
            <a:pPr lvl="1" eaLnBrk="1" hangingPunct="1"/>
            <a:r>
              <a:rPr lang="en-US" altLang="en-US" dirty="0" smtClean="0">
                <a:ea typeface="ヒラギノ角ゴ Pro W3" pitchFamily="127" charset="-128"/>
              </a:rPr>
              <a:t>Declaring a variable or instantiating a new object</a:t>
            </a:r>
          </a:p>
          <a:p>
            <a:pPr lvl="2" eaLnBrk="1" hangingPunct="1"/>
            <a:r>
              <a:rPr lang="en-US" altLang="en-US" dirty="0" smtClean="0">
                <a:ea typeface="ヒラギノ角ゴ Pro W3" pitchFamily="127" charset="-128"/>
              </a:rPr>
              <a:t>Reserves memory for the variable or object</a:t>
            </a:r>
          </a:p>
          <a:p>
            <a:pPr lvl="1" eaLnBrk="1" hangingPunct="1"/>
            <a:r>
              <a:rPr lang="en-US" altLang="en-US" u="sng" dirty="0" smtClean="0">
                <a:ea typeface="ヒラギノ角ゴ Pro W3" pitchFamily="127" charset="-128"/>
              </a:rPr>
              <a:t>JavaScript knows when a program no longer needs a variable or object</a:t>
            </a:r>
          </a:p>
          <a:p>
            <a:pPr lvl="2" eaLnBrk="1" hangingPunct="1"/>
            <a:r>
              <a:rPr lang="en-US" altLang="en-US" dirty="0" smtClean="0">
                <a:ea typeface="ヒラギノ角ゴ Pro W3" pitchFamily="127" charset="-128"/>
              </a:rPr>
              <a:t>Automatically cleans up the memory</a:t>
            </a:r>
          </a:p>
        </p:txBody>
      </p:sp>
      <p:sp>
        <p:nvSpPr>
          <p:cNvPr id="16388" name="Rectangle 6"/>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Using Built-In JavaScript Classes</a:t>
            </a:r>
          </a:p>
        </p:txBody>
      </p:sp>
    </p:spTree>
    <p:extLst>
      <p:ext uri="{BB962C8B-B14F-4D97-AF65-F5344CB8AC3E}">
        <p14:creationId xmlns:p14="http://schemas.microsoft.com/office/powerpoint/2010/main" val="3760436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1947672"/>
          </a:xfrm>
        </p:spPr>
        <p:txBody>
          <a:bodyPr/>
          <a:lstStyle/>
          <a:p>
            <a:r>
              <a:rPr lang="en-US" dirty="0" smtClean="0"/>
              <a:t>What is object-oriented programming? What is an object?</a:t>
            </a:r>
          </a:p>
          <a:p>
            <a:r>
              <a:rPr lang="en-US" dirty="0" smtClean="0"/>
              <a:t>Name at least two built-in JavaScript classes.</a:t>
            </a:r>
            <a:endParaRPr lang="en-US" dirty="0"/>
          </a:p>
        </p:txBody>
      </p:sp>
      <p:sp>
        <p:nvSpPr>
          <p:cNvPr id="3" name="Title 2"/>
          <p:cNvSpPr>
            <a:spLocks noGrp="1"/>
          </p:cNvSpPr>
          <p:nvPr>
            <p:ph type="title"/>
          </p:nvPr>
        </p:nvSpPr>
        <p:spPr/>
        <p:txBody>
          <a:bodyPr/>
          <a:lstStyle/>
          <a:p>
            <a:r>
              <a:rPr lang="en-US" dirty="0" smtClean="0"/>
              <a:t>Short Quiz 1</a:t>
            </a:r>
            <a:endParaRPr lang="en-US" dirty="0"/>
          </a:p>
        </p:txBody>
      </p:sp>
    </p:spTree>
    <p:extLst>
      <p:ext uri="{BB962C8B-B14F-4D97-AF65-F5344CB8AC3E}">
        <p14:creationId xmlns:p14="http://schemas.microsoft.com/office/powerpoint/2010/main" val="284695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7"/>
          <p:cNvSpPr>
            <a:spLocks noGrp="1" noChangeArrowheads="1"/>
          </p:cNvSpPr>
          <p:nvPr>
            <p:ph idx="1"/>
          </p:nvPr>
        </p:nvSpPr>
        <p:spPr/>
        <p:txBody>
          <a:bodyPr/>
          <a:lstStyle/>
          <a:p>
            <a:pPr eaLnBrk="1" hangingPunct="1"/>
            <a:r>
              <a:rPr lang="en-US" altLang="en-US" dirty="0" smtClean="0">
                <a:ea typeface="ヒラギノ角ゴ Pro W3" pitchFamily="127" charset="-128"/>
              </a:rPr>
              <a:t>Three of most commonly used JavaScript classes:</a:t>
            </a:r>
          </a:p>
          <a:p>
            <a:pPr lvl="1" eaLnBrk="1" hangingPunct="1"/>
            <a:r>
              <a:rPr lang="en-US" altLang="en-US" sz="3200" dirty="0" smtClean="0">
                <a:ea typeface="ヒラギノ角ゴ Pro W3" pitchFamily="127" charset="-128"/>
              </a:rPr>
              <a:t> </a:t>
            </a:r>
            <a:r>
              <a:rPr lang="en-US" altLang="en-US" sz="3200" dirty="0" smtClean="0">
                <a:latin typeface="Courier New" pitchFamily="49" charset="0"/>
                <a:ea typeface="ヒラギノ角ゴ Pro W3" pitchFamily="127" charset="-128"/>
              </a:rPr>
              <a:t>Date</a:t>
            </a:r>
            <a:r>
              <a:rPr lang="en-US" altLang="en-US" sz="3200" dirty="0" smtClean="0">
                <a:ea typeface="ヒラギノ角ゴ Pro W3" pitchFamily="127" charset="-128"/>
              </a:rPr>
              <a:t>, </a:t>
            </a:r>
            <a:r>
              <a:rPr lang="en-US" altLang="en-US" sz="3200" dirty="0" smtClean="0">
                <a:latin typeface="Courier New" pitchFamily="49" charset="0"/>
                <a:ea typeface="ヒラギノ角ゴ Pro W3" pitchFamily="127" charset="-128"/>
              </a:rPr>
              <a:t>Number</a:t>
            </a:r>
            <a:r>
              <a:rPr lang="en-US" altLang="en-US" sz="3200" dirty="0" smtClean="0">
                <a:ea typeface="ヒラギノ角ゴ Pro W3" pitchFamily="127" charset="-128"/>
              </a:rPr>
              <a:t>, </a:t>
            </a:r>
            <a:r>
              <a:rPr lang="en-US" altLang="en-US" sz="2000" dirty="0" smtClean="0">
                <a:ea typeface="ヒラギノ角ゴ Pro W3" pitchFamily="127" charset="-128"/>
              </a:rPr>
              <a:t>and</a:t>
            </a:r>
            <a:r>
              <a:rPr lang="en-US" altLang="en-US" sz="3200" dirty="0" smtClean="0">
                <a:ea typeface="ヒラギノ角ゴ Pro W3" pitchFamily="127" charset="-128"/>
              </a:rPr>
              <a:t> </a:t>
            </a:r>
            <a:r>
              <a:rPr lang="en-US" altLang="en-US" sz="3200" dirty="0" smtClean="0">
                <a:latin typeface="Courier New" pitchFamily="49" charset="0"/>
                <a:ea typeface="ヒラギノ角ゴ Pro W3" pitchFamily="127" charset="-128"/>
              </a:rPr>
              <a:t>Math</a:t>
            </a:r>
          </a:p>
        </p:txBody>
      </p:sp>
      <p:sp>
        <p:nvSpPr>
          <p:cNvPr id="17412" name="Rectangle 6"/>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Using the </a:t>
            </a:r>
            <a:r>
              <a:rPr lang="en-US" altLang="en-US" smtClean="0">
                <a:latin typeface="Courier New" pitchFamily="49" charset="0"/>
                <a:ea typeface="ヒラギノ角ゴ Pro W3" pitchFamily="127" charset="-128"/>
              </a:rPr>
              <a:t>Date</a:t>
            </a:r>
            <a:r>
              <a:rPr lang="en-US" altLang="en-US" smtClean="0">
                <a:ea typeface="ヒラギノ角ゴ Pro W3" pitchFamily="127" charset="-128"/>
              </a:rPr>
              <a:t>, </a:t>
            </a:r>
            <a:r>
              <a:rPr lang="en-US" altLang="en-US" smtClean="0">
                <a:latin typeface="Courier New" pitchFamily="49" charset="0"/>
                <a:ea typeface="ヒラギノ角ゴ Pro W3" pitchFamily="127" charset="-128"/>
              </a:rPr>
              <a:t>Number</a:t>
            </a:r>
            <a:r>
              <a:rPr lang="en-US" altLang="en-US" smtClean="0">
                <a:ea typeface="ヒラギノ角ゴ Pro W3" pitchFamily="127" charset="-128"/>
              </a:rPr>
              <a:t>, and </a:t>
            </a:r>
            <a:r>
              <a:rPr lang="en-US" altLang="en-US" smtClean="0">
                <a:latin typeface="Courier New" pitchFamily="49" charset="0"/>
                <a:ea typeface="ヒラギノ角ゴ Pro W3" pitchFamily="127" charset="-128"/>
              </a:rPr>
              <a:t>Math</a:t>
            </a:r>
            <a:r>
              <a:rPr lang="en-US" altLang="en-US" smtClean="0">
                <a:ea typeface="ヒラギノ角ゴ Pro W3" pitchFamily="127" charset="-128"/>
              </a:rPr>
              <a:t> Classes</a:t>
            </a:r>
          </a:p>
        </p:txBody>
      </p:sp>
    </p:spTree>
    <p:extLst>
      <p:ext uri="{BB962C8B-B14F-4D97-AF65-F5344CB8AC3E}">
        <p14:creationId xmlns:p14="http://schemas.microsoft.com/office/powerpoint/2010/main" val="1620612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a:xfrm>
            <a:off x="457200" y="1371600"/>
            <a:ext cx="8229600" cy="1871472"/>
          </a:xfrm>
        </p:spPr>
        <p:txBody>
          <a:bodyPr>
            <a:normAutofit lnSpcReduction="10000"/>
          </a:bodyPr>
          <a:lstStyle/>
          <a:p>
            <a:pPr eaLnBrk="1" hangingPunct="1"/>
            <a:r>
              <a:rPr lang="en-US" altLang="en-US" dirty="0" smtClean="0">
                <a:latin typeface="Courier New" pitchFamily="49" charset="0"/>
                <a:ea typeface="ヒラギノ角ゴ Pro W3" pitchFamily="127" charset="-128"/>
              </a:rPr>
              <a:t>Date</a:t>
            </a:r>
            <a:r>
              <a:rPr lang="en-US" altLang="en-US" dirty="0" smtClean="0">
                <a:ea typeface="ヒラギノ角ゴ Pro W3" pitchFamily="127" charset="-128"/>
              </a:rPr>
              <a:t> class</a:t>
            </a:r>
          </a:p>
          <a:p>
            <a:pPr lvl="1" eaLnBrk="1" hangingPunct="1"/>
            <a:r>
              <a:rPr lang="en-US" altLang="en-US" dirty="0" smtClean="0">
                <a:ea typeface="ヒラギノ角ゴ Pro W3" pitchFamily="127" charset="-128"/>
              </a:rPr>
              <a:t>Contains methods and properties for manipulating the date and time</a:t>
            </a:r>
          </a:p>
          <a:p>
            <a:pPr lvl="1" eaLnBrk="1" hangingPunct="1"/>
            <a:r>
              <a:rPr lang="en-US" altLang="en-US" dirty="0" smtClean="0">
                <a:ea typeface="ヒラギノ角ゴ Pro W3" pitchFamily="127" charset="-128"/>
              </a:rPr>
              <a:t>Allows use of a specific date or time element in JavaScript programs</a:t>
            </a:r>
            <a:endParaRPr lang="en-US" altLang="en-US" dirty="0" smtClean="0">
              <a:latin typeface="Courier New" pitchFamily="49" charset="0"/>
              <a:ea typeface="ヒラギノ角ゴ Pro W3" pitchFamily="127" charset="-128"/>
            </a:endParaRPr>
          </a:p>
        </p:txBody>
      </p:sp>
      <p:sp>
        <p:nvSpPr>
          <p:cNvPr id="18436" name="Rectangle 2"/>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Manipulating the Date and Time with the </a:t>
            </a:r>
            <a:r>
              <a:rPr lang="en-US" altLang="en-US" smtClean="0">
                <a:latin typeface="Courier New" pitchFamily="49" charset="0"/>
                <a:ea typeface="ヒラギノ角ゴ Pro W3" pitchFamily="127" charset="-128"/>
              </a:rPr>
              <a:t>Date</a:t>
            </a:r>
            <a:r>
              <a:rPr lang="en-US" altLang="en-US" smtClean="0">
                <a:ea typeface="ヒラギノ角ゴ Pro W3" pitchFamily="127" charset="-128"/>
              </a:rPr>
              <a:t> Class</a:t>
            </a:r>
          </a:p>
        </p:txBody>
      </p:sp>
      <p:sp>
        <p:nvSpPr>
          <p:cNvPr id="18438" name="Rectangle 5"/>
          <p:cNvSpPr>
            <a:spLocks noChangeArrowheads="1"/>
          </p:cNvSpPr>
          <p:nvPr/>
        </p:nvSpPr>
        <p:spPr bwMode="auto">
          <a:xfrm>
            <a:off x="2902620" y="5955847"/>
            <a:ext cx="367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dirty="0"/>
              <a:t>Table 7-2 </a:t>
            </a:r>
            <a:r>
              <a:rPr lang="en-US" altLang="en-US" dirty="0">
                <a:latin typeface="Courier New" pitchFamily="49" charset="0"/>
              </a:rPr>
              <a:t>Date</a:t>
            </a:r>
            <a:r>
              <a:rPr lang="en-US" altLang="en-US" dirty="0"/>
              <a:t> class constructors</a:t>
            </a:r>
          </a:p>
        </p:txBody>
      </p:sp>
      <p:pic>
        <p:nvPicPr>
          <p:cNvPr id="18439" name="Picture 1" descr="Screen Shot 2014-10-14 at 14 Oct   3.19.18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829" y="3276600"/>
            <a:ext cx="7500691"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674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Grp="1" noChangeArrowheads="1"/>
          </p:cNvSpPr>
          <p:nvPr>
            <p:ph idx="1"/>
          </p:nvPr>
        </p:nvSpPr>
        <p:spPr>
          <a:xfrm>
            <a:off x="457200" y="1600200"/>
            <a:ext cx="8458200" cy="4525963"/>
          </a:xfrm>
        </p:spPr>
        <p:txBody>
          <a:bodyPr>
            <a:normAutofit/>
          </a:bodyPr>
          <a:lstStyle/>
          <a:p>
            <a:pPr eaLnBrk="1" hangingPunct="1"/>
            <a:r>
              <a:rPr lang="en-US" altLang="en-US" dirty="0" smtClean="0">
                <a:ea typeface="ヒラギノ角ゴ Pro W3" pitchFamily="127" charset="-128"/>
              </a:rPr>
              <a:t>Example:</a:t>
            </a:r>
          </a:p>
          <a:p>
            <a:pPr lvl="1" eaLnBrk="1" hangingPunct="1">
              <a:buClr>
                <a:schemeClr val="tx1"/>
              </a:buClr>
            </a:pPr>
            <a:r>
              <a:rPr lang="en-US" altLang="en-US" sz="2800" dirty="0" err="1" smtClean="0">
                <a:solidFill>
                  <a:srgbClr val="D67134"/>
                </a:solidFill>
                <a:latin typeface="CourierNewPSMT" charset="0"/>
                <a:ea typeface="ヒラギノ角ゴ Pro W3" pitchFamily="127" charset="-128"/>
              </a:rPr>
              <a:t>var</a:t>
            </a:r>
            <a:r>
              <a:rPr lang="en-US" altLang="en-US" sz="2800" dirty="0" smtClean="0">
                <a:solidFill>
                  <a:srgbClr val="D67134"/>
                </a:solidFill>
                <a:latin typeface="CourierNewPSMT" charset="0"/>
                <a:ea typeface="ヒラギノ角ゴ Pro W3" pitchFamily="127" charset="-128"/>
              </a:rPr>
              <a:t> </a:t>
            </a:r>
            <a:r>
              <a:rPr lang="en-US" altLang="en-US" sz="2800" dirty="0" smtClean="0">
                <a:solidFill>
                  <a:srgbClr val="141413"/>
                </a:solidFill>
                <a:latin typeface="CourierNewPSMT" charset="0"/>
                <a:ea typeface="ヒラギノ角ゴ Pro W3" pitchFamily="127" charset="-128"/>
              </a:rPr>
              <a:t>today </a:t>
            </a:r>
            <a:r>
              <a:rPr lang="en-US" altLang="en-US" sz="2800" dirty="0" smtClean="0">
                <a:solidFill>
                  <a:srgbClr val="D67134"/>
                </a:solidFill>
                <a:latin typeface="CourierNewPSMT" charset="0"/>
                <a:ea typeface="ヒラギノ角ゴ Pro W3" pitchFamily="127" charset="-128"/>
              </a:rPr>
              <a:t>= new </a:t>
            </a:r>
            <a:r>
              <a:rPr lang="en-US" altLang="en-US" sz="2800" dirty="0" smtClean="0">
                <a:solidFill>
                  <a:srgbClr val="00477B"/>
                </a:solidFill>
                <a:latin typeface="CourierNewPSMT" charset="0"/>
                <a:ea typeface="ヒラギノ角ゴ Pro W3" pitchFamily="127" charset="-128"/>
              </a:rPr>
              <a:t>Date</a:t>
            </a:r>
            <a:r>
              <a:rPr lang="en-US" altLang="en-US" sz="2800" dirty="0" smtClean="0">
                <a:solidFill>
                  <a:srgbClr val="141413"/>
                </a:solidFill>
                <a:latin typeface="CourierNewPSMT" charset="0"/>
                <a:ea typeface="ヒラギノ角ゴ Pro W3" pitchFamily="127" charset="-128"/>
              </a:rPr>
              <a:t>();</a:t>
            </a:r>
          </a:p>
          <a:p>
            <a:pPr lvl="1" eaLnBrk="1" hangingPunct="1">
              <a:buClr>
                <a:schemeClr val="tx1"/>
              </a:buClr>
            </a:pPr>
            <a:r>
              <a:rPr lang="en-US" altLang="en-US" dirty="0" smtClean="0">
                <a:ea typeface="ヒラギノ角ゴ Pro W3" pitchFamily="127" charset="-128"/>
              </a:rPr>
              <a:t>Month and year date representation in a </a:t>
            </a:r>
            <a:r>
              <a:rPr lang="en-US" altLang="en-US" dirty="0" smtClean="0">
                <a:latin typeface="Courier New" pitchFamily="49" charset="0"/>
                <a:ea typeface="ヒラギノ角ゴ Pro W3" pitchFamily="127" charset="-128"/>
              </a:rPr>
              <a:t>Date</a:t>
            </a:r>
            <a:r>
              <a:rPr lang="en-US" altLang="en-US" dirty="0" smtClean="0">
                <a:ea typeface="ヒラギノ角ゴ Pro W3" pitchFamily="127" charset="-128"/>
              </a:rPr>
              <a:t> object</a:t>
            </a:r>
          </a:p>
          <a:p>
            <a:pPr lvl="1" eaLnBrk="1" hangingPunct="1"/>
            <a:r>
              <a:rPr lang="en-US" altLang="en-US" dirty="0" smtClean="0">
                <a:ea typeface="ヒラギノ角ゴ Pro W3" pitchFamily="127" charset="-128"/>
              </a:rPr>
              <a:t>Stored using numbers matching actual date and year</a:t>
            </a:r>
          </a:p>
          <a:p>
            <a:pPr eaLnBrk="1" hangingPunct="1"/>
            <a:r>
              <a:rPr lang="en-US" altLang="en-US" dirty="0" smtClean="0">
                <a:ea typeface="ヒラギノ角ゴ Pro W3" pitchFamily="127" charset="-128"/>
              </a:rPr>
              <a:t>Days of the week and months of the year</a:t>
            </a:r>
          </a:p>
          <a:p>
            <a:pPr lvl="1" eaLnBrk="1" hangingPunct="1"/>
            <a:r>
              <a:rPr lang="en-US" altLang="en-US" dirty="0" smtClean="0">
                <a:ea typeface="ヒラギノ角ゴ Pro W3" pitchFamily="127" charset="-128"/>
              </a:rPr>
              <a:t>Stored using numeric representations</a:t>
            </a:r>
          </a:p>
          <a:p>
            <a:pPr lvl="2" eaLnBrk="1" hangingPunct="1"/>
            <a:r>
              <a:rPr lang="en-US" altLang="en-US" dirty="0" smtClean="0">
                <a:ea typeface="ヒラギノ角ゴ Pro W3" pitchFamily="127" charset="-128"/>
              </a:rPr>
              <a:t>Starting with zero: similar to an array</a:t>
            </a:r>
          </a:p>
          <a:p>
            <a:pPr eaLnBrk="1" hangingPunct="1"/>
            <a:r>
              <a:rPr lang="en-US" altLang="en-US" dirty="0" smtClean="0">
                <a:ea typeface="ヒラギノ角ゴ Pro W3" pitchFamily="127" charset="-128"/>
              </a:rPr>
              <a:t>Example:</a:t>
            </a:r>
          </a:p>
          <a:p>
            <a:pPr lvl="1" eaLnBrk="1" hangingPunct="1">
              <a:buClr>
                <a:schemeClr val="tx1"/>
              </a:buClr>
            </a:pPr>
            <a:r>
              <a:rPr lang="en-US" altLang="en-US" sz="2800" baseline="30000" dirty="0" err="1" smtClean="0">
                <a:solidFill>
                  <a:srgbClr val="D67134"/>
                </a:solidFill>
                <a:latin typeface="CourierNewPSMT" charset="0"/>
                <a:ea typeface="ヒラギノ角ゴ Pro W3" pitchFamily="127" charset="-128"/>
              </a:rPr>
              <a:t>var</a:t>
            </a:r>
            <a:r>
              <a:rPr lang="en-US" altLang="en-US" sz="2800" baseline="30000" dirty="0" smtClean="0">
                <a:solidFill>
                  <a:srgbClr val="D67134"/>
                </a:solidFill>
                <a:latin typeface="CourierNewPSMT" charset="0"/>
                <a:ea typeface="ヒラギノ角ゴ Pro W3" pitchFamily="127" charset="-128"/>
              </a:rPr>
              <a:t> </a:t>
            </a:r>
            <a:r>
              <a:rPr lang="en-US" altLang="en-US" sz="2800" baseline="30000" dirty="0" err="1" smtClean="0">
                <a:solidFill>
                  <a:srgbClr val="141413"/>
                </a:solidFill>
                <a:latin typeface="CourierNewPSMT" charset="0"/>
                <a:ea typeface="ヒラギノ角ゴ Pro W3" pitchFamily="127" charset="-128"/>
              </a:rPr>
              <a:t>independenceDay</a:t>
            </a:r>
            <a:r>
              <a:rPr lang="en-US" altLang="en-US" sz="2800" baseline="30000" dirty="0" smtClean="0">
                <a:solidFill>
                  <a:srgbClr val="141413"/>
                </a:solidFill>
                <a:latin typeface="CourierNewPSMT" charset="0"/>
                <a:ea typeface="ヒラギノ角ゴ Pro W3" pitchFamily="127" charset="-128"/>
              </a:rPr>
              <a:t> </a:t>
            </a:r>
            <a:r>
              <a:rPr lang="en-US" altLang="en-US" sz="2800" baseline="30000" dirty="0" smtClean="0">
                <a:solidFill>
                  <a:srgbClr val="D67134"/>
                </a:solidFill>
                <a:latin typeface="CourierNewPSMT" charset="0"/>
                <a:ea typeface="ヒラギノ角ゴ Pro W3" pitchFamily="127" charset="-128"/>
              </a:rPr>
              <a:t>= new </a:t>
            </a:r>
            <a:r>
              <a:rPr lang="en-US" altLang="en-US" sz="2800" baseline="30000" dirty="0" smtClean="0">
                <a:solidFill>
                  <a:srgbClr val="00477B"/>
                </a:solidFill>
                <a:latin typeface="CourierNewPSMT" charset="0"/>
                <a:ea typeface="ヒラギノ角ゴ Pro W3" pitchFamily="127" charset="-128"/>
              </a:rPr>
              <a:t>Date</a:t>
            </a:r>
            <a:r>
              <a:rPr lang="en-US" altLang="en-US" sz="2800" baseline="30000" dirty="0" smtClean="0">
                <a:solidFill>
                  <a:srgbClr val="141413"/>
                </a:solidFill>
                <a:latin typeface="CourierNewPSMT" charset="0"/>
                <a:ea typeface="ヒラギノ角ゴ Pro W3" pitchFamily="127" charset="-128"/>
              </a:rPr>
              <a:t>(</a:t>
            </a:r>
            <a:r>
              <a:rPr lang="en-US" altLang="en-US" sz="2800" baseline="30000" dirty="0" smtClean="0">
                <a:solidFill>
                  <a:srgbClr val="00477B"/>
                </a:solidFill>
                <a:latin typeface="CourierNewPSMT" charset="0"/>
                <a:ea typeface="ヒラギノ角ゴ Pro W3" pitchFamily="127" charset="-128"/>
              </a:rPr>
              <a:t>1776</a:t>
            </a:r>
            <a:r>
              <a:rPr lang="en-US" altLang="en-US" sz="2800" baseline="30000" dirty="0" smtClean="0">
                <a:solidFill>
                  <a:srgbClr val="141413"/>
                </a:solidFill>
                <a:latin typeface="CourierNewPSMT" charset="0"/>
                <a:ea typeface="ヒラギノ角ゴ Pro W3" pitchFamily="127" charset="-128"/>
              </a:rPr>
              <a:t>, </a:t>
            </a:r>
            <a:r>
              <a:rPr lang="en-US" altLang="en-US" sz="2800" baseline="30000" dirty="0" smtClean="0">
                <a:solidFill>
                  <a:srgbClr val="00477B"/>
                </a:solidFill>
                <a:latin typeface="CourierNewPSMT" charset="0"/>
                <a:ea typeface="ヒラギノ角ゴ Pro W3" pitchFamily="127" charset="-128"/>
              </a:rPr>
              <a:t>6</a:t>
            </a:r>
            <a:r>
              <a:rPr lang="en-US" altLang="en-US" sz="2800" baseline="30000" dirty="0" smtClean="0">
                <a:solidFill>
                  <a:srgbClr val="141413"/>
                </a:solidFill>
                <a:latin typeface="CourierNewPSMT" charset="0"/>
                <a:ea typeface="ヒラギノ角ゴ Pro W3" pitchFamily="127" charset="-128"/>
              </a:rPr>
              <a:t>, </a:t>
            </a:r>
            <a:r>
              <a:rPr lang="en-US" altLang="en-US" sz="2800" baseline="30000" dirty="0" smtClean="0">
                <a:solidFill>
                  <a:srgbClr val="00477B"/>
                </a:solidFill>
                <a:latin typeface="CourierNewPSMT" charset="0"/>
                <a:ea typeface="ヒラギノ角ゴ Pro W3" pitchFamily="127" charset="-128"/>
              </a:rPr>
              <a:t>4</a:t>
            </a:r>
            <a:r>
              <a:rPr lang="en-US" altLang="en-US" sz="2800" baseline="30000" dirty="0" smtClean="0">
                <a:solidFill>
                  <a:srgbClr val="141413"/>
                </a:solidFill>
                <a:latin typeface="CourierNewPSMT" charset="0"/>
                <a:ea typeface="ヒラギノ角ゴ Pro W3" pitchFamily="127" charset="-128"/>
              </a:rPr>
              <a:t>);</a:t>
            </a:r>
            <a:endParaRPr lang="en-US" altLang="en-US" sz="2800" dirty="0" smtClean="0">
              <a:latin typeface="Courier New" pitchFamily="49" charset="0"/>
              <a:ea typeface="ヒラギノ角ゴ Pro W3" pitchFamily="127" charset="-128"/>
            </a:endParaRPr>
          </a:p>
        </p:txBody>
      </p:sp>
      <p:sp>
        <p:nvSpPr>
          <p:cNvPr id="19460" name="Rectangle 4"/>
          <p:cNvSpPr>
            <a:spLocks noGrp="1" noChangeArrowheads="1"/>
          </p:cNvSpPr>
          <p:nvPr>
            <p:ph type="title"/>
          </p:nvPr>
        </p:nvSpPr>
        <p:spPr/>
        <p:txBody>
          <a:bodyPr>
            <a:normAutofit fontScale="90000"/>
          </a:bodyPr>
          <a:lstStyle/>
          <a:p>
            <a:pPr eaLnBrk="1" hangingPunct="1"/>
            <a:r>
              <a:rPr lang="en-US" altLang="en-US" dirty="0" smtClean="0">
                <a:solidFill>
                  <a:schemeClr val="tx1"/>
                </a:solidFill>
                <a:ea typeface="ヒラギノ角ゴ Pro W3" pitchFamily="127" charset="-128"/>
              </a:rPr>
              <a:t>Manipulating the Date and Time with the </a:t>
            </a:r>
            <a:r>
              <a:rPr lang="en-US" altLang="en-US" dirty="0" smtClean="0">
                <a:solidFill>
                  <a:schemeClr val="tx1"/>
                </a:solidFill>
                <a:latin typeface="Courier New" pitchFamily="49" charset="0"/>
                <a:ea typeface="ヒラギノ角ゴ Pro W3" pitchFamily="127" charset="-128"/>
              </a:rPr>
              <a:t>Date</a:t>
            </a:r>
            <a:r>
              <a:rPr lang="en-US" altLang="en-US" dirty="0" smtClean="0">
                <a:solidFill>
                  <a:schemeClr val="tx1"/>
                </a:solidFill>
                <a:ea typeface="ヒラギノ角ゴ Pro W3" pitchFamily="127" charset="-128"/>
              </a:rPr>
              <a:t> Class</a:t>
            </a:r>
          </a:p>
        </p:txBody>
      </p:sp>
    </p:spTree>
    <p:extLst>
      <p:ext uri="{BB962C8B-B14F-4D97-AF65-F5344CB8AC3E}">
        <p14:creationId xmlns:p14="http://schemas.microsoft.com/office/powerpoint/2010/main" val="403026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r>
              <a:rPr lang="en-US" altLang="en-US" dirty="0" smtClean="0">
                <a:ea typeface="ヒラギノ角ゴ Pro W3" pitchFamily="127" charset="-128"/>
              </a:rPr>
              <a:t>After creating a new </a:t>
            </a:r>
            <a:r>
              <a:rPr lang="en-US" altLang="en-US" dirty="0" smtClean="0">
                <a:latin typeface="Courier New" pitchFamily="49" charset="0"/>
                <a:ea typeface="ヒラギノ角ゴ Pro W3" pitchFamily="127" charset="-128"/>
              </a:rPr>
              <a:t>Date</a:t>
            </a:r>
            <a:r>
              <a:rPr lang="en-US" altLang="en-US" dirty="0" smtClean="0">
                <a:ea typeface="ヒラギノ角ゴ Pro W3" pitchFamily="127" charset="-128"/>
              </a:rPr>
              <a:t> object</a:t>
            </a:r>
          </a:p>
          <a:p>
            <a:pPr lvl="1" eaLnBrk="1" hangingPunct="1"/>
            <a:r>
              <a:rPr lang="en-US" altLang="en-US" dirty="0" smtClean="0">
                <a:ea typeface="ヒラギノ角ゴ Pro W3" pitchFamily="127" charset="-128"/>
              </a:rPr>
              <a:t>Manipulate date and time in the variable using the </a:t>
            </a:r>
            <a:r>
              <a:rPr lang="en-US" altLang="en-US" dirty="0" smtClean="0">
                <a:latin typeface="Courier New" pitchFamily="49" charset="0"/>
                <a:ea typeface="ヒラギノ角ゴ Pro W3" pitchFamily="127" charset="-128"/>
              </a:rPr>
              <a:t>Date</a:t>
            </a:r>
            <a:r>
              <a:rPr lang="en-US" altLang="en-US" dirty="0" smtClean="0">
                <a:ea typeface="ヒラギノ角ゴ Pro W3" pitchFamily="127" charset="-128"/>
              </a:rPr>
              <a:t> class methods</a:t>
            </a:r>
          </a:p>
          <a:p>
            <a:pPr eaLnBrk="1" hangingPunct="1"/>
            <a:r>
              <a:rPr lang="en-US" altLang="en-US" dirty="0" smtClean="0">
                <a:ea typeface="ヒラギノ角ゴ Pro W3" pitchFamily="127" charset="-128"/>
              </a:rPr>
              <a:t>Date and time in a </a:t>
            </a:r>
            <a:r>
              <a:rPr lang="en-US" altLang="en-US" dirty="0" smtClean="0">
                <a:latin typeface="Courier New" pitchFamily="49" charset="0"/>
                <a:ea typeface="ヒラギノ角ゴ Pro W3" pitchFamily="127" charset="-128"/>
              </a:rPr>
              <a:t>Date</a:t>
            </a:r>
            <a:r>
              <a:rPr lang="en-US" altLang="en-US" dirty="0" smtClean="0">
                <a:ea typeface="ヒラギノ角ゴ Pro W3" pitchFamily="127" charset="-128"/>
              </a:rPr>
              <a:t> object </a:t>
            </a:r>
          </a:p>
          <a:p>
            <a:pPr lvl="1" eaLnBrk="1" hangingPunct="1"/>
            <a:r>
              <a:rPr lang="en-US" altLang="en-US" dirty="0" smtClean="0">
                <a:ea typeface="ヒラギノ角ゴ Pro W3" pitchFamily="127" charset="-128"/>
              </a:rPr>
              <a:t>Not updated over time like a clock</a:t>
            </a:r>
          </a:p>
          <a:p>
            <a:pPr lvl="1" eaLnBrk="1" hangingPunct="1"/>
            <a:r>
              <a:rPr lang="en-US" altLang="en-US" dirty="0" smtClean="0">
                <a:latin typeface="Courier New" pitchFamily="49" charset="0"/>
                <a:ea typeface="ヒラギノ角ゴ Pro W3" pitchFamily="127" charset="-128"/>
              </a:rPr>
              <a:t>Date</a:t>
            </a:r>
            <a:r>
              <a:rPr lang="en-US" altLang="en-US" dirty="0" smtClean="0">
                <a:ea typeface="ヒラギノ角ゴ Pro W3" pitchFamily="127" charset="-128"/>
              </a:rPr>
              <a:t> object contains the static (unchanging) date and time</a:t>
            </a:r>
          </a:p>
          <a:p>
            <a:pPr lvl="2" eaLnBrk="1" hangingPunct="1"/>
            <a:r>
              <a:rPr lang="en-US" altLang="en-US" dirty="0" smtClean="0">
                <a:ea typeface="ヒラギノ角ゴ Pro W3" pitchFamily="127" charset="-128"/>
              </a:rPr>
              <a:t>This is set at the moment the JavaScript code instantiates the object.</a:t>
            </a:r>
          </a:p>
        </p:txBody>
      </p:sp>
      <p:sp>
        <p:nvSpPr>
          <p:cNvPr id="20484" name="Rectangle 2"/>
          <p:cNvSpPr>
            <a:spLocks noGrp="1" noChangeArrowheads="1"/>
          </p:cNvSpPr>
          <p:nvPr>
            <p:ph type="title"/>
          </p:nvPr>
        </p:nvSpPr>
        <p:spPr/>
        <p:txBody>
          <a:bodyPr>
            <a:normAutofit fontScale="90000"/>
          </a:bodyPr>
          <a:lstStyle/>
          <a:p>
            <a:pPr eaLnBrk="1" hangingPunct="1"/>
            <a:r>
              <a:rPr lang="en-US" altLang="en-US" dirty="0" smtClean="0">
                <a:solidFill>
                  <a:schemeClr val="tx1"/>
                </a:solidFill>
                <a:ea typeface="ヒラギノ角ゴ Pro W3" pitchFamily="127" charset="-128"/>
              </a:rPr>
              <a:t>Manipulating the Date and Time with the </a:t>
            </a:r>
            <a:r>
              <a:rPr lang="en-US" altLang="en-US" dirty="0" smtClean="0">
                <a:solidFill>
                  <a:schemeClr val="tx1"/>
                </a:solidFill>
                <a:latin typeface="Courier New" pitchFamily="49" charset="0"/>
                <a:ea typeface="ヒラギノ角ゴ Pro W3" pitchFamily="127" charset="-128"/>
              </a:rPr>
              <a:t>Date</a:t>
            </a:r>
            <a:r>
              <a:rPr lang="en-US" altLang="en-US" dirty="0" smtClean="0">
                <a:solidFill>
                  <a:schemeClr val="tx1"/>
                </a:solidFill>
                <a:ea typeface="ヒラギノ角ゴ Pro W3" pitchFamily="127" charset="-128"/>
              </a:rPr>
              <a:t> Class</a:t>
            </a:r>
          </a:p>
        </p:txBody>
      </p:sp>
    </p:spTree>
    <p:extLst>
      <p:ext uri="{BB962C8B-B14F-4D97-AF65-F5344CB8AC3E}">
        <p14:creationId xmlns:p14="http://schemas.microsoft.com/office/powerpoint/2010/main" val="233556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a:xfrm>
            <a:off x="457200" y="1722437"/>
            <a:ext cx="8229600" cy="4525963"/>
          </a:xfrm>
        </p:spPr>
        <p:txBody>
          <a:bodyPr>
            <a:normAutofit fontScale="92500" lnSpcReduction="10000"/>
          </a:bodyPr>
          <a:lstStyle/>
          <a:p>
            <a:pPr eaLnBrk="1" hangingPunct="1"/>
            <a:r>
              <a:rPr lang="en-US" altLang="en-US" sz="2800" u="sng" dirty="0" smtClean="0">
                <a:ea typeface="ヒラギノ角ゴ Pro W3" pitchFamily="127" charset="-128"/>
              </a:rPr>
              <a:t>Object-oriented programming a</a:t>
            </a:r>
            <a:r>
              <a:rPr lang="en-US" altLang="en-US" sz="2600" u="sng" dirty="0" smtClean="0">
                <a:ea typeface="ヒラギノ角ゴ Pro W3" pitchFamily="127" charset="-128"/>
              </a:rPr>
              <a:t>llows reuse of code without having to copy or recreate it</a:t>
            </a:r>
            <a:r>
              <a:rPr lang="en-US" altLang="en-US" sz="2600" dirty="0" smtClean="0">
                <a:ea typeface="ヒラギノ角ゴ Pro W3" pitchFamily="127" charset="-128"/>
              </a:rPr>
              <a:t>.</a:t>
            </a:r>
          </a:p>
          <a:p>
            <a:pPr eaLnBrk="1" hangingPunct="1">
              <a:buNone/>
            </a:pPr>
            <a:endParaRPr lang="en-US" altLang="en-US" sz="2600" dirty="0" smtClean="0">
              <a:ea typeface="ヒラギノ角ゴ Pro W3" pitchFamily="127" charset="-128"/>
            </a:endParaRPr>
          </a:p>
          <a:p>
            <a:r>
              <a:rPr lang="en-US" altLang="en-US" b="1" dirty="0" smtClean="0">
                <a:ea typeface="ヒラギノ角ゴ Pro W3" pitchFamily="127" charset="-128"/>
              </a:rPr>
              <a:t>Object-oriented programming (OOP)</a:t>
            </a:r>
          </a:p>
          <a:p>
            <a:pPr lvl="1"/>
            <a:r>
              <a:rPr lang="en-US" altLang="en-US" dirty="0" smtClean="0">
                <a:ea typeface="ヒラギノ角ゴ Pro W3" pitchFamily="127" charset="-128"/>
              </a:rPr>
              <a:t>Creating reusable software objects </a:t>
            </a:r>
          </a:p>
          <a:p>
            <a:pPr lvl="2"/>
            <a:r>
              <a:rPr lang="en-US" altLang="en-US" dirty="0" smtClean="0">
                <a:ea typeface="ヒラギノ角ゴ Pro W3" pitchFamily="127" charset="-128"/>
              </a:rPr>
              <a:t>Easily incorporated into multiple programs</a:t>
            </a:r>
          </a:p>
          <a:p>
            <a:r>
              <a:rPr lang="en-US" altLang="en-US" b="1" dirty="0" smtClean="0">
                <a:ea typeface="ヒラギノ角ゴ Pro W3" pitchFamily="127" charset="-128"/>
              </a:rPr>
              <a:t>Object</a:t>
            </a:r>
          </a:p>
          <a:p>
            <a:pPr lvl="1"/>
            <a:r>
              <a:rPr lang="en-US" altLang="en-US" dirty="0" smtClean="0">
                <a:ea typeface="ヒラギノ角ゴ Pro W3" pitchFamily="127" charset="-128"/>
              </a:rPr>
              <a:t>Programming </a:t>
            </a:r>
            <a:r>
              <a:rPr lang="en-US" altLang="en-US" u="sng" dirty="0" smtClean="0">
                <a:ea typeface="ヒラギノ角ゴ Pro W3" pitchFamily="127" charset="-128"/>
              </a:rPr>
              <a:t>code</a:t>
            </a:r>
            <a:r>
              <a:rPr lang="en-US" altLang="en-US" dirty="0" smtClean="0">
                <a:ea typeface="ヒラギノ角ゴ Pro W3" pitchFamily="127" charset="-128"/>
              </a:rPr>
              <a:t> and </a:t>
            </a:r>
            <a:r>
              <a:rPr lang="en-US" altLang="en-US" u="sng" dirty="0" smtClean="0">
                <a:ea typeface="ヒラギノ角ゴ Pro W3" pitchFamily="127" charset="-128"/>
              </a:rPr>
              <a:t>data</a:t>
            </a:r>
            <a:r>
              <a:rPr lang="en-US" altLang="en-US" dirty="0" smtClean="0">
                <a:ea typeface="ヒラギノ角ゴ Pro W3" pitchFamily="127" charset="-128"/>
              </a:rPr>
              <a:t> treated as an individual unit or component</a:t>
            </a:r>
          </a:p>
          <a:p>
            <a:r>
              <a:rPr lang="en-US" altLang="en-US" b="1" dirty="0" smtClean="0">
                <a:ea typeface="ヒラギノ角ゴ Pro W3" pitchFamily="127" charset="-128"/>
              </a:rPr>
              <a:t>Data</a:t>
            </a:r>
          </a:p>
          <a:p>
            <a:pPr lvl="1"/>
            <a:r>
              <a:rPr lang="en-US" altLang="en-US" dirty="0" smtClean="0">
                <a:ea typeface="ヒラギノ角ゴ Pro W3" pitchFamily="127" charset="-128"/>
              </a:rPr>
              <a:t>Refers to information contained within variables or other types of storage structures</a:t>
            </a:r>
            <a:endParaRPr lang="en-US" altLang="en-US" sz="2600" dirty="0" smtClean="0">
              <a:ea typeface="ヒラギノ角ゴ Pro W3" pitchFamily="127" charset="-128"/>
            </a:endParaRPr>
          </a:p>
        </p:txBody>
      </p:sp>
      <p:sp>
        <p:nvSpPr>
          <p:cNvPr id="5124" name="Rectangle 4"/>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Introduction to Object-Oriented Programming</a:t>
            </a:r>
          </a:p>
        </p:txBody>
      </p:sp>
    </p:spTree>
    <p:extLst>
      <p:ext uri="{BB962C8B-B14F-4D97-AF65-F5344CB8AC3E}">
        <p14:creationId xmlns:p14="http://schemas.microsoft.com/office/powerpoint/2010/main" val="2888838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7"/>
          <p:cNvSpPr>
            <a:spLocks noChangeArrowheads="1"/>
          </p:cNvSpPr>
          <p:nvPr/>
        </p:nvSpPr>
        <p:spPr bwMode="auto">
          <a:xfrm>
            <a:off x="1066800" y="5573712"/>
            <a:ext cx="708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dirty="0"/>
              <a:t>Table 7-3 </a:t>
            </a:r>
            <a:r>
              <a:rPr lang="en-US" altLang="en-US" dirty="0"/>
              <a:t>Commonly used methods of the </a:t>
            </a:r>
            <a:r>
              <a:rPr lang="en-US" altLang="en-US" dirty="0">
                <a:latin typeface="Courier New" pitchFamily="49" charset="0"/>
                <a:cs typeface="Courier New" pitchFamily="49" charset="0"/>
              </a:rPr>
              <a:t>Date</a:t>
            </a:r>
            <a:r>
              <a:rPr lang="en-US" altLang="en-US" dirty="0"/>
              <a:t> class (</a:t>
            </a:r>
            <a:r>
              <a:rPr lang="en-US" altLang="en-US" i="1" dirty="0"/>
              <a:t>continues)</a:t>
            </a:r>
          </a:p>
        </p:txBody>
      </p:sp>
      <p:pic>
        <p:nvPicPr>
          <p:cNvPr id="21510" name="Picture 2" descr="Screen Shot 2014-10-14 at 14 Oct   3.22.11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208" y="1491569"/>
            <a:ext cx="7151585"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Grp="1" noChangeArrowheads="1"/>
          </p:cNvSpPr>
          <p:nvPr/>
        </p:nvSpPr>
        <p:spPr>
          <a:xfrm>
            <a:off x="457200" y="381000"/>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eaLnBrk="1" hangingPunct="1"/>
            <a:r>
              <a:rPr lang="en-US" altLang="en-US" dirty="0" smtClean="0">
                <a:solidFill>
                  <a:schemeClr val="tx1"/>
                </a:solidFill>
                <a:ea typeface="ヒラギノ角ゴ Pro W3" pitchFamily="127" charset="-128"/>
              </a:rPr>
              <a:t>Manipulating the Date and Time with the </a:t>
            </a:r>
            <a:r>
              <a:rPr lang="en-US" altLang="en-US" dirty="0" smtClean="0">
                <a:solidFill>
                  <a:schemeClr val="tx1"/>
                </a:solidFill>
                <a:latin typeface="Courier New" pitchFamily="49" charset="0"/>
                <a:ea typeface="ヒラギノ角ゴ Pro W3" pitchFamily="127" charset="-128"/>
              </a:rPr>
              <a:t>Date</a:t>
            </a:r>
            <a:r>
              <a:rPr lang="en-US" altLang="en-US" dirty="0" smtClean="0">
                <a:solidFill>
                  <a:schemeClr val="tx1"/>
                </a:solidFill>
                <a:ea typeface="ヒラギノ角ゴ Pro W3" pitchFamily="127" charset="-128"/>
              </a:rPr>
              <a:t> Class</a:t>
            </a:r>
          </a:p>
        </p:txBody>
      </p:sp>
    </p:spTree>
    <p:extLst>
      <p:ext uri="{BB962C8B-B14F-4D97-AF65-F5344CB8AC3E}">
        <p14:creationId xmlns:p14="http://schemas.microsoft.com/office/powerpoint/2010/main" val="1365213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5"/>
          <p:cNvSpPr>
            <a:spLocks noChangeArrowheads="1"/>
          </p:cNvSpPr>
          <p:nvPr/>
        </p:nvSpPr>
        <p:spPr bwMode="auto">
          <a:xfrm>
            <a:off x="1714500" y="5802313"/>
            <a:ext cx="6210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7-3 </a:t>
            </a:r>
            <a:r>
              <a:rPr lang="en-US" altLang="en-US"/>
              <a:t>Commonly used methods of the </a:t>
            </a:r>
            <a:r>
              <a:rPr lang="en-US" altLang="en-US">
                <a:latin typeface="Courier New" pitchFamily="49" charset="0"/>
                <a:cs typeface="Courier New" pitchFamily="49" charset="0"/>
              </a:rPr>
              <a:t>Date</a:t>
            </a:r>
            <a:r>
              <a:rPr lang="en-US" altLang="en-US"/>
              <a:t> class</a:t>
            </a:r>
          </a:p>
        </p:txBody>
      </p:sp>
      <p:pic>
        <p:nvPicPr>
          <p:cNvPr id="22534" name="Picture 2" descr="Screen Shot 2014-10-14 at 14 Oct   3.22.32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5663" y="1752600"/>
            <a:ext cx="511333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3" descr="Screen Shot 2014-10-14 at 14 Oct   3.22.45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5663" y="1912938"/>
            <a:ext cx="510540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Grp="1" noChangeArrowheads="1"/>
          </p:cNvSpPr>
          <p:nvPr/>
        </p:nvSpPr>
        <p:spPr>
          <a:xfrm>
            <a:off x="457200" y="304800"/>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eaLnBrk="1" hangingPunct="1"/>
            <a:r>
              <a:rPr lang="en-US" altLang="en-US" dirty="0" smtClean="0">
                <a:solidFill>
                  <a:schemeClr val="tx1"/>
                </a:solidFill>
                <a:ea typeface="ヒラギノ角ゴ Pro W3" pitchFamily="127" charset="-128"/>
              </a:rPr>
              <a:t>Manipulating the Date and Time with the </a:t>
            </a:r>
            <a:r>
              <a:rPr lang="en-US" altLang="en-US" dirty="0" smtClean="0">
                <a:solidFill>
                  <a:schemeClr val="tx1"/>
                </a:solidFill>
                <a:latin typeface="Courier New" pitchFamily="49" charset="0"/>
                <a:ea typeface="ヒラギノ角ゴ Pro W3" pitchFamily="127" charset="-128"/>
              </a:rPr>
              <a:t>Date</a:t>
            </a:r>
            <a:r>
              <a:rPr lang="en-US" altLang="en-US" dirty="0" smtClean="0">
                <a:solidFill>
                  <a:schemeClr val="tx1"/>
                </a:solidFill>
                <a:ea typeface="ヒラギノ角ゴ Pro W3" pitchFamily="127" charset="-128"/>
              </a:rPr>
              <a:t> Class</a:t>
            </a:r>
          </a:p>
        </p:txBody>
      </p:sp>
    </p:spTree>
    <p:extLst>
      <p:ext uri="{BB962C8B-B14F-4D97-AF65-F5344CB8AC3E}">
        <p14:creationId xmlns:p14="http://schemas.microsoft.com/office/powerpoint/2010/main" val="3544772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idx="1"/>
          </p:nvPr>
        </p:nvSpPr>
        <p:spPr/>
        <p:txBody>
          <a:bodyPr>
            <a:normAutofit/>
          </a:bodyPr>
          <a:lstStyle/>
          <a:p>
            <a:pPr eaLnBrk="1" hangingPunct="1"/>
            <a:r>
              <a:rPr lang="en-US" altLang="en-US" smtClean="0">
                <a:ea typeface="ヒラギノ角ゴ Pro W3" pitchFamily="127" charset="-128"/>
              </a:rPr>
              <a:t>Each portion of a </a:t>
            </a:r>
            <a:r>
              <a:rPr lang="en-US" altLang="en-US" smtClean="0">
                <a:latin typeface="Courier New" pitchFamily="49" charset="0"/>
                <a:ea typeface="ヒラギノ角ゴ Pro W3" pitchFamily="127" charset="-128"/>
              </a:rPr>
              <a:t>Date</a:t>
            </a:r>
            <a:r>
              <a:rPr lang="en-US" altLang="en-US" smtClean="0">
                <a:ea typeface="ヒラギノ角ゴ Pro W3" pitchFamily="127" charset="-128"/>
              </a:rPr>
              <a:t> object can be retrieved and modified using the </a:t>
            </a:r>
            <a:r>
              <a:rPr lang="en-US" altLang="en-US" smtClean="0">
                <a:latin typeface="Courier New" pitchFamily="49" charset="0"/>
                <a:ea typeface="ヒラギノ角ゴ Pro W3" pitchFamily="127" charset="-128"/>
              </a:rPr>
              <a:t>Date</a:t>
            </a:r>
            <a:r>
              <a:rPr lang="en-US" altLang="en-US" smtClean="0">
                <a:ea typeface="ヒラギノ角ゴ Pro W3" pitchFamily="127" charset="-128"/>
              </a:rPr>
              <a:t> object methods</a:t>
            </a:r>
          </a:p>
          <a:p>
            <a:pPr lvl="1" eaLnBrk="1" hangingPunct="1"/>
            <a:r>
              <a:rPr lang="en-US" altLang="en-US" smtClean="0">
                <a:ea typeface="ヒラギノ角ゴ Pro W3" pitchFamily="127" charset="-128"/>
              </a:rPr>
              <a:t>Examples:</a:t>
            </a:r>
          </a:p>
          <a:p>
            <a:pPr lvl="2" eaLnBrk="1" hangingPunct="1">
              <a:buFontTx/>
              <a:buNone/>
            </a:pPr>
            <a:r>
              <a:rPr lang="en-US" altLang="en-US" smtClean="0">
                <a:latin typeface="Courier New" pitchFamily="49" charset="0"/>
                <a:ea typeface="ヒラギノ角ゴ Pro W3" pitchFamily="127" charset="-128"/>
              </a:rPr>
              <a:t>var curDate = new Date();</a:t>
            </a:r>
          </a:p>
          <a:p>
            <a:pPr lvl="2" eaLnBrk="1" hangingPunct="1">
              <a:buFontTx/>
              <a:buNone/>
            </a:pPr>
            <a:r>
              <a:rPr lang="en-US" altLang="en-US" smtClean="0">
                <a:latin typeface="Courier New" pitchFamily="49" charset="0"/>
                <a:ea typeface="ヒラギノ角ゴ Pro W3" pitchFamily="127" charset="-128"/>
              </a:rPr>
              <a:t>curDate.getDate();</a:t>
            </a:r>
          </a:p>
          <a:p>
            <a:pPr eaLnBrk="1" hangingPunct="1"/>
            <a:r>
              <a:rPr lang="en-US" altLang="en-US" smtClean="0">
                <a:ea typeface="ヒラギノ角ゴ Pro W3" pitchFamily="127" charset="-128"/>
              </a:rPr>
              <a:t>Displaying the full text for days and months</a:t>
            </a:r>
          </a:p>
          <a:p>
            <a:pPr lvl="1" eaLnBrk="1" hangingPunct="1"/>
            <a:r>
              <a:rPr lang="en-US" altLang="en-US" smtClean="0">
                <a:ea typeface="ヒラギノ角ゴ Pro W3" pitchFamily="127" charset="-128"/>
              </a:rPr>
              <a:t>Use a conditional statement to check the value returned by the </a:t>
            </a:r>
            <a:r>
              <a:rPr lang="en-US" altLang="en-US" smtClean="0">
                <a:latin typeface="Courier New" pitchFamily="49" charset="0"/>
                <a:ea typeface="ヒラギノ角ゴ Pro W3" pitchFamily="127" charset="-128"/>
              </a:rPr>
              <a:t>getDay()</a:t>
            </a:r>
            <a:r>
              <a:rPr lang="en-US" altLang="en-US" smtClean="0">
                <a:ea typeface="ヒラギノ角ゴ Pro W3" pitchFamily="127" charset="-128"/>
              </a:rPr>
              <a:t> or </a:t>
            </a:r>
            <a:r>
              <a:rPr lang="en-US" altLang="en-US" smtClean="0">
                <a:latin typeface="Courier New" pitchFamily="49" charset="0"/>
                <a:ea typeface="ヒラギノ角ゴ Pro W3" pitchFamily="127" charset="-128"/>
              </a:rPr>
              <a:t>getMonth()</a:t>
            </a:r>
            <a:r>
              <a:rPr lang="en-US" altLang="en-US" smtClean="0">
                <a:ea typeface="ヒラギノ角ゴ Pro W3" pitchFamily="127" charset="-128"/>
              </a:rPr>
              <a:t> method</a:t>
            </a:r>
          </a:p>
          <a:p>
            <a:pPr lvl="1" eaLnBrk="1" hangingPunct="1"/>
            <a:r>
              <a:rPr lang="en-US" altLang="en-US" smtClean="0">
                <a:ea typeface="ヒラギノ角ゴ Pro W3" pitchFamily="127" charset="-128"/>
              </a:rPr>
              <a:t>Example:</a:t>
            </a:r>
          </a:p>
          <a:p>
            <a:pPr lvl="2" eaLnBrk="1" hangingPunct="1"/>
            <a:r>
              <a:rPr lang="en-US" altLang="en-US" smtClean="0">
                <a:latin typeface="Courier New" pitchFamily="49" charset="0"/>
                <a:ea typeface="ヒラギノ角ゴ Pro W3" pitchFamily="127" charset="-128"/>
              </a:rPr>
              <a:t>if/else</a:t>
            </a:r>
            <a:r>
              <a:rPr lang="en-US" altLang="en-US" smtClean="0">
                <a:ea typeface="ヒラギノ角ゴ Pro W3" pitchFamily="127" charset="-128"/>
              </a:rPr>
              <a:t> construct to print the full text for the day of the week returned by the </a:t>
            </a:r>
            <a:r>
              <a:rPr lang="en-US" altLang="en-US" smtClean="0">
                <a:latin typeface="Courier New" pitchFamily="49" charset="0"/>
                <a:ea typeface="ヒラギノ角ゴ Pro W3" pitchFamily="127" charset="-128"/>
              </a:rPr>
              <a:t>getDay()</a:t>
            </a:r>
            <a:r>
              <a:rPr lang="en-US" altLang="en-US" smtClean="0">
                <a:ea typeface="ヒラギノ角ゴ Pro W3" pitchFamily="127" charset="-128"/>
              </a:rPr>
              <a:t> method</a:t>
            </a:r>
          </a:p>
        </p:txBody>
      </p:sp>
      <p:sp>
        <p:nvSpPr>
          <p:cNvPr id="23556" name="Rectangle 4"/>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Manipulating the Date and Time with the </a:t>
            </a:r>
            <a:r>
              <a:rPr lang="en-US" altLang="en-US" dirty="0" smtClean="0">
                <a:latin typeface="Courier New" pitchFamily="49" charset="0"/>
                <a:ea typeface="ヒラギノ角ゴ Pro W3" pitchFamily="127" charset="-128"/>
              </a:rPr>
              <a:t>Date</a:t>
            </a:r>
            <a:r>
              <a:rPr lang="en-US" altLang="en-US" dirty="0" smtClean="0">
                <a:ea typeface="ヒラギノ角ゴ Pro W3" pitchFamily="127" charset="-128"/>
              </a:rPr>
              <a:t> Class</a:t>
            </a:r>
          </a:p>
        </p:txBody>
      </p:sp>
    </p:spTree>
    <p:extLst>
      <p:ext uri="{BB962C8B-B14F-4D97-AF65-F5344CB8AC3E}">
        <p14:creationId xmlns:p14="http://schemas.microsoft.com/office/powerpoint/2010/main" val="2721331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ChangeArrowheads="1"/>
          </p:cNvSpPr>
          <p:nvPr/>
        </p:nvSpPr>
        <p:spPr bwMode="auto">
          <a:xfrm>
            <a:off x="1219200" y="1219201"/>
            <a:ext cx="6019800" cy="540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today </a:t>
            </a:r>
            <a:r>
              <a:rPr lang="en-US" altLang="en-US" sz="2800" baseline="30000" dirty="0">
                <a:solidFill>
                  <a:srgbClr val="D67134"/>
                </a:solidFill>
                <a:latin typeface="CourierNewPSMT" charset="0"/>
              </a:rPr>
              <a:t>= new </a:t>
            </a:r>
            <a:r>
              <a:rPr lang="en-US" altLang="en-US" sz="2800" baseline="30000" dirty="0">
                <a:solidFill>
                  <a:srgbClr val="00477B"/>
                </a:solidFill>
                <a:latin typeface="CourierNewPSMT" charset="0"/>
              </a:rPr>
              <a:t>Date</a:t>
            </a:r>
            <a:r>
              <a:rPr lang="en-US" altLang="en-US" sz="2800" baseline="30000" dirty="0">
                <a:solidFill>
                  <a:srgbClr val="141413"/>
                </a:solidFill>
                <a:latin typeface="CourierNewPSMT" charset="0"/>
              </a:rPr>
              <a:t>();</a:t>
            </a:r>
          </a:p>
          <a:p>
            <a:pPr eaLnBrk="1" hangingPunct="1"/>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err="1">
                <a:solidFill>
                  <a:srgbClr val="141413"/>
                </a:solidFill>
                <a:latin typeface="CourierNewPSMT" charset="0"/>
              </a:rPr>
              <a:t>curDay</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err="1">
                <a:solidFill>
                  <a:srgbClr val="141413"/>
                </a:solidFill>
                <a:latin typeface="CourierNewPSMT" charset="0"/>
              </a:rPr>
              <a:t>today.getDay</a:t>
            </a:r>
            <a:r>
              <a:rPr lang="en-US" altLang="en-US" sz="2800" baseline="30000" dirty="0">
                <a:solidFill>
                  <a:srgbClr val="141413"/>
                </a:solidFill>
                <a:latin typeface="CourierNewPSMT" charset="0"/>
              </a:rPr>
              <a:t>();</a:t>
            </a:r>
          </a:p>
          <a:p>
            <a:pPr eaLnBrk="1" hangingPunct="1"/>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weekday;</a:t>
            </a:r>
          </a:p>
          <a:p>
            <a:pPr eaLnBrk="1" hangingPunct="1"/>
            <a:r>
              <a:rPr lang="en-US" altLang="en-US" sz="2800" baseline="30000" dirty="0">
                <a:solidFill>
                  <a:srgbClr val="D67134"/>
                </a:solidFill>
                <a:latin typeface="CourierNewPSMT" charset="0"/>
              </a:rPr>
              <a:t>if </a:t>
            </a:r>
            <a:r>
              <a:rPr lang="en-US" altLang="en-US" sz="2800" baseline="30000" dirty="0">
                <a:solidFill>
                  <a:srgbClr val="141413"/>
                </a:solidFill>
                <a:latin typeface="CourierNewPSMT" charset="0"/>
              </a:rPr>
              <a:t>(</a:t>
            </a:r>
            <a:r>
              <a:rPr lang="en-US" altLang="en-US" sz="2800" baseline="30000" dirty="0" err="1">
                <a:solidFill>
                  <a:srgbClr val="141413"/>
                </a:solidFill>
                <a:latin typeface="CourierNewPSMT" charset="0"/>
              </a:rPr>
              <a:t>curDay</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477B"/>
                </a:solidFill>
                <a:latin typeface="CourierNewPSMT" charset="0"/>
              </a:rPr>
              <a:t>0</a:t>
            </a:r>
            <a:r>
              <a:rPr lang="en-US" altLang="en-US" sz="2800" baseline="30000" dirty="0">
                <a:solidFill>
                  <a:srgbClr val="141413"/>
                </a:solidFill>
                <a:latin typeface="CourierNewPSMT" charset="0"/>
              </a:rPr>
              <a:t>) {</a:t>
            </a:r>
          </a:p>
          <a:p>
            <a:pPr eaLnBrk="1" hangingPunct="1"/>
            <a:r>
              <a:rPr lang="en-US" altLang="en-US" sz="2800" baseline="30000" dirty="0">
                <a:solidFill>
                  <a:srgbClr val="141413"/>
                </a:solidFill>
                <a:latin typeface="CourierNewPSMT" charset="0"/>
              </a:rPr>
              <a:t>   weekday </a:t>
            </a:r>
            <a:r>
              <a:rPr lang="en-US" altLang="en-US" sz="2800" baseline="30000" dirty="0">
                <a:solidFill>
                  <a:srgbClr val="D67134"/>
                </a:solidFill>
                <a:latin typeface="CourierNewPSMT" charset="0"/>
              </a:rPr>
              <a:t>= </a:t>
            </a:r>
            <a:r>
              <a:rPr lang="en-US" altLang="en-US" sz="2800" baseline="30000" dirty="0">
                <a:solidFill>
                  <a:srgbClr val="007833"/>
                </a:solidFill>
                <a:latin typeface="CourierNewPSMT" charset="0"/>
              </a:rPr>
              <a:t>"Sunday"</a:t>
            </a:r>
            <a:r>
              <a:rPr lang="en-US" altLang="en-US" sz="2800" baseline="30000" dirty="0">
                <a:solidFill>
                  <a:srgbClr val="141413"/>
                </a:solidFill>
                <a:latin typeface="CourierNewPSMT" charset="0"/>
              </a:rPr>
              <a:t>;</a:t>
            </a:r>
          </a:p>
          <a:p>
            <a:pPr eaLnBrk="1" hangingPunct="1"/>
            <a:r>
              <a:rPr lang="en-US" altLang="en-US" sz="2800" baseline="30000" dirty="0">
                <a:solidFill>
                  <a:srgbClr val="141413"/>
                </a:solidFill>
                <a:latin typeface="CourierNewPSMT" charset="0"/>
              </a:rPr>
              <a:t>}</a:t>
            </a:r>
            <a:r>
              <a:rPr lang="en-US" altLang="en-US" sz="2800" baseline="30000" dirty="0">
                <a:solidFill>
                  <a:srgbClr val="D67134"/>
                </a:solidFill>
                <a:latin typeface="CourierNewPSMT" charset="0"/>
              </a:rPr>
              <a:t> else if </a:t>
            </a:r>
            <a:r>
              <a:rPr lang="en-US" altLang="en-US" sz="2800" baseline="30000" dirty="0">
                <a:solidFill>
                  <a:srgbClr val="141413"/>
                </a:solidFill>
                <a:latin typeface="CourierNewPSMT" charset="0"/>
              </a:rPr>
              <a:t>(</a:t>
            </a:r>
            <a:r>
              <a:rPr lang="en-US" altLang="en-US" sz="2800" baseline="30000" dirty="0" err="1">
                <a:solidFill>
                  <a:srgbClr val="141413"/>
                </a:solidFill>
                <a:latin typeface="CourierNewPSMT" charset="0"/>
              </a:rPr>
              <a:t>curDay</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477B"/>
                </a:solidFill>
                <a:latin typeface="CourierNewPSMT" charset="0"/>
              </a:rPr>
              <a:t>1</a:t>
            </a:r>
            <a:r>
              <a:rPr lang="en-US" altLang="en-US" sz="2800" baseline="30000" dirty="0">
                <a:solidFill>
                  <a:srgbClr val="141413"/>
                </a:solidFill>
                <a:latin typeface="CourierNewPSMT" charset="0"/>
              </a:rPr>
              <a:t>) {</a:t>
            </a:r>
          </a:p>
          <a:p>
            <a:pPr eaLnBrk="1" hangingPunct="1"/>
            <a:r>
              <a:rPr lang="en-US" altLang="en-US" sz="2800" baseline="30000" dirty="0">
                <a:solidFill>
                  <a:srgbClr val="141413"/>
                </a:solidFill>
                <a:latin typeface="CourierNewPSMT" charset="0"/>
              </a:rPr>
              <a:t>   weekday </a:t>
            </a:r>
            <a:r>
              <a:rPr lang="en-US" altLang="en-US" sz="2800" baseline="30000" dirty="0">
                <a:solidFill>
                  <a:srgbClr val="D67134"/>
                </a:solidFill>
                <a:latin typeface="CourierNewPSMT" charset="0"/>
              </a:rPr>
              <a:t>= </a:t>
            </a:r>
            <a:r>
              <a:rPr lang="en-US" altLang="en-US" sz="2800" baseline="30000" dirty="0">
                <a:solidFill>
                  <a:srgbClr val="007833"/>
                </a:solidFill>
                <a:latin typeface="CourierNewPSMT" charset="0"/>
              </a:rPr>
              <a:t>"Monday"</a:t>
            </a:r>
            <a:r>
              <a:rPr lang="en-US" altLang="en-US" sz="2800" baseline="30000" dirty="0">
                <a:solidFill>
                  <a:srgbClr val="141413"/>
                </a:solidFill>
                <a:latin typeface="CourierNewPSMT" charset="0"/>
              </a:rPr>
              <a:t>;</a:t>
            </a:r>
          </a:p>
          <a:p>
            <a:pPr eaLnBrk="1" hangingPunct="1"/>
            <a:r>
              <a:rPr lang="en-US" altLang="en-US" sz="2800" baseline="30000" dirty="0">
                <a:solidFill>
                  <a:srgbClr val="141413"/>
                </a:solidFill>
                <a:latin typeface="CourierNewPSMT" charset="0"/>
              </a:rPr>
              <a:t>}</a:t>
            </a:r>
            <a:r>
              <a:rPr lang="en-US" altLang="en-US" sz="2800" baseline="30000" dirty="0">
                <a:solidFill>
                  <a:srgbClr val="D67134"/>
                </a:solidFill>
                <a:latin typeface="CourierNewPSMT" charset="0"/>
              </a:rPr>
              <a:t> else if </a:t>
            </a:r>
            <a:r>
              <a:rPr lang="en-US" altLang="en-US" sz="2800" baseline="30000" dirty="0">
                <a:solidFill>
                  <a:srgbClr val="141413"/>
                </a:solidFill>
                <a:latin typeface="CourierNewPSMT" charset="0"/>
              </a:rPr>
              <a:t>(</a:t>
            </a:r>
            <a:r>
              <a:rPr lang="en-US" altLang="en-US" sz="2800" baseline="30000" dirty="0" err="1">
                <a:solidFill>
                  <a:srgbClr val="141413"/>
                </a:solidFill>
                <a:latin typeface="CourierNewPSMT" charset="0"/>
              </a:rPr>
              <a:t>curDay</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477B"/>
                </a:solidFill>
                <a:latin typeface="CourierNewPSMT" charset="0"/>
              </a:rPr>
              <a:t>2</a:t>
            </a:r>
            <a:r>
              <a:rPr lang="en-US" altLang="en-US" sz="2800" baseline="30000" dirty="0">
                <a:solidFill>
                  <a:srgbClr val="141413"/>
                </a:solidFill>
                <a:latin typeface="CourierNewPSMT" charset="0"/>
              </a:rPr>
              <a:t>) {</a:t>
            </a:r>
          </a:p>
          <a:p>
            <a:pPr eaLnBrk="1" hangingPunct="1"/>
            <a:r>
              <a:rPr lang="en-US" altLang="en-US" sz="2800" baseline="30000" dirty="0">
                <a:solidFill>
                  <a:srgbClr val="141413"/>
                </a:solidFill>
                <a:latin typeface="CourierNewPSMT" charset="0"/>
              </a:rPr>
              <a:t>   weekday </a:t>
            </a:r>
            <a:r>
              <a:rPr lang="en-US" altLang="en-US" sz="2800" baseline="30000" dirty="0">
                <a:solidFill>
                  <a:srgbClr val="D67134"/>
                </a:solidFill>
                <a:latin typeface="CourierNewPSMT" charset="0"/>
              </a:rPr>
              <a:t>= </a:t>
            </a:r>
            <a:r>
              <a:rPr lang="en-US" altLang="en-US" sz="2800" baseline="30000" dirty="0">
                <a:solidFill>
                  <a:srgbClr val="007833"/>
                </a:solidFill>
                <a:latin typeface="CourierNewPSMT" charset="0"/>
              </a:rPr>
              <a:t>"Tuesday"</a:t>
            </a:r>
            <a:r>
              <a:rPr lang="en-US" altLang="en-US" sz="2800" baseline="30000" dirty="0">
                <a:solidFill>
                  <a:srgbClr val="141413"/>
                </a:solidFill>
                <a:latin typeface="CourierNewPSMT" charset="0"/>
              </a:rPr>
              <a:t>;</a:t>
            </a:r>
          </a:p>
          <a:p>
            <a:pPr eaLnBrk="1" hangingPunct="1"/>
            <a:r>
              <a:rPr lang="en-US" altLang="en-US" sz="2800" baseline="30000" dirty="0">
                <a:solidFill>
                  <a:srgbClr val="141413"/>
                </a:solidFill>
                <a:latin typeface="CourierNewPSMT" charset="0"/>
              </a:rPr>
              <a:t>}</a:t>
            </a:r>
            <a:r>
              <a:rPr lang="en-US" altLang="en-US" sz="2800" baseline="30000" dirty="0">
                <a:solidFill>
                  <a:srgbClr val="D67134"/>
                </a:solidFill>
                <a:latin typeface="CourierNewPSMT" charset="0"/>
              </a:rPr>
              <a:t> else if </a:t>
            </a:r>
            <a:r>
              <a:rPr lang="en-US" altLang="en-US" sz="2800" baseline="30000" dirty="0">
                <a:solidFill>
                  <a:srgbClr val="141413"/>
                </a:solidFill>
                <a:latin typeface="CourierNewPSMT" charset="0"/>
              </a:rPr>
              <a:t>(</a:t>
            </a:r>
            <a:r>
              <a:rPr lang="en-US" altLang="en-US" sz="2800" baseline="30000" dirty="0" err="1">
                <a:solidFill>
                  <a:srgbClr val="141413"/>
                </a:solidFill>
                <a:latin typeface="CourierNewPSMT" charset="0"/>
              </a:rPr>
              <a:t>curDay</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477B"/>
                </a:solidFill>
                <a:latin typeface="CourierNewPSMT" charset="0"/>
              </a:rPr>
              <a:t>3</a:t>
            </a:r>
            <a:r>
              <a:rPr lang="en-US" altLang="en-US" sz="2800" baseline="30000" dirty="0">
                <a:solidFill>
                  <a:srgbClr val="141413"/>
                </a:solidFill>
                <a:latin typeface="CourierNewPSMT" charset="0"/>
              </a:rPr>
              <a:t>) {</a:t>
            </a:r>
          </a:p>
          <a:p>
            <a:pPr eaLnBrk="1" hangingPunct="1"/>
            <a:r>
              <a:rPr lang="en-US" altLang="en-US" sz="2800" baseline="30000" dirty="0">
                <a:solidFill>
                  <a:srgbClr val="141413"/>
                </a:solidFill>
                <a:latin typeface="CourierNewPSMT" charset="0"/>
              </a:rPr>
              <a:t>   weekday </a:t>
            </a:r>
            <a:r>
              <a:rPr lang="en-US" altLang="en-US" sz="2800" baseline="30000" dirty="0">
                <a:solidFill>
                  <a:srgbClr val="D67134"/>
                </a:solidFill>
                <a:latin typeface="CourierNewPSMT" charset="0"/>
              </a:rPr>
              <a:t>= </a:t>
            </a:r>
            <a:r>
              <a:rPr lang="en-US" altLang="en-US" sz="2800" baseline="30000" dirty="0">
                <a:solidFill>
                  <a:srgbClr val="007833"/>
                </a:solidFill>
                <a:latin typeface="CourierNewPSMT" charset="0"/>
              </a:rPr>
              <a:t>"Wednesday"</a:t>
            </a:r>
            <a:r>
              <a:rPr lang="en-US" altLang="en-US" sz="2800" baseline="30000" dirty="0">
                <a:solidFill>
                  <a:srgbClr val="141413"/>
                </a:solidFill>
                <a:latin typeface="CourierNewPSMT" charset="0"/>
              </a:rPr>
              <a:t>;</a:t>
            </a:r>
          </a:p>
          <a:p>
            <a:pPr eaLnBrk="1" hangingPunct="1"/>
            <a:r>
              <a:rPr lang="en-US" altLang="en-US" sz="2800" baseline="30000" dirty="0">
                <a:solidFill>
                  <a:srgbClr val="141413"/>
                </a:solidFill>
                <a:latin typeface="CourierNewPSMT" charset="0"/>
              </a:rPr>
              <a:t>}</a:t>
            </a:r>
            <a:r>
              <a:rPr lang="en-US" altLang="en-US" sz="2800" baseline="30000" dirty="0">
                <a:solidFill>
                  <a:srgbClr val="D67134"/>
                </a:solidFill>
                <a:latin typeface="CourierNewPSMT" charset="0"/>
              </a:rPr>
              <a:t> else if </a:t>
            </a:r>
            <a:r>
              <a:rPr lang="en-US" altLang="en-US" sz="2800" baseline="30000" dirty="0">
                <a:solidFill>
                  <a:srgbClr val="141413"/>
                </a:solidFill>
                <a:latin typeface="CourierNewPSMT" charset="0"/>
              </a:rPr>
              <a:t>(</a:t>
            </a:r>
            <a:r>
              <a:rPr lang="en-US" altLang="en-US" sz="2800" baseline="30000" dirty="0" err="1">
                <a:solidFill>
                  <a:srgbClr val="141413"/>
                </a:solidFill>
                <a:latin typeface="CourierNewPSMT" charset="0"/>
              </a:rPr>
              <a:t>curDay</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477B"/>
                </a:solidFill>
                <a:latin typeface="CourierNewPSMT" charset="0"/>
              </a:rPr>
              <a:t>4</a:t>
            </a:r>
            <a:r>
              <a:rPr lang="en-US" altLang="en-US" sz="2800" baseline="30000" dirty="0">
                <a:solidFill>
                  <a:srgbClr val="141413"/>
                </a:solidFill>
                <a:latin typeface="CourierNewPSMT" charset="0"/>
              </a:rPr>
              <a:t>) {</a:t>
            </a:r>
          </a:p>
          <a:p>
            <a:pPr eaLnBrk="1" hangingPunct="1"/>
            <a:r>
              <a:rPr lang="en-US" altLang="en-US" sz="2800" baseline="30000" dirty="0">
                <a:solidFill>
                  <a:srgbClr val="141413"/>
                </a:solidFill>
                <a:latin typeface="CourierNewPSMT" charset="0"/>
              </a:rPr>
              <a:t>   weekday </a:t>
            </a:r>
            <a:r>
              <a:rPr lang="en-US" altLang="en-US" sz="2800" baseline="30000" dirty="0">
                <a:solidFill>
                  <a:srgbClr val="D67134"/>
                </a:solidFill>
                <a:latin typeface="CourierNewPSMT" charset="0"/>
              </a:rPr>
              <a:t>= </a:t>
            </a:r>
            <a:r>
              <a:rPr lang="en-US" altLang="en-US" sz="2800" baseline="30000" dirty="0">
                <a:solidFill>
                  <a:srgbClr val="007833"/>
                </a:solidFill>
                <a:latin typeface="CourierNewPSMT" charset="0"/>
              </a:rPr>
              <a:t>"Thursday"</a:t>
            </a:r>
            <a:r>
              <a:rPr lang="en-US" altLang="en-US" sz="2800" baseline="30000" dirty="0">
                <a:solidFill>
                  <a:srgbClr val="141413"/>
                </a:solidFill>
                <a:latin typeface="CourierNewPSMT" charset="0"/>
              </a:rPr>
              <a:t>; </a:t>
            </a:r>
          </a:p>
          <a:p>
            <a:pPr eaLnBrk="1" hangingPunct="1"/>
            <a:r>
              <a:rPr lang="en-US" altLang="en-US" sz="2800" baseline="30000" dirty="0">
                <a:solidFill>
                  <a:srgbClr val="141413"/>
                </a:solidFill>
                <a:latin typeface="CourierNewPSMT" charset="0"/>
              </a:rPr>
              <a:t>}</a:t>
            </a:r>
            <a:r>
              <a:rPr lang="en-US" altLang="en-US" sz="2800" baseline="30000" dirty="0">
                <a:solidFill>
                  <a:srgbClr val="D67134"/>
                </a:solidFill>
                <a:latin typeface="CourierNewPSMT" charset="0"/>
              </a:rPr>
              <a:t> else if </a:t>
            </a:r>
            <a:r>
              <a:rPr lang="en-US" altLang="en-US" sz="2800" baseline="30000" dirty="0">
                <a:solidFill>
                  <a:srgbClr val="141413"/>
                </a:solidFill>
                <a:latin typeface="CourierNewPSMT" charset="0"/>
              </a:rPr>
              <a:t>(</a:t>
            </a:r>
            <a:r>
              <a:rPr lang="en-US" altLang="en-US" sz="2800" baseline="30000" dirty="0" err="1">
                <a:solidFill>
                  <a:srgbClr val="141413"/>
                </a:solidFill>
                <a:latin typeface="CourierNewPSMT" charset="0"/>
              </a:rPr>
              <a:t>curDay</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477B"/>
                </a:solidFill>
                <a:latin typeface="CourierNewPSMT" charset="0"/>
              </a:rPr>
              <a:t>5</a:t>
            </a:r>
            <a:r>
              <a:rPr lang="en-US" altLang="en-US" sz="2800" baseline="30000" dirty="0">
                <a:solidFill>
                  <a:srgbClr val="141413"/>
                </a:solidFill>
                <a:latin typeface="CourierNewPSMT" charset="0"/>
              </a:rPr>
              <a:t>) {</a:t>
            </a:r>
          </a:p>
          <a:p>
            <a:pPr eaLnBrk="1" hangingPunct="1"/>
            <a:r>
              <a:rPr lang="en-US" altLang="en-US" sz="2800" baseline="30000" dirty="0">
                <a:solidFill>
                  <a:srgbClr val="141413"/>
                </a:solidFill>
                <a:latin typeface="CourierNewPSMT" charset="0"/>
              </a:rPr>
              <a:t>   weekday </a:t>
            </a:r>
            <a:r>
              <a:rPr lang="en-US" altLang="en-US" sz="2800" baseline="30000" dirty="0">
                <a:solidFill>
                  <a:srgbClr val="D67134"/>
                </a:solidFill>
                <a:latin typeface="CourierNewPSMT" charset="0"/>
              </a:rPr>
              <a:t>= </a:t>
            </a:r>
            <a:r>
              <a:rPr lang="en-US" altLang="en-US" sz="2800" baseline="30000" dirty="0">
                <a:solidFill>
                  <a:srgbClr val="007833"/>
                </a:solidFill>
                <a:latin typeface="CourierNewPSMT" charset="0"/>
              </a:rPr>
              <a:t>"Friday"</a:t>
            </a:r>
            <a:r>
              <a:rPr lang="en-US" altLang="en-US" sz="2800" baseline="30000" dirty="0">
                <a:solidFill>
                  <a:srgbClr val="141413"/>
                </a:solidFill>
                <a:latin typeface="CourierNewPSMT" charset="0"/>
              </a:rPr>
              <a:t>;</a:t>
            </a:r>
          </a:p>
          <a:p>
            <a:pPr eaLnBrk="1" hangingPunct="1"/>
            <a:r>
              <a:rPr lang="en-US" altLang="en-US" sz="2800" baseline="30000" dirty="0">
                <a:solidFill>
                  <a:srgbClr val="141413"/>
                </a:solidFill>
                <a:latin typeface="CourierNewPSMT" charset="0"/>
              </a:rPr>
              <a:t>}</a:t>
            </a:r>
            <a:r>
              <a:rPr lang="en-US" altLang="en-US" sz="2800" baseline="30000" dirty="0">
                <a:solidFill>
                  <a:srgbClr val="D67134"/>
                </a:solidFill>
                <a:latin typeface="CourierNewPSMT" charset="0"/>
              </a:rPr>
              <a:t> else if </a:t>
            </a:r>
            <a:r>
              <a:rPr lang="en-US" altLang="en-US" sz="2800" baseline="30000" dirty="0">
                <a:solidFill>
                  <a:srgbClr val="141413"/>
                </a:solidFill>
                <a:latin typeface="CourierNewPSMT" charset="0"/>
              </a:rPr>
              <a:t>(</a:t>
            </a:r>
            <a:r>
              <a:rPr lang="en-US" altLang="en-US" sz="2800" baseline="30000" dirty="0" err="1">
                <a:solidFill>
                  <a:srgbClr val="141413"/>
                </a:solidFill>
                <a:latin typeface="CourierNewPSMT" charset="0"/>
              </a:rPr>
              <a:t>curDay</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00477B"/>
                </a:solidFill>
                <a:latin typeface="CourierNewPSMT" charset="0"/>
              </a:rPr>
              <a:t>6</a:t>
            </a:r>
            <a:r>
              <a:rPr lang="en-US" altLang="en-US" sz="2800" baseline="30000" dirty="0">
                <a:solidFill>
                  <a:srgbClr val="141413"/>
                </a:solidFill>
                <a:latin typeface="CourierNewPSMT" charset="0"/>
              </a:rPr>
              <a:t>) {</a:t>
            </a:r>
          </a:p>
          <a:p>
            <a:pPr eaLnBrk="1" hangingPunct="1"/>
            <a:r>
              <a:rPr lang="en-US" altLang="en-US" sz="2800" baseline="30000" dirty="0">
                <a:solidFill>
                  <a:srgbClr val="141413"/>
                </a:solidFill>
                <a:latin typeface="CourierNewPSMT" charset="0"/>
              </a:rPr>
              <a:t>   weekday </a:t>
            </a:r>
            <a:r>
              <a:rPr lang="en-US" altLang="en-US" sz="2800" baseline="30000" dirty="0">
                <a:solidFill>
                  <a:srgbClr val="D67134"/>
                </a:solidFill>
                <a:latin typeface="CourierNewPSMT" charset="0"/>
              </a:rPr>
              <a:t>= </a:t>
            </a:r>
            <a:r>
              <a:rPr lang="en-US" altLang="en-US" sz="2800" baseline="30000" dirty="0">
                <a:solidFill>
                  <a:srgbClr val="007833"/>
                </a:solidFill>
                <a:latin typeface="CourierNewPSMT" charset="0"/>
              </a:rPr>
              <a:t>"Saturday"</a:t>
            </a:r>
            <a:r>
              <a:rPr lang="en-US" altLang="en-US" sz="2800" baseline="30000" dirty="0">
                <a:solidFill>
                  <a:srgbClr val="141413"/>
                </a:solidFill>
                <a:latin typeface="CourierNewPSMT" charset="0"/>
              </a:rPr>
              <a:t>;</a:t>
            </a:r>
          </a:p>
          <a:p>
            <a:pPr eaLnBrk="1" hangingPunct="1"/>
            <a:r>
              <a:rPr lang="en-US" altLang="en-US" sz="2800" baseline="30000" dirty="0">
                <a:solidFill>
                  <a:srgbClr val="141413"/>
                </a:solidFill>
                <a:latin typeface="CourierNewPSMT" charset="0"/>
              </a:rPr>
              <a:t>}</a:t>
            </a:r>
            <a:endParaRPr lang="en-US" altLang="en-US" sz="2800" dirty="0">
              <a:latin typeface="Courier New" pitchFamily="49" charset="0"/>
            </a:endParaRPr>
          </a:p>
        </p:txBody>
      </p:sp>
      <p:sp>
        <p:nvSpPr>
          <p:cNvPr id="4" name="Rectangle 3"/>
          <p:cNvSpPr>
            <a:spLocks noGrp="1" noChangeArrowheads="1"/>
          </p:cNvSpPr>
          <p:nvPr/>
        </p:nvSpPr>
        <p:spPr>
          <a:xfrm>
            <a:off x="457200" y="76200"/>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eaLnBrk="1" hangingPunct="1"/>
            <a:r>
              <a:rPr lang="en-US" altLang="en-US" dirty="0" smtClean="0">
                <a:solidFill>
                  <a:schemeClr val="tx1"/>
                </a:solidFill>
                <a:ea typeface="ヒラギノ角ゴ Pro W3" pitchFamily="127" charset="-128"/>
              </a:rPr>
              <a:t>Manipulating the Date and Time with the </a:t>
            </a:r>
            <a:r>
              <a:rPr lang="en-US" altLang="en-US" dirty="0" smtClean="0">
                <a:solidFill>
                  <a:schemeClr val="tx1"/>
                </a:solidFill>
                <a:latin typeface="Courier New" pitchFamily="49" charset="0"/>
                <a:ea typeface="ヒラギノ角ゴ Pro W3" pitchFamily="127" charset="-128"/>
              </a:rPr>
              <a:t>Date</a:t>
            </a:r>
            <a:r>
              <a:rPr lang="en-US" altLang="en-US" dirty="0" smtClean="0">
                <a:solidFill>
                  <a:schemeClr val="tx1"/>
                </a:solidFill>
                <a:ea typeface="ヒラギノ角ゴ Pro W3" pitchFamily="127" charset="-128"/>
              </a:rPr>
              <a:t> Class</a:t>
            </a:r>
          </a:p>
        </p:txBody>
      </p:sp>
    </p:spTree>
    <p:extLst>
      <p:ext uri="{BB962C8B-B14F-4D97-AF65-F5344CB8AC3E}">
        <p14:creationId xmlns:p14="http://schemas.microsoft.com/office/powerpoint/2010/main" val="3650152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1066800" y="2590800"/>
            <a:ext cx="7391400" cy="19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today </a:t>
            </a:r>
            <a:r>
              <a:rPr lang="en-US" altLang="en-US" sz="2800" baseline="30000" dirty="0">
                <a:solidFill>
                  <a:srgbClr val="D67134"/>
                </a:solidFill>
                <a:latin typeface="CourierNewPSMT" charset="0"/>
              </a:rPr>
              <a:t>= new </a:t>
            </a:r>
            <a:r>
              <a:rPr lang="en-US" altLang="en-US" sz="2800" baseline="30000" dirty="0">
                <a:solidFill>
                  <a:srgbClr val="00477B"/>
                </a:solidFill>
                <a:latin typeface="CourierNewPSMT" charset="0"/>
              </a:rPr>
              <a:t>Date</a:t>
            </a:r>
            <a:r>
              <a:rPr lang="en-US" altLang="en-US" sz="2800" baseline="30000" dirty="0">
                <a:solidFill>
                  <a:srgbClr val="141413"/>
                </a:solidFill>
                <a:latin typeface="CourierNewPSMT" charset="0"/>
              </a:rPr>
              <a:t>();</a:t>
            </a:r>
          </a:p>
          <a:p>
            <a:pPr eaLnBrk="1" hangingPunct="1"/>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months </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a:t>
            </a:r>
            <a:r>
              <a:rPr lang="en-US" altLang="en-US" sz="2800" baseline="30000" dirty="0">
                <a:solidFill>
                  <a:srgbClr val="007833"/>
                </a:solidFill>
                <a:latin typeface="CourierNewPSMT" charset="0"/>
              </a:rPr>
              <a:t>"</a:t>
            </a:r>
            <a:r>
              <a:rPr lang="en-US" altLang="en-US" sz="2800" baseline="30000" dirty="0" err="1">
                <a:solidFill>
                  <a:srgbClr val="007833"/>
                </a:solidFill>
                <a:latin typeface="CourierNewPSMT" charset="0"/>
              </a:rPr>
              <a:t>January"</a:t>
            </a:r>
            <a:r>
              <a:rPr lang="en-US" altLang="en-US" sz="2800" baseline="30000" dirty="0" err="1">
                <a:solidFill>
                  <a:srgbClr val="141413"/>
                </a:solidFill>
                <a:latin typeface="CourierNewPSMT" charset="0"/>
              </a:rPr>
              <a:t>,</a:t>
            </a:r>
            <a:r>
              <a:rPr lang="en-US" altLang="en-US" sz="2800" baseline="30000" dirty="0" err="1">
                <a:solidFill>
                  <a:srgbClr val="007833"/>
                </a:solidFill>
                <a:latin typeface="CourierNewPSMT" charset="0"/>
              </a:rPr>
              <a:t>"February"</a:t>
            </a:r>
            <a:r>
              <a:rPr lang="en-US" altLang="en-US" sz="2800" baseline="30000" dirty="0" err="1">
                <a:solidFill>
                  <a:srgbClr val="141413"/>
                </a:solidFill>
                <a:latin typeface="CourierNewPSMT" charset="0"/>
              </a:rPr>
              <a:t>,</a:t>
            </a:r>
            <a:r>
              <a:rPr lang="en-US" altLang="en-US" sz="2800" baseline="30000" dirty="0" err="1">
                <a:solidFill>
                  <a:srgbClr val="007833"/>
                </a:solidFill>
                <a:latin typeface="CourierNewPSMT" charset="0"/>
              </a:rPr>
              <a:t>"March</a:t>
            </a:r>
            <a:r>
              <a:rPr lang="en-US" altLang="en-US" sz="2800" baseline="30000" dirty="0" smtClean="0">
                <a:solidFill>
                  <a:srgbClr val="007833"/>
                </a:solidFill>
                <a:latin typeface="CourierNewPSMT" charset="0"/>
              </a:rPr>
              <a:t>"</a:t>
            </a:r>
            <a:r>
              <a:rPr lang="en-US" altLang="en-US" sz="2800" baseline="30000" dirty="0" smtClean="0">
                <a:solidFill>
                  <a:srgbClr val="141413"/>
                </a:solidFill>
                <a:latin typeface="CourierNewPSMT" charset="0"/>
              </a:rPr>
              <a:t>,</a:t>
            </a:r>
            <a:endParaRPr lang="en-US" altLang="en-US" sz="2800" baseline="30000" dirty="0">
              <a:solidFill>
                <a:srgbClr val="141413"/>
              </a:solidFill>
              <a:latin typeface="LucidaGrande" charset="0"/>
            </a:endParaRPr>
          </a:p>
          <a:p>
            <a:pPr eaLnBrk="1" hangingPunct="1"/>
            <a:r>
              <a:rPr lang="en-US" altLang="en-US" sz="2800" baseline="30000" dirty="0">
                <a:solidFill>
                  <a:srgbClr val="007833"/>
                </a:solidFill>
                <a:latin typeface="CourierNewPSMT" charset="0"/>
              </a:rPr>
              <a:t>               "</a:t>
            </a:r>
            <a:r>
              <a:rPr lang="en-US" altLang="en-US" sz="2800" baseline="30000" dirty="0" err="1">
                <a:solidFill>
                  <a:srgbClr val="007833"/>
                </a:solidFill>
                <a:latin typeface="CourierNewPSMT" charset="0"/>
              </a:rPr>
              <a:t>April"</a:t>
            </a:r>
            <a:r>
              <a:rPr lang="en-US" altLang="en-US" sz="2800" baseline="30000" dirty="0" err="1">
                <a:solidFill>
                  <a:srgbClr val="141413"/>
                </a:solidFill>
                <a:latin typeface="CourierNewPSMT" charset="0"/>
              </a:rPr>
              <a:t>,</a:t>
            </a:r>
            <a:r>
              <a:rPr lang="en-US" altLang="en-US" sz="2800" baseline="30000" dirty="0" err="1">
                <a:solidFill>
                  <a:srgbClr val="007833"/>
                </a:solidFill>
                <a:latin typeface="CourierNewPSMT" charset="0"/>
              </a:rPr>
              <a:t>"May"</a:t>
            </a:r>
            <a:r>
              <a:rPr lang="en-US" altLang="en-US" sz="2800" baseline="30000" dirty="0" err="1">
                <a:solidFill>
                  <a:srgbClr val="141413"/>
                </a:solidFill>
                <a:latin typeface="CourierNewPSMT" charset="0"/>
              </a:rPr>
              <a:t>,</a:t>
            </a:r>
            <a:r>
              <a:rPr lang="en-US" altLang="en-US" sz="2800" baseline="30000" dirty="0" err="1">
                <a:solidFill>
                  <a:srgbClr val="007833"/>
                </a:solidFill>
                <a:latin typeface="CourierNewPSMT" charset="0"/>
              </a:rPr>
              <a:t>"June</a:t>
            </a:r>
            <a:r>
              <a:rPr lang="en-US" altLang="en-US" sz="2800" baseline="30000" dirty="0" smtClean="0">
                <a:solidFill>
                  <a:srgbClr val="007833"/>
                </a:solidFill>
                <a:latin typeface="CourierNewPSMT" charset="0"/>
              </a:rPr>
              <a:t>"</a:t>
            </a:r>
            <a:r>
              <a:rPr lang="en-US" altLang="en-US" sz="2800" baseline="30000" dirty="0" smtClean="0">
                <a:solidFill>
                  <a:srgbClr val="141413"/>
                </a:solidFill>
                <a:latin typeface="CourierNewPSMT" charset="0"/>
              </a:rPr>
              <a:t>,</a:t>
            </a:r>
            <a:endParaRPr lang="en-US" altLang="en-US" sz="2800" baseline="30000" dirty="0">
              <a:solidFill>
                <a:srgbClr val="141413"/>
              </a:solidFill>
              <a:latin typeface="LucidaGrande" charset="0"/>
            </a:endParaRPr>
          </a:p>
          <a:p>
            <a:pPr eaLnBrk="1" hangingPunct="1"/>
            <a:r>
              <a:rPr lang="en-US" altLang="en-US" sz="2800" baseline="30000" dirty="0">
                <a:solidFill>
                  <a:srgbClr val="007833"/>
                </a:solidFill>
                <a:latin typeface="CourierNewPSMT" charset="0"/>
              </a:rPr>
              <a:t>               "</a:t>
            </a:r>
            <a:r>
              <a:rPr lang="en-US" altLang="en-US" sz="2800" baseline="30000" dirty="0" err="1">
                <a:solidFill>
                  <a:srgbClr val="007833"/>
                </a:solidFill>
                <a:latin typeface="CourierNewPSMT" charset="0"/>
              </a:rPr>
              <a:t>July"</a:t>
            </a:r>
            <a:r>
              <a:rPr lang="en-US" altLang="en-US" sz="2800" baseline="30000" dirty="0" err="1">
                <a:solidFill>
                  <a:srgbClr val="141413"/>
                </a:solidFill>
                <a:latin typeface="CourierNewPSMT" charset="0"/>
              </a:rPr>
              <a:t>,</a:t>
            </a:r>
            <a:r>
              <a:rPr lang="en-US" altLang="en-US" sz="2800" baseline="30000" dirty="0" err="1">
                <a:solidFill>
                  <a:srgbClr val="007833"/>
                </a:solidFill>
                <a:latin typeface="CourierNewPSMT" charset="0"/>
              </a:rPr>
              <a:t>"August"</a:t>
            </a:r>
            <a:r>
              <a:rPr lang="en-US" altLang="en-US" sz="2800" baseline="30000" dirty="0" err="1">
                <a:solidFill>
                  <a:srgbClr val="141413"/>
                </a:solidFill>
                <a:latin typeface="CourierNewPSMT" charset="0"/>
              </a:rPr>
              <a:t>,</a:t>
            </a:r>
            <a:r>
              <a:rPr lang="en-US" altLang="en-US" sz="2800" baseline="30000" dirty="0" err="1">
                <a:solidFill>
                  <a:srgbClr val="007833"/>
                </a:solidFill>
                <a:latin typeface="CourierNewPSMT" charset="0"/>
              </a:rPr>
              <a:t>"September</a:t>
            </a:r>
            <a:r>
              <a:rPr lang="en-US" altLang="en-US" sz="2800" baseline="30000" dirty="0" smtClean="0">
                <a:solidFill>
                  <a:srgbClr val="007833"/>
                </a:solidFill>
                <a:latin typeface="CourierNewPSMT" charset="0"/>
              </a:rPr>
              <a:t>"</a:t>
            </a:r>
            <a:r>
              <a:rPr lang="en-US" altLang="en-US" sz="2800" baseline="30000" dirty="0" smtClean="0">
                <a:solidFill>
                  <a:srgbClr val="141413"/>
                </a:solidFill>
                <a:latin typeface="CourierNewPSMT" charset="0"/>
              </a:rPr>
              <a:t>,</a:t>
            </a:r>
            <a:endParaRPr lang="en-US" altLang="en-US" sz="2800" baseline="30000" dirty="0">
              <a:solidFill>
                <a:srgbClr val="141413"/>
              </a:solidFill>
              <a:latin typeface="LucidaGrande" charset="0"/>
            </a:endParaRPr>
          </a:p>
          <a:p>
            <a:pPr eaLnBrk="1" hangingPunct="1"/>
            <a:r>
              <a:rPr lang="en-US" altLang="en-US" sz="2800" baseline="30000" dirty="0">
                <a:solidFill>
                  <a:srgbClr val="007833"/>
                </a:solidFill>
                <a:latin typeface="CourierNewPSMT" charset="0"/>
              </a:rPr>
              <a:t>               "</a:t>
            </a:r>
            <a:r>
              <a:rPr lang="en-US" altLang="en-US" sz="2800" baseline="30000" dirty="0" err="1">
                <a:solidFill>
                  <a:srgbClr val="007833"/>
                </a:solidFill>
                <a:latin typeface="CourierNewPSMT" charset="0"/>
              </a:rPr>
              <a:t>October"</a:t>
            </a:r>
            <a:r>
              <a:rPr lang="en-US" altLang="en-US" sz="2800" baseline="30000" dirty="0" err="1">
                <a:solidFill>
                  <a:srgbClr val="141413"/>
                </a:solidFill>
                <a:latin typeface="CourierNewPSMT" charset="0"/>
              </a:rPr>
              <a:t>,</a:t>
            </a:r>
            <a:r>
              <a:rPr lang="en-US" altLang="en-US" sz="2800" baseline="30000" dirty="0" err="1">
                <a:solidFill>
                  <a:srgbClr val="007833"/>
                </a:solidFill>
                <a:latin typeface="CourierNewPSMT" charset="0"/>
              </a:rPr>
              <a:t>"November"</a:t>
            </a:r>
            <a:r>
              <a:rPr lang="en-US" altLang="en-US" sz="2800" baseline="30000" dirty="0" err="1">
                <a:solidFill>
                  <a:srgbClr val="141413"/>
                </a:solidFill>
                <a:latin typeface="CourierNewPSMT" charset="0"/>
              </a:rPr>
              <a:t>,</a:t>
            </a:r>
            <a:r>
              <a:rPr lang="en-US" altLang="en-US" sz="2800" baseline="30000" dirty="0" err="1">
                <a:solidFill>
                  <a:srgbClr val="007833"/>
                </a:solidFill>
                <a:latin typeface="CourierNewPSMT" charset="0"/>
              </a:rPr>
              <a:t>"December</a:t>
            </a:r>
            <a:r>
              <a:rPr lang="en-US" altLang="en-US" sz="2800" baseline="30000" dirty="0">
                <a:solidFill>
                  <a:srgbClr val="007833"/>
                </a:solidFill>
                <a:latin typeface="CourierNewPSMT" charset="0"/>
              </a:rPr>
              <a:t>"</a:t>
            </a:r>
            <a:r>
              <a:rPr lang="en-US" altLang="en-US" sz="2800" baseline="30000" dirty="0">
                <a:solidFill>
                  <a:srgbClr val="141413"/>
                </a:solidFill>
                <a:latin typeface="CourierNewPSMT" charset="0"/>
              </a:rPr>
              <a:t>];</a:t>
            </a:r>
          </a:p>
          <a:p>
            <a:pPr eaLnBrk="1" hangingPunct="1"/>
            <a:r>
              <a:rPr lang="en-US" altLang="en-US" sz="2800" baseline="30000" dirty="0" err="1">
                <a:solidFill>
                  <a:srgbClr val="D67134"/>
                </a:solidFill>
                <a:latin typeface="CourierNewPSMT" charset="0"/>
              </a:rPr>
              <a:t>var</a:t>
            </a:r>
            <a:r>
              <a:rPr lang="en-US" altLang="en-US" sz="2800" baseline="30000" dirty="0">
                <a:solidFill>
                  <a:srgbClr val="D67134"/>
                </a:solidFill>
                <a:latin typeface="CourierNewPSMT" charset="0"/>
              </a:rPr>
              <a:t> </a:t>
            </a:r>
            <a:r>
              <a:rPr lang="en-US" altLang="en-US" sz="2800" baseline="30000" dirty="0" err="1">
                <a:solidFill>
                  <a:srgbClr val="141413"/>
                </a:solidFill>
                <a:latin typeface="CourierNewPSMT" charset="0"/>
              </a:rPr>
              <a:t>curMonth</a:t>
            </a:r>
            <a:r>
              <a:rPr lang="en-US" altLang="en-US" sz="2800" baseline="30000" dirty="0">
                <a:solidFill>
                  <a:srgbClr val="141413"/>
                </a:solidFill>
                <a:latin typeface="CourierNewPSMT" charset="0"/>
              </a:rPr>
              <a:t> </a:t>
            </a:r>
            <a:r>
              <a:rPr lang="en-US" altLang="en-US" sz="2800" baseline="30000" dirty="0">
                <a:solidFill>
                  <a:srgbClr val="D67134"/>
                </a:solidFill>
                <a:latin typeface="CourierNewPSMT" charset="0"/>
              </a:rPr>
              <a:t>= </a:t>
            </a:r>
            <a:r>
              <a:rPr lang="en-US" altLang="en-US" sz="2800" baseline="30000" dirty="0">
                <a:solidFill>
                  <a:srgbClr val="141413"/>
                </a:solidFill>
                <a:latin typeface="CourierNewPSMT" charset="0"/>
              </a:rPr>
              <a:t>months[</a:t>
            </a:r>
            <a:r>
              <a:rPr lang="en-US" altLang="en-US" sz="2800" baseline="30000" dirty="0" err="1">
                <a:solidFill>
                  <a:srgbClr val="141413"/>
                </a:solidFill>
                <a:latin typeface="CourierNewPSMT" charset="0"/>
              </a:rPr>
              <a:t>today.getMonth</a:t>
            </a:r>
            <a:r>
              <a:rPr lang="en-US" altLang="en-US" sz="2800" baseline="30000" dirty="0">
                <a:solidFill>
                  <a:srgbClr val="141413"/>
                </a:solidFill>
                <a:latin typeface="CourierNewPSMT" charset="0"/>
              </a:rPr>
              <a:t>()];</a:t>
            </a:r>
            <a:endParaRPr lang="en-US" altLang="en-US" sz="2800" dirty="0">
              <a:latin typeface="Courier New" pitchFamily="49" charset="0"/>
            </a:endParaRPr>
          </a:p>
        </p:txBody>
      </p:sp>
      <p:sp>
        <p:nvSpPr>
          <p:cNvPr id="25606" name="Rectangle 6"/>
          <p:cNvSpPr>
            <a:spLocks noGrp="1" noChangeArrowheads="1"/>
          </p:cNvSpPr>
          <p:nvPr>
            <p:ph idx="1"/>
          </p:nvPr>
        </p:nvSpPr>
        <p:spPr>
          <a:xfrm>
            <a:off x="457200" y="1600200"/>
            <a:ext cx="8229600" cy="1295400"/>
          </a:xfrm>
        </p:spPr>
        <p:txBody>
          <a:bodyPr>
            <a:normAutofit/>
          </a:bodyPr>
          <a:lstStyle/>
          <a:p>
            <a:pPr eaLnBrk="1" hangingPunct="1"/>
            <a:r>
              <a:rPr lang="en-US" altLang="en-US" dirty="0" smtClean="0">
                <a:ea typeface="ヒラギノ角ゴ Pro W3" pitchFamily="127" charset="-128"/>
              </a:rPr>
              <a:t>Example: include an array named </a:t>
            </a:r>
            <a:r>
              <a:rPr lang="en-US" altLang="en-US" dirty="0" smtClean="0">
                <a:latin typeface="Courier New" pitchFamily="49" charset="0"/>
                <a:ea typeface="ヒラギノ角ゴ Pro W3" pitchFamily="127" charset="-128"/>
              </a:rPr>
              <a:t>months</a:t>
            </a:r>
          </a:p>
          <a:p>
            <a:pPr lvl="1" eaLnBrk="1" hangingPunct="1"/>
            <a:r>
              <a:rPr lang="en-US" altLang="en-US" dirty="0" smtClean="0">
                <a:ea typeface="ヒラギノ角ゴ Pro W3" pitchFamily="127" charset="-128"/>
              </a:rPr>
              <a:t>12 elements assigned full text names of the months</a:t>
            </a:r>
          </a:p>
        </p:txBody>
      </p:sp>
      <p:sp>
        <p:nvSpPr>
          <p:cNvPr id="25605" name="Rectangle 5"/>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Manipulating the Date and Time with the </a:t>
            </a:r>
            <a:r>
              <a:rPr lang="en-US" altLang="en-US" dirty="0" smtClean="0">
                <a:latin typeface="Courier New" pitchFamily="49" charset="0"/>
                <a:ea typeface="ヒラギノ角ゴ Pro W3" pitchFamily="127" charset="-128"/>
              </a:rPr>
              <a:t>Date</a:t>
            </a:r>
            <a:r>
              <a:rPr lang="en-US" altLang="en-US" dirty="0" smtClean="0">
                <a:ea typeface="ヒラギノ角ゴ Pro W3" pitchFamily="127" charset="-128"/>
              </a:rPr>
              <a:t> Class</a:t>
            </a:r>
          </a:p>
        </p:txBody>
      </p:sp>
    </p:spTree>
    <p:extLst>
      <p:ext uri="{BB962C8B-B14F-4D97-AF65-F5344CB8AC3E}">
        <p14:creationId xmlns:p14="http://schemas.microsoft.com/office/powerpoint/2010/main" val="2626990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 the code starting on Page 467 which will create a calendar Widget and also add a </a:t>
            </a:r>
            <a:r>
              <a:rPr lang="en-US" dirty="0" err="1" smtClean="0"/>
              <a:t>selectDate</a:t>
            </a:r>
            <a:r>
              <a:rPr lang="en-US" dirty="0" smtClean="0"/>
              <a:t>( ) function and a </a:t>
            </a:r>
            <a:r>
              <a:rPr lang="en-US" dirty="0" err="1" smtClean="0"/>
              <a:t>hideCalendar</a:t>
            </a:r>
            <a:r>
              <a:rPr lang="en-US" dirty="0" smtClean="0"/>
              <a:t>( ) function.</a:t>
            </a:r>
          </a:p>
          <a:p>
            <a:r>
              <a:rPr lang="en-US" dirty="0" smtClean="0"/>
              <a:t>Code begins on Page 467 and goes through Page 479. </a:t>
            </a:r>
            <a:endParaRPr lang="en-US" dirty="0"/>
          </a:p>
        </p:txBody>
      </p:sp>
      <p:sp>
        <p:nvSpPr>
          <p:cNvPr id="3" name="Title 2"/>
          <p:cNvSpPr>
            <a:spLocks noGrp="1"/>
          </p:cNvSpPr>
          <p:nvPr>
            <p:ph type="title"/>
          </p:nvPr>
        </p:nvSpPr>
        <p:spPr/>
        <p:txBody>
          <a:bodyPr/>
          <a:lstStyle/>
          <a:p>
            <a:r>
              <a:rPr lang="en-US" u="sng" dirty="0" smtClean="0"/>
              <a:t>Exercise</a:t>
            </a:r>
            <a:r>
              <a:rPr lang="en-US" dirty="0" smtClean="0"/>
              <a:t>: Outer Orbits</a:t>
            </a:r>
            <a:endParaRPr lang="en-US" dirty="0"/>
          </a:p>
        </p:txBody>
      </p:sp>
    </p:spTree>
    <p:extLst>
      <p:ext uri="{BB962C8B-B14F-4D97-AF65-F5344CB8AC3E}">
        <p14:creationId xmlns:p14="http://schemas.microsoft.com/office/powerpoint/2010/main" val="993744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idx="1"/>
          </p:nvPr>
        </p:nvSpPr>
        <p:spPr/>
        <p:txBody>
          <a:bodyPr/>
          <a:lstStyle/>
          <a:p>
            <a:pPr eaLnBrk="1" hangingPunct="1"/>
            <a:r>
              <a:rPr lang="en-US" altLang="en-US" smtClean="0">
                <a:latin typeface="Courier New" pitchFamily="49" charset="0"/>
                <a:ea typeface="ヒラギノ角ゴ Pro W3" pitchFamily="127" charset="-128"/>
              </a:rPr>
              <a:t>Number</a:t>
            </a:r>
            <a:r>
              <a:rPr lang="en-US" altLang="en-US" smtClean="0">
                <a:ea typeface="ヒラギノ角ゴ Pro W3" pitchFamily="127" charset="-128"/>
              </a:rPr>
              <a:t> class</a:t>
            </a:r>
          </a:p>
          <a:p>
            <a:pPr lvl="1" eaLnBrk="1" hangingPunct="1"/>
            <a:r>
              <a:rPr lang="en-US" altLang="en-US" smtClean="0">
                <a:ea typeface="ヒラギノ角ゴ Pro W3" pitchFamily="127" charset="-128"/>
              </a:rPr>
              <a:t>Methods for manipulating numbers and properties containing static values</a:t>
            </a:r>
          </a:p>
          <a:p>
            <a:pPr lvl="2" eaLnBrk="1" hangingPunct="1"/>
            <a:r>
              <a:rPr lang="en-US" altLang="en-US" smtClean="0">
                <a:ea typeface="ヒラギノ角ゴ Pro W3" pitchFamily="127" charset="-128"/>
              </a:rPr>
              <a:t>Representing some numeric limitations in the JavaScript language</a:t>
            </a:r>
          </a:p>
          <a:p>
            <a:pPr lvl="1" eaLnBrk="1" hangingPunct="1"/>
            <a:r>
              <a:rPr lang="en-US" altLang="en-US" smtClean="0">
                <a:ea typeface="ヒラギノ角ゴ Pro W3" pitchFamily="127" charset="-128"/>
              </a:rPr>
              <a:t>Can append the name of any </a:t>
            </a:r>
            <a:r>
              <a:rPr lang="en-US" altLang="en-US" smtClean="0">
                <a:latin typeface="Courier New" pitchFamily="49" charset="0"/>
                <a:ea typeface="ヒラギノ角ゴ Pro W3" pitchFamily="127" charset="-128"/>
              </a:rPr>
              <a:t>Number</a:t>
            </a:r>
            <a:r>
              <a:rPr lang="en-US" altLang="en-US" smtClean="0">
                <a:ea typeface="ヒラギノ角ゴ Pro W3" pitchFamily="127" charset="-128"/>
              </a:rPr>
              <a:t> class method or property</a:t>
            </a:r>
          </a:p>
          <a:p>
            <a:pPr lvl="2" eaLnBrk="1" hangingPunct="1"/>
            <a:r>
              <a:rPr lang="en-US" altLang="en-US" smtClean="0">
                <a:ea typeface="ヒラギノ角ゴ Pro W3" pitchFamily="127" charset="-128"/>
              </a:rPr>
              <a:t>To the name of an existing variable containing a numeric value</a:t>
            </a:r>
          </a:p>
          <a:p>
            <a:pPr eaLnBrk="1" hangingPunct="1"/>
            <a:endParaRPr lang="en-US" altLang="en-US" smtClean="0">
              <a:ea typeface="ヒラギノ角ゴ Pro W3" pitchFamily="127" charset="-128"/>
            </a:endParaRPr>
          </a:p>
        </p:txBody>
      </p:sp>
      <p:sp>
        <p:nvSpPr>
          <p:cNvPr id="26628" name="Rectangle 4"/>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Manipulating Numbers with the </a:t>
            </a:r>
            <a:r>
              <a:rPr lang="en-US" altLang="en-US" smtClean="0">
                <a:latin typeface="Courier New" pitchFamily="49" charset="0"/>
                <a:ea typeface="ヒラギノ角ゴ Pro W3" pitchFamily="127" charset="-128"/>
              </a:rPr>
              <a:t>Number</a:t>
            </a:r>
            <a:r>
              <a:rPr lang="en-US" altLang="en-US" smtClean="0">
                <a:ea typeface="ヒラギノ角ゴ Pro W3" pitchFamily="127" charset="-128"/>
              </a:rPr>
              <a:t> Class</a:t>
            </a:r>
          </a:p>
        </p:txBody>
      </p:sp>
    </p:spTree>
    <p:extLst>
      <p:ext uri="{BB962C8B-B14F-4D97-AF65-F5344CB8AC3E}">
        <p14:creationId xmlns:p14="http://schemas.microsoft.com/office/powerpoint/2010/main" val="358111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altLang="en-US" smtClean="0">
                <a:ea typeface="ヒラギノ角ゴ Pro W3" pitchFamily="127" charset="-128"/>
              </a:rPr>
              <a:t>Using </a:t>
            </a:r>
            <a:r>
              <a:rPr lang="en-US" altLang="en-US" smtClean="0">
                <a:latin typeface="Courier New" pitchFamily="49" charset="0"/>
                <a:ea typeface="ヒラギノ角ゴ Pro W3" pitchFamily="127" charset="-128"/>
              </a:rPr>
              <a:t>Number</a:t>
            </a:r>
            <a:r>
              <a:rPr lang="en-US" altLang="en-US" smtClean="0">
                <a:ea typeface="ヒラギノ角ゴ Pro W3" pitchFamily="127" charset="-128"/>
              </a:rPr>
              <a:t> class methods</a:t>
            </a:r>
          </a:p>
        </p:txBody>
      </p:sp>
      <p:sp>
        <p:nvSpPr>
          <p:cNvPr id="27652" name="Rectangle 2"/>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Manipulating Numbers with the </a:t>
            </a:r>
            <a:r>
              <a:rPr lang="en-US" altLang="en-US" dirty="0" smtClean="0">
                <a:latin typeface="Courier New" pitchFamily="49" charset="0"/>
                <a:ea typeface="ヒラギノ角ゴ Pro W3" pitchFamily="127" charset="-128"/>
              </a:rPr>
              <a:t>Number</a:t>
            </a:r>
            <a:r>
              <a:rPr lang="en-US" altLang="en-US" dirty="0" smtClean="0">
                <a:ea typeface="ヒラギノ角ゴ Pro W3" pitchFamily="127" charset="-128"/>
              </a:rPr>
              <a:t> Class</a:t>
            </a:r>
          </a:p>
        </p:txBody>
      </p:sp>
      <p:sp>
        <p:nvSpPr>
          <p:cNvPr id="27654" name="Rectangle 5"/>
          <p:cNvSpPr>
            <a:spLocks noChangeArrowheads="1"/>
          </p:cNvSpPr>
          <p:nvPr/>
        </p:nvSpPr>
        <p:spPr bwMode="auto">
          <a:xfrm>
            <a:off x="1219200" y="5562600"/>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7-4 </a:t>
            </a:r>
            <a:r>
              <a:rPr lang="en-US" altLang="en-US">
                <a:latin typeface="Courier New" pitchFamily="49" charset="0"/>
              </a:rPr>
              <a:t>Number</a:t>
            </a:r>
            <a:r>
              <a:rPr lang="en-US" altLang="en-US"/>
              <a:t> class methods</a:t>
            </a:r>
          </a:p>
        </p:txBody>
      </p:sp>
      <p:pic>
        <p:nvPicPr>
          <p:cNvPr id="27655" name="Picture 1" descr="Screen Shot 2014-10-14 at 14 Oct   3.58.10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097088"/>
            <a:ext cx="7185025"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44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altLang="en-US" dirty="0" smtClean="0">
                <a:ea typeface="ヒラギノ角ゴ Pro W3" pitchFamily="127" charset="-128"/>
              </a:rPr>
              <a:t>Using </a:t>
            </a:r>
            <a:r>
              <a:rPr lang="en-US" altLang="en-US" dirty="0" smtClean="0">
                <a:latin typeface="Courier New" pitchFamily="49" charset="0"/>
                <a:ea typeface="ヒラギノ角ゴ Pro W3" pitchFamily="127" charset="-128"/>
              </a:rPr>
              <a:t>Number</a:t>
            </a:r>
            <a:r>
              <a:rPr lang="en-US" altLang="en-US" dirty="0" smtClean="0">
                <a:ea typeface="ヒラギノ角ゴ Pro W3" pitchFamily="127" charset="-128"/>
              </a:rPr>
              <a:t> class methods</a:t>
            </a:r>
            <a:endParaRPr lang="en-US" altLang="ja-JP" dirty="0" smtClean="0">
              <a:ea typeface="ヒラギノ角ゴ Pro W3" pitchFamily="127" charset="-128"/>
            </a:endParaRPr>
          </a:p>
          <a:p>
            <a:pPr lvl="1" eaLnBrk="1" hangingPunct="1"/>
            <a:r>
              <a:rPr lang="en-US" altLang="en-US" dirty="0" smtClean="0">
                <a:ea typeface="ヒラギノ角ゴ Pro W3" pitchFamily="127" charset="-128"/>
              </a:rPr>
              <a:t>Primary reason for using any of the </a:t>
            </a:r>
            <a:r>
              <a:rPr lang="ja-JP" altLang="en-US" dirty="0" smtClean="0">
                <a:ea typeface="ヒラギノ角ゴ Pro W3" pitchFamily="127" charset="-128"/>
              </a:rPr>
              <a:t>“</a:t>
            </a:r>
            <a:r>
              <a:rPr lang="en-US" altLang="ja-JP" dirty="0" smtClean="0">
                <a:ea typeface="ヒラギノ角ゴ Pro W3" pitchFamily="127" charset="-128"/>
              </a:rPr>
              <a:t>to</a:t>
            </a:r>
            <a:r>
              <a:rPr lang="ja-JP" altLang="en-US" dirty="0" smtClean="0">
                <a:ea typeface="ヒラギノ角ゴ Pro W3" pitchFamily="127" charset="-128"/>
              </a:rPr>
              <a:t>”</a:t>
            </a:r>
            <a:r>
              <a:rPr lang="en-US" altLang="ja-JP" dirty="0" smtClean="0">
                <a:ea typeface="ヒラギノ角ゴ Pro W3" pitchFamily="127" charset="-128"/>
              </a:rPr>
              <a:t> methods</a:t>
            </a:r>
          </a:p>
          <a:p>
            <a:pPr lvl="2" eaLnBrk="1" hangingPunct="1"/>
            <a:r>
              <a:rPr lang="en-US" altLang="en-US" dirty="0" smtClean="0">
                <a:ea typeface="ヒラギノ角ゴ Pro W3" pitchFamily="127" charset="-128"/>
              </a:rPr>
              <a:t>To convert a number to a string value with a specific number of decimal places</a:t>
            </a:r>
          </a:p>
          <a:p>
            <a:pPr lvl="1" eaLnBrk="1" hangingPunct="1"/>
            <a:r>
              <a:rPr lang="en-US" altLang="en-US" dirty="0" err="1" smtClean="0">
                <a:latin typeface="Courier New" pitchFamily="49" charset="0"/>
                <a:ea typeface="ヒラギノ角ゴ Pro W3" pitchFamily="127" charset="-128"/>
              </a:rPr>
              <a:t>toFixed</a:t>
            </a:r>
            <a:r>
              <a:rPr lang="en-US" altLang="en-US" dirty="0" smtClean="0">
                <a:latin typeface="Courier New" pitchFamily="49" charset="0"/>
                <a:ea typeface="ヒラギノ角ゴ Pro W3" pitchFamily="127" charset="-128"/>
              </a:rPr>
              <a:t>()</a:t>
            </a:r>
            <a:r>
              <a:rPr lang="en-US" altLang="en-US" dirty="0" smtClean="0">
                <a:ea typeface="ヒラギノ角ゴ Pro W3" pitchFamily="127" charset="-128"/>
              </a:rPr>
              <a:t> method</a:t>
            </a:r>
          </a:p>
          <a:p>
            <a:pPr lvl="2" eaLnBrk="1" hangingPunct="1"/>
            <a:r>
              <a:rPr lang="en-US" altLang="en-US" dirty="0" smtClean="0">
                <a:ea typeface="ヒラギノ角ゴ Pro W3" pitchFamily="127" charset="-128"/>
              </a:rPr>
              <a:t>Most useful </a:t>
            </a:r>
            <a:r>
              <a:rPr lang="en-US" altLang="en-US" dirty="0" smtClean="0">
                <a:latin typeface="Courier New" pitchFamily="49" charset="0"/>
                <a:ea typeface="ヒラギノ角ゴ Pro W3" pitchFamily="127" charset="-128"/>
              </a:rPr>
              <a:t>Number</a:t>
            </a:r>
            <a:r>
              <a:rPr lang="en-US" altLang="en-US" dirty="0" smtClean="0">
                <a:ea typeface="ヒラギノ角ゴ Pro W3" pitchFamily="127" charset="-128"/>
              </a:rPr>
              <a:t> class method</a:t>
            </a:r>
          </a:p>
          <a:p>
            <a:pPr lvl="1" eaLnBrk="1" hangingPunct="1"/>
            <a:r>
              <a:rPr lang="en-US" altLang="en-US" dirty="0" err="1" smtClean="0">
                <a:latin typeface="Courier New" pitchFamily="49" charset="0"/>
                <a:ea typeface="ヒラギノ角ゴ Pro W3" pitchFamily="127" charset="-128"/>
              </a:rPr>
              <a:t>toLocaleString</a:t>
            </a:r>
            <a:r>
              <a:rPr lang="en-US" altLang="en-US" dirty="0" smtClean="0">
                <a:latin typeface="Courier New" pitchFamily="49" charset="0"/>
                <a:ea typeface="ヒラギノ角ゴ Pro W3" pitchFamily="127" charset="-128"/>
              </a:rPr>
              <a:t>()</a:t>
            </a:r>
            <a:r>
              <a:rPr lang="en-US" altLang="en-US" dirty="0" smtClean="0">
                <a:ea typeface="ヒラギノ角ゴ Pro W3" pitchFamily="127" charset="-128"/>
              </a:rPr>
              <a:t> method</a:t>
            </a:r>
          </a:p>
          <a:p>
            <a:pPr lvl="2" eaLnBrk="1" hangingPunct="1"/>
            <a:r>
              <a:rPr lang="en-US" altLang="en-US" dirty="0" smtClean="0">
                <a:ea typeface="ヒラギノ角ゴ Pro W3" pitchFamily="127" charset="-128"/>
              </a:rPr>
              <a:t>Converts a number to a string formatted with local numeric formatting conventions (commas </a:t>
            </a:r>
            <a:r>
              <a:rPr lang="en-US" altLang="en-US" smtClean="0">
                <a:ea typeface="ヒラギノ角ゴ Pro W3" pitchFamily="127" charset="-128"/>
              </a:rPr>
              <a:t>where appropriate)</a:t>
            </a:r>
            <a:endParaRPr lang="en-US" altLang="en-US" dirty="0" smtClean="0">
              <a:ea typeface="ヒラギノ角ゴ Pro W3" pitchFamily="127" charset="-128"/>
            </a:endParaRPr>
          </a:p>
        </p:txBody>
      </p:sp>
      <p:sp>
        <p:nvSpPr>
          <p:cNvPr id="28676" name="Rectangle 2"/>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Manipulating Numbers with the </a:t>
            </a:r>
            <a:r>
              <a:rPr lang="en-US" altLang="en-US" dirty="0" smtClean="0">
                <a:latin typeface="Courier New" pitchFamily="49" charset="0"/>
                <a:ea typeface="ヒラギノ角ゴ Pro W3" pitchFamily="127" charset="-128"/>
              </a:rPr>
              <a:t>Number</a:t>
            </a:r>
            <a:r>
              <a:rPr lang="en-US" altLang="en-US" dirty="0" smtClean="0">
                <a:ea typeface="ヒラギノ角ゴ Pro W3" pitchFamily="127" charset="-128"/>
              </a:rPr>
              <a:t> Class</a:t>
            </a:r>
          </a:p>
        </p:txBody>
      </p:sp>
    </p:spTree>
    <p:extLst>
      <p:ext uri="{BB962C8B-B14F-4D97-AF65-F5344CB8AC3E}">
        <p14:creationId xmlns:p14="http://schemas.microsoft.com/office/powerpoint/2010/main" val="1619312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idx="1"/>
          </p:nvPr>
        </p:nvSpPr>
        <p:spPr/>
        <p:txBody>
          <a:bodyPr/>
          <a:lstStyle/>
          <a:p>
            <a:pPr eaLnBrk="1" hangingPunct="1"/>
            <a:r>
              <a:rPr lang="en-US" altLang="en-US" smtClean="0">
                <a:ea typeface="ヒラギノ角ゴ Pro W3" pitchFamily="127" charset="-128"/>
              </a:rPr>
              <a:t>Accessing </a:t>
            </a:r>
            <a:r>
              <a:rPr lang="en-US" altLang="en-US" smtClean="0">
                <a:latin typeface="Courier New" pitchFamily="49" charset="0"/>
                <a:ea typeface="ヒラギノ角ゴ Pro W3" pitchFamily="127" charset="-128"/>
              </a:rPr>
              <a:t>Number</a:t>
            </a:r>
            <a:r>
              <a:rPr lang="en-US" altLang="en-US" smtClean="0">
                <a:ea typeface="ヒラギノ角ゴ Pro W3" pitchFamily="127" charset="-128"/>
              </a:rPr>
              <a:t> class properties</a:t>
            </a:r>
          </a:p>
        </p:txBody>
      </p:sp>
      <p:sp>
        <p:nvSpPr>
          <p:cNvPr id="29700" name="Rectangle 4"/>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Manipulating Numbers with the </a:t>
            </a:r>
            <a:r>
              <a:rPr lang="en-US" altLang="en-US" dirty="0" smtClean="0">
                <a:latin typeface="Courier New" pitchFamily="49" charset="0"/>
                <a:ea typeface="ヒラギノ角ゴ Pro W3" pitchFamily="127" charset="-128"/>
              </a:rPr>
              <a:t>Number</a:t>
            </a:r>
            <a:r>
              <a:rPr lang="en-US" altLang="en-US" dirty="0" smtClean="0">
                <a:ea typeface="ヒラギノ角ゴ Pro W3" pitchFamily="127" charset="-128"/>
              </a:rPr>
              <a:t> Class</a:t>
            </a:r>
          </a:p>
        </p:txBody>
      </p:sp>
      <p:sp>
        <p:nvSpPr>
          <p:cNvPr id="29702" name="Rectangle 7"/>
          <p:cNvSpPr>
            <a:spLocks noChangeArrowheads="1"/>
          </p:cNvSpPr>
          <p:nvPr/>
        </p:nvSpPr>
        <p:spPr bwMode="auto">
          <a:xfrm>
            <a:off x="1543050" y="4800600"/>
            <a:ext cx="372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7-5 </a:t>
            </a:r>
            <a:r>
              <a:rPr lang="en-US" altLang="en-US">
                <a:latin typeface="Courier New" pitchFamily="49" charset="0"/>
              </a:rPr>
              <a:t>Number</a:t>
            </a:r>
            <a:r>
              <a:rPr lang="en-US" altLang="en-US"/>
              <a:t> class properties</a:t>
            </a:r>
          </a:p>
        </p:txBody>
      </p:sp>
      <p:pic>
        <p:nvPicPr>
          <p:cNvPr id="29703" name="Picture 1" descr="Screen Shot 2014-10-14 at 14 Oct   4.00.02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514600"/>
            <a:ext cx="81153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63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5237"/>
            <a:ext cx="8229600" cy="4525963"/>
          </a:xfrm>
        </p:spPr>
        <p:txBody>
          <a:bodyPr>
            <a:noAutofit/>
          </a:bodyPr>
          <a:lstStyle/>
          <a:p>
            <a:r>
              <a:rPr lang="en-US" sz="1800" dirty="0" smtClean="0"/>
              <a:t>Objects are key to understanding </a:t>
            </a:r>
            <a:r>
              <a:rPr lang="en-US" sz="1800" i="1" dirty="0" smtClean="0"/>
              <a:t>object-oriented</a:t>
            </a:r>
            <a:r>
              <a:rPr lang="en-US" sz="1800" dirty="0" smtClean="0"/>
              <a:t> technology. Look around right now and you'll find many examples of real-world objects: your dog, your desk, your television set, your bicycle.</a:t>
            </a:r>
          </a:p>
          <a:p>
            <a:r>
              <a:rPr lang="en-US" sz="1800" dirty="0" smtClean="0"/>
              <a:t>Real-world objects share two characteristics: They all have </a:t>
            </a:r>
            <a:r>
              <a:rPr lang="en-US" sz="1800" i="1" dirty="0" smtClean="0"/>
              <a:t>state</a:t>
            </a:r>
            <a:r>
              <a:rPr lang="en-US" sz="1800" dirty="0" smtClean="0"/>
              <a:t> and </a:t>
            </a:r>
            <a:r>
              <a:rPr lang="en-US" sz="1800" i="1" dirty="0" smtClean="0"/>
              <a:t>behavior</a:t>
            </a:r>
            <a:r>
              <a:rPr lang="en-US" sz="1800" dirty="0" smtClean="0"/>
              <a:t>. Dogs have state (name, color, breed, hungry) and behavior (barking, fetching, wagging tail). Bicycles also have state (current gear, current pedal cadence, current speed) and behavior (changing gear, changing pedal cadence, applying brakes). Identifying the state and behavior for real-world objects is a great way to begin thinking in terms of object-oriented programming.</a:t>
            </a:r>
          </a:p>
          <a:p>
            <a:r>
              <a:rPr lang="en-US" sz="1800" dirty="0" smtClean="0"/>
              <a:t>Example: A desktop lamp may have only two possible states (on and off) and two possible behaviors (turn on, turn off), but a radio might have additional states (on, off, current volume, current station) and behavior (turn on, turn off, increase volume, decrease volume, seek, scan, and tune). You may also notice that some objects, in turn, will also contain other objects. These real-world observations all translate into the world of object-oriented programming.</a:t>
            </a:r>
          </a:p>
        </p:txBody>
      </p:sp>
      <p:sp>
        <p:nvSpPr>
          <p:cNvPr id="3" name="Title 2"/>
          <p:cNvSpPr>
            <a:spLocks noGrp="1"/>
          </p:cNvSpPr>
          <p:nvPr>
            <p:ph type="title"/>
          </p:nvPr>
        </p:nvSpPr>
        <p:spPr/>
        <p:txBody>
          <a:bodyPr/>
          <a:lstStyle/>
          <a:p>
            <a:r>
              <a:rPr lang="en-US" dirty="0" smtClean="0"/>
              <a:t>Thinking Exercise</a:t>
            </a:r>
            <a:endParaRPr lang="en-US" dirty="0"/>
          </a:p>
        </p:txBody>
      </p:sp>
    </p:spTree>
    <p:extLst>
      <p:ext uri="{BB962C8B-B14F-4D97-AF65-F5344CB8AC3E}">
        <p14:creationId xmlns:p14="http://schemas.microsoft.com/office/powerpoint/2010/main" val="248474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idx="1"/>
          </p:nvPr>
        </p:nvSpPr>
        <p:spPr/>
        <p:txBody>
          <a:bodyPr/>
          <a:lstStyle/>
          <a:p>
            <a:pPr eaLnBrk="1" hangingPunct="1"/>
            <a:r>
              <a:rPr lang="en-US" altLang="en-US" dirty="0" smtClean="0">
                <a:latin typeface="Courier New" pitchFamily="49" charset="0"/>
                <a:ea typeface="ヒラギノ角ゴ Pro W3" pitchFamily="127" charset="-128"/>
              </a:rPr>
              <a:t>Math</a:t>
            </a:r>
            <a:r>
              <a:rPr lang="en-US" altLang="en-US" dirty="0" smtClean="0">
                <a:ea typeface="ヒラギノ角ゴ Pro W3" pitchFamily="127" charset="-128"/>
              </a:rPr>
              <a:t> class</a:t>
            </a:r>
          </a:p>
          <a:p>
            <a:pPr lvl="1" eaLnBrk="1" hangingPunct="1"/>
            <a:r>
              <a:rPr lang="en-US" altLang="en-US" dirty="0" smtClean="0">
                <a:ea typeface="ヒラギノ角ゴ Pro W3" pitchFamily="127" charset="-128"/>
              </a:rPr>
              <a:t>Methods and properties for mathematical calculations</a:t>
            </a:r>
          </a:p>
          <a:p>
            <a:pPr eaLnBrk="1" hangingPunct="1"/>
            <a:r>
              <a:rPr lang="en-US" altLang="en-US" dirty="0" smtClean="0">
                <a:ea typeface="ヒラギノ角ゴ Pro W3" pitchFamily="127" charset="-128"/>
              </a:rPr>
              <a:t>Cannot instantiate a Math object using a statement such as: </a:t>
            </a:r>
          </a:p>
          <a:p>
            <a:pPr lvl="1"/>
            <a:r>
              <a:rPr lang="en-US" altLang="en-US" sz="2000" dirty="0" err="1" smtClean="0">
                <a:latin typeface="Courier New" pitchFamily="49" charset="0"/>
                <a:ea typeface="ヒラギノ角ゴ Pro W3" pitchFamily="127" charset="-128"/>
              </a:rPr>
              <a:t>var</a:t>
            </a:r>
            <a:r>
              <a:rPr lang="en-US" altLang="en-US" sz="2000" dirty="0" smtClean="0">
                <a:latin typeface="Courier New" pitchFamily="49" charset="0"/>
                <a:ea typeface="ヒラギノ角ゴ Pro W3" pitchFamily="127" charset="-128"/>
              </a:rPr>
              <a:t> </a:t>
            </a:r>
            <a:r>
              <a:rPr lang="en-US" altLang="en-US" sz="2000" dirty="0" err="1" smtClean="0">
                <a:latin typeface="Courier New" pitchFamily="49" charset="0"/>
                <a:ea typeface="ヒラギノ角ゴ Pro W3" pitchFamily="127" charset="-128"/>
              </a:rPr>
              <a:t>mathCalc</a:t>
            </a:r>
            <a:r>
              <a:rPr lang="en-US" altLang="en-US" sz="2000" dirty="0" smtClean="0">
                <a:latin typeface="Courier New" pitchFamily="49" charset="0"/>
                <a:ea typeface="ヒラギノ角ゴ Pro W3" pitchFamily="127" charset="-128"/>
              </a:rPr>
              <a:t> = new Math();</a:t>
            </a:r>
          </a:p>
          <a:p>
            <a:pPr lvl="1" eaLnBrk="1" hangingPunct="1"/>
            <a:r>
              <a:rPr lang="en-US" altLang="en-US" dirty="0" smtClean="0">
                <a:ea typeface="ヒラギノ角ゴ Pro W3" pitchFamily="127" charset="-128"/>
              </a:rPr>
              <a:t>Use the </a:t>
            </a:r>
            <a:r>
              <a:rPr lang="en-US" altLang="en-US" dirty="0" smtClean="0">
                <a:latin typeface="Courier New" pitchFamily="49" charset="0"/>
                <a:ea typeface="ヒラギノ角ゴ Pro W3" pitchFamily="127" charset="-128"/>
              </a:rPr>
              <a:t>Math</a:t>
            </a:r>
            <a:r>
              <a:rPr lang="en-US" altLang="en-US" dirty="0" smtClean="0">
                <a:ea typeface="ヒラギノ角ゴ Pro W3" pitchFamily="127" charset="-128"/>
              </a:rPr>
              <a:t> object and one of its methods or properties directly in the code</a:t>
            </a:r>
          </a:p>
          <a:p>
            <a:pPr eaLnBrk="1" hangingPunct="1"/>
            <a:r>
              <a:rPr lang="en-US" altLang="en-US" dirty="0" smtClean="0">
                <a:ea typeface="ヒラギノ角ゴ Pro W3" pitchFamily="127" charset="-128"/>
              </a:rPr>
              <a:t>Example:</a:t>
            </a:r>
          </a:p>
          <a:p>
            <a:pPr lvl="1" eaLnBrk="1" hangingPunct="1"/>
            <a:endParaRPr lang="en-US" altLang="en-US" dirty="0" smtClean="0">
              <a:ea typeface="ヒラギノ角ゴ Pro W3" pitchFamily="127" charset="-128"/>
            </a:endParaRPr>
          </a:p>
          <a:p>
            <a:pPr eaLnBrk="1" hangingPunct="1"/>
            <a:endParaRPr lang="en-US" altLang="en-US" dirty="0" smtClean="0">
              <a:ea typeface="ヒラギノ角ゴ Pro W3" pitchFamily="127" charset="-128"/>
            </a:endParaRPr>
          </a:p>
        </p:txBody>
      </p:sp>
      <p:sp>
        <p:nvSpPr>
          <p:cNvPr id="30724" name="Rectangle 4"/>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Performing Math Functions with the </a:t>
            </a:r>
            <a:r>
              <a:rPr lang="en-US" altLang="en-US" dirty="0" smtClean="0">
                <a:latin typeface="Courier New" pitchFamily="49" charset="0"/>
                <a:ea typeface="ヒラギノ角ゴ Pro W3" pitchFamily="127" charset="-128"/>
              </a:rPr>
              <a:t>Math</a:t>
            </a:r>
            <a:r>
              <a:rPr lang="en-US" altLang="en-US" dirty="0" smtClean="0">
                <a:ea typeface="ヒラギノ角ゴ Pro W3" pitchFamily="127" charset="-128"/>
              </a:rPr>
              <a:t> Class</a:t>
            </a:r>
          </a:p>
        </p:txBody>
      </p:sp>
      <p:sp>
        <p:nvSpPr>
          <p:cNvPr id="30726" name="Rectangle 6"/>
          <p:cNvSpPr>
            <a:spLocks noChangeArrowheads="1"/>
          </p:cNvSpPr>
          <p:nvPr/>
        </p:nvSpPr>
        <p:spPr bwMode="auto">
          <a:xfrm>
            <a:off x="914400" y="5200650"/>
            <a:ext cx="7620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a:solidFill>
                  <a:srgbClr val="D67134"/>
                </a:solidFill>
                <a:latin typeface="CourierNewPSMT" charset="0"/>
              </a:rPr>
              <a:t>var </a:t>
            </a:r>
            <a:r>
              <a:rPr lang="en-US" altLang="en-US" sz="2800" baseline="30000">
                <a:solidFill>
                  <a:srgbClr val="141413"/>
                </a:solidFill>
                <a:latin typeface="CourierNewPSMT" charset="0"/>
              </a:rPr>
              <a:t>curNumber </a:t>
            </a:r>
            <a:r>
              <a:rPr lang="en-US" altLang="en-US" sz="2800" baseline="30000">
                <a:solidFill>
                  <a:srgbClr val="D67134"/>
                </a:solidFill>
                <a:latin typeface="CourierNewPSMT" charset="0"/>
              </a:rPr>
              <a:t>= </a:t>
            </a:r>
            <a:r>
              <a:rPr lang="en-US" altLang="en-US" sz="2800" baseline="30000">
                <a:solidFill>
                  <a:srgbClr val="00477B"/>
                </a:solidFill>
                <a:latin typeface="CourierNewPSMT" charset="0"/>
              </a:rPr>
              <a:t>144</a:t>
            </a:r>
            <a:r>
              <a:rPr lang="en-US" altLang="en-US" sz="2800" baseline="30000">
                <a:solidFill>
                  <a:srgbClr val="141413"/>
                </a:solidFill>
                <a:latin typeface="CourierNewPSMT" charset="0"/>
              </a:rPr>
              <a:t>;</a:t>
            </a:r>
          </a:p>
          <a:p>
            <a:pPr eaLnBrk="1" hangingPunct="1"/>
            <a:r>
              <a:rPr lang="en-US" altLang="en-US" sz="2800" baseline="30000">
                <a:solidFill>
                  <a:srgbClr val="D67134"/>
                </a:solidFill>
                <a:latin typeface="CourierNewPSMT" charset="0"/>
              </a:rPr>
              <a:t>var </a:t>
            </a:r>
            <a:r>
              <a:rPr lang="en-US" altLang="en-US" sz="2800" baseline="30000">
                <a:solidFill>
                  <a:srgbClr val="141413"/>
                </a:solidFill>
                <a:latin typeface="CourierNewPSMT" charset="0"/>
              </a:rPr>
              <a:t>squareRoot </a:t>
            </a:r>
            <a:r>
              <a:rPr lang="en-US" altLang="en-US" sz="2800" baseline="30000">
                <a:solidFill>
                  <a:srgbClr val="D67134"/>
                </a:solidFill>
                <a:latin typeface="CourierNewPSMT" charset="0"/>
              </a:rPr>
              <a:t>= </a:t>
            </a:r>
            <a:r>
              <a:rPr lang="en-US" altLang="en-US" sz="2800" baseline="30000">
                <a:solidFill>
                  <a:srgbClr val="00477B"/>
                </a:solidFill>
                <a:latin typeface="CourierNewPSMT" charset="0"/>
              </a:rPr>
              <a:t>Math</a:t>
            </a:r>
            <a:r>
              <a:rPr lang="en-US" altLang="en-US" sz="2800" baseline="30000">
                <a:solidFill>
                  <a:srgbClr val="141413"/>
                </a:solidFill>
                <a:latin typeface="CourierNewPSMT" charset="0"/>
              </a:rPr>
              <a:t>.sqrt(curNumber); </a:t>
            </a:r>
            <a:r>
              <a:rPr lang="en-US" altLang="en-US" sz="2800" baseline="30000">
                <a:solidFill>
                  <a:srgbClr val="777877"/>
                </a:solidFill>
                <a:latin typeface="CourierNewPSMT" charset="0"/>
              </a:rPr>
              <a:t>// returns 12</a:t>
            </a:r>
            <a:endParaRPr lang="en-US" altLang="en-US" sz="2800">
              <a:latin typeface="Courier New" pitchFamily="49" charset="0"/>
            </a:endParaRPr>
          </a:p>
        </p:txBody>
      </p:sp>
    </p:spTree>
    <p:extLst>
      <p:ext uri="{BB962C8B-B14F-4D97-AF65-F5344CB8AC3E}">
        <p14:creationId xmlns:p14="http://schemas.microsoft.com/office/powerpoint/2010/main" val="2287878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5"/>
          <p:cNvSpPr>
            <a:spLocks noChangeArrowheads="1"/>
          </p:cNvSpPr>
          <p:nvPr/>
        </p:nvSpPr>
        <p:spPr bwMode="auto">
          <a:xfrm>
            <a:off x="1981200" y="5940425"/>
            <a:ext cx="327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7-6 </a:t>
            </a:r>
            <a:r>
              <a:rPr lang="en-US" altLang="en-US"/>
              <a:t>Math class methods</a:t>
            </a:r>
          </a:p>
        </p:txBody>
      </p:sp>
      <p:pic>
        <p:nvPicPr>
          <p:cNvPr id="31750" name="Picture 2" descr="Screen Shot 2014-10-14 at 14 Oct   4.02.13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9125" y="1335088"/>
            <a:ext cx="52736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3" descr="Screen Shot 2014-10-14 at 14 Oct   4.02.31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0713" y="2716213"/>
            <a:ext cx="5257800" cy="307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Grp="1" noChangeArrowheads="1"/>
          </p:cNvSpPr>
          <p:nvPr/>
        </p:nvSpPr>
        <p:spPr>
          <a:xfrm>
            <a:off x="457200" y="152400"/>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eaLnBrk="1" hangingPunct="1"/>
            <a:r>
              <a:rPr lang="en-US" altLang="en-US" dirty="0" smtClean="0">
                <a:ea typeface="ヒラギノ角ゴ Pro W3" pitchFamily="127" charset="-128"/>
              </a:rPr>
              <a:t>Performing Math Functions with the </a:t>
            </a:r>
            <a:r>
              <a:rPr lang="en-US" altLang="en-US" dirty="0" smtClean="0">
                <a:latin typeface="Courier New" pitchFamily="49" charset="0"/>
                <a:ea typeface="ヒラギノ角ゴ Pro W3" pitchFamily="127" charset="-128"/>
              </a:rPr>
              <a:t>Math</a:t>
            </a:r>
            <a:r>
              <a:rPr lang="en-US" altLang="en-US" dirty="0" smtClean="0">
                <a:ea typeface="ヒラギノ角ゴ Pro W3" pitchFamily="127" charset="-128"/>
              </a:rPr>
              <a:t> Class</a:t>
            </a:r>
          </a:p>
        </p:txBody>
      </p:sp>
    </p:spTree>
    <p:extLst>
      <p:ext uri="{BB962C8B-B14F-4D97-AF65-F5344CB8AC3E}">
        <p14:creationId xmlns:p14="http://schemas.microsoft.com/office/powerpoint/2010/main" val="586943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ChangeArrowheads="1"/>
          </p:cNvSpPr>
          <p:nvPr/>
        </p:nvSpPr>
        <p:spPr bwMode="auto">
          <a:xfrm>
            <a:off x="1219200" y="5576888"/>
            <a:ext cx="340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Table 7-7 </a:t>
            </a:r>
            <a:r>
              <a:rPr lang="en-US" altLang="en-US"/>
              <a:t>Math class properties</a:t>
            </a:r>
          </a:p>
        </p:txBody>
      </p:sp>
      <p:pic>
        <p:nvPicPr>
          <p:cNvPr id="32774" name="Picture 2" descr="Screen Shot 2014-10-14 at 14 Oct   4.03.30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1063" y="1652588"/>
            <a:ext cx="7424737" cy="383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nvSpPr>
        <p:spPr>
          <a:xfrm>
            <a:off x="457200" y="304800"/>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eaLnBrk="1" hangingPunct="1"/>
            <a:r>
              <a:rPr lang="en-US" altLang="en-US" dirty="0" smtClean="0">
                <a:ea typeface="ヒラギノ角ゴ Pro W3" pitchFamily="127" charset="-128"/>
              </a:rPr>
              <a:t>Performing Math Functions with the </a:t>
            </a:r>
            <a:r>
              <a:rPr lang="en-US" altLang="en-US" dirty="0" smtClean="0">
                <a:latin typeface="Courier New" pitchFamily="49" charset="0"/>
                <a:ea typeface="ヒラギノ角ゴ Pro W3" pitchFamily="127" charset="-128"/>
              </a:rPr>
              <a:t>Math</a:t>
            </a:r>
            <a:r>
              <a:rPr lang="en-US" altLang="en-US" dirty="0" smtClean="0">
                <a:ea typeface="ヒラギノ角ゴ Pro W3" pitchFamily="127" charset="-128"/>
              </a:rPr>
              <a:t> Class</a:t>
            </a:r>
          </a:p>
        </p:txBody>
      </p:sp>
    </p:spTree>
    <p:extLst>
      <p:ext uri="{BB962C8B-B14F-4D97-AF65-F5344CB8AC3E}">
        <p14:creationId xmlns:p14="http://schemas.microsoft.com/office/powerpoint/2010/main" val="39284042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eaLnBrk="1" hangingPunct="1"/>
            <a:r>
              <a:rPr lang="en-US" altLang="en-US" smtClean="0">
                <a:ea typeface="ヒラギノ角ゴ Pro W3" pitchFamily="127" charset="-128"/>
              </a:rPr>
              <a:t>Example:</a:t>
            </a:r>
          </a:p>
          <a:p>
            <a:pPr lvl="1" eaLnBrk="1" hangingPunct="1"/>
            <a:r>
              <a:rPr lang="en-US" altLang="en-US" smtClean="0">
                <a:ea typeface="ヒラギノ角ゴ Pro W3" pitchFamily="127" charset="-128"/>
              </a:rPr>
              <a:t>Use the </a:t>
            </a:r>
            <a:r>
              <a:rPr lang="en-US" altLang="en-US" smtClean="0">
                <a:latin typeface="Courier New" pitchFamily="49" charset="0"/>
                <a:ea typeface="ヒラギノ角ゴ Pro W3" pitchFamily="127" charset="-128"/>
              </a:rPr>
              <a:t>PI</a:t>
            </a:r>
            <a:r>
              <a:rPr lang="en-US" altLang="en-US" smtClean="0">
                <a:ea typeface="ヒラギノ角ゴ Pro W3" pitchFamily="127" charset="-128"/>
              </a:rPr>
              <a:t> property to calculate the area of a circle based on its radius</a:t>
            </a:r>
          </a:p>
          <a:p>
            <a:pPr lvl="2" eaLnBrk="1" hangingPunct="1"/>
            <a:r>
              <a:rPr lang="en-US" altLang="en-US" smtClean="0">
                <a:ea typeface="ヒラギノ角ゴ Pro W3" pitchFamily="127" charset="-128"/>
              </a:rPr>
              <a:t>Code uses the </a:t>
            </a:r>
            <a:r>
              <a:rPr lang="en-US" altLang="en-US" smtClean="0">
                <a:latin typeface="Courier New" pitchFamily="49" charset="0"/>
                <a:ea typeface="ヒラギノ角ゴ Pro W3" pitchFamily="127" charset="-128"/>
              </a:rPr>
              <a:t>pow()</a:t>
            </a:r>
            <a:r>
              <a:rPr lang="en-US" altLang="en-US" smtClean="0">
                <a:ea typeface="ヒラギノ角ゴ Pro W3" pitchFamily="127" charset="-128"/>
              </a:rPr>
              <a:t> method to raise the radius value to second power, and the </a:t>
            </a:r>
            <a:r>
              <a:rPr lang="en-US" altLang="en-US" smtClean="0">
                <a:latin typeface="Courier New" pitchFamily="49" charset="0"/>
                <a:ea typeface="ヒラギノ角ゴ Pro W3" pitchFamily="127" charset="-128"/>
              </a:rPr>
              <a:t>round()</a:t>
            </a:r>
            <a:r>
              <a:rPr lang="en-US" altLang="en-US" smtClean="0">
                <a:ea typeface="ヒラギノ角ゴ Pro W3" pitchFamily="127" charset="-128"/>
              </a:rPr>
              <a:t> method to round the value returned to the nearest whole number</a:t>
            </a:r>
          </a:p>
        </p:txBody>
      </p:sp>
      <p:sp>
        <p:nvSpPr>
          <p:cNvPr id="33796" name="Rectangle 2"/>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Performing Math Functions with the </a:t>
            </a:r>
            <a:r>
              <a:rPr lang="en-US" altLang="en-US" dirty="0" smtClean="0">
                <a:latin typeface="Courier New" pitchFamily="49" charset="0"/>
                <a:ea typeface="ヒラギノ角ゴ Pro W3" pitchFamily="127" charset="-128"/>
              </a:rPr>
              <a:t>Math</a:t>
            </a:r>
            <a:r>
              <a:rPr lang="en-US" altLang="en-US" dirty="0" smtClean="0">
                <a:ea typeface="ヒラギノ角ゴ Pro W3" pitchFamily="127" charset="-128"/>
              </a:rPr>
              <a:t> Class</a:t>
            </a:r>
          </a:p>
        </p:txBody>
      </p:sp>
      <p:sp>
        <p:nvSpPr>
          <p:cNvPr id="33798" name="Rectangle 4"/>
          <p:cNvSpPr>
            <a:spLocks noChangeArrowheads="1"/>
          </p:cNvSpPr>
          <p:nvPr/>
        </p:nvSpPr>
        <p:spPr bwMode="auto">
          <a:xfrm>
            <a:off x="914400" y="4303713"/>
            <a:ext cx="7543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a:solidFill>
                  <a:srgbClr val="D67134"/>
                </a:solidFill>
                <a:latin typeface="CourierNewPSMT" charset="0"/>
              </a:rPr>
              <a:t>var </a:t>
            </a:r>
            <a:r>
              <a:rPr lang="en-US" altLang="en-US" sz="2800" baseline="30000">
                <a:solidFill>
                  <a:srgbClr val="141413"/>
                </a:solidFill>
                <a:latin typeface="CourierNewPSMT" charset="0"/>
              </a:rPr>
              <a:t>radius </a:t>
            </a:r>
            <a:r>
              <a:rPr lang="en-US" altLang="en-US" sz="2800" baseline="30000">
                <a:solidFill>
                  <a:srgbClr val="D67134"/>
                </a:solidFill>
                <a:latin typeface="CourierNewPSMT" charset="0"/>
              </a:rPr>
              <a:t>= </a:t>
            </a:r>
            <a:r>
              <a:rPr lang="en-US" altLang="en-US" sz="2800" baseline="30000">
                <a:solidFill>
                  <a:srgbClr val="00477B"/>
                </a:solidFill>
                <a:latin typeface="CourierNewPSMT" charset="0"/>
              </a:rPr>
              <a:t>25</a:t>
            </a:r>
            <a:r>
              <a:rPr lang="en-US" altLang="en-US" sz="2800" baseline="30000">
                <a:solidFill>
                  <a:srgbClr val="141413"/>
                </a:solidFill>
                <a:latin typeface="CourierNewPSMT" charset="0"/>
              </a:rPr>
              <a:t>;</a:t>
            </a:r>
          </a:p>
          <a:p>
            <a:pPr eaLnBrk="1" hangingPunct="1"/>
            <a:r>
              <a:rPr lang="en-US" altLang="en-US" sz="2800" baseline="30000">
                <a:solidFill>
                  <a:srgbClr val="D67134"/>
                </a:solidFill>
                <a:latin typeface="CourierNewPSMT" charset="0"/>
              </a:rPr>
              <a:t>var </a:t>
            </a:r>
            <a:r>
              <a:rPr lang="en-US" altLang="en-US" sz="2800" baseline="30000">
                <a:solidFill>
                  <a:srgbClr val="141413"/>
                </a:solidFill>
                <a:latin typeface="CourierNewPSMT" charset="0"/>
              </a:rPr>
              <a:t>area </a:t>
            </a:r>
            <a:r>
              <a:rPr lang="en-US" altLang="en-US" sz="2800" baseline="30000">
                <a:solidFill>
                  <a:srgbClr val="D67134"/>
                </a:solidFill>
                <a:latin typeface="CourierNewPSMT" charset="0"/>
              </a:rPr>
              <a:t>= </a:t>
            </a:r>
            <a:r>
              <a:rPr lang="en-US" altLang="en-US" sz="2800" baseline="30000">
                <a:solidFill>
                  <a:srgbClr val="00477B"/>
                </a:solidFill>
                <a:latin typeface="CourierNewPSMT" charset="0"/>
              </a:rPr>
              <a:t>Math</a:t>
            </a:r>
            <a:r>
              <a:rPr lang="en-US" altLang="en-US" sz="2800" baseline="30000">
                <a:solidFill>
                  <a:srgbClr val="141413"/>
                </a:solidFill>
                <a:latin typeface="CourierNewPSMT" charset="0"/>
              </a:rPr>
              <a:t>.PI </a:t>
            </a:r>
            <a:r>
              <a:rPr lang="en-US" altLang="en-US" sz="2800" baseline="30000">
                <a:solidFill>
                  <a:srgbClr val="D67134"/>
                </a:solidFill>
                <a:latin typeface="CourierNewPSMT" charset="0"/>
              </a:rPr>
              <a:t>* </a:t>
            </a:r>
            <a:r>
              <a:rPr lang="en-US" altLang="en-US" sz="2800" baseline="30000">
                <a:solidFill>
                  <a:srgbClr val="00477B"/>
                </a:solidFill>
                <a:latin typeface="CourierNewPSMT" charset="0"/>
              </a:rPr>
              <a:t>Math</a:t>
            </a:r>
            <a:r>
              <a:rPr lang="en-US" altLang="en-US" sz="2800" baseline="30000">
                <a:solidFill>
                  <a:srgbClr val="141413"/>
                </a:solidFill>
                <a:latin typeface="CourierNewPSMT" charset="0"/>
              </a:rPr>
              <a:t>.pow(radius, </a:t>
            </a:r>
            <a:r>
              <a:rPr lang="en-US" altLang="en-US" sz="2800" baseline="30000">
                <a:solidFill>
                  <a:srgbClr val="00477B"/>
                </a:solidFill>
                <a:latin typeface="CourierNewPSMT" charset="0"/>
              </a:rPr>
              <a:t>2</a:t>
            </a:r>
            <a:r>
              <a:rPr lang="en-US" altLang="en-US" sz="2800" baseline="30000">
                <a:solidFill>
                  <a:srgbClr val="141413"/>
                </a:solidFill>
                <a:latin typeface="CourierNewPSMT" charset="0"/>
              </a:rPr>
              <a:t>);</a:t>
            </a:r>
          </a:p>
          <a:p>
            <a:pPr eaLnBrk="1" hangingPunct="1"/>
            <a:r>
              <a:rPr lang="en-US" altLang="en-US" sz="2800" baseline="30000">
                <a:solidFill>
                  <a:srgbClr val="D67134"/>
                </a:solidFill>
                <a:latin typeface="CourierNewPSMT" charset="0"/>
              </a:rPr>
              <a:t>var </a:t>
            </a:r>
            <a:r>
              <a:rPr lang="en-US" altLang="en-US" sz="2800" baseline="30000">
                <a:solidFill>
                  <a:srgbClr val="141413"/>
                </a:solidFill>
                <a:latin typeface="CourierNewPSMT" charset="0"/>
              </a:rPr>
              <a:t>roundedArea </a:t>
            </a:r>
            <a:r>
              <a:rPr lang="en-US" altLang="en-US" sz="2800" baseline="30000">
                <a:solidFill>
                  <a:srgbClr val="D67134"/>
                </a:solidFill>
                <a:latin typeface="CourierNewPSMT" charset="0"/>
              </a:rPr>
              <a:t>= </a:t>
            </a:r>
            <a:r>
              <a:rPr lang="en-US" altLang="en-US" sz="2800" baseline="30000">
                <a:solidFill>
                  <a:srgbClr val="00477B"/>
                </a:solidFill>
                <a:latin typeface="CourierNewPSMT" charset="0"/>
              </a:rPr>
              <a:t>Math</a:t>
            </a:r>
            <a:r>
              <a:rPr lang="en-US" altLang="en-US" sz="2800" baseline="30000">
                <a:solidFill>
                  <a:srgbClr val="141413"/>
                </a:solidFill>
                <a:latin typeface="CourierNewPSMT" charset="0"/>
              </a:rPr>
              <a:t>.round(area); </a:t>
            </a:r>
            <a:r>
              <a:rPr lang="en-US" altLang="en-US" sz="2800" baseline="30000">
                <a:solidFill>
                  <a:srgbClr val="777877"/>
                </a:solidFill>
                <a:latin typeface="CourierNewPSMT" charset="0"/>
              </a:rPr>
              <a:t>// returns 1963</a:t>
            </a:r>
            <a:endParaRPr lang="en-US" altLang="en-US" sz="2800">
              <a:latin typeface="Courier New" pitchFamily="49" charset="0"/>
            </a:endParaRPr>
          </a:p>
        </p:txBody>
      </p:sp>
    </p:spTree>
    <p:extLst>
      <p:ext uri="{BB962C8B-B14F-4D97-AF65-F5344CB8AC3E}">
        <p14:creationId xmlns:p14="http://schemas.microsoft.com/office/powerpoint/2010/main" val="2345232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14672"/>
          </a:xfrm>
        </p:spPr>
        <p:txBody>
          <a:bodyPr>
            <a:normAutofit/>
          </a:bodyPr>
          <a:lstStyle/>
          <a:p>
            <a:pPr marL="624078" indent="-514350">
              <a:buFont typeface="+mj-lt"/>
              <a:buAutoNum type="arabicPeriod"/>
            </a:pPr>
            <a:r>
              <a:rPr lang="en-US" dirty="0" smtClean="0"/>
              <a:t>What code creates a </a:t>
            </a:r>
            <a:r>
              <a:rPr lang="en-US" dirty="0" err="1" smtClean="0">
                <a:latin typeface="Courier New" panose="02070309020205020404" pitchFamily="49" charset="0"/>
                <a:cs typeface="Courier New" panose="02070309020205020404" pitchFamily="49" charset="0"/>
              </a:rPr>
              <a:t>dateToday</a:t>
            </a:r>
            <a:r>
              <a:rPr lang="en-US" dirty="0" smtClean="0"/>
              <a:t> variable and assigns the current date and time as its value?</a:t>
            </a:r>
          </a:p>
          <a:p>
            <a:pPr marL="624078" indent="-514350">
              <a:buFont typeface="+mj-lt"/>
              <a:buAutoNum type="arabicPeriod"/>
            </a:pPr>
            <a:r>
              <a:rPr lang="en-US" dirty="0" smtClean="0"/>
              <a:t>Which method of the </a:t>
            </a:r>
            <a:r>
              <a:rPr lang="en-US" dirty="0" smtClean="0">
                <a:latin typeface="Courier New" panose="02070309020205020404" pitchFamily="49" charset="0"/>
                <a:cs typeface="Courier New" panose="02070309020205020404" pitchFamily="49" charset="0"/>
              </a:rPr>
              <a:t>Number</a:t>
            </a:r>
            <a:r>
              <a:rPr lang="en-US" dirty="0" smtClean="0"/>
              <a:t> class do you use to convert a number to a string that is formatted with local numeric formatting style?</a:t>
            </a:r>
          </a:p>
          <a:p>
            <a:pPr marL="624078" indent="-514350">
              <a:buFont typeface="+mj-lt"/>
              <a:buAutoNum type="arabicPeriod"/>
            </a:pPr>
            <a:r>
              <a:rPr lang="en-US" dirty="0" smtClean="0"/>
              <a:t>What is the result of applying the </a:t>
            </a:r>
            <a:r>
              <a:rPr lang="en-US" dirty="0" smtClean="0">
                <a:latin typeface="Courier New" panose="02070309020205020404" pitchFamily="49" charset="0"/>
                <a:cs typeface="Courier New" panose="02070309020205020404" pitchFamily="49" charset="0"/>
              </a:rPr>
              <a:t>floor( ) </a:t>
            </a:r>
            <a:r>
              <a:rPr lang="en-US" dirty="0" smtClean="0"/>
              <a:t>method of the Math class to a numeric value?</a:t>
            </a:r>
            <a:endParaRPr lang="en-US" dirty="0"/>
          </a:p>
        </p:txBody>
      </p:sp>
      <p:sp>
        <p:nvSpPr>
          <p:cNvPr id="3" name="Title 2"/>
          <p:cNvSpPr>
            <a:spLocks noGrp="1"/>
          </p:cNvSpPr>
          <p:nvPr>
            <p:ph type="title"/>
          </p:nvPr>
        </p:nvSpPr>
        <p:spPr/>
        <p:txBody>
          <a:bodyPr/>
          <a:lstStyle/>
          <a:p>
            <a:r>
              <a:rPr lang="en-US" dirty="0" smtClean="0"/>
              <a:t>Short Quiz 2</a:t>
            </a:r>
            <a:endParaRPr lang="en-US" dirty="0"/>
          </a:p>
        </p:txBody>
      </p:sp>
    </p:spTree>
    <p:extLst>
      <p:ext uri="{BB962C8B-B14F-4D97-AF65-F5344CB8AC3E}">
        <p14:creationId xmlns:p14="http://schemas.microsoft.com/office/powerpoint/2010/main" val="3849493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7"/>
          <p:cNvSpPr>
            <a:spLocks noGrp="1" noChangeArrowheads="1"/>
          </p:cNvSpPr>
          <p:nvPr>
            <p:ph idx="1"/>
          </p:nvPr>
        </p:nvSpPr>
        <p:spPr/>
        <p:txBody>
          <a:bodyPr>
            <a:normAutofit/>
          </a:bodyPr>
          <a:lstStyle/>
          <a:p>
            <a:pPr eaLnBrk="1" hangingPunct="1"/>
            <a:r>
              <a:rPr lang="en-US" altLang="en-US" dirty="0" smtClean="0">
                <a:ea typeface="ヒラギノ角ゴ Pro W3" pitchFamily="127" charset="-128"/>
              </a:rPr>
              <a:t>JavaScript: not a true object-oriented programming language</a:t>
            </a:r>
          </a:p>
          <a:p>
            <a:pPr lvl="1" eaLnBrk="1" hangingPunct="1"/>
            <a:r>
              <a:rPr lang="en-US" altLang="en-US" dirty="0" smtClean="0">
                <a:ea typeface="ヒラギノ角ゴ Pro W3" pitchFamily="127" charset="-128"/>
              </a:rPr>
              <a:t>Cannot create classes in JavaScript</a:t>
            </a:r>
          </a:p>
          <a:p>
            <a:pPr lvl="1" eaLnBrk="1" hangingPunct="1"/>
            <a:r>
              <a:rPr lang="en-US" altLang="en-US" dirty="0" smtClean="0">
                <a:ea typeface="ヒラギノ角ゴ Pro W3" pitchFamily="127" charset="-128"/>
              </a:rPr>
              <a:t>Instead, called an object-based language</a:t>
            </a:r>
          </a:p>
          <a:p>
            <a:pPr lvl="1" eaLnBrk="1" hangingPunct="1"/>
            <a:r>
              <a:rPr lang="en-US" altLang="en-US" dirty="0" smtClean="0">
                <a:ea typeface="ヒラギノ角ゴ Pro W3" pitchFamily="127" charset="-128"/>
              </a:rPr>
              <a:t>We will learn more about Object Oriented Design and Programming in the “WA140, Object Oriented Programming with Java” course. </a:t>
            </a:r>
          </a:p>
          <a:p>
            <a:pPr eaLnBrk="1" hangingPunct="1"/>
            <a:r>
              <a:rPr lang="en-US" altLang="en-US" dirty="0" smtClean="0">
                <a:ea typeface="ヒラギノ角ゴ Pro W3" pitchFamily="127" charset="-128"/>
              </a:rPr>
              <a:t>You can define custom objects in JavaScript</a:t>
            </a:r>
          </a:p>
          <a:p>
            <a:pPr lvl="1" eaLnBrk="1" hangingPunct="1"/>
            <a:r>
              <a:rPr lang="en-US" altLang="en-US" dirty="0" smtClean="0">
                <a:ea typeface="ヒラギノ角ゴ Pro W3" pitchFamily="127" charset="-128"/>
              </a:rPr>
              <a:t>Not encapsulated</a:t>
            </a:r>
          </a:p>
          <a:p>
            <a:pPr lvl="1" eaLnBrk="1" hangingPunct="1"/>
            <a:r>
              <a:rPr lang="en-US" altLang="en-US" dirty="0" smtClean="0">
                <a:ea typeface="ヒラギノ角ゴ Pro W3" pitchFamily="127" charset="-128"/>
              </a:rPr>
              <a:t>Useful to replicate the same functionality an unknown number of times in a script</a:t>
            </a:r>
          </a:p>
        </p:txBody>
      </p:sp>
      <p:sp>
        <p:nvSpPr>
          <p:cNvPr id="34820" name="Rectangle 6"/>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Defining Custom JavaScript Objects</a:t>
            </a:r>
          </a:p>
        </p:txBody>
      </p:sp>
    </p:spTree>
    <p:extLst>
      <p:ext uri="{BB962C8B-B14F-4D97-AF65-F5344CB8AC3E}">
        <p14:creationId xmlns:p14="http://schemas.microsoft.com/office/powerpoint/2010/main" val="3780164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idx="1"/>
          </p:nvPr>
        </p:nvSpPr>
        <p:spPr/>
        <p:txBody>
          <a:bodyPr/>
          <a:lstStyle/>
          <a:p>
            <a:pPr eaLnBrk="1" hangingPunct="1"/>
            <a:r>
              <a:rPr lang="en-US" altLang="en-US" dirty="0" smtClean="0">
                <a:ea typeface="ヒラギノ角ゴ Pro W3" pitchFamily="127" charset="-128"/>
              </a:rPr>
              <a:t>Use the </a:t>
            </a:r>
            <a:r>
              <a:rPr lang="en-US" altLang="en-US" dirty="0" smtClean="0">
                <a:latin typeface="Courier New" pitchFamily="49" charset="0"/>
                <a:ea typeface="ヒラギノ角ゴ Pro W3" pitchFamily="127" charset="-128"/>
              </a:rPr>
              <a:t>Object</a:t>
            </a:r>
            <a:r>
              <a:rPr lang="en-US" altLang="en-US" dirty="0" smtClean="0">
                <a:ea typeface="ヒラギノ角ゴ Pro W3" pitchFamily="127" charset="-128"/>
              </a:rPr>
              <a:t> </a:t>
            </a:r>
            <a:r>
              <a:rPr lang="en-US" altLang="en-US" dirty="0" err="1" smtClean="0">
                <a:ea typeface="ヒラギノ角ゴ Pro W3" pitchFamily="127" charset="-128"/>
              </a:rPr>
              <a:t>object</a:t>
            </a:r>
            <a:endParaRPr lang="en-US" altLang="en-US" dirty="0" smtClean="0">
              <a:ea typeface="ヒラギノ角ゴ Pro W3" pitchFamily="127" charset="-128"/>
            </a:endParaRPr>
          </a:p>
          <a:p>
            <a:pPr lvl="1" eaLnBrk="1" hangingPunct="1">
              <a:buClr>
                <a:schemeClr val="tx1"/>
              </a:buClr>
            </a:pPr>
            <a:r>
              <a:rPr lang="en-US" altLang="en-US" sz="2800" baseline="30000" dirty="0" err="1" smtClean="0">
                <a:solidFill>
                  <a:srgbClr val="D67134"/>
                </a:solidFill>
                <a:latin typeface="CourierNewPSMT" charset="0"/>
                <a:ea typeface="ヒラギノ角ゴ Pro W3" pitchFamily="127" charset="-128"/>
              </a:rPr>
              <a:t>var</a:t>
            </a:r>
            <a:r>
              <a:rPr lang="en-US" altLang="en-US" sz="2800" baseline="30000" dirty="0" smtClean="0">
                <a:solidFill>
                  <a:srgbClr val="D67134"/>
                </a:solidFill>
                <a:latin typeface="CourierNewPSMT" charset="0"/>
                <a:ea typeface="ヒラギノ角ゴ Pro W3" pitchFamily="127" charset="-128"/>
              </a:rPr>
              <a:t> </a:t>
            </a:r>
            <a:r>
              <a:rPr lang="en-US" altLang="en-US" sz="2800" i="1" baseline="30000" dirty="0" err="1" smtClean="0">
                <a:solidFill>
                  <a:srgbClr val="141413"/>
                </a:solidFill>
                <a:latin typeface="CourierNewPS-ItalicMT" charset="0"/>
                <a:ea typeface="ヒラギノ角ゴ Pro W3" pitchFamily="127" charset="-128"/>
              </a:rPr>
              <a:t>objectName</a:t>
            </a:r>
            <a:r>
              <a:rPr lang="en-US" altLang="en-US" sz="2800" i="1" baseline="30000" dirty="0" smtClean="0">
                <a:solidFill>
                  <a:srgbClr val="141413"/>
                </a:solidFill>
                <a:latin typeface="CourierNewPS-ItalicMT" charset="0"/>
                <a:ea typeface="ヒラギノ角ゴ Pro W3" pitchFamily="127" charset="-128"/>
              </a:rPr>
              <a:t> </a:t>
            </a:r>
            <a:r>
              <a:rPr lang="en-US" altLang="en-US" sz="2800" baseline="30000" dirty="0" smtClean="0">
                <a:solidFill>
                  <a:srgbClr val="D67134"/>
                </a:solidFill>
                <a:latin typeface="CourierNewPSMT" charset="0"/>
                <a:ea typeface="ヒラギノ角ゴ Pro W3" pitchFamily="127" charset="-128"/>
              </a:rPr>
              <a:t>= new </a:t>
            </a:r>
            <a:r>
              <a:rPr lang="en-US" altLang="en-US" sz="2800" baseline="30000" dirty="0" smtClean="0">
                <a:solidFill>
                  <a:srgbClr val="00477B"/>
                </a:solidFill>
                <a:latin typeface="CourierNewPSMT" charset="0"/>
                <a:ea typeface="ヒラギノ角ゴ Pro W3" pitchFamily="127" charset="-128"/>
              </a:rPr>
              <a:t>Object</a:t>
            </a:r>
            <a:r>
              <a:rPr lang="en-US" altLang="en-US" sz="2800" baseline="30000" dirty="0" smtClean="0">
                <a:solidFill>
                  <a:srgbClr val="141413"/>
                </a:solidFill>
                <a:latin typeface="CourierNewPSMT" charset="0"/>
                <a:ea typeface="ヒラギノ角ゴ Pro W3" pitchFamily="127" charset="-128"/>
              </a:rPr>
              <a:t>();</a:t>
            </a:r>
          </a:p>
          <a:p>
            <a:pPr>
              <a:buClr>
                <a:schemeClr val="tx1"/>
              </a:buClr>
            </a:pPr>
            <a:r>
              <a:rPr lang="en-US" altLang="en-US" sz="3200" baseline="30000" dirty="0" smtClean="0">
                <a:solidFill>
                  <a:srgbClr val="141413"/>
                </a:solidFill>
                <a:latin typeface="CourierNewPSMT" charset="0"/>
                <a:ea typeface="ヒラギノ角ゴ Pro W3" pitchFamily="127" charset="-128"/>
              </a:rPr>
              <a:t>Or, it is easier to declare it as an object</a:t>
            </a:r>
            <a:r>
              <a:rPr lang="en-US" altLang="en-US" sz="3200" dirty="0" smtClean="0">
                <a:solidFill>
                  <a:srgbClr val="141413"/>
                </a:solidFill>
                <a:latin typeface="CourierNewPSMT" charset="0"/>
                <a:ea typeface="ヒラギノ角ゴ Pro W3" pitchFamily="127" charset="-128"/>
              </a:rPr>
              <a:t> </a:t>
            </a:r>
            <a:r>
              <a:rPr lang="en-US" altLang="en-US" sz="3200" baseline="30000" dirty="0">
                <a:solidFill>
                  <a:srgbClr val="141413"/>
                </a:solidFill>
                <a:latin typeface="CourierNewPSMT" charset="0"/>
                <a:ea typeface="ヒラギノ角ゴ Pro W3" pitchFamily="127" charset="-128"/>
              </a:rPr>
              <a:t>literal</a:t>
            </a:r>
          </a:p>
          <a:p>
            <a:pPr lvl="1" eaLnBrk="1" hangingPunct="1">
              <a:buClr>
                <a:schemeClr val="tx1"/>
              </a:buClr>
            </a:pPr>
            <a:r>
              <a:rPr lang="en-US" altLang="en-US" sz="2800" baseline="30000" dirty="0" err="1" smtClean="0">
                <a:solidFill>
                  <a:srgbClr val="D67134"/>
                </a:solidFill>
                <a:latin typeface="CourierNewPSMT" charset="0"/>
                <a:ea typeface="ヒラギノ角ゴ Pro W3" pitchFamily="127" charset="-128"/>
              </a:rPr>
              <a:t>var</a:t>
            </a:r>
            <a:r>
              <a:rPr lang="en-US" altLang="en-US" sz="2800" baseline="30000" dirty="0" smtClean="0">
                <a:solidFill>
                  <a:srgbClr val="D67134"/>
                </a:solidFill>
                <a:latin typeface="CourierNewPSMT" charset="0"/>
                <a:ea typeface="ヒラギノ角ゴ Pro W3" pitchFamily="127" charset="-128"/>
              </a:rPr>
              <a:t> </a:t>
            </a:r>
            <a:r>
              <a:rPr lang="en-US" altLang="en-US" sz="2800" i="1" baseline="30000" dirty="0" err="1" smtClean="0">
                <a:solidFill>
                  <a:srgbClr val="141413"/>
                </a:solidFill>
                <a:latin typeface="CourierNewPS-ItalicMT" charset="0"/>
                <a:ea typeface="ヒラギノ角ゴ Pro W3" pitchFamily="127" charset="-128"/>
              </a:rPr>
              <a:t>objectName</a:t>
            </a:r>
            <a:r>
              <a:rPr lang="en-US" altLang="en-US" sz="2800" i="1" baseline="30000" dirty="0" smtClean="0">
                <a:solidFill>
                  <a:srgbClr val="141413"/>
                </a:solidFill>
                <a:latin typeface="CourierNewPS-ItalicMT" charset="0"/>
                <a:ea typeface="ヒラギノ角ゴ Pro W3" pitchFamily="127" charset="-128"/>
              </a:rPr>
              <a:t> </a:t>
            </a:r>
            <a:r>
              <a:rPr lang="en-US" altLang="en-US" sz="2800" baseline="30000" dirty="0" smtClean="0">
                <a:solidFill>
                  <a:srgbClr val="D67134"/>
                </a:solidFill>
                <a:latin typeface="CourierNewPSMT" charset="0"/>
                <a:ea typeface="ヒラギノ角ゴ Pro W3" pitchFamily="127" charset="-128"/>
              </a:rPr>
              <a:t>= </a:t>
            </a:r>
            <a:r>
              <a:rPr lang="en-US" altLang="en-US" sz="2800" baseline="30000" dirty="0" smtClean="0">
                <a:solidFill>
                  <a:srgbClr val="141413"/>
                </a:solidFill>
                <a:latin typeface="CourierNewPSMT" charset="0"/>
                <a:ea typeface="ヒラギノ角ゴ Pro W3" pitchFamily="127" charset="-128"/>
              </a:rPr>
              <a:t>{};</a:t>
            </a:r>
          </a:p>
          <a:p>
            <a:pPr lvl="1" eaLnBrk="1" hangingPunct="1">
              <a:buClr>
                <a:schemeClr val="tx1"/>
              </a:buClr>
            </a:pPr>
            <a:r>
              <a:rPr lang="en-US" altLang="en-US" sz="2800" baseline="30000" dirty="0" err="1">
                <a:solidFill>
                  <a:srgbClr val="D67134"/>
                </a:solidFill>
                <a:latin typeface="CourierNewPSMT" charset="0"/>
                <a:ea typeface="ヒラギノ角ゴ Pro W3" pitchFamily="127" charset="-128"/>
              </a:rPr>
              <a:t>var</a:t>
            </a:r>
            <a:r>
              <a:rPr lang="en-US" altLang="en-US" sz="2800" baseline="30000" dirty="0" smtClean="0">
                <a:solidFill>
                  <a:srgbClr val="141413"/>
                </a:solidFill>
                <a:latin typeface="CourierNewPSMT" charset="0"/>
                <a:ea typeface="ヒラギノ角ゴ Pro W3" pitchFamily="127" charset="-128"/>
              </a:rPr>
              <a:t> </a:t>
            </a:r>
            <a:r>
              <a:rPr lang="en-US" altLang="en-US" sz="2800" i="1" baseline="30000" dirty="0" err="1">
                <a:solidFill>
                  <a:srgbClr val="141413"/>
                </a:solidFill>
                <a:latin typeface="CourierNewPS-ItalicMT" charset="0"/>
                <a:ea typeface="ヒラギノ角ゴ Pro W3" pitchFamily="127" charset="-128"/>
              </a:rPr>
              <a:t>inventoryList</a:t>
            </a:r>
            <a:r>
              <a:rPr lang="en-US" altLang="en-US" sz="2800" dirty="0" smtClean="0">
                <a:solidFill>
                  <a:srgbClr val="141413"/>
                </a:solidFill>
                <a:latin typeface="CourierNewPSMT" charset="0"/>
                <a:ea typeface="ヒラギノ角ゴ Pro W3" pitchFamily="127" charset="-128"/>
              </a:rPr>
              <a:t> </a:t>
            </a:r>
            <a:r>
              <a:rPr lang="en-US" altLang="en-US" sz="2800" baseline="30000">
                <a:solidFill>
                  <a:srgbClr val="D67134"/>
                </a:solidFill>
                <a:latin typeface="CourierNewPSMT" charset="0"/>
                <a:ea typeface="ヒラギノ角ゴ Pro W3" pitchFamily="127" charset="-128"/>
              </a:rPr>
              <a:t>=</a:t>
            </a:r>
            <a:r>
              <a:rPr lang="en-US" altLang="en-US" sz="2800" smtClean="0">
                <a:solidFill>
                  <a:srgbClr val="141413"/>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a:t>
            </a:r>
            <a:endParaRPr lang="en-US" altLang="en-US" sz="2800" baseline="30000" dirty="0">
              <a:solidFill>
                <a:srgbClr val="141413"/>
              </a:solidFill>
              <a:latin typeface="CourierNewPSMT" charset="0"/>
              <a:ea typeface="ヒラギノ角ゴ Pro W3" pitchFamily="127" charset="-128"/>
            </a:endParaRPr>
          </a:p>
          <a:p>
            <a:pPr eaLnBrk="1" hangingPunct="1"/>
            <a:r>
              <a:rPr lang="en-US" altLang="en-US" dirty="0" smtClean="0">
                <a:ea typeface="ヒラギノ角ゴ Pro W3" pitchFamily="127" charset="-128"/>
              </a:rPr>
              <a:t>Can assign properties to the object</a:t>
            </a:r>
          </a:p>
          <a:p>
            <a:pPr lvl="1" eaLnBrk="1" hangingPunct="1"/>
            <a:r>
              <a:rPr lang="en-US" altLang="en-US" dirty="0" smtClean="0">
                <a:ea typeface="ヒラギノ角ゴ Pro W3" pitchFamily="127" charset="-128"/>
              </a:rPr>
              <a:t>Append property name to the object name with a period</a:t>
            </a:r>
          </a:p>
        </p:txBody>
      </p:sp>
      <p:sp>
        <p:nvSpPr>
          <p:cNvPr id="35844" name="Rectangle 4"/>
          <p:cNvSpPr>
            <a:spLocks noGrp="1" noChangeArrowheads="1"/>
          </p:cNvSpPr>
          <p:nvPr>
            <p:ph type="title"/>
          </p:nvPr>
        </p:nvSpPr>
        <p:spPr/>
        <p:txBody>
          <a:bodyPr/>
          <a:lstStyle/>
          <a:p>
            <a:pPr eaLnBrk="1" hangingPunct="1"/>
            <a:r>
              <a:rPr lang="en-US" altLang="en-US" smtClean="0">
                <a:ea typeface="ヒラギノ角ゴ Pro W3" pitchFamily="127" charset="-128"/>
              </a:rPr>
              <a:t>Declaring Basic Custom Objects</a:t>
            </a:r>
          </a:p>
        </p:txBody>
      </p:sp>
    </p:spTree>
    <p:extLst>
      <p:ext uri="{BB962C8B-B14F-4D97-AF65-F5344CB8AC3E}">
        <p14:creationId xmlns:p14="http://schemas.microsoft.com/office/powerpoint/2010/main" val="226280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6"/>
          <p:cNvSpPr>
            <a:spLocks noGrp="1" noChangeArrowheads="1"/>
          </p:cNvSpPr>
          <p:nvPr>
            <p:ph idx="1"/>
          </p:nvPr>
        </p:nvSpPr>
        <p:spPr>
          <a:xfrm>
            <a:off x="457200" y="1600200"/>
            <a:ext cx="8229600" cy="1752600"/>
          </a:xfrm>
        </p:spPr>
        <p:txBody>
          <a:bodyPr>
            <a:normAutofit/>
          </a:bodyPr>
          <a:lstStyle/>
          <a:p>
            <a:pPr eaLnBrk="1" hangingPunct="1"/>
            <a:r>
              <a:rPr lang="en-US" altLang="en-US" smtClean="0">
                <a:ea typeface="ヒラギノ角ゴ Pro W3" pitchFamily="127" charset="-128"/>
              </a:rPr>
              <a:t>Add properties using dot syntax</a:t>
            </a:r>
          </a:p>
          <a:p>
            <a:pPr lvl="1" eaLnBrk="1" hangingPunct="1"/>
            <a:r>
              <a:rPr lang="en-US" altLang="en-US" smtClean="0">
                <a:ea typeface="ヒラギノ角ゴ Pro W3" pitchFamily="127" charset="-128"/>
              </a:rPr>
              <a:t>Object name followed by dot followed by property name</a:t>
            </a:r>
          </a:p>
          <a:p>
            <a:pPr lvl="1" eaLnBrk="1" hangingPunct="1"/>
            <a:r>
              <a:rPr lang="en-US" altLang="en-US" smtClean="0">
                <a:ea typeface="ヒラギノ角ゴ Pro W3" pitchFamily="127" charset="-128"/>
              </a:rPr>
              <a:t>Example:</a:t>
            </a:r>
          </a:p>
        </p:txBody>
      </p:sp>
      <p:sp>
        <p:nvSpPr>
          <p:cNvPr id="36868" name="Rectangle 5"/>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Declaring Basic Custom Objects</a:t>
            </a:r>
          </a:p>
        </p:txBody>
      </p:sp>
      <p:sp>
        <p:nvSpPr>
          <p:cNvPr id="36870" name="Rectangle 7"/>
          <p:cNvSpPr>
            <a:spLocks noChangeArrowheads="1"/>
          </p:cNvSpPr>
          <p:nvPr/>
        </p:nvSpPr>
        <p:spPr bwMode="auto">
          <a:xfrm>
            <a:off x="1143000" y="3429000"/>
            <a:ext cx="77724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a:solidFill>
                  <a:srgbClr val="141413"/>
                </a:solidFill>
                <a:latin typeface="CourierNewPSMT" charset="0"/>
              </a:rPr>
              <a:t>InventoryList.inventoryDate </a:t>
            </a:r>
            <a:r>
              <a:rPr lang="en-US" altLang="en-US" sz="2800" baseline="30000">
                <a:solidFill>
                  <a:srgbClr val="D67134"/>
                </a:solidFill>
                <a:latin typeface="CourierNewPSMT" charset="0"/>
              </a:rPr>
              <a:t>= new </a:t>
            </a:r>
            <a:r>
              <a:rPr lang="en-US" altLang="en-US" sz="2800" baseline="30000">
                <a:solidFill>
                  <a:srgbClr val="00477B"/>
                </a:solidFill>
                <a:latin typeface="CourierNewPSMT" charset="0"/>
              </a:rPr>
              <a:t>Date</a:t>
            </a:r>
            <a:r>
              <a:rPr lang="en-US" altLang="en-US" sz="2800" baseline="30000">
                <a:solidFill>
                  <a:srgbClr val="141413"/>
                </a:solidFill>
                <a:latin typeface="CourierNewPSMT" charset="0"/>
              </a:rPr>
              <a:t>(</a:t>
            </a:r>
            <a:r>
              <a:rPr lang="en-US" altLang="en-US" sz="2800" baseline="30000">
                <a:solidFill>
                  <a:srgbClr val="00477B"/>
                </a:solidFill>
                <a:latin typeface="CourierNewPSMT" charset="0"/>
              </a:rPr>
              <a:t>2017</a:t>
            </a:r>
            <a:r>
              <a:rPr lang="en-US" altLang="en-US" sz="2800" baseline="30000">
                <a:solidFill>
                  <a:srgbClr val="141413"/>
                </a:solidFill>
                <a:latin typeface="CourierNewPSMT" charset="0"/>
              </a:rPr>
              <a:t>, </a:t>
            </a:r>
            <a:r>
              <a:rPr lang="en-US" altLang="en-US" sz="2800" baseline="30000">
                <a:solidFill>
                  <a:srgbClr val="00477B"/>
                </a:solidFill>
                <a:latin typeface="CourierNewPSMT" charset="0"/>
              </a:rPr>
              <a:t>11</a:t>
            </a:r>
            <a:r>
              <a:rPr lang="en-US" altLang="en-US" sz="2800" baseline="30000">
                <a:solidFill>
                  <a:srgbClr val="141413"/>
                </a:solidFill>
                <a:latin typeface="CourierNewPSMT" charset="0"/>
              </a:rPr>
              <a:t>, </a:t>
            </a:r>
            <a:r>
              <a:rPr lang="en-US" altLang="en-US" sz="2800" baseline="30000">
                <a:solidFill>
                  <a:srgbClr val="00477B"/>
                </a:solidFill>
                <a:latin typeface="CourierNewPSMT" charset="0"/>
              </a:rPr>
              <a:t>31</a:t>
            </a:r>
            <a:r>
              <a:rPr lang="en-US" altLang="en-US" sz="2800" baseline="30000">
                <a:solidFill>
                  <a:srgbClr val="141413"/>
                </a:solidFill>
                <a:latin typeface="CourierNewPSMT" charset="0"/>
              </a:rPr>
              <a:t>);</a:t>
            </a:r>
            <a:endParaRPr lang="en-US" altLang="en-US" sz="2800">
              <a:latin typeface="Courier New" pitchFamily="49" charset="0"/>
            </a:endParaRPr>
          </a:p>
        </p:txBody>
      </p:sp>
    </p:spTree>
    <p:extLst>
      <p:ext uri="{BB962C8B-B14F-4D97-AF65-F5344CB8AC3E}">
        <p14:creationId xmlns:p14="http://schemas.microsoft.com/office/powerpoint/2010/main" val="40175840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6"/>
          <p:cNvSpPr>
            <a:spLocks noGrp="1" noChangeArrowheads="1"/>
          </p:cNvSpPr>
          <p:nvPr>
            <p:ph idx="1"/>
          </p:nvPr>
        </p:nvSpPr>
        <p:spPr>
          <a:xfrm>
            <a:off x="457200" y="1600200"/>
            <a:ext cx="8229600" cy="1752600"/>
          </a:xfrm>
        </p:spPr>
        <p:txBody>
          <a:bodyPr/>
          <a:lstStyle/>
          <a:p>
            <a:pPr eaLnBrk="1" hangingPunct="1"/>
            <a:r>
              <a:rPr lang="en-US" altLang="en-US" smtClean="0">
                <a:ea typeface="ヒラギノ角ゴ Pro W3" pitchFamily="127" charset="-128"/>
              </a:rPr>
              <a:t>Can assign values to the properties of an object when object first instantiated</a:t>
            </a:r>
          </a:p>
          <a:p>
            <a:pPr eaLnBrk="1" hangingPunct="1"/>
            <a:r>
              <a:rPr lang="en-US" altLang="en-US" smtClean="0">
                <a:ea typeface="ヒラギノ角ゴ Pro W3" pitchFamily="127" charset="-128"/>
              </a:rPr>
              <a:t>Example:</a:t>
            </a:r>
          </a:p>
        </p:txBody>
      </p:sp>
      <p:sp>
        <p:nvSpPr>
          <p:cNvPr id="37892" name="Rectangle 5"/>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Declaring Basic Custom Objects</a:t>
            </a:r>
          </a:p>
        </p:txBody>
      </p:sp>
      <p:sp>
        <p:nvSpPr>
          <p:cNvPr id="37894" name="Rectangle 7"/>
          <p:cNvSpPr>
            <a:spLocks noChangeArrowheads="1"/>
          </p:cNvSpPr>
          <p:nvPr/>
        </p:nvSpPr>
        <p:spPr bwMode="auto">
          <a:xfrm>
            <a:off x="457200" y="3352800"/>
            <a:ext cx="8458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a:solidFill>
                  <a:srgbClr val="D67134"/>
                </a:solidFill>
                <a:latin typeface="CourierNewPSMT" charset="0"/>
              </a:rPr>
              <a:t>var </a:t>
            </a:r>
            <a:r>
              <a:rPr lang="en-US" altLang="en-US" sz="2800" baseline="30000">
                <a:solidFill>
                  <a:srgbClr val="141413"/>
                </a:solidFill>
                <a:latin typeface="CourierNewPSMT" charset="0"/>
              </a:rPr>
              <a:t>PerformanceTickets </a:t>
            </a:r>
            <a:r>
              <a:rPr lang="en-US" altLang="en-US" sz="2800" baseline="30000">
                <a:solidFill>
                  <a:srgbClr val="D67134"/>
                </a:solidFill>
                <a:latin typeface="CourierNewPSMT" charset="0"/>
              </a:rPr>
              <a:t>= </a:t>
            </a:r>
            <a:r>
              <a:rPr lang="en-US" altLang="en-US" sz="2800" baseline="30000">
                <a:solidFill>
                  <a:srgbClr val="141413"/>
                </a:solidFill>
                <a:latin typeface="CourierNewPSMT" charset="0"/>
              </a:rPr>
              <a:t>{</a:t>
            </a:r>
          </a:p>
          <a:p>
            <a:pPr eaLnBrk="1" hangingPunct="1"/>
            <a:r>
              <a:rPr lang="en-US" altLang="en-US" sz="2800" baseline="30000">
                <a:solidFill>
                  <a:srgbClr val="141413"/>
                </a:solidFill>
                <a:latin typeface="CourierNewPSMT" charset="0"/>
              </a:rPr>
              <a:t>   customerName: </a:t>
            </a:r>
            <a:r>
              <a:rPr lang="en-US" altLang="en-US" sz="2800" baseline="30000">
                <a:solidFill>
                  <a:srgbClr val="007833"/>
                </a:solidFill>
                <a:latin typeface="CourierNewPSMT" charset="0"/>
              </a:rPr>
              <a:t>"Claudia Salomon"</a:t>
            </a:r>
            <a:r>
              <a:rPr lang="en-US" altLang="en-US" sz="2800" baseline="30000">
                <a:solidFill>
                  <a:srgbClr val="141413"/>
                </a:solidFill>
                <a:latin typeface="CourierNewPSMT" charset="0"/>
              </a:rPr>
              <a:t>,</a:t>
            </a:r>
          </a:p>
          <a:p>
            <a:pPr eaLnBrk="1" hangingPunct="1"/>
            <a:r>
              <a:rPr lang="en-US" altLang="en-US" sz="2800" baseline="30000">
                <a:solidFill>
                  <a:srgbClr val="141413"/>
                </a:solidFill>
                <a:latin typeface="CourierNewPSMT" charset="0"/>
              </a:rPr>
              <a:t>   performanceName: </a:t>
            </a:r>
            <a:r>
              <a:rPr lang="en-US" altLang="en-US" sz="2800" baseline="30000">
                <a:solidFill>
                  <a:srgbClr val="007833"/>
                </a:solidFill>
                <a:latin typeface="CourierNewPSMT" charset="0"/>
              </a:rPr>
              <a:t>"Swan Lake"</a:t>
            </a:r>
            <a:r>
              <a:rPr lang="en-US" altLang="en-US" sz="2800" baseline="30000">
                <a:solidFill>
                  <a:srgbClr val="141413"/>
                </a:solidFill>
                <a:latin typeface="CourierNewPSMT" charset="0"/>
              </a:rPr>
              <a:t>,</a:t>
            </a:r>
          </a:p>
          <a:p>
            <a:pPr eaLnBrk="1" hangingPunct="1"/>
            <a:r>
              <a:rPr lang="en-US" altLang="en-US" sz="2800" baseline="30000">
                <a:solidFill>
                  <a:srgbClr val="141413"/>
                </a:solidFill>
                <a:latin typeface="CourierNewPSMT" charset="0"/>
              </a:rPr>
              <a:t>   ticketQuantity: </a:t>
            </a:r>
            <a:r>
              <a:rPr lang="en-US" altLang="en-US" sz="2800" baseline="30000">
                <a:solidFill>
                  <a:srgbClr val="00477B"/>
                </a:solidFill>
                <a:latin typeface="CourierNewPSMT" charset="0"/>
              </a:rPr>
              <a:t>2</a:t>
            </a:r>
            <a:r>
              <a:rPr lang="en-US" altLang="en-US" sz="2800" baseline="30000">
                <a:solidFill>
                  <a:srgbClr val="141413"/>
                </a:solidFill>
                <a:latin typeface="CourierNewPSMT" charset="0"/>
              </a:rPr>
              <a:t>,</a:t>
            </a:r>
          </a:p>
          <a:p>
            <a:pPr eaLnBrk="1" hangingPunct="1"/>
            <a:r>
              <a:rPr lang="en-US" altLang="en-US" sz="2800" baseline="30000">
                <a:solidFill>
                  <a:srgbClr val="141413"/>
                </a:solidFill>
                <a:latin typeface="CourierNewPSMT" charset="0"/>
              </a:rPr>
              <a:t>   performanceDate: </a:t>
            </a:r>
            <a:r>
              <a:rPr lang="en-US" altLang="en-US" sz="2800" baseline="30000">
                <a:solidFill>
                  <a:srgbClr val="D67134"/>
                </a:solidFill>
                <a:latin typeface="CourierNewPSMT" charset="0"/>
              </a:rPr>
              <a:t>new </a:t>
            </a:r>
            <a:r>
              <a:rPr lang="en-US" altLang="en-US" sz="2800" baseline="30000">
                <a:solidFill>
                  <a:srgbClr val="00477B"/>
                </a:solidFill>
                <a:latin typeface="CourierNewPSMT" charset="0"/>
              </a:rPr>
              <a:t>Date</a:t>
            </a:r>
            <a:r>
              <a:rPr lang="en-US" altLang="en-US" sz="2800" baseline="30000">
                <a:solidFill>
                  <a:srgbClr val="141413"/>
                </a:solidFill>
                <a:latin typeface="CourierNewPSMT" charset="0"/>
              </a:rPr>
              <a:t>(</a:t>
            </a:r>
            <a:r>
              <a:rPr lang="en-US" altLang="en-US" sz="2800" baseline="30000">
                <a:solidFill>
                  <a:srgbClr val="00477B"/>
                </a:solidFill>
                <a:latin typeface="CourierNewPSMT" charset="0"/>
              </a:rPr>
              <a:t>2017</a:t>
            </a:r>
            <a:r>
              <a:rPr lang="en-US" altLang="en-US" sz="2800" baseline="30000">
                <a:solidFill>
                  <a:srgbClr val="141413"/>
                </a:solidFill>
                <a:latin typeface="CourierNewPSMT" charset="0"/>
              </a:rPr>
              <a:t>, </a:t>
            </a:r>
            <a:r>
              <a:rPr lang="en-US" altLang="en-US" sz="2800" baseline="30000">
                <a:solidFill>
                  <a:srgbClr val="00477B"/>
                </a:solidFill>
                <a:latin typeface="CourierNewPSMT" charset="0"/>
              </a:rPr>
              <a:t>6</a:t>
            </a:r>
            <a:r>
              <a:rPr lang="en-US" altLang="en-US" sz="2800" baseline="30000">
                <a:solidFill>
                  <a:srgbClr val="141413"/>
                </a:solidFill>
                <a:latin typeface="CourierNewPSMT" charset="0"/>
              </a:rPr>
              <a:t>, </a:t>
            </a:r>
            <a:r>
              <a:rPr lang="en-US" altLang="en-US" sz="2800" baseline="30000">
                <a:solidFill>
                  <a:srgbClr val="00477B"/>
                </a:solidFill>
                <a:latin typeface="CourierNewPSMT" charset="0"/>
              </a:rPr>
              <a:t>18</a:t>
            </a:r>
            <a:r>
              <a:rPr lang="en-US" altLang="en-US" sz="2800" baseline="30000">
                <a:solidFill>
                  <a:srgbClr val="141413"/>
                </a:solidFill>
                <a:latin typeface="CourierNewPSMT" charset="0"/>
              </a:rPr>
              <a:t>, </a:t>
            </a:r>
            <a:r>
              <a:rPr lang="en-US" altLang="en-US" sz="2800" baseline="30000">
                <a:solidFill>
                  <a:srgbClr val="00477B"/>
                </a:solidFill>
                <a:latin typeface="CourierNewPSMT" charset="0"/>
              </a:rPr>
              <a:t>20</a:t>
            </a:r>
            <a:r>
              <a:rPr lang="en-US" altLang="en-US" sz="2800" baseline="30000">
                <a:solidFill>
                  <a:srgbClr val="141413"/>
                </a:solidFill>
                <a:latin typeface="CourierNewPSMT" charset="0"/>
              </a:rPr>
              <a:t>)</a:t>
            </a:r>
          </a:p>
          <a:p>
            <a:pPr eaLnBrk="1" hangingPunct="1"/>
            <a:r>
              <a:rPr lang="en-US" altLang="en-US" sz="2800" baseline="30000">
                <a:solidFill>
                  <a:srgbClr val="141413"/>
                </a:solidFill>
                <a:latin typeface="CourierNewPSMT" charset="0"/>
              </a:rPr>
              <a:t>};</a:t>
            </a:r>
            <a:endParaRPr lang="en-US" altLang="en-US" sz="2800">
              <a:latin typeface="Courier New" pitchFamily="49" charset="0"/>
            </a:endParaRPr>
          </a:p>
        </p:txBody>
      </p:sp>
    </p:spTree>
    <p:extLst>
      <p:ext uri="{BB962C8B-B14F-4D97-AF65-F5344CB8AC3E}">
        <p14:creationId xmlns:p14="http://schemas.microsoft.com/office/powerpoint/2010/main" val="3195085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7"/>
          <p:cNvSpPr>
            <a:spLocks noGrp="1" noChangeArrowheads="1"/>
          </p:cNvSpPr>
          <p:nvPr>
            <p:ph idx="1"/>
          </p:nvPr>
        </p:nvSpPr>
        <p:spPr/>
        <p:txBody>
          <a:bodyPr>
            <a:normAutofit/>
          </a:bodyPr>
          <a:lstStyle/>
          <a:p>
            <a:pPr eaLnBrk="1" hangingPunct="1"/>
            <a:r>
              <a:rPr lang="en-US" altLang="en-US" smtClean="0">
                <a:ea typeface="ヒラギノ角ゴ Pro W3" pitchFamily="127" charset="-128"/>
              </a:rPr>
              <a:t>Value of a property can be another object</a:t>
            </a:r>
          </a:p>
          <a:p>
            <a:pPr lvl="1" eaLnBrk="1" hangingPunct="1"/>
            <a:r>
              <a:rPr lang="en-US" altLang="en-US" smtClean="0">
                <a:ea typeface="ヒラギノ角ゴ Pro W3" pitchFamily="127" charset="-128"/>
              </a:rPr>
              <a:t>called a sub-object</a:t>
            </a:r>
          </a:p>
          <a:p>
            <a:pPr lvl="1" eaLnBrk="1" hangingPunct="1"/>
            <a:r>
              <a:rPr lang="en-US" altLang="en-US" smtClean="0">
                <a:ea typeface="ヒラギノ角ゴ Pro W3" pitchFamily="127" charset="-128"/>
              </a:rPr>
              <a:t>Example–</a:t>
            </a:r>
            <a:r>
              <a:rPr lang="en-US" altLang="en-US" smtClean="0">
                <a:latin typeface="Courier New" pitchFamily="49" charset="0"/>
                <a:ea typeface="ヒラギノ角ゴ Pro W3" pitchFamily="127" charset="-128"/>
                <a:cs typeface="Courier New" pitchFamily="49" charset="0"/>
              </a:rPr>
              <a:t>order</a:t>
            </a:r>
            <a:r>
              <a:rPr lang="en-US" altLang="en-US" smtClean="0">
                <a:ea typeface="ヒラギノ角ゴ Pro W3" pitchFamily="127" charset="-128"/>
              </a:rPr>
              <a:t> object with </a:t>
            </a:r>
            <a:r>
              <a:rPr lang="en-US" altLang="en-US" smtClean="0">
                <a:latin typeface="Courier New" pitchFamily="49" charset="0"/>
                <a:ea typeface="ヒラギノ角ゴ Pro W3" pitchFamily="127" charset="-128"/>
                <a:cs typeface="Courier New" pitchFamily="49" charset="0"/>
              </a:rPr>
              <a:t>address</a:t>
            </a:r>
            <a:r>
              <a:rPr lang="en-US" altLang="en-US" smtClean="0">
                <a:ea typeface="ヒラギノ角ゴ Pro W3" pitchFamily="127" charset="-128"/>
              </a:rPr>
              <a:t> sub-object:</a:t>
            </a:r>
          </a:p>
          <a:p>
            <a:pPr marL="800100" lvl="2" indent="0">
              <a:buFontTx/>
              <a:buNone/>
            </a:pPr>
            <a:r>
              <a:rPr lang="en-US" altLang="en-US" sz="2800" baseline="30000" smtClean="0">
                <a:solidFill>
                  <a:srgbClr val="D67134"/>
                </a:solidFill>
                <a:latin typeface="CourierNewPSMT" charset="0"/>
                <a:ea typeface="ヒラギノ角ゴ Pro W3" pitchFamily="127" charset="-128"/>
              </a:rPr>
              <a:t>var </a:t>
            </a:r>
            <a:r>
              <a:rPr lang="en-US" altLang="en-US" sz="2800" baseline="30000" smtClean="0">
                <a:solidFill>
                  <a:srgbClr val="141413"/>
                </a:solidFill>
                <a:latin typeface="CourierNewPSMT" charset="0"/>
                <a:ea typeface="ヒラギノ角ゴ Pro W3" pitchFamily="127" charset="-128"/>
              </a:rPr>
              <a:t>order </a:t>
            </a:r>
            <a:r>
              <a:rPr lang="en-US" altLang="en-US" sz="2800" baseline="30000" smtClean="0">
                <a:solidFill>
                  <a:srgbClr val="D67134"/>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a:t>
            </a:r>
          </a:p>
          <a:p>
            <a:pPr marL="800100" lvl="2" indent="0">
              <a:buFontTx/>
              <a:buNone/>
            </a:pPr>
            <a:r>
              <a:rPr lang="en-US" altLang="en-US" sz="2800" baseline="30000" smtClean="0">
                <a:solidFill>
                  <a:srgbClr val="141413"/>
                </a:solidFill>
                <a:latin typeface="CourierNewPSMT" charset="0"/>
                <a:ea typeface="ヒラギノ角ゴ Pro W3" pitchFamily="127" charset="-128"/>
              </a:rPr>
              <a:t>   orderNumber: </a:t>
            </a:r>
            <a:r>
              <a:rPr lang="en-US" altLang="en-US" sz="2800" baseline="30000" smtClean="0">
                <a:solidFill>
                  <a:srgbClr val="007833"/>
                </a:solidFill>
                <a:latin typeface="CourierNewPSMT" charset="0"/>
                <a:ea typeface="ヒラギノ角ゴ Pro W3" pitchFamily="127" charset="-128"/>
              </a:rPr>
              <a:t>"F5987"</a:t>
            </a:r>
            <a:r>
              <a:rPr lang="en-US" altLang="en-US" sz="2800" baseline="30000" smtClean="0">
                <a:solidFill>
                  <a:srgbClr val="141413"/>
                </a:solidFill>
                <a:latin typeface="CourierNewPSMT" charset="0"/>
                <a:ea typeface="ヒラギノ角ゴ Pro W3" pitchFamily="127" charset="-128"/>
              </a:rPr>
              <a:t>,</a:t>
            </a:r>
          </a:p>
          <a:p>
            <a:pPr marL="800100" lvl="2" indent="0">
              <a:buFontTx/>
              <a:buNone/>
            </a:pPr>
            <a:r>
              <a:rPr lang="en-US" altLang="en-US" sz="2800" baseline="30000" smtClean="0">
                <a:solidFill>
                  <a:srgbClr val="141413"/>
                </a:solidFill>
                <a:latin typeface="CourierNewPSMT" charset="0"/>
                <a:ea typeface="ヒラギノ角ゴ Pro W3" pitchFamily="127" charset="-128"/>
              </a:rPr>
              <a:t>   address: {</a:t>
            </a:r>
          </a:p>
          <a:p>
            <a:pPr marL="800100" lvl="2" indent="0">
              <a:buFontTx/>
              <a:buNone/>
            </a:pPr>
            <a:r>
              <a:rPr lang="en-US" altLang="en-US" sz="2800" baseline="30000" smtClean="0">
                <a:solidFill>
                  <a:srgbClr val="141413"/>
                </a:solidFill>
                <a:latin typeface="CourierNewPSMT" charset="0"/>
                <a:ea typeface="ヒラギノ角ゴ Pro W3" pitchFamily="127" charset="-128"/>
              </a:rPr>
              <a:t>      street: </a:t>
            </a:r>
            <a:r>
              <a:rPr lang="en-US" altLang="en-US" sz="2800" baseline="30000" smtClean="0">
                <a:solidFill>
                  <a:srgbClr val="007833"/>
                </a:solidFill>
                <a:latin typeface="CourierNewPSMT" charset="0"/>
                <a:ea typeface="ヒラギノ角ゴ Pro W3" pitchFamily="127" charset="-128"/>
              </a:rPr>
              <a:t>"1 Main St"</a:t>
            </a:r>
            <a:r>
              <a:rPr lang="en-US" altLang="en-US" sz="2800" baseline="30000" smtClean="0">
                <a:solidFill>
                  <a:srgbClr val="141413"/>
                </a:solidFill>
                <a:latin typeface="CourierNewPSMT" charset="0"/>
                <a:ea typeface="ヒラギノ角ゴ Pro W3" pitchFamily="127" charset="-128"/>
              </a:rPr>
              <a:t>,</a:t>
            </a:r>
          </a:p>
          <a:p>
            <a:pPr marL="800100" lvl="2" indent="0">
              <a:buFontTx/>
              <a:buNone/>
            </a:pPr>
            <a:r>
              <a:rPr lang="en-US" altLang="en-US" sz="2800" baseline="30000" smtClean="0">
                <a:solidFill>
                  <a:srgbClr val="007833"/>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city: </a:t>
            </a:r>
            <a:r>
              <a:rPr lang="en-US" altLang="en-US" sz="2800" baseline="30000" smtClean="0">
                <a:solidFill>
                  <a:srgbClr val="007833"/>
                </a:solidFill>
                <a:latin typeface="CourierNewPSMT" charset="0"/>
                <a:ea typeface="ヒラギノ角ゴ Pro W3" pitchFamily="127" charset="-128"/>
              </a:rPr>
              <a:t>"Farmington"</a:t>
            </a:r>
            <a:r>
              <a:rPr lang="en-US" altLang="en-US" sz="2800" baseline="30000" smtClean="0">
                <a:solidFill>
                  <a:srgbClr val="141413"/>
                </a:solidFill>
                <a:latin typeface="CourierNewPSMT" charset="0"/>
                <a:ea typeface="ヒラギノ角ゴ Pro W3" pitchFamily="127" charset="-128"/>
              </a:rPr>
              <a:t>,</a:t>
            </a:r>
          </a:p>
          <a:p>
            <a:pPr marL="800100" lvl="2" indent="0">
              <a:buFontTx/>
              <a:buNone/>
            </a:pPr>
            <a:r>
              <a:rPr lang="en-US" altLang="en-US" sz="2800" baseline="30000" smtClean="0">
                <a:solidFill>
                  <a:srgbClr val="007833"/>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state: </a:t>
            </a:r>
            <a:r>
              <a:rPr lang="en-US" altLang="en-US" sz="2800" baseline="30000" smtClean="0">
                <a:solidFill>
                  <a:srgbClr val="007833"/>
                </a:solidFill>
                <a:latin typeface="CourierNewPSMT" charset="0"/>
                <a:ea typeface="ヒラギノ角ゴ Pro W3" pitchFamily="127" charset="-128"/>
              </a:rPr>
              <a:t>"NY"</a:t>
            </a:r>
            <a:r>
              <a:rPr lang="en-US" altLang="en-US" sz="2800" baseline="30000" smtClean="0">
                <a:solidFill>
                  <a:srgbClr val="141413"/>
                </a:solidFill>
                <a:latin typeface="CourierNewPSMT" charset="0"/>
                <a:ea typeface="ヒラギノ角ゴ Pro W3" pitchFamily="127" charset="-128"/>
              </a:rPr>
              <a:t>,</a:t>
            </a:r>
          </a:p>
          <a:p>
            <a:pPr marL="800100" lvl="2" indent="0">
              <a:buFontTx/>
              <a:buNone/>
            </a:pPr>
            <a:r>
              <a:rPr lang="nl-NL" altLang="en-US" sz="2800" baseline="30000" smtClean="0">
                <a:solidFill>
                  <a:srgbClr val="007833"/>
                </a:solidFill>
                <a:latin typeface="CourierNewPSMT" charset="0"/>
                <a:ea typeface="ヒラギノ角ゴ Pro W3" pitchFamily="127" charset="-128"/>
              </a:rPr>
              <a:t>      </a:t>
            </a:r>
            <a:r>
              <a:rPr lang="nl-NL" altLang="en-US" sz="2800" baseline="30000" smtClean="0">
                <a:solidFill>
                  <a:srgbClr val="141413"/>
                </a:solidFill>
                <a:latin typeface="CourierNewPSMT" charset="0"/>
                <a:ea typeface="ヒラギノ角ゴ Pro W3" pitchFamily="127" charset="-128"/>
              </a:rPr>
              <a:t>zip: </a:t>
            </a:r>
            <a:r>
              <a:rPr lang="nl-NL" altLang="en-US" sz="2800" baseline="30000" smtClean="0">
                <a:solidFill>
                  <a:srgbClr val="007833"/>
                </a:solidFill>
                <a:latin typeface="CourierNewPSMT" charset="0"/>
                <a:ea typeface="ヒラギノ角ゴ Pro W3" pitchFamily="127" charset="-128"/>
              </a:rPr>
              <a:t>"14425"</a:t>
            </a:r>
          </a:p>
          <a:p>
            <a:pPr marL="800100" lvl="2" indent="0">
              <a:buFontTx/>
              <a:buNone/>
            </a:pPr>
            <a:r>
              <a:rPr lang="nl-NL" altLang="en-US" sz="2800" baseline="30000" smtClean="0">
                <a:solidFill>
                  <a:srgbClr val="141413"/>
                </a:solidFill>
                <a:latin typeface="CourierNewPSMT" charset="0"/>
                <a:ea typeface="ヒラギノ角ゴ Pro W3" pitchFamily="127" charset="-128"/>
              </a:rPr>
              <a:t>   }</a:t>
            </a:r>
          </a:p>
          <a:p>
            <a:pPr marL="800100" lvl="2" indent="0">
              <a:buFontTx/>
              <a:buNone/>
            </a:pPr>
            <a:r>
              <a:rPr lang="nl-NL" altLang="en-US" sz="2800" baseline="30000" smtClean="0">
                <a:solidFill>
                  <a:srgbClr val="141413"/>
                </a:solidFill>
                <a:latin typeface="CourierNewPSMT" charset="0"/>
                <a:ea typeface="ヒラギノ角ゴ Pro W3" pitchFamily="127" charset="-128"/>
              </a:rPr>
              <a:t>};</a:t>
            </a:r>
            <a:endParaRPr lang="en-US" altLang="en-US" sz="2800" smtClean="0">
              <a:latin typeface="Courier New" pitchFamily="49" charset="0"/>
              <a:ea typeface="ヒラギノ角ゴ Pro W3" pitchFamily="127" charset="-128"/>
            </a:endParaRPr>
          </a:p>
        </p:txBody>
      </p:sp>
      <p:sp>
        <p:nvSpPr>
          <p:cNvPr id="38916" name="Rectangle 6"/>
          <p:cNvSpPr>
            <a:spLocks noGrp="1" noChangeArrowheads="1"/>
          </p:cNvSpPr>
          <p:nvPr>
            <p:ph type="title"/>
          </p:nvPr>
        </p:nvSpPr>
        <p:spPr/>
        <p:txBody>
          <a:bodyPr/>
          <a:lstStyle/>
          <a:p>
            <a:pPr eaLnBrk="1" hangingPunct="1"/>
            <a:r>
              <a:rPr lang="en-US" altLang="en-US" smtClean="0">
                <a:ea typeface="ヒラギノ角ゴ Pro W3" pitchFamily="127" charset="-128"/>
              </a:rPr>
              <a:t>Declaring Sub-Objects</a:t>
            </a:r>
          </a:p>
        </p:txBody>
      </p:sp>
    </p:spTree>
    <p:extLst>
      <p:ext uri="{BB962C8B-B14F-4D97-AF65-F5344CB8AC3E}">
        <p14:creationId xmlns:p14="http://schemas.microsoft.com/office/powerpoint/2010/main" val="221580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idx="1"/>
          </p:nvPr>
        </p:nvSpPr>
        <p:spPr>
          <a:xfrm>
            <a:off x="152400" y="1481328"/>
            <a:ext cx="3352800" cy="4525963"/>
          </a:xfrm>
        </p:spPr>
        <p:txBody>
          <a:bodyPr>
            <a:normAutofit/>
          </a:bodyPr>
          <a:lstStyle/>
          <a:p>
            <a:pPr eaLnBrk="1" hangingPunct="1"/>
            <a:r>
              <a:rPr lang="en-US" altLang="en-US" dirty="0" smtClean="0">
                <a:ea typeface="ヒラギノ角ゴ Pro W3" pitchFamily="127" charset="-128"/>
              </a:rPr>
              <a:t>Objects range from simple controls to entire programs</a:t>
            </a:r>
          </a:p>
          <a:p>
            <a:pPr eaLnBrk="1" hangingPunct="1"/>
            <a:r>
              <a:rPr lang="en-US" altLang="en-US" dirty="0" smtClean="0">
                <a:ea typeface="ヒラギノ角ゴ Pro W3" pitchFamily="127" charset="-128"/>
              </a:rPr>
              <a:t>Popular object-oriented programming languages</a:t>
            </a:r>
          </a:p>
          <a:p>
            <a:pPr lvl="1" eaLnBrk="1" hangingPunct="1"/>
            <a:r>
              <a:rPr lang="en-US" altLang="en-US" dirty="0" smtClean="0">
                <a:ea typeface="ヒラギノ角ゴ Pro W3" pitchFamily="127" charset="-128"/>
              </a:rPr>
              <a:t>C++, Java, Visual Basic</a:t>
            </a:r>
          </a:p>
        </p:txBody>
      </p:sp>
      <p:sp>
        <p:nvSpPr>
          <p:cNvPr id="7172" name="Rectangle 4"/>
          <p:cNvSpPr>
            <a:spLocks noGrp="1" noChangeArrowheads="1"/>
          </p:cNvSpPr>
          <p:nvPr>
            <p:ph type="title"/>
          </p:nvPr>
        </p:nvSpPr>
        <p:spPr/>
        <p:txBody>
          <a:bodyPr/>
          <a:lstStyle/>
          <a:p>
            <a:pPr eaLnBrk="1" hangingPunct="1"/>
            <a:r>
              <a:rPr lang="en-US" altLang="en-US" dirty="0" smtClean="0">
                <a:ea typeface="ヒラギノ角ゴ Pro W3" pitchFamily="127" charset="-128"/>
              </a:rPr>
              <a:t>Reusing Software Objects</a:t>
            </a:r>
          </a:p>
        </p:txBody>
      </p:sp>
      <p:sp>
        <p:nvSpPr>
          <p:cNvPr id="4" name="Rectangle 6"/>
          <p:cNvSpPr>
            <a:spLocks noChangeArrowheads="1"/>
          </p:cNvSpPr>
          <p:nvPr/>
        </p:nvSpPr>
        <p:spPr bwMode="auto">
          <a:xfrm>
            <a:off x="3810000" y="5029200"/>
            <a:ext cx="495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dirty="0"/>
              <a:t>Figure 7-1 </a:t>
            </a:r>
            <a:r>
              <a:rPr lang="en-US" altLang="en-US" dirty="0"/>
              <a:t>Programming with objects</a:t>
            </a:r>
          </a:p>
        </p:txBody>
      </p:sp>
      <p:pic>
        <p:nvPicPr>
          <p:cNvPr id="5" name="Picture 1" descr="Screen Shot 2014-10-14 at 14 Oct   2.59.39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676400"/>
            <a:ext cx="5001353" cy="32385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72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7"/>
          <p:cNvSpPr>
            <a:spLocks noGrp="1" noChangeArrowheads="1"/>
          </p:cNvSpPr>
          <p:nvPr>
            <p:ph idx="1"/>
          </p:nvPr>
        </p:nvSpPr>
        <p:spPr/>
        <p:txBody>
          <a:bodyPr/>
          <a:lstStyle/>
          <a:p>
            <a:pPr eaLnBrk="1" hangingPunct="1"/>
            <a:r>
              <a:rPr lang="en-US" altLang="en-US" smtClean="0">
                <a:ea typeface="ヒラギノ角ゴ Pro W3" pitchFamily="127" charset="-128"/>
              </a:rPr>
              <a:t>Associative array</a:t>
            </a:r>
          </a:p>
          <a:p>
            <a:pPr lvl="1" eaLnBrk="1" hangingPunct="1"/>
            <a:r>
              <a:rPr lang="en-US" altLang="en-US" smtClean="0">
                <a:ea typeface="ヒラギノ角ゴ Pro W3" pitchFamily="127" charset="-128"/>
              </a:rPr>
              <a:t>An array whose elements are referred to with an alphanumeric key instead of an index number</a:t>
            </a:r>
          </a:p>
          <a:p>
            <a:pPr eaLnBrk="1" hangingPunct="1"/>
            <a:r>
              <a:rPr lang="en-US" altLang="en-US" smtClean="0">
                <a:ea typeface="ヒラギノ角ゴ Pro W3" pitchFamily="127" charset="-128"/>
              </a:rPr>
              <a:t>Can also use associative array syntax to refer to the properties of an object</a:t>
            </a:r>
          </a:p>
          <a:p>
            <a:pPr eaLnBrk="1" hangingPunct="1"/>
            <a:r>
              <a:rPr lang="en-US" altLang="en-US" smtClean="0">
                <a:ea typeface="ヒラギノ角ゴ Pro W3" pitchFamily="127" charset="-128"/>
              </a:rPr>
              <a:t>With associative arrays</a:t>
            </a:r>
          </a:p>
          <a:p>
            <a:pPr lvl="1" eaLnBrk="1" hangingPunct="1"/>
            <a:r>
              <a:rPr lang="en-US" altLang="en-US" smtClean="0">
                <a:ea typeface="ヒラギノ角ゴ Pro W3" pitchFamily="127" charset="-128"/>
              </a:rPr>
              <a:t>Can dynamically build property names at runtime</a:t>
            </a:r>
          </a:p>
          <a:p>
            <a:pPr eaLnBrk="1" hangingPunct="1"/>
            <a:endParaRPr lang="en-US" altLang="en-US" smtClean="0">
              <a:ea typeface="ヒラギノ角ゴ Pro W3" pitchFamily="127" charset="-128"/>
            </a:endParaRPr>
          </a:p>
        </p:txBody>
      </p:sp>
      <p:sp>
        <p:nvSpPr>
          <p:cNvPr id="39938" name="Rectangle 6"/>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Referring to Object Properties as Associative Arrays</a:t>
            </a:r>
          </a:p>
        </p:txBody>
      </p:sp>
    </p:spTree>
    <p:extLst>
      <p:ext uri="{BB962C8B-B14F-4D97-AF65-F5344CB8AC3E}">
        <p14:creationId xmlns:p14="http://schemas.microsoft.com/office/powerpoint/2010/main" val="7651043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idx="1"/>
          </p:nvPr>
        </p:nvSpPr>
        <p:spPr/>
        <p:txBody>
          <a:bodyPr/>
          <a:lstStyle/>
          <a:p>
            <a:pPr eaLnBrk="1" hangingPunct="1"/>
            <a:r>
              <a:rPr lang="en-US" altLang="en-US" smtClean="0">
                <a:ea typeface="ヒラギノ角ゴ Pro W3" pitchFamily="127" charset="-128"/>
              </a:rPr>
              <a:t>Can use associative array syntax to refer to the properties of an object</a:t>
            </a:r>
          </a:p>
          <a:p>
            <a:pPr eaLnBrk="1" hangingPunct="1"/>
            <a:r>
              <a:rPr lang="en-US" altLang="en-US" smtClean="0">
                <a:ea typeface="ヒラギノ角ゴ Pro W3" pitchFamily="127" charset="-128"/>
              </a:rPr>
              <a:t>Example:</a:t>
            </a:r>
          </a:p>
          <a:p>
            <a:pPr marL="400050" lvl="1" indent="0">
              <a:buFontTx/>
              <a:buNone/>
            </a:pPr>
            <a:r>
              <a:rPr lang="en-US" altLang="en-US" sz="2800" baseline="30000" smtClean="0">
                <a:solidFill>
                  <a:srgbClr val="D67134"/>
                </a:solidFill>
                <a:latin typeface="CourierNewPSMT" charset="0"/>
                <a:ea typeface="ヒラギノ角ゴ Pro W3" pitchFamily="127" charset="-128"/>
              </a:rPr>
              <a:t>var </a:t>
            </a:r>
            <a:r>
              <a:rPr lang="en-US" altLang="en-US" sz="2800" baseline="30000" smtClean="0">
                <a:solidFill>
                  <a:srgbClr val="141413"/>
                </a:solidFill>
                <a:latin typeface="CourierNewPSMT" charset="0"/>
                <a:ea typeface="ヒラギノ角ゴ Pro W3" pitchFamily="127" charset="-128"/>
              </a:rPr>
              <a:t>stopLightColors </a:t>
            </a:r>
            <a:r>
              <a:rPr lang="en-US" altLang="en-US" sz="2800" baseline="30000" smtClean="0">
                <a:solidFill>
                  <a:srgbClr val="D67134"/>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a:t>
            </a:r>
          </a:p>
          <a:p>
            <a:pPr marL="400050" lvl="1" indent="0">
              <a:buFontTx/>
              <a:buNone/>
            </a:pPr>
            <a:r>
              <a:rPr lang="en-US" altLang="en-US" sz="2800" baseline="30000" smtClean="0">
                <a:solidFill>
                  <a:srgbClr val="141413"/>
                </a:solidFill>
                <a:latin typeface="CourierNewPSMT" charset="0"/>
                <a:ea typeface="ヒラギノ角ゴ Pro W3" pitchFamily="127" charset="-128"/>
              </a:rPr>
              <a:t>   stop: </a:t>
            </a:r>
            <a:r>
              <a:rPr lang="en-US" altLang="en-US" sz="2800" baseline="30000" smtClean="0">
                <a:solidFill>
                  <a:srgbClr val="007833"/>
                </a:solidFill>
                <a:latin typeface="CourierNewPSMT" charset="0"/>
                <a:ea typeface="ヒラギノ角ゴ Pro W3" pitchFamily="127" charset="-128"/>
              </a:rPr>
              <a:t>"red"</a:t>
            </a:r>
            <a:r>
              <a:rPr lang="en-US" altLang="en-US" sz="2800" baseline="30000" smtClean="0">
                <a:solidFill>
                  <a:srgbClr val="141413"/>
                </a:solidFill>
                <a:latin typeface="CourierNewPSMT" charset="0"/>
                <a:ea typeface="ヒラギノ角ゴ Pro W3" pitchFamily="127" charset="-128"/>
              </a:rPr>
              <a:t>,</a:t>
            </a:r>
          </a:p>
          <a:p>
            <a:pPr marL="400050" lvl="1" indent="0">
              <a:buFontTx/>
              <a:buNone/>
            </a:pPr>
            <a:r>
              <a:rPr lang="en-US" altLang="en-US" sz="2800" baseline="30000" smtClean="0">
                <a:solidFill>
                  <a:srgbClr val="141413"/>
                </a:solidFill>
                <a:latin typeface="CourierNewPSMT" charset="0"/>
                <a:ea typeface="ヒラギノ角ゴ Pro W3" pitchFamily="127" charset="-128"/>
              </a:rPr>
              <a:t>   caution: </a:t>
            </a:r>
            <a:r>
              <a:rPr lang="en-US" altLang="en-US" sz="2800" baseline="30000" smtClean="0">
                <a:solidFill>
                  <a:srgbClr val="007833"/>
                </a:solidFill>
                <a:latin typeface="CourierNewPSMT" charset="0"/>
                <a:ea typeface="ヒラギノ角ゴ Pro W3" pitchFamily="127" charset="-128"/>
              </a:rPr>
              <a:t>"yellow"</a:t>
            </a:r>
            <a:r>
              <a:rPr lang="en-US" altLang="en-US" sz="2800" baseline="30000" smtClean="0">
                <a:solidFill>
                  <a:srgbClr val="141413"/>
                </a:solidFill>
                <a:latin typeface="CourierNewPSMT" charset="0"/>
                <a:ea typeface="ヒラギノ角ゴ Pro W3" pitchFamily="127" charset="-128"/>
              </a:rPr>
              <a:t>,</a:t>
            </a:r>
          </a:p>
          <a:p>
            <a:pPr marL="400050" lvl="1" indent="0">
              <a:buFontTx/>
              <a:buNone/>
            </a:pPr>
            <a:r>
              <a:rPr lang="nl-NL" altLang="en-US" sz="2800" baseline="30000" smtClean="0">
                <a:solidFill>
                  <a:srgbClr val="141413"/>
                </a:solidFill>
                <a:latin typeface="CourierNewPSMT" charset="0"/>
                <a:ea typeface="ヒラギノ角ゴ Pro W3" pitchFamily="127" charset="-128"/>
              </a:rPr>
              <a:t>   go: </a:t>
            </a:r>
            <a:r>
              <a:rPr lang="nl-NL" altLang="en-US" sz="2800" baseline="30000" smtClean="0">
                <a:solidFill>
                  <a:srgbClr val="007833"/>
                </a:solidFill>
                <a:latin typeface="CourierNewPSMT" charset="0"/>
                <a:ea typeface="ヒラギノ角ゴ Pro W3" pitchFamily="127" charset="-128"/>
              </a:rPr>
              <a:t>"green"</a:t>
            </a:r>
          </a:p>
          <a:p>
            <a:pPr marL="400050" lvl="1" indent="0">
              <a:buFontTx/>
              <a:buNone/>
            </a:pPr>
            <a:r>
              <a:rPr lang="nl-NL" altLang="en-US" sz="2800" baseline="30000" smtClean="0">
                <a:solidFill>
                  <a:srgbClr val="141413"/>
                </a:solidFill>
                <a:latin typeface="CourierNewPSMT" charset="0"/>
                <a:ea typeface="ヒラギノ角ゴ Pro W3" pitchFamily="127" charset="-128"/>
              </a:rPr>
              <a:t>};</a:t>
            </a:r>
          </a:p>
          <a:p>
            <a:pPr marL="400050" lvl="1" indent="0">
              <a:buFontTx/>
              <a:buNone/>
            </a:pPr>
            <a:r>
              <a:rPr lang="en-US" altLang="en-US" sz="2800" baseline="30000" smtClean="0">
                <a:solidFill>
                  <a:srgbClr val="141413"/>
                </a:solidFill>
                <a:latin typeface="CourierNewPSMT" charset="0"/>
                <a:ea typeface="ヒラギノ角ゴ Pro W3" pitchFamily="127" charset="-128"/>
              </a:rPr>
              <a:t>stopLightColors[</a:t>
            </a:r>
            <a:r>
              <a:rPr lang="en-US" altLang="en-US" sz="2800" baseline="30000" smtClean="0">
                <a:solidFill>
                  <a:srgbClr val="007833"/>
                </a:solidFill>
                <a:latin typeface="CourierNewPSMT" charset="0"/>
                <a:ea typeface="ヒラギノ角ゴ Pro W3" pitchFamily="127" charset="-128"/>
              </a:rPr>
              <a:t>"caution"</a:t>
            </a:r>
            <a:r>
              <a:rPr lang="en-US" altLang="en-US" sz="2800" baseline="30000" smtClean="0">
                <a:solidFill>
                  <a:srgbClr val="141413"/>
                </a:solidFill>
                <a:latin typeface="CourierNewPSMT" charset="0"/>
                <a:ea typeface="ヒラギノ角ゴ Pro W3" pitchFamily="127" charset="-128"/>
              </a:rPr>
              <a:t>];</a:t>
            </a:r>
          </a:p>
          <a:p>
            <a:endParaRPr lang="en-US" altLang="en-US" sz="6000" smtClean="0">
              <a:latin typeface="Courier New" pitchFamily="49" charset="0"/>
              <a:ea typeface="ヒラギノ角ゴ Pro W3" pitchFamily="127" charset="-128"/>
            </a:endParaRPr>
          </a:p>
        </p:txBody>
      </p:sp>
      <p:sp>
        <p:nvSpPr>
          <p:cNvPr id="40964" name="Rectangle 2"/>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Referring to Object Properties as Associative Arrays</a:t>
            </a:r>
          </a:p>
        </p:txBody>
      </p:sp>
    </p:spTree>
    <p:extLst>
      <p:ext uri="{BB962C8B-B14F-4D97-AF65-F5344CB8AC3E}">
        <p14:creationId xmlns:p14="http://schemas.microsoft.com/office/powerpoint/2010/main" val="1049039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idx="1"/>
          </p:nvPr>
        </p:nvSpPr>
        <p:spPr/>
        <p:txBody>
          <a:bodyPr/>
          <a:lstStyle/>
          <a:p>
            <a:pPr eaLnBrk="1" hangingPunct="1"/>
            <a:r>
              <a:rPr lang="en-US" altLang="en-US" dirty="0" smtClean="0">
                <a:ea typeface="ヒラギノ角ゴ Pro W3" pitchFamily="127" charset="-128"/>
              </a:rPr>
              <a:t>Can easily reference property names that contain numbers</a:t>
            </a:r>
          </a:p>
          <a:p>
            <a:pPr lvl="1" eaLnBrk="1" hangingPunct="1"/>
            <a:r>
              <a:rPr lang="en-US" altLang="en-US" dirty="0" smtClean="0">
                <a:ea typeface="ヒラギノ角ゴ Pro W3" pitchFamily="127" charset="-128"/>
              </a:rPr>
              <a:t>Example:</a:t>
            </a:r>
            <a:endParaRPr lang="en-US" altLang="en-US" baseline="30000" dirty="0" smtClean="0">
              <a:solidFill>
                <a:srgbClr val="141413"/>
              </a:solidFill>
              <a:latin typeface="CourierNewPSMT" charset="0"/>
              <a:ea typeface="ヒラギノ角ゴ Pro W3" pitchFamily="127" charset="-128"/>
            </a:endParaRPr>
          </a:p>
          <a:p>
            <a:pPr marL="800100" lvl="2" indent="0">
              <a:buFontTx/>
              <a:buNone/>
            </a:pPr>
            <a:r>
              <a:rPr lang="en-US" altLang="en-US" baseline="30000" dirty="0" err="1" smtClean="0">
                <a:solidFill>
                  <a:srgbClr val="D67134"/>
                </a:solidFill>
                <a:latin typeface="CourierNewPSMT" charset="0"/>
                <a:ea typeface="ヒラギノ角ゴ Pro W3" pitchFamily="127" charset="-128"/>
              </a:rPr>
              <a:t>var</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141413"/>
                </a:solidFill>
                <a:latin typeface="CourierNewPSMT" charset="0"/>
                <a:ea typeface="ヒラギノ角ゴ Pro W3" pitchFamily="127" charset="-128"/>
              </a:rPr>
              <a:t>order </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141413"/>
                </a:solidFill>
                <a:latin typeface="CourierNewPSMT" charset="0"/>
                <a:ea typeface="ヒラギノ角ゴ Pro W3" pitchFamily="127" charset="-128"/>
              </a:rPr>
              <a:t>{</a:t>
            </a:r>
          </a:p>
          <a:p>
            <a:pPr marL="800100" lvl="2" indent="0">
              <a:buFontTx/>
              <a:buNone/>
            </a:pPr>
            <a:r>
              <a:rPr lang="en-US" altLang="en-US" baseline="30000" dirty="0" smtClean="0">
                <a:solidFill>
                  <a:srgbClr val="141413"/>
                </a:solidFill>
                <a:latin typeface="CourierNewPSMT" charset="0"/>
                <a:ea typeface="ヒラギノ角ゴ Pro W3" pitchFamily="127" charset="-128"/>
              </a:rPr>
              <a:t>   item1: </a:t>
            </a:r>
            <a:r>
              <a:rPr lang="en-US" altLang="en-US" baseline="30000" dirty="0" smtClean="0">
                <a:solidFill>
                  <a:srgbClr val="007833"/>
                </a:solidFill>
                <a:latin typeface="CourierNewPSMT" charset="0"/>
                <a:ea typeface="ヒラギノ角ゴ Pro W3" pitchFamily="127" charset="-128"/>
              </a:rPr>
              <a:t>"KJ2435J"</a:t>
            </a:r>
            <a:r>
              <a:rPr lang="en-US" altLang="en-US" baseline="30000" dirty="0" smtClean="0">
                <a:solidFill>
                  <a:srgbClr val="141413"/>
                </a:solidFill>
                <a:latin typeface="CourierNewPSMT" charset="0"/>
                <a:ea typeface="ヒラギノ角ゴ Pro W3" pitchFamily="127" charset="-128"/>
              </a:rPr>
              <a:t>,</a:t>
            </a:r>
          </a:p>
          <a:p>
            <a:pPr marL="800100" lvl="2" indent="0">
              <a:buFontTx/>
              <a:buNone/>
            </a:pPr>
            <a:r>
              <a:rPr lang="en-US" altLang="en-US" baseline="30000" dirty="0" smtClean="0">
                <a:solidFill>
                  <a:srgbClr val="141413"/>
                </a:solidFill>
                <a:latin typeface="CourierNewPSMT" charset="0"/>
                <a:ea typeface="ヒラギノ角ゴ Pro W3" pitchFamily="127" charset="-128"/>
              </a:rPr>
              <a:t>   price1: </a:t>
            </a:r>
            <a:r>
              <a:rPr lang="en-US" altLang="en-US" baseline="30000" dirty="0" smtClean="0">
                <a:solidFill>
                  <a:srgbClr val="00477B"/>
                </a:solidFill>
                <a:latin typeface="CourierNewPSMT" charset="0"/>
                <a:ea typeface="ヒラギノ角ゴ Pro W3" pitchFamily="127" charset="-128"/>
              </a:rPr>
              <a:t>23.95</a:t>
            </a:r>
            <a:r>
              <a:rPr lang="en-US" altLang="en-US" baseline="30000" dirty="0" smtClean="0">
                <a:solidFill>
                  <a:srgbClr val="141413"/>
                </a:solidFill>
                <a:latin typeface="CourierNewPSMT" charset="0"/>
                <a:ea typeface="ヒラギノ角ゴ Pro W3" pitchFamily="127" charset="-128"/>
              </a:rPr>
              <a:t>,</a:t>
            </a:r>
          </a:p>
          <a:p>
            <a:pPr marL="800100" lvl="2" indent="0">
              <a:buFontTx/>
              <a:buNone/>
            </a:pPr>
            <a:r>
              <a:rPr lang="en-US" altLang="en-US" baseline="30000" dirty="0" smtClean="0">
                <a:solidFill>
                  <a:srgbClr val="141413"/>
                </a:solidFill>
                <a:latin typeface="CourierNewPSMT" charset="0"/>
                <a:ea typeface="ヒラギノ角ゴ Pro W3" pitchFamily="127" charset="-128"/>
              </a:rPr>
              <a:t>   item2: </a:t>
            </a:r>
            <a:r>
              <a:rPr lang="en-US" altLang="en-US" baseline="30000" dirty="0" smtClean="0">
                <a:solidFill>
                  <a:srgbClr val="007833"/>
                </a:solidFill>
                <a:latin typeface="CourierNewPSMT" charset="0"/>
                <a:ea typeface="ヒラギノ角ゴ Pro W3" pitchFamily="127" charset="-128"/>
              </a:rPr>
              <a:t>"AW23454"</a:t>
            </a:r>
            <a:r>
              <a:rPr lang="en-US" altLang="en-US" baseline="30000" dirty="0" smtClean="0">
                <a:solidFill>
                  <a:srgbClr val="141413"/>
                </a:solidFill>
                <a:latin typeface="CourierNewPSMT" charset="0"/>
                <a:ea typeface="ヒラギノ角ゴ Pro W3" pitchFamily="127" charset="-128"/>
              </a:rPr>
              <a:t>,</a:t>
            </a:r>
          </a:p>
          <a:p>
            <a:pPr marL="800100" lvl="2" indent="0">
              <a:buFontTx/>
              <a:buNone/>
            </a:pPr>
            <a:r>
              <a:rPr lang="en-US" altLang="en-US" baseline="30000" dirty="0" smtClean="0">
                <a:solidFill>
                  <a:srgbClr val="141413"/>
                </a:solidFill>
                <a:latin typeface="CourierNewPSMT" charset="0"/>
                <a:ea typeface="ヒラギノ角ゴ Pro W3" pitchFamily="127" charset="-128"/>
              </a:rPr>
              <a:t>   price2: </a:t>
            </a:r>
            <a:r>
              <a:rPr lang="en-US" altLang="en-US" baseline="30000" dirty="0" smtClean="0">
                <a:solidFill>
                  <a:srgbClr val="00477B"/>
                </a:solidFill>
                <a:latin typeface="CourierNewPSMT" charset="0"/>
                <a:ea typeface="ヒラギノ角ゴ Pro W3" pitchFamily="127" charset="-128"/>
              </a:rPr>
              <a:t>44.99</a:t>
            </a:r>
            <a:r>
              <a:rPr lang="en-US" altLang="en-US" baseline="30000" dirty="0" smtClean="0">
                <a:solidFill>
                  <a:srgbClr val="141413"/>
                </a:solidFill>
                <a:latin typeface="CourierNewPSMT" charset="0"/>
                <a:ea typeface="ヒラギノ角ゴ Pro W3" pitchFamily="127" charset="-128"/>
              </a:rPr>
              <a:t>,</a:t>
            </a:r>
          </a:p>
          <a:p>
            <a:pPr marL="800100" lvl="2" indent="0">
              <a:buFontTx/>
              <a:buNone/>
            </a:pPr>
            <a:r>
              <a:rPr lang="en-US" altLang="en-US" baseline="30000" dirty="0" smtClean="0">
                <a:solidFill>
                  <a:srgbClr val="141413"/>
                </a:solidFill>
                <a:latin typeface="CourierNewPSMT" charset="0"/>
                <a:ea typeface="ヒラギノ角ゴ Pro W3" pitchFamily="127" charset="-128"/>
              </a:rPr>
              <a:t>   item3: </a:t>
            </a:r>
            <a:r>
              <a:rPr lang="en-US" altLang="en-US" baseline="30000" dirty="0" smtClean="0">
                <a:solidFill>
                  <a:srgbClr val="007833"/>
                </a:solidFill>
                <a:latin typeface="CourierNewPSMT" charset="0"/>
                <a:ea typeface="ヒラギノ角ゴ Pro W3" pitchFamily="127" charset="-128"/>
              </a:rPr>
              <a:t>"2346J3B"</a:t>
            </a:r>
            <a:r>
              <a:rPr lang="en-US" altLang="en-US" baseline="30000" dirty="0" smtClean="0">
                <a:solidFill>
                  <a:srgbClr val="141413"/>
                </a:solidFill>
                <a:latin typeface="CourierNewPSMT" charset="0"/>
                <a:ea typeface="ヒラギノ角ゴ Pro W3" pitchFamily="127" charset="-128"/>
              </a:rPr>
              <a:t>,</a:t>
            </a:r>
          </a:p>
          <a:p>
            <a:pPr marL="800100" lvl="2" indent="0">
              <a:buFontTx/>
              <a:buNone/>
            </a:pPr>
            <a:r>
              <a:rPr lang="en-US" altLang="en-US" baseline="30000" dirty="0" smtClean="0">
                <a:solidFill>
                  <a:srgbClr val="141413"/>
                </a:solidFill>
                <a:latin typeface="CourierNewPSMT" charset="0"/>
                <a:ea typeface="ヒラギノ角ゴ Pro W3" pitchFamily="127" charset="-128"/>
              </a:rPr>
              <a:t>   price3: </a:t>
            </a:r>
            <a:r>
              <a:rPr lang="en-US" altLang="en-US" baseline="30000" dirty="0" smtClean="0">
                <a:solidFill>
                  <a:srgbClr val="00477B"/>
                </a:solidFill>
                <a:latin typeface="CourierNewPSMT" charset="0"/>
                <a:ea typeface="ヒラギノ角ゴ Pro W3" pitchFamily="127" charset="-128"/>
              </a:rPr>
              <a:t>9.95</a:t>
            </a:r>
          </a:p>
          <a:p>
            <a:pPr marL="800100" lvl="2" indent="0">
              <a:buFontTx/>
              <a:buNone/>
            </a:pPr>
            <a:r>
              <a:rPr lang="en-US" altLang="en-US" baseline="30000" dirty="0" smtClean="0">
                <a:solidFill>
                  <a:srgbClr val="141413"/>
                </a:solidFill>
                <a:latin typeface="CourierNewPSMT" charset="0"/>
                <a:ea typeface="ヒラギノ角ゴ Pro W3" pitchFamily="127" charset="-128"/>
              </a:rPr>
              <a:t>};</a:t>
            </a:r>
            <a:endParaRPr lang="en-US" altLang="en-US" dirty="0" smtClean="0">
              <a:latin typeface="Courier New" pitchFamily="49" charset="0"/>
              <a:ea typeface="ヒラギノ角ゴ Pro W3" pitchFamily="127" charset="-128"/>
            </a:endParaRPr>
          </a:p>
        </p:txBody>
      </p:sp>
      <p:sp>
        <p:nvSpPr>
          <p:cNvPr id="41988" name="Rectangle 2"/>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Referring to Object Properties as Associative Arrays</a:t>
            </a:r>
          </a:p>
        </p:txBody>
      </p:sp>
    </p:spTree>
    <p:extLst>
      <p:ext uri="{BB962C8B-B14F-4D97-AF65-F5344CB8AC3E}">
        <p14:creationId xmlns:p14="http://schemas.microsoft.com/office/powerpoint/2010/main" val="4124012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idx="1"/>
          </p:nvPr>
        </p:nvSpPr>
        <p:spPr/>
        <p:txBody>
          <a:bodyPr/>
          <a:lstStyle/>
          <a:p>
            <a:pPr eaLnBrk="1" hangingPunct="1"/>
            <a:r>
              <a:rPr lang="en-US" altLang="en-US" dirty="0" smtClean="0">
                <a:ea typeface="ヒラギノ角ゴ Pro W3" pitchFamily="127" charset="-128"/>
              </a:rPr>
              <a:t>Can easily reference property names that contain numbers (cont'd.)</a:t>
            </a:r>
          </a:p>
          <a:p>
            <a:pPr lvl="1" eaLnBrk="1" hangingPunct="1"/>
            <a:r>
              <a:rPr lang="en-US" altLang="en-US" dirty="0" smtClean="0">
                <a:ea typeface="ヒラギノ角ゴ Pro W3" pitchFamily="127" charset="-128"/>
              </a:rPr>
              <a:t>To create order summary:</a:t>
            </a:r>
          </a:p>
          <a:p>
            <a:pPr lvl="1" eaLnBrk="1" hangingPunct="1">
              <a:buNone/>
            </a:pPr>
            <a:endParaRPr lang="en-US" altLang="en-US" baseline="30000" dirty="0" smtClean="0">
              <a:solidFill>
                <a:srgbClr val="141413"/>
              </a:solidFill>
              <a:latin typeface="CourierNewPSMT" charset="0"/>
              <a:ea typeface="ヒラギノ角ゴ Pro W3" pitchFamily="127" charset="-128"/>
            </a:endParaRPr>
          </a:p>
          <a:p>
            <a:pPr lvl="2">
              <a:buFontTx/>
              <a:buNone/>
            </a:pPr>
            <a:r>
              <a:rPr lang="en-US" altLang="en-US" sz="3200" baseline="30000" dirty="0" smtClean="0">
                <a:solidFill>
                  <a:srgbClr val="D67134"/>
                </a:solidFill>
                <a:latin typeface="CourierNewPSMT" charset="0"/>
                <a:ea typeface="ヒラギノ角ゴ Pro W3" pitchFamily="127" charset="-128"/>
              </a:rPr>
              <a:t>for </a:t>
            </a:r>
            <a:r>
              <a:rPr lang="en-US" altLang="en-US" sz="3200" baseline="30000" dirty="0" smtClean="0">
                <a:solidFill>
                  <a:srgbClr val="141413"/>
                </a:solidFill>
                <a:latin typeface="CourierNewPSMT" charset="0"/>
                <a:ea typeface="ヒラギノ角ゴ Pro W3" pitchFamily="127" charset="-128"/>
              </a:rPr>
              <a:t>(</a:t>
            </a:r>
            <a:r>
              <a:rPr lang="en-US" altLang="en-US" sz="3200" baseline="30000" dirty="0" err="1" smtClean="0">
                <a:solidFill>
                  <a:srgbClr val="D67134"/>
                </a:solidFill>
                <a:latin typeface="CourierNewPSMT" charset="0"/>
                <a:ea typeface="ヒラギノ角ゴ Pro W3" pitchFamily="127" charset="-128"/>
              </a:rPr>
              <a:t>var</a:t>
            </a:r>
            <a:r>
              <a:rPr lang="en-US" altLang="en-US" sz="3200" baseline="30000" dirty="0" smtClean="0">
                <a:solidFill>
                  <a:srgbClr val="D67134"/>
                </a:solidFill>
                <a:latin typeface="CourierNewPSMT" charset="0"/>
                <a:ea typeface="ヒラギノ角ゴ Pro W3" pitchFamily="127" charset="-128"/>
              </a:rPr>
              <a:t> </a:t>
            </a:r>
            <a:r>
              <a:rPr lang="en-US" altLang="en-US" sz="3200" baseline="30000" dirty="0" err="1" smtClean="0">
                <a:solidFill>
                  <a:srgbClr val="141413"/>
                </a:solidFill>
                <a:latin typeface="CourierNewPSMT" charset="0"/>
                <a:ea typeface="ヒラギノ角ゴ Pro W3" pitchFamily="127" charset="-128"/>
              </a:rPr>
              <a:t>i</a:t>
            </a: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smtClean="0">
                <a:solidFill>
                  <a:srgbClr val="D67134"/>
                </a:solidFill>
                <a:latin typeface="CourierNewPSMT" charset="0"/>
                <a:ea typeface="ヒラギノ角ゴ Pro W3" pitchFamily="127" charset="-128"/>
              </a:rPr>
              <a:t>= </a:t>
            </a:r>
            <a:r>
              <a:rPr lang="en-US" altLang="en-US" sz="3200" baseline="30000" dirty="0" smtClean="0">
                <a:solidFill>
                  <a:srgbClr val="00477B"/>
                </a:solidFill>
                <a:latin typeface="CourierNewPSMT" charset="0"/>
                <a:ea typeface="ヒラギノ角ゴ Pro W3" pitchFamily="127" charset="-128"/>
              </a:rPr>
              <a:t>1</a:t>
            </a: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err="1" smtClean="0">
                <a:solidFill>
                  <a:srgbClr val="141413"/>
                </a:solidFill>
                <a:latin typeface="CourierNewPSMT" charset="0"/>
                <a:ea typeface="ヒラギノ角ゴ Pro W3" pitchFamily="127" charset="-128"/>
              </a:rPr>
              <a:t>i</a:t>
            </a: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smtClean="0">
                <a:solidFill>
                  <a:srgbClr val="D67134"/>
                </a:solidFill>
                <a:latin typeface="CourierNewPSMT" charset="0"/>
                <a:ea typeface="ヒラギノ角ゴ Pro W3" pitchFamily="127" charset="-128"/>
              </a:rPr>
              <a:t>&lt; </a:t>
            </a:r>
            <a:r>
              <a:rPr lang="en-US" altLang="en-US" sz="3200" baseline="30000" dirty="0" smtClean="0">
                <a:solidFill>
                  <a:srgbClr val="00477B"/>
                </a:solidFill>
                <a:latin typeface="CourierNewPSMT" charset="0"/>
                <a:ea typeface="ヒラギノ角ゴ Pro W3" pitchFamily="127" charset="-128"/>
              </a:rPr>
              <a:t>4</a:t>
            </a: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err="1" smtClean="0">
                <a:solidFill>
                  <a:srgbClr val="141413"/>
                </a:solidFill>
                <a:latin typeface="CourierNewPSMT" charset="0"/>
                <a:ea typeface="ヒラギノ角ゴ Pro W3" pitchFamily="127" charset="-128"/>
              </a:rPr>
              <a:t>i</a:t>
            </a:r>
            <a:r>
              <a:rPr lang="en-US" altLang="en-US" sz="3200" baseline="30000" dirty="0" smtClean="0">
                <a:solidFill>
                  <a:srgbClr val="D67134"/>
                </a:solidFill>
                <a:latin typeface="CourierNewPSMT" charset="0"/>
                <a:ea typeface="ヒラギノ角ゴ Pro W3" pitchFamily="127" charset="-128"/>
              </a:rPr>
              <a:t>++</a:t>
            </a:r>
            <a:r>
              <a:rPr lang="en-US" altLang="en-US" sz="3200" baseline="30000" dirty="0" smtClean="0">
                <a:solidFill>
                  <a:srgbClr val="141413"/>
                </a:solidFill>
                <a:latin typeface="CourierNewPSMT" charset="0"/>
                <a:ea typeface="ヒラギノ角ゴ Pro W3" pitchFamily="127" charset="-128"/>
              </a:rPr>
              <a:t>) {</a:t>
            </a:r>
          </a:p>
          <a:p>
            <a:pPr lvl="2">
              <a:buFontTx/>
              <a:buNone/>
            </a:pP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err="1" smtClean="0">
                <a:solidFill>
                  <a:srgbClr val="00477B"/>
                </a:solidFill>
                <a:latin typeface="CourierNewPSMT" charset="0"/>
                <a:ea typeface="ヒラギノ角ゴ Pro W3" pitchFamily="127" charset="-128"/>
              </a:rPr>
              <a:t>document</a:t>
            </a:r>
            <a:r>
              <a:rPr lang="en-US" altLang="en-US" sz="3200" baseline="30000" dirty="0" err="1" smtClean="0">
                <a:solidFill>
                  <a:srgbClr val="141413"/>
                </a:solidFill>
                <a:latin typeface="CourierNewPSMT" charset="0"/>
                <a:ea typeface="ヒラギノ角ゴ Pro W3" pitchFamily="127" charset="-128"/>
              </a:rPr>
              <a:t>.getElementById</a:t>
            </a:r>
            <a:r>
              <a:rPr lang="en-US" altLang="en-US" sz="3200" baseline="30000" dirty="0" smtClean="0">
                <a:solidFill>
                  <a:srgbClr val="141413"/>
                </a:solidFill>
                <a:latin typeface="CourierNewPSMT" charset="0"/>
                <a:ea typeface="ヒラギノ角ゴ Pro W3" pitchFamily="127" charset="-128"/>
              </a:rPr>
              <a:t>(</a:t>
            </a:r>
            <a:r>
              <a:rPr lang="en-US" altLang="en-US" sz="3200" baseline="30000" dirty="0" smtClean="0">
                <a:solidFill>
                  <a:srgbClr val="007833"/>
                </a:solidFill>
                <a:latin typeface="CourierNewPSMT" charset="0"/>
                <a:ea typeface="ヒラギノ角ゴ Pro W3" pitchFamily="127" charset="-128"/>
              </a:rPr>
              <a:t>"</a:t>
            </a:r>
            <a:r>
              <a:rPr lang="en-US" altLang="en-US" sz="3200" baseline="30000" dirty="0" err="1" smtClean="0">
                <a:solidFill>
                  <a:srgbClr val="007833"/>
                </a:solidFill>
                <a:latin typeface="CourierNewPSMT" charset="0"/>
                <a:ea typeface="ヒラギノ角ゴ Pro W3" pitchFamily="127" charset="-128"/>
              </a:rPr>
              <a:t>itemList</a:t>
            </a:r>
            <a:r>
              <a:rPr lang="en-US" altLang="en-US" sz="3200" baseline="30000" dirty="0" smtClean="0">
                <a:solidFill>
                  <a:srgbClr val="007833"/>
                </a:solidFill>
                <a:latin typeface="CourierNewPSMT" charset="0"/>
                <a:ea typeface="ヒラギノ角ゴ Pro W3" pitchFamily="127" charset="-128"/>
              </a:rPr>
              <a:t>"</a:t>
            </a:r>
            <a:r>
              <a:rPr lang="en-US" altLang="en-US" sz="3200" baseline="30000" dirty="0" smtClean="0">
                <a:solidFill>
                  <a:srgbClr val="141413"/>
                </a:solidFill>
                <a:latin typeface="CourierNewPSMT" charset="0"/>
                <a:ea typeface="ヒラギノ角ゴ Pro W3" pitchFamily="127" charset="-128"/>
              </a:rPr>
              <a:t>).</a:t>
            </a:r>
            <a:r>
              <a:rPr lang="en-US" altLang="en-US" sz="3200" baseline="30000" dirty="0" err="1" smtClean="0">
                <a:solidFill>
                  <a:srgbClr val="141413"/>
                </a:solidFill>
                <a:latin typeface="CourierNewPSMT" charset="0"/>
                <a:ea typeface="ヒラギノ角ゴ Pro W3" pitchFamily="127" charset="-128"/>
              </a:rPr>
              <a:t>innerHTML</a:t>
            </a: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smtClean="0">
                <a:solidFill>
                  <a:srgbClr val="D67134"/>
                </a:solidFill>
                <a:latin typeface="CourierNewPSMT" charset="0"/>
                <a:ea typeface="ヒラギノ角ゴ Pro W3" pitchFamily="127" charset="-128"/>
              </a:rPr>
              <a:t>+=</a:t>
            </a:r>
            <a:endParaRPr lang="en-US" altLang="en-US" sz="3200" baseline="30000" dirty="0" smtClean="0">
              <a:solidFill>
                <a:srgbClr val="141413"/>
              </a:solidFill>
              <a:latin typeface="LucidaGrande" charset="0"/>
              <a:ea typeface="ヒラギノ角ゴ Pro W3" pitchFamily="127" charset="-128"/>
            </a:endParaRPr>
          </a:p>
          <a:p>
            <a:pPr lvl="2">
              <a:buFontTx/>
              <a:buNone/>
            </a:pPr>
            <a:r>
              <a:rPr lang="en-US" altLang="en-US" sz="3200" baseline="30000" dirty="0" smtClean="0">
                <a:solidFill>
                  <a:srgbClr val="007833"/>
                </a:solidFill>
                <a:latin typeface="CourierNewPSMT" charset="0"/>
                <a:ea typeface="ヒラギノ角ゴ Pro W3" pitchFamily="127" charset="-128"/>
              </a:rPr>
              <a:t>      "&lt;p class='item'&gt;" </a:t>
            </a:r>
            <a:r>
              <a:rPr lang="en-US" altLang="en-US" sz="3200" baseline="30000" dirty="0" smtClean="0">
                <a:solidFill>
                  <a:srgbClr val="D67134"/>
                </a:solidFill>
                <a:latin typeface="CourierNewPSMT" charset="0"/>
                <a:ea typeface="ヒラギノ角ゴ Pro W3" pitchFamily="127" charset="-128"/>
              </a:rPr>
              <a:t>+ </a:t>
            </a:r>
            <a:r>
              <a:rPr lang="en-US" altLang="en-US" sz="3200" baseline="30000" dirty="0" smtClean="0">
                <a:solidFill>
                  <a:srgbClr val="141413"/>
                </a:solidFill>
                <a:latin typeface="CourierNewPSMT" charset="0"/>
                <a:ea typeface="ヒラギノ角ゴ Pro W3" pitchFamily="127" charset="-128"/>
              </a:rPr>
              <a:t>order[</a:t>
            </a:r>
            <a:r>
              <a:rPr lang="en-US" altLang="en-US" sz="3200" baseline="30000" dirty="0" smtClean="0">
                <a:solidFill>
                  <a:srgbClr val="007833"/>
                </a:solidFill>
                <a:latin typeface="CourierNewPSMT" charset="0"/>
                <a:ea typeface="ヒラギノ角ゴ Pro W3" pitchFamily="127" charset="-128"/>
              </a:rPr>
              <a:t>"item" </a:t>
            </a:r>
            <a:r>
              <a:rPr lang="en-US" altLang="en-US" sz="3200" baseline="30000" dirty="0" smtClean="0">
                <a:solidFill>
                  <a:srgbClr val="D67134"/>
                </a:solidFill>
                <a:latin typeface="CourierNewPSMT" charset="0"/>
                <a:ea typeface="ヒラギノ角ゴ Pro W3" pitchFamily="127" charset="-128"/>
              </a:rPr>
              <a:t>+ </a:t>
            </a:r>
            <a:r>
              <a:rPr lang="en-US" altLang="en-US" sz="3200" baseline="30000" dirty="0" err="1" smtClean="0">
                <a:solidFill>
                  <a:srgbClr val="141413"/>
                </a:solidFill>
                <a:latin typeface="CourierNewPSMT" charset="0"/>
                <a:ea typeface="ヒラギノ角ゴ Pro W3" pitchFamily="127" charset="-128"/>
              </a:rPr>
              <a:t>i</a:t>
            </a: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smtClean="0">
                <a:solidFill>
                  <a:srgbClr val="D67134"/>
                </a:solidFill>
                <a:latin typeface="CourierNewPSMT" charset="0"/>
                <a:ea typeface="ヒラギノ角ゴ Pro W3" pitchFamily="127" charset="-128"/>
              </a:rPr>
              <a:t>+ </a:t>
            </a:r>
            <a:r>
              <a:rPr lang="en-US" altLang="en-US" sz="3200" baseline="30000" dirty="0" smtClean="0">
                <a:solidFill>
                  <a:srgbClr val="007833"/>
                </a:solidFill>
                <a:latin typeface="CourierNewPSMT" charset="0"/>
                <a:ea typeface="ヒラギノ角ゴ Pro W3" pitchFamily="127" charset="-128"/>
              </a:rPr>
              <a:t>"&lt;/p&gt;"</a:t>
            </a:r>
            <a:r>
              <a:rPr lang="en-US" altLang="en-US" sz="3200" baseline="30000" dirty="0" smtClean="0">
                <a:solidFill>
                  <a:srgbClr val="141413"/>
                </a:solidFill>
                <a:latin typeface="CourierNewPSMT" charset="0"/>
                <a:ea typeface="ヒラギノ角ゴ Pro W3" pitchFamily="127" charset="-128"/>
              </a:rPr>
              <a:t>; </a:t>
            </a:r>
          </a:p>
          <a:p>
            <a:pPr lvl="2">
              <a:buFontTx/>
              <a:buNone/>
            </a:pP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err="1" smtClean="0">
                <a:solidFill>
                  <a:srgbClr val="00477B"/>
                </a:solidFill>
                <a:latin typeface="CourierNewPSMT" charset="0"/>
                <a:ea typeface="ヒラギノ角ゴ Pro W3" pitchFamily="127" charset="-128"/>
              </a:rPr>
              <a:t>document</a:t>
            </a:r>
            <a:r>
              <a:rPr lang="en-US" altLang="en-US" sz="3200" baseline="30000" dirty="0" err="1" smtClean="0">
                <a:solidFill>
                  <a:srgbClr val="141413"/>
                </a:solidFill>
                <a:latin typeface="CourierNewPSMT" charset="0"/>
                <a:ea typeface="ヒラギノ角ゴ Pro W3" pitchFamily="127" charset="-128"/>
              </a:rPr>
              <a:t>.getElementById</a:t>
            </a:r>
            <a:r>
              <a:rPr lang="en-US" altLang="en-US" sz="3200" baseline="30000" dirty="0" smtClean="0">
                <a:solidFill>
                  <a:srgbClr val="141413"/>
                </a:solidFill>
                <a:latin typeface="CourierNewPSMT" charset="0"/>
                <a:ea typeface="ヒラギノ角ゴ Pro W3" pitchFamily="127" charset="-128"/>
              </a:rPr>
              <a:t>(</a:t>
            </a:r>
            <a:r>
              <a:rPr lang="en-US" altLang="en-US" sz="3200" baseline="30000" dirty="0" smtClean="0">
                <a:solidFill>
                  <a:srgbClr val="007833"/>
                </a:solidFill>
                <a:latin typeface="CourierNewPSMT" charset="0"/>
                <a:ea typeface="ヒラギノ角ゴ Pro W3" pitchFamily="127" charset="-128"/>
              </a:rPr>
              <a:t>"</a:t>
            </a:r>
            <a:r>
              <a:rPr lang="en-US" altLang="en-US" sz="3200" baseline="30000" dirty="0" err="1" smtClean="0">
                <a:solidFill>
                  <a:srgbClr val="007833"/>
                </a:solidFill>
                <a:latin typeface="CourierNewPSMT" charset="0"/>
                <a:ea typeface="ヒラギノ角ゴ Pro W3" pitchFamily="127" charset="-128"/>
              </a:rPr>
              <a:t>itemList</a:t>
            </a:r>
            <a:r>
              <a:rPr lang="en-US" altLang="en-US" sz="3200" baseline="30000" dirty="0" smtClean="0">
                <a:solidFill>
                  <a:srgbClr val="007833"/>
                </a:solidFill>
                <a:latin typeface="CourierNewPSMT" charset="0"/>
                <a:ea typeface="ヒラギノ角ゴ Pro W3" pitchFamily="127" charset="-128"/>
              </a:rPr>
              <a:t>"</a:t>
            </a:r>
            <a:r>
              <a:rPr lang="en-US" altLang="en-US" sz="3200" baseline="30000" dirty="0" smtClean="0">
                <a:solidFill>
                  <a:srgbClr val="141413"/>
                </a:solidFill>
                <a:latin typeface="CourierNewPSMT" charset="0"/>
                <a:ea typeface="ヒラギノ角ゴ Pro W3" pitchFamily="127" charset="-128"/>
              </a:rPr>
              <a:t>).</a:t>
            </a:r>
            <a:r>
              <a:rPr lang="en-US" altLang="en-US" sz="3200" baseline="30000" dirty="0" err="1" smtClean="0">
                <a:solidFill>
                  <a:srgbClr val="141413"/>
                </a:solidFill>
                <a:latin typeface="CourierNewPSMT" charset="0"/>
                <a:ea typeface="ヒラギノ角ゴ Pro W3" pitchFamily="127" charset="-128"/>
              </a:rPr>
              <a:t>innerHTML</a:t>
            </a: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smtClean="0">
                <a:solidFill>
                  <a:srgbClr val="D67134"/>
                </a:solidFill>
                <a:latin typeface="CourierNewPSMT" charset="0"/>
                <a:ea typeface="ヒラギノ角ゴ Pro W3" pitchFamily="127" charset="-128"/>
              </a:rPr>
              <a:t>+=</a:t>
            </a:r>
            <a:endParaRPr lang="en-US" altLang="en-US" sz="3200" baseline="30000" dirty="0" smtClean="0">
              <a:solidFill>
                <a:srgbClr val="141413"/>
              </a:solidFill>
              <a:latin typeface="LucidaGrande" charset="0"/>
              <a:ea typeface="ヒラギノ角ゴ Pro W3" pitchFamily="127" charset="-128"/>
            </a:endParaRPr>
          </a:p>
          <a:p>
            <a:pPr lvl="2">
              <a:buFontTx/>
              <a:buNone/>
            </a:pPr>
            <a:r>
              <a:rPr lang="en-US" altLang="en-US" sz="3200" baseline="30000" dirty="0" smtClean="0">
                <a:solidFill>
                  <a:srgbClr val="007833"/>
                </a:solidFill>
                <a:latin typeface="CourierNewPSMT" charset="0"/>
                <a:ea typeface="ヒラギノ角ゴ Pro W3" pitchFamily="127" charset="-128"/>
              </a:rPr>
              <a:t>      "&lt;p class='price'&gt;" </a:t>
            </a:r>
            <a:r>
              <a:rPr lang="en-US" altLang="en-US" sz="3200" baseline="30000" dirty="0" smtClean="0">
                <a:solidFill>
                  <a:srgbClr val="D67134"/>
                </a:solidFill>
                <a:latin typeface="CourierNewPSMT" charset="0"/>
                <a:ea typeface="ヒラギノ角ゴ Pro W3" pitchFamily="127" charset="-128"/>
              </a:rPr>
              <a:t>+ </a:t>
            </a:r>
            <a:r>
              <a:rPr lang="en-US" altLang="en-US" sz="3200" baseline="30000" dirty="0" smtClean="0">
                <a:solidFill>
                  <a:srgbClr val="141413"/>
                </a:solidFill>
                <a:latin typeface="CourierNewPSMT" charset="0"/>
                <a:ea typeface="ヒラギノ角ゴ Pro W3" pitchFamily="127" charset="-128"/>
              </a:rPr>
              <a:t>order[</a:t>
            </a:r>
            <a:r>
              <a:rPr lang="en-US" altLang="en-US" sz="3200" baseline="30000" dirty="0" smtClean="0">
                <a:solidFill>
                  <a:srgbClr val="007833"/>
                </a:solidFill>
                <a:latin typeface="CourierNewPSMT" charset="0"/>
                <a:ea typeface="ヒラギノ角ゴ Pro W3" pitchFamily="127" charset="-128"/>
              </a:rPr>
              <a:t>"price" </a:t>
            </a:r>
            <a:r>
              <a:rPr lang="en-US" altLang="en-US" sz="3200" baseline="30000" dirty="0" smtClean="0">
                <a:solidFill>
                  <a:srgbClr val="D67134"/>
                </a:solidFill>
                <a:latin typeface="CourierNewPSMT" charset="0"/>
                <a:ea typeface="ヒラギノ角ゴ Pro W3" pitchFamily="127" charset="-128"/>
              </a:rPr>
              <a:t>+ </a:t>
            </a:r>
            <a:r>
              <a:rPr lang="en-US" altLang="en-US" sz="3200" baseline="30000" dirty="0" err="1" smtClean="0">
                <a:solidFill>
                  <a:srgbClr val="141413"/>
                </a:solidFill>
                <a:latin typeface="CourierNewPSMT" charset="0"/>
                <a:ea typeface="ヒラギノ角ゴ Pro W3" pitchFamily="127" charset="-128"/>
              </a:rPr>
              <a:t>i</a:t>
            </a:r>
            <a:r>
              <a:rPr lang="en-US" altLang="en-US" sz="3200" baseline="30000" dirty="0" smtClean="0">
                <a:solidFill>
                  <a:srgbClr val="141413"/>
                </a:solidFill>
                <a:latin typeface="CourierNewPSMT" charset="0"/>
                <a:ea typeface="ヒラギノ角ゴ Pro W3" pitchFamily="127" charset="-128"/>
              </a:rPr>
              <a:t>] </a:t>
            </a:r>
            <a:r>
              <a:rPr lang="en-US" altLang="en-US" sz="3200" baseline="30000" dirty="0" smtClean="0">
                <a:solidFill>
                  <a:srgbClr val="D67134"/>
                </a:solidFill>
                <a:latin typeface="CourierNewPSMT" charset="0"/>
                <a:ea typeface="ヒラギノ角ゴ Pro W3" pitchFamily="127" charset="-128"/>
              </a:rPr>
              <a:t>+ </a:t>
            </a:r>
            <a:r>
              <a:rPr lang="en-US" altLang="en-US" sz="3200" baseline="30000" dirty="0" smtClean="0">
                <a:solidFill>
                  <a:srgbClr val="007833"/>
                </a:solidFill>
                <a:latin typeface="CourierNewPSMT" charset="0"/>
                <a:ea typeface="ヒラギノ角ゴ Pro W3" pitchFamily="127" charset="-128"/>
              </a:rPr>
              <a:t>"&lt;/p&gt;"</a:t>
            </a:r>
            <a:r>
              <a:rPr lang="en-US" altLang="en-US" sz="3200" baseline="30000" dirty="0" smtClean="0">
                <a:solidFill>
                  <a:srgbClr val="141413"/>
                </a:solidFill>
                <a:latin typeface="CourierNewPSMT" charset="0"/>
                <a:ea typeface="ヒラギノ角ゴ Pro W3" pitchFamily="127" charset="-128"/>
              </a:rPr>
              <a:t>;</a:t>
            </a:r>
          </a:p>
          <a:p>
            <a:pPr lvl="2">
              <a:buFontTx/>
              <a:buNone/>
            </a:pPr>
            <a:r>
              <a:rPr lang="en-US" altLang="en-US" sz="2800" baseline="30000" dirty="0" smtClean="0">
                <a:solidFill>
                  <a:srgbClr val="141413"/>
                </a:solidFill>
                <a:latin typeface="CourierNewPSMT" charset="0"/>
                <a:ea typeface="ヒラギノ角ゴ Pro W3" pitchFamily="127" charset="-128"/>
              </a:rPr>
              <a:t>}</a:t>
            </a:r>
            <a:r>
              <a:rPr lang="en-US" altLang="en-US" sz="3200" baseline="30000" dirty="0" smtClean="0">
                <a:solidFill>
                  <a:srgbClr val="141413"/>
                </a:solidFill>
                <a:latin typeface="CourierNewPSMT" charset="0"/>
                <a:ea typeface="ヒラギノ角ゴ Pro W3" pitchFamily="127" charset="-128"/>
              </a:rPr>
              <a:t>;</a:t>
            </a:r>
            <a:endParaRPr lang="en-US" altLang="en-US" sz="3200" dirty="0" smtClean="0">
              <a:latin typeface="Courier New" pitchFamily="49" charset="0"/>
              <a:ea typeface="ヒラギノ角ゴ Pro W3" pitchFamily="127" charset="-128"/>
            </a:endParaRPr>
          </a:p>
        </p:txBody>
      </p:sp>
      <p:sp>
        <p:nvSpPr>
          <p:cNvPr id="43012" name="Rectangle 2"/>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Referring to Object Properties as Associative Arrays</a:t>
            </a:r>
          </a:p>
        </p:txBody>
      </p:sp>
    </p:spTree>
    <p:extLst>
      <p:ext uri="{BB962C8B-B14F-4D97-AF65-F5344CB8AC3E}">
        <p14:creationId xmlns:p14="http://schemas.microsoft.com/office/powerpoint/2010/main" val="3354542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idx="1"/>
          </p:nvPr>
        </p:nvSpPr>
        <p:spPr/>
        <p:txBody>
          <a:bodyPr>
            <a:normAutofit/>
          </a:bodyPr>
          <a:lstStyle/>
          <a:p>
            <a:pPr eaLnBrk="1" hangingPunct="1"/>
            <a:r>
              <a:rPr lang="en-US" altLang="en-US" dirty="0" smtClean="0">
                <a:ea typeface="ヒラギノ角ゴ Pro W3" pitchFamily="127" charset="-128"/>
              </a:rPr>
              <a:t>Can also write generic code to add new object properties that incorporate numbers</a:t>
            </a:r>
          </a:p>
          <a:p>
            <a:pPr lvl="1" eaLnBrk="1" hangingPunct="1"/>
            <a:r>
              <a:rPr lang="en-US" altLang="en-US" dirty="0" smtClean="0">
                <a:ea typeface="ヒラギノ角ゴ Pro W3" pitchFamily="127" charset="-128"/>
              </a:rPr>
              <a:t>Example—adding items to shopping cart:</a:t>
            </a:r>
          </a:p>
          <a:p>
            <a:pPr lvl="1" eaLnBrk="1" hangingPunct="1"/>
            <a:endParaRPr lang="en-US" altLang="en-US" baseline="30000" dirty="0" smtClean="0">
              <a:solidFill>
                <a:srgbClr val="141413"/>
              </a:solidFill>
              <a:latin typeface="CourierNewPSMT" charset="0"/>
              <a:ea typeface="ヒラギノ角ゴ Pro W3" pitchFamily="127" charset="-128"/>
            </a:endParaRPr>
          </a:p>
          <a:p>
            <a:pPr lvl="1">
              <a:buFontTx/>
              <a:buNone/>
            </a:pPr>
            <a:r>
              <a:rPr lang="en-US" altLang="en-US" sz="2000" baseline="30000" dirty="0" err="1" smtClean="0">
                <a:solidFill>
                  <a:srgbClr val="141413"/>
                </a:solidFill>
                <a:latin typeface="CourierNewPSMT" charset="0"/>
                <a:ea typeface="ヒラギノ角ゴ Pro W3" pitchFamily="127" charset="-128"/>
              </a:rPr>
              <a:t>totalItems</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D67134"/>
                </a:solidFill>
                <a:latin typeface="CourierNewPSMT" charset="0"/>
                <a:ea typeface="ヒラギノ角ゴ Pro W3" pitchFamily="127" charset="-128"/>
              </a:rPr>
              <a:t>+= </a:t>
            </a:r>
            <a:r>
              <a:rPr lang="en-US" altLang="en-US" sz="2000" baseline="30000" dirty="0" smtClean="0">
                <a:solidFill>
                  <a:srgbClr val="00477B"/>
                </a:solidFill>
                <a:latin typeface="CourierNewPSMT" charset="0"/>
                <a:ea typeface="ヒラギノ角ゴ Pro W3" pitchFamily="127" charset="-128"/>
              </a:rPr>
              <a:t>1</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777877"/>
                </a:solidFill>
                <a:latin typeface="CourierNewPSMT" charset="0"/>
                <a:ea typeface="ヒラギノ角ゴ Pro W3" pitchFamily="127" charset="-128"/>
              </a:rPr>
              <a:t>// increment counter of items in order</a:t>
            </a:r>
          </a:p>
          <a:p>
            <a:pPr lvl="1">
              <a:buFontTx/>
              <a:buNone/>
            </a:pPr>
            <a:r>
              <a:rPr lang="en-US" altLang="en-US" sz="2000" baseline="30000" dirty="0" err="1" smtClean="0">
                <a:solidFill>
                  <a:srgbClr val="141413"/>
                </a:solidFill>
                <a:latin typeface="CourierNewPSMT" charset="0"/>
                <a:ea typeface="ヒラギノ角ゴ Pro W3" pitchFamily="127" charset="-128"/>
              </a:rPr>
              <a:t>currentItem</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D67134"/>
                </a:solidFill>
                <a:latin typeface="CourierNewPSMT" charset="0"/>
                <a:ea typeface="ヒラギノ角ゴ Pro W3" pitchFamily="127" charset="-128"/>
              </a:rPr>
              <a:t>= </a:t>
            </a:r>
            <a:r>
              <a:rPr lang="en-US" altLang="en-US" sz="2000" baseline="30000" dirty="0" err="1" smtClean="0">
                <a:solidFill>
                  <a:srgbClr val="00477B"/>
                </a:solidFill>
                <a:latin typeface="CourierNewPSMT" charset="0"/>
                <a:ea typeface="ヒラギノ角ゴ Pro W3" pitchFamily="127" charset="-128"/>
              </a:rPr>
              <a:t>document</a:t>
            </a:r>
            <a:r>
              <a:rPr lang="en-US" altLang="en-US" sz="2000" baseline="30000" dirty="0" err="1" smtClean="0">
                <a:solidFill>
                  <a:srgbClr val="141413"/>
                </a:solidFill>
                <a:latin typeface="CourierNewPSMT" charset="0"/>
                <a:ea typeface="ヒラギノ角ゴ Pro W3" pitchFamily="127" charset="-128"/>
              </a:rPr>
              <a:t>.getElementById</a:t>
            </a:r>
            <a:r>
              <a:rPr lang="en-US" altLang="en-US" sz="2000" baseline="30000" dirty="0" smtClean="0">
                <a:solidFill>
                  <a:srgbClr val="141413"/>
                </a:solidFill>
                <a:latin typeface="CourierNewPSMT" charset="0"/>
                <a:ea typeface="ヒラギノ角ゴ Pro W3" pitchFamily="127" charset="-128"/>
              </a:rPr>
              <a:t>(</a:t>
            </a:r>
            <a:r>
              <a:rPr lang="en-US" altLang="en-US" sz="2000" baseline="30000" dirty="0" smtClean="0">
                <a:solidFill>
                  <a:srgbClr val="007833"/>
                </a:solidFill>
                <a:latin typeface="CourierNewPSMT" charset="0"/>
                <a:ea typeface="ヒラギノ角ゴ Pro W3" pitchFamily="127" charset="-128"/>
              </a:rPr>
              <a:t>"</a:t>
            </a:r>
            <a:r>
              <a:rPr lang="en-US" altLang="en-US" sz="2000" baseline="30000" dirty="0" err="1" smtClean="0">
                <a:solidFill>
                  <a:srgbClr val="007833"/>
                </a:solidFill>
                <a:latin typeface="CourierNewPSMT" charset="0"/>
                <a:ea typeface="ヒラギノ角ゴ Pro W3" pitchFamily="127" charset="-128"/>
              </a:rPr>
              <a:t>itemName</a:t>
            </a:r>
            <a:r>
              <a:rPr lang="en-US" altLang="en-US" sz="2000" baseline="30000" dirty="0" smtClean="0">
                <a:solidFill>
                  <a:srgbClr val="007833"/>
                </a:solidFill>
                <a:latin typeface="CourierNewPSMT" charset="0"/>
                <a:ea typeface="ヒラギノ角ゴ Pro W3" pitchFamily="127" charset="-128"/>
              </a:rPr>
              <a:t>"</a:t>
            </a:r>
            <a:r>
              <a:rPr lang="en-US" altLang="en-US" sz="2000" baseline="30000" dirty="0" smtClean="0">
                <a:solidFill>
                  <a:srgbClr val="141413"/>
                </a:solidFill>
                <a:latin typeface="CourierNewPSMT" charset="0"/>
                <a:ea typeface="ヒラギノ角ゴ Pro W3" pitchFamily="127" charset="-128"/>
              </a:rPr>
              <a:t>).</a:t>
            </a:r>
            <a:r>
              <a:rPr lang="en-US" altLang="en-US" sz="2000" baseline="30000" dirty="0" err="1" smtClean="0">
                <a:solidFill>
                  <a:srgbClr val="141413"/>
                </a:solidFill>
                <a:latin typeface="CourierNewPSMT" charset="0"/>
                <a:ea typeface="ヒラギノ角ゴ Pro W3" pitchFamily="127" charset="-128"/>
              </a:rPr>
              <a:t>innerHTML</a:t>
            </a:r>
            <a:r>
              <a:rPr lang="en-US" altLang="en-US" sz="2000" baseline="30000" dirty="0" smtClean="0">
                <a:solidFill>
                  <a:srgbClr val="141413"/>
                </a:solidFill>
                <a:latin typeface="CourierNewPSMT" charset="0"/>
                <a:ea typeface="ヒラギノ角ゴ Pro W3" pitchFamily="127" charset="-128"/>
              </a:rPr>
              <a:t>;</a:t>
            </a:r>
          </a:p>
          <a:p>
            <a:pPr lvl="1">
              <a:buFontTx/>
              <a:buNone/>
            </a:pPr>
            <a:r>
              <a:rPr lang="en-US" altLang="en-US" sz="2000" baseline="30000" dirty="0" err="1" smtClean="0">
                <a:solidFill>
                  <a:srgbClr val="141413"/>
                </a:solidFill>
                <a:latin typeface="CourierNewPSMT" charset="0"/>
                <a:ea typeface="ヒラギノ角ゴ Pro W3" pitchFamily="127" charset="-128"/>
              </a:rPr>
              <a:t>currentPrice</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D67134"/>
                </a:solidFill>
                <a:latin typeface="CourierNewPSMT" charset="0"/>
                <a:ea typeface="ヒラギノ角ゴ Pro W3" pitchFamily="127" charset="-128"/>
              </a:rPr>
              <a:t>= </a:t>
            </a:r>
            <a:r>
              <a:rPr lang="en-US" altLang="en-US" sz="2000" baseline="30000" dirty="0" err="1" smtClean="0">
                <a:solidFill>
                  <a:srgbClr val="00477B"/>
                </a:solidFill>
                <a:latin typeface="CourierNewPSMT" charset="0"/>
                <a:ea typeface="ヒラギノ角ゴ Pro W3" pitchFamily="127" charset="-128"/>
              </a:rPr>
              <a:t>document</a:t>
            </a:r>
            <a:r>
              <a:rPr lang="en-US" altLang="en-US" sz="2000" baseline="30000" dirty="0" err="1" smtClean="0">
                <a:solidFill>
                  <a:srgbClr val="141413"/>
                </a:solidFill>
                <a:latin typeface="CourierNewPSMT" charset="0"/>
                <a:ea typeface="ヒラギノ角ゴ Pro W3" pitchFamily="127" charset="-128"/>
              </a:rPr>
              <a:t>.getElementById</a:t>
            </a:r>
            <a:r>
              <a:rPr lang="en-US" altLang="en-US" sz="2000" baseline="30000" dirty="0" smtClean="0">
                <a:solidFill>
                  <a:srgbClr val="141413"/>
                </a:solidFill>
                <a:latin typeface="CourierNewPSMT" charset="0"/>
                <a:ea typeface="ヒラギノ角ゴ Pro W3" pitchFamily="127" charset="-128"/>
              </a:rPr>
              <a:t>(</a:t>
            </a:r>
            <a:r>
              <a:rPr lang="en-US" altLang="en-US" sz="2000" baseline="30000" dirty="0" smtClean="0">
                <a:solidFill>
                  <a:srgbClr val="007833"/>
                </a:solidFill>
                <a:latin typeface="CourierNewPSMT" charset="0"/>
                <a:ea typeface="ヒラギノ角ゴ Pro W3" pitchFamily="127" charset="-128"/>
              </a:rPr>
              <a:t>"</a:t>
            </a:r>
            <a:r>
              <a:rPr lang="en-US" altLang="en-US" sz="2000" baseline="30000" dirty="0" err="1" smtClean="0">
                <a:solidFill>
                  <a:srgbClr val="007833"/>
                </a:solidFill>
                <a:latin typeface="CourierNewPSMT" charset="0"/>
                <a:ea typeface="ヒラギノ角ゴ Pro W3" pitchFamily="127" charset="-128"/>
              </a:rPr>
              <a:t>itemPrice</a:t>
            </a:r>
            <a:r>
              <a:rPr lang="en-US" altLang="en-US" sz="2000" baseline="30000" dirty="0" smtClean="0">
                <a:solidFill>
                  <a:srgbClr val="007833"/>
                </a:solidFill>
                <a:latin typeface="CourierNewPSMT" charset="0"/>
                <a:ea typeface="ヒラギノ角ゴ Pro W3" pitchFamily="127" charset="-128"/>
              </a:rPr>
              <a:t>"</a:t>
            </a:r>
            <a:r>
              <a:rPr lang="en-US" altLang="en-US" sz="2000" baseline="30000" dirty="0" smtClean="0">
                <a:solidFill>
                  <a:srgbClr val="141413"/>
                </a:solidFill>
                <a:latin typeface="CourierNewPSMT" charset="0"/>
                <a:ea typeface="ヒラギノ角ゴ Pro W3" pitchFamily="127" charset="-128"/>
              </a:rPr>
              <a:t>).</a:t>
            </a:r>
            <a:r>
              <a:rPr lang="en-US" altLang="en-US" sz="2000" baseline="30000" dirty="0" err="1" smtClean="0">
                <a:solidFill>
                  <a:srgbClr val="141413"/>
                </a:solidFill>
                <a:latin typeface="CourierNewPSMT" charset="0"/>
                <a:ea typeface="ヒラギノ角ゴ Pro W3" pitchFamily="127" charset="-128"/>
              </a:rPr>
              <a:t>innerHTML</a:t>
            </a:r>
            <a:r>
              <a:rPr lang="en-US" altLang="en-US" sz="2000" baseline="30000" dirty="0" smtClean="0">
                <a:solidFill>
                  <a:srgbClr val="141413"/>
                </a:solidFill>
                <a:latin typeface="CourierNewPSMT" charset="0"/>
                <a:ea typeface="ヒラギノ角ゴ Pro W3" pitchFamily="127" charset="-128"/>
              </a:rPr>
              <a:t>;</a:t>
            </a:r>
          </a:p>
          <a:p>
            <a:pPr lvl="1">
              <a:buFontTx/>
              <a:buNone/>
            </a:pPr>
            <a:r>
              <a:rPr lang="en-US" altLang="en-US" sz="2000" baseline="30000" dirty="0" err="1" smtClean="0">
                <a:solidFill>
                  <a:srgbClr val="141413"/>
                </a:solidFill>
                <a:latin typeface="CourierNewPSMT" charset="0"/>
                <a:ea typeface="ヒラギノ角ゴ Pro W3" pitchFamily="127" charset="-128"/>
              </a:rPr>
              <a:t>newItemPropertyName</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D67134"/>
                </a:solidFill>
                <a:latin typeface="CourierNewPSMT" charset="0"/>
                <a:ea typeface="ヒラギノ角ゴ Pro W3" pitchFamily="127" charset="-128"/>
              </a:rPr>
              <a:t>= </a:t>
            </a:r>
            <a:r>
              <a:rPr lang="en-US" altLang="en-US" sz="2000" baseline="30000" dirty="0" smtClean="0">
                <a:solidFill>
                  <a:srgbClr val="007833"/>
                </a:solidFill>
                <a:latin typeface="CourierNewPSMT" charset="0"/>
                <a:ea typeface="ヒラギノ角ゴ Pro W3" pitchFamily="127" charset="-128"/>
              </a:rPr>
              <a:t>"item" </a:t>
            </a:r>
            <a:r>
              <a:rPr lang="en-US" altLang="en-US" sz="2000" baseline="30000" dirty="0" smtClean="0">
                <a:solidFill>
                  <a:srgbClr val="D67134"/>
                </a:solidFill>
                <a:latin typeface="CourierNewPSMT" charset="0"/>
                <a:ea typeface="ヒラギノ角ゴ Pro W3" pitchFamily="127" charset="-128"/>
              </a:rPr>
              <a:t>+ </a:t>
            </a:r>
            <a:r>
              <a:rPr lang="en-US" altLang="en-US" sz="2000" baseline="30000" dirty="0" err="1" smtClean="0">
                <a:solidFill>
                  <a:srgbClr val="141413"/>
                </a:solidFill>
                <a:latin typeface="CourierNewPSMT" charset="0"/>
                <a:ea typeface="ヒラギノ角ゴ Pro W3" pitchFamily="127" charset="-128"/>
              </a:rPr>
              <a:t>totalItems</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777877"/>
                </a:solidFill>
                <a:latin typeface="CourierNewPSMT" charset="0"/>
                <a:ea typeface="ヒラギノ角ゴ Pro W3" pitchFamily="127" charset="-128"/>
              </a:rPr>
              <a:t>// "item4"</a:t>
            </a:r>
          </a:p>
          <a:p>
            <a:pPr lvl="1">
              <a:buFontTx/>
              <a:buNone/>
            </a:pPr>
            <a:r>
              <a:rPr lang="en-US" altLang="en-US" sz="2000" baseline="30000" dirty="0" err="1" smtClean="0">
                <a:solidFill>
                  <a:srgbClr val="141413"/>
                </a:solidFill>
                <a:latin typeface="CourierNewPSMT" charset="0"/>
                <a:ea typeface="ヒラギノ角ゴ Pro W3" pitchFamily="127" charset="-128"/>
              </a:rPr>
              <a:t>newPricePropertyName</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D67134"/>
                </a:solidFill>
                <a:latin typeface="CourierNewPSMT" charset="0"/>
                <a:ea typeface="ヒラギノ角ゴ Pro W3" pitchFamily="127" charset="-128"/>
              </a:rPr>
              <a:t>= </a:t>
            </a:r>
            <a:r>
              <a:rPr lang="en-US" altLang="en-US" sz="2000" baseline="30000" dirty="0" smtClean="0">
                <a:solidFill>
                  <a:srgbClr val="007833"/>
                </a:solidFill>
                <a:latin typeface="CourierNewPSMT" charset="0"/>
                <a:ea typeface="ヒラギノ角ゴ Pro W3" pitchFamily="127" charset="-128"/>
              </a:rPr>
              <a:t>"price" </a:t>
            </a:r>
            <a:r>
              <a:rPr lang="en-US" altLang="en-US" sz="2000" baseline="30000" dirty="0" smtClean="0">
                <a:solidFill>
                  <a:srgbClr val="D67134"/>
                </a:solidFill>
                <a:latin typeface="CourierNewPSMT" charset="0"/>
                <a:ea typeface="ヒラギノ角ゴ Pro W3" pitchFamily="127" charset="-128"/>
              </a:rPr>
              <a:t>+ </a:t>
            </a:r>
            <a:r>
              <a:rPr lang="en-US" altLang="en-US" sz="2000" baseline="30000" dirty="0" err="1" smtClean="0">
                <a:solidFill>
                  <a:srgbClr val="141413"/>
                </a:solidFill>
                <a:latin typeface="CourierNewPSMT" charset="0"/>
                <a:ea typeface="ヒラギノ角ゴ Pro W3" pitchFamily="127" charset="-128"/>
              </a:rPr>
              <a:t>totalItems</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777877"/>
                </a:solidFill>
                <a:latin typeface="CourierNewPSMT" charset="0"/>
                <a:ea typeface="ヒラギノ角ゴ Pro W3" pitchFamily="127" charset="-128"/>
              </a:rPr>
              <a:t>// "price4"</a:t>
            </a:r>
          </a:p>
          <a:p>
            <a:pPr lvl="1">
              <a:buFontTx/>
              <a:buNone/>
            </a:pPr>
            <a:r>
              <a:rPr lang="en-US" altLang="en-US" sz="2000" baseline="30000" dirty="0" err="1" smtClean="0">
                <a:solidFill>
                  <a:srgbClr val="141413"/>
                </a:solidFill>
                <a:latin typeface="CourierNewPSMT" charset="0"/>
                <a:ea typeface="ヒラギノ角ゴ Pro W3" pitchFamily="127" charset="-128"/>
              </a:rPr>
              <a:t>order.newItemPropertyName</a:t>
            </a:r>
            <a:r>
              <a:rPr lang="en-US" altLang="en-US" sz="2000" baseline="30000" dirty="0" smtClean="0">
                <a:solidFill>
                  <a:srgbClr val="141413"/>
                </a:solidFill>
                <a:latin typeface="CourierNewPSMT" charset="0"/>
                <a:ea typeface="ヒラギノ角ゴ Pro W3" pitchFamily="127" charset="-128"/>
              </a:rPr>
              <a:t> </a:t>
            </a:r>
            <a:r>
              <a:rPr lang="en-US" altLang="en-US" sz="2000" baseline="30000" dirty="0" smtClean="0">
                <a:solidFill>
                  <a:srgbClr val="D67134"/>
                </a:solidFill>
                <a:latin typeface="CourierNewPSMT" charset="0"/>
                <a:ea typeface="ヒラギノ角ゴ Pro W3" pitchFamily="127" charset="-128"/>
              </a:rPr>
              <a:t>= </a:t>
            </a:r>
            <a:r>
              <a:rPr lang="en-US" altLang="en-US" sz="2000" baseline="30000" dirty="0" err="1" smtClean="0">
                <a:solidFill>
                  <a:srgbClr val="141413"/>
                </a:solidFill>
                <a:latin typeface="CourierNewPSMT" charset="0"/>
                <a:ea typeface="ヒラギノ角ゴ Pro W3" pitchFamily="127" charset="-128"/>
              </a:rPr>
              <a:t>currentItem</a:t>
            </a:r>
            <a:r>
              <a:rPr lang="en-US" altLang="en-US" sz="2000" baseline="30000" dirty="0" smtClean="0">
                <a:solidFill>
                  <a:srgbClr val="141413"/>
                </a:solidFill>
                <a:latin typeface="CourierNewPSMT" charset="0"/>
                <a:ea typeface="ヒラギノ角ゴ Pro W3" pitchFamily="127" charset="-128"/>
              </a:rPr>
              <a:t>; </a:t>
            </a:r>
            <a:r>
              <a:rPr lang="pl-PL" altLang="en-US" sz="2000" baseline="30000" dirty="0" smtClean="0">
                <a:solidFill>
                  <a:srgbClr val="777877"/>
                </a:solidFill>
                <a:latin typeface="CourierNewPSMT" charset="0"/>
                <a:ea typeface="ヒラギノ角ゴ Pro W3" pitchFamily="127" charset="-128"/>
              </a:rPr>
              <a:t>// order.item4 = (name)</a:t>
            </a:r>
          </a:p>
          <a:p>
            <a:pPr lvl="1">
              <a:buFontTx/>
              <a:buNone/>
            </a:pPr>
            <a:r>
              <a:rPr lang="pl-PL" altLang="en-US" sz="2000" baseline="30000" dirty="0" smtClean="0">
                <a:solidFill>
                  <a:srgbClr val="141413"/>
                </a:solidFill>
                <a:latin typeface="CourierNewPSMT" charset="0"/>
                <a:ea typeface="ヒラギノ角ゴ Pro W3" pitchFamily="127" charset="-128"/>
              </a:rPr>
              <a:t>order.newPricePropertyName </a:t>
            </a:r>
            <a:r>
              <a:rPr lang="pl-PL" altLang="en-US" sz="2000" baseline="30000" dirty="0" smtClean="0">
                <a:solidFill>
                  <a:srgbClr val="D67134"/>
                </a:solidFill>
                <a:latin typeface="CourierNewPSMT" charset="0"/>
                <a:ea typeface="ヒラギノ角ゴ Pro W3" pitchFamily="127" charset="-128"/>
              </a:rPr>
              <a:t>= </a:t>
            </a:r>
            <a:r>
              <a:rPr lang="pl-PL" altLang="en-US" sz="2000" baseline="30000" dirty="0" smtClean="0">
                <a:solidFill>
                  <a:srgbClr val="141413"/>
                </a:solidFill>
                <a:latin typeface="CourierNewPSMT" charset="0"/>
                <a:ea typeface="ヒラギノ角ゴ Pro W3" pitchFamily="127" charset="-128"/>
              </a:rPr>
              <a:t>currentPrice;</a:t>
            </a:r>
          </a:p>
          <a:p>
            <a:pPr lvl="1">
              <a:buFontTx/>
              <a:buNone/>
            </a:pPr>
            <a:r>
              <a:rPr lang="pl-PL" altLang="en-US" sz="2000" baseline="30000" dirty="0" smtClean="0">
                <a:solidFill>
                  <a:srgbClr val="777877"/>
                </a:solidFill>
                <a:latin typeface="CourierNewPSMT" charset="0"/>
                <a:ea typeface="ヒラギノ角ゴ Pro W3" pitchFamily="127" charset="-128"/>
              </a:rPr>
              <a:t>// order.price4 = (price)</a:t>
            </a:r>
            <a:r>
              <a:rPr lang="en-US" altLang="en-US" sz="2000" baseline="30000" dirty="0" smtClean="0">
                <a:solidFill>
                  <a:srgbClr val="141413"/>
                </a:solidFill>
                <a:latin typeface="CourierNewPSMT" charset="0"/>
                <a:ea typeface="ヒラギノ角ゴ Pro W3" pitchFamily="127" charset="-128"/>
              </a:rPr>
              <a:t>;</a:t>
            </a:r>
          </a:p>
          <a:p>
            <a:pPr marL="742950" lvl="2" indent="-342900"/>
            <a:r>
              <a:rPr lang="en-US" altLang="en-US" baseline="30000" dirty="0" smtClean="0">
                <a:solidFill>
                  <a:srgbClr val="141413"/>
                </a:solidFill>
                <a:latin typeface="CourierNewPSMT" charset="0"/>
                <a:ea typeface="ヒラギノ角ゴ Pro W3" pitchFamily="127" charset="-128"/>
              </a:rPr>
              <a:t>	</a:t>
            </a:r>
            <a:r>
              <a:rPr lang="en-US" altLang="en-US" dirty="0" smtClean="0">
                <a:ea typeface="ヒラギノ角ゴ Pro W3" pitchFamily="127" charset="-128"/>
              </a:rPr>
              <a:t>Allows for as many items as user wants to purchase</a:t>
            </a:r>
          </a:p>
          <a:p>
            <a:pPr>
              <a:buFontTx/>
              <a:buNone/>
            </a:pPr>
            <a:endParaRPr lang="en-US" altLang="en-US" sz="2400" dirty="0" smtClean="0">
              <a:latin typeface="Courier New" pitchFamily="49" charset="0"/>
              <a:ea typeface="ヒラギノ角ゴ Pro W3" pitchFamily="127" charset="-128"/>
            </a:endParaRPr>
          </a:p>
        </p:txBody>
      </p:sp>
      <p:sp>
        <p:nvSpPr>
          <p:cNvPr id="44036" name="Rectangle 2"/>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Referring to Object Properties as Associative Arrays</a:t>
            </a:r>
          </a:p>
        </p:txBody>
      </p:sp>
    </p:spTree>
    <p:extLst>
      <p:ext uri="{BB962C8B-B14F-4D97-AF65-F5344CB8AC3E}">
        <p14:creationId xmlns:p14="http://schemas.microsoft.com/office/powerpoint/2010/main" val="3204774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idx="1"/>
          </p:nvPr>
        </p:nvSpPr>
        <p:spPr/>
        <p:txBody>
          <a:bodyPr/>
          <a:lstStyle/>
          <a:p>
            <a:pPr eaLnBrk="1" hangingPunct="1"/>
            <a:r>
              <a:rPr lang="en-US" altLang="en-US" smtClean="0">
                <a:ea typeface="ヒラギノ角ゴ Pro W3" pitchFamily="127" charset="-128"/>
              </a:rPr>
              <a:t>Object method simply a function with a name within the object</a:t>
            </a:r>
          </a:p>
          <a:p>
            <a:pPr eaLnBrk="1" hangingPunct="1"/>
            <a:r>
              <a:rPr lang="en-US" altLang="en-US" smtClean="0">
                <a:ea typeface="ヒラギノ角ゴ Pro W3" pitchFamily="127" charset="-128"/>
              </a:rPr>
              <a:t>Two ways to add method to object</a:t>
            </a:r>
          </a:p>
          <a:p>
            <a:pPr lvl="1" eaLnBrk="1" hangingPunct="1"/>
            <a:r>
              <a:rPr lang="en-US" altLang="en-US" smtClean="0">
                <a:ea typeface="ヒラギノ角ゴ Pro W3" pitchFamily="127" charset="-128"/>
              </a:rPr>
              <a:t>Provide code for method in object</a:t>
            </a:r>
          </a:p>
          <a:p>
            <a:pPr lvl="1" eaLnBrk="1" hangingPunct="1"/>
            <a:r>
              <a:rPr lang="en-US" altLang="en-US" smtClean="0">
                <a:ea typeface="ヒラギノ角ゴ Pro W3" pitchFamily="127" charset="-128"/>
              </a:rPr>
              <a:t>Reference external function</a:t>
            </a:r>
          </a:p>
        </p:txBody>
      </p:sp>
      <p:sp>
        <p:nvSpPr>
          <p:cNvPr id="45060" name="Rectangle 4"/>
          <p:cNvSpPr>
            <a:spLocks noGrp="1" noChangeArrowheads="1"/>
          </p:cNvSpPr>
          <p:nvPr>
            <p:ph type="title"/>
          </p:nvPr>
        </p:nvSpPr>
        <p:spPr/>
        <p:txBody>
          <a:bodyPr/>
          <a:lstStyle/>
          <a:p>
            <a:pPr eaLnBrk="1" hangingPunct="1"/>
            <a:r>
              <a:rPr lang="en-US" altLang="en-US" smtClean="0">
                <a:ea typeface="ヒラギノ角ゴ Pro W3" pitchFamily="127" charset="-128"/>
              </a:rPr>
              <a:t>Creating Methods</a:t>
            </a:r>
          </a:p>
        </p:txBody>
      </p:sp>
    </p:spTree>
    <p:extLst>
      <p:ext uri="{BB962C8B-B14F-4D97-AF65-F5344CB8AC3E}">
        <p14:creationId xmlns:p14="http://schemas.microsoft.com/office/powerpoint/2010/main" val="35843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idx="1"/>
          </p:nvPr>
        </p:nvSpPr>
        <p:spPr/>
        <p:txBody>
          <a:bodyPr/>
          <a:lstStyle/>
          <a:p>
            <a:pPr eaLnBrk="1" hangingPunct="1"/>
            <a:r>
              <a:rPr lang="en-US" altLang="en-US" smtClean="0">
                <a:ea typeface="ヒラギノ角ゴ Pro W3" pitchFamily="127" charset="-128"/>
              </a:rPr>
              <a:t>Specify method name with anonymous function as value</a:t>
            </a:r>
          </a:p>
          <a:p>
            <a:pPr lvl="1" eaLnBrk="1" hangingPunct="1"/>
            <a:r>
              <a:rPr lang="en-US" altLang="en-US" smtClean="0">
                <a:ea typeface="ヒラギノ角ゴ Pro W3" pitchFamily="127" charset="-128"/>
              </a:rPr>
              <a:t>Example:</a:t>
            </a:r>
          </a:p>
        </p:txBody>
      </p:sp>
      <p:sp>
        <p:nvSpPr>
          <p:cNvPr id="46084" name="Rectangle 4"/>
          <p:cNvSpPr>
            <a:spLocks noGrp="1" noChangeArrowheads="1"/>
          </p:cNvSpPr>
          <p:nvPr>
            <p:ph type="title"/>
          </p:nvPr>
        </p:nvSpPr>
        <p:spPr/>
        <p:txBody>
          <a:bodyPr/>
          <a:lstStyle/>
          <a:p>
            <a:pPr eaLnBrk="1" hangingPunct="1"/>
            <a:r>
              <a:rPr lang="en-US" altLang="en-US" dirty="0" smtClean="0">
                <a:ea typeface="ヒラギノ角ゴ Pro W3" pitchFamily="127" charset="-128"/>
              </a:rPr>
              <a:t>Creating Methods</a:t>
            </a:r>
          </a:p>
        </p:txBody>
      </p:sp>
      <p:sp>
        <p:nvSpPr>
          <p:cNvPr id="46086" name="TextBox 1"/>
          <p:cNvSpPr txBox="1">
            <a:spLocks noChangeArrowheads="1"/>
          </p:cNvSpPr>
          <p:nvPr/>
        </p:nvSpPr>
        <p:spPr bwMode="auto">
          <a:xfrm>
            <a:off x="1219200" y="3124200"/>
            <a:ext cx="47815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a:solidFill>
                  <a:srgbClr val="D67134"/>
                </a:solidFill>
                <a:latin typeface="CourierNewPSMT" charset="0"/>
              </a:rPr>
              <a:t>var </a:t>
            </a:r>
            <a:r>
              <a:rPr lang="en-US" altLang="en-US" sz="2800" baseline="30000">
                <a:solidFill>
                  <a:srgbClr val="141413"/>
                </a:solidFill>
                <a:latin typeface="CourierNewPSMT" charset="0"/>
              </a:rPr>
              <a:t>order </a:t>
            </a:r>
            <a:r>
              <a:rPr lang="en-US" altLang="en-US" sz="2800" baseline="30000">
                <a:solidFill>
                  <a:srgbClr val="D67134"/>
                </a:solidFill>
                <a:latin typeface="CourierNewPSMT" charset="0"/>
              </a:rPr>
              <a:t>= </a:t>
            </a:r>
            <a:r>
              <a:rPr lang="en-US" altLang="en-US" sz="2800" baseline="30000">
                <a:solidFill>
                  <a:srgbClr val="141413"/>
                </a:solidFill>
                <a:latin typeface="CourierNewPSMT" charset="0"/>
              </a:rPr>
              <a:t>{</a:t>
            </a:r>
          </a:p>
          <a:p>
            <a:pPr eaLnBrk="1" hangingPunct="1"/>
            <a:r>
              <a:rPr lang="en-US" altLang="en-US" sz="2800" baseline="30000">
                <a:solidFill>
                  <a:srgbClr val="141413"/>
                </a:solidFill>
                <a:latin typeface="CourierNewPSMT" charset="0"/>
              </a:rPr>
              <a:t>   items: {},</a:t>
            </a:r>
          </a:p>
          <a:p>
            <a:pPr eaLnBrk="1" hangingPunct="1"/>
            <a:r>
              <a:rPr lang="en-US" altLang="en-US" sz="2800" baseline="30000">
                <a:solidFill>
                  <a:srgbClr val="141413"/>
                </a:solidFill>
                <a:latin typeface="CourierNewPSMT" charset="0"/>
              </a:rPr>
              <a:t>   generateInvoice: </a:t>
            </a:r>
            <a:r>
              <a:rPr lang="en-US" altLang="en-US" sz="2800" baseline="30000">
                <a:solidFill>
                  <a:srgbClr val="D67134"/>
                </a:solidFill>
                <a:latin typeface="CourierNewPSMT" charset="0"/>
              </a:rPr>
              <a:t>function</a:t>
            </a:r>
            <a:r>
              <a:rPr lang="en-US" altLang="en-US" sz="2800" baseline="30000">
                <a:solidFill>
                  <a:srgbClr val="141413"/>
                </a:solidFill>
                <a:latin typeface="CourierNewPSMT" charset="0"/>
              </a:rPr>
              <a:t>() { </a:t>
            </a:r>
          </a:p>
          <a:p>
            <a:pPr eaLnBrk="1" hangingPunct="1"/>
            <a:r>
              <a:rPr lang="en-US" altLang="en-US" sz="2800" baseline="30000">
                <a:solidFill>
                  <a:srgbClr val="141413"/>
                </a:solidFill>
                <a:latin typeface="CourierNewPSMT" charset="0"/>
              </a:rPr>
              <a:t>      </a:t>
            </a:r>
            <a:r>
              <a:rPr lang="en-US" altLang="en-US" sz="2800" baseline="30000">
                <a:solidFill>
                  <a:srgbClr val="777877"/>
                </a:solidFill>
                <a:latin typeface="CourierNewPSMT" charset="0"/>
              </a:rPr>
              <a:t>// </a:t>
            </a:r>
            <a:r>
              <a:rPr lang="en-US" altLang="en-US" sz="2800" i="1" baseline="30000">
                <a:solidFill>
                  <a:srgbClr val="777877"/>
                </a:solidFill>
                <a:latin typeface="CourierNewPS-ItalicMT" charset="0"/>
              </a:rPr>
              <a:t>function statements</a:t>
            </a:r>
          </a:p>
          <a:p>
            <a:pPr eaLnBrk="1" hangingPunct="1"/>
            <a:r>
              <a:rPr lang="en-US" altLang="en-US" sz="2800" baseline="30000">
                <a:solidFill>
                  <a:srgbClr val="141413"/>
                </a:solidFill>
                <a:latin typeface="CourierNewPSMT" charset="0"/>
              </a:rPr>
              <a:t>   } </a:t>
            </a:r>
            <a:endParaRPr lang="en-US" altLang="en-US" sz="2800" baseline="30000">
              <a:solidFill>
                <a:srgbClr val="007833"/>
              </a:solidFill>
              <a:latin typeface="CourierNewPSMT" charset="0"/>
            </a:endParaRPr>
          </a:p>
          <a:p>
            <a:pPr eaLnBrk="1" hangingPunct="1"/>
            <a:r>
              <a:rPr lang="en-US" altLang="en-US" sz="2800" baseline="30000">
                <a:solidFill>
                  <a:srgbClr val="141413"/>
                </a:solidFill>
                <a:latin typeface="CourierNewPSMT" charset="0"/>
              </a:rPr>
              <a:t>};</a:t>
            </a:r>
            <a:endParaRPr lang="en-US" altLang="en-US" sz="2800"/>
          </a:p>
        </p:txBody>
      </p:sp>
    </p:spTree>
    <p:extLst>
      <p:ext uri="{BB962C8B-B14F-4D97-AF65-F5344CB8AC3E}">
        <p14:creationId xmlns:p14="http://schemas.microsoft.com/office/powerpoint/2010/main" val="26606135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idx="1"/>
          </p:nvPr>
        </p:nvSpPr>
        <p:spPr/>
        <p:txBody>
          <a:bodyPr>
            <a:normAutofit lnSpcReduction="10000"/>
          </a:bodyPr>
          <a:lstStyle/>
          <a:p>
            <a:pPr eaLnBrk="1" hangingPunct="1"/>
            <a:r>
              <a:rPr lang="en-US" altLang="en-US" dirty="0" smtClean="0">
                <a:ea typeface="ヒラギノ角ゴ Pro W3" pitchFamily="127" charset="-128"/>
              </a:rPr>
              <a:t>Specify method name with existing function as value</a:t>
            </a:r>
          </a:p>
          <a:p>
            <a:pPr lvl="1" eaLnBrk="1" hangingPunct="1"/>
            <a:r>
              <a:rPr lang="en-US" altLang="en-US" dirty="0" smtClean="0">
                <a:ea typeface="ヒラギノ角ゴ Pro W3" pitchFamily="127" charset="-128"/>
              </a:rPr>
              <a:t>Example:</a:t>
            </a:r>
          </a:p>
          <a:p>
            <a:pPr lvl="1" eaLnBrk="1" hangingPunct="1"/>
            <a:endParaRPr lang="en-US" altLang="en-US" dirty="0" smtClean="0">
              <a:ea typeface="ヒラギノ角ゴ Pro W3" pitchFamily="127" charset="-128"/>
            </a:endParaRPr>
          </a:p>
          <a:p>
            <a:pPr lvl="1" eaLnBrk="1" hangingPunct="1"/>
            <a:endParaRPr lang="en-US" altLang="en-US" dirty="0" smtClean="0">
              <a:ea typeface="ヒラギノ角ゴ Pro W3" pitchFamily="127" charset="-128"/>
            </a:endParaRPr>
          </a:p>
          <a:p>
            <a:pPr lvl="1" eaLnBrk="1" hangingPunct="1"/>
            <a:endParaRPr lang="en-US" altLang="en-US" dirty="0" smtClean="0">
              <a:ea typeface="ヒラギノ角ゴ Pro W3" pitchFamily="127" charset="-128"/>
            </a:endParaRPr>
          </a:p>
          <a:p>
            <a:pPr lvl="1" eaLnBrk="1" hangingPunct="1"/>
            <a:endParaRPr lang="en-US" altLang="en-US" dirty="0" smtClean="0">
              <a:ea typeface="ヒラギノ角ゴ Pro W3" pitchFamily="127" charset="-128"/>
            </a:endParaRPr>
          </a:p>
          <a:p>
            <a:pPr lvl="1" eaLnBrk="1" hangingPunct="1"/>
            <a:endParaRPr lang="en-US" altLang="en-US" dirty="0" smtClean="0">
              <a:ea typeface="ヒラギノ角ゴ Pro W3" pitchFamily="127" charset="-128"/>
            </a:endParaRPr>
          </a:p>
          <a:p>
            <a:pPr lvl="1" eaLnBrk="1" hangingPunct="1"/>
            <a:endParaRPr lang="en-US" altLang="en-US" dirty="0" smtClean="0">
              <a:ea typeface="ヒラギノ角ゴ Pro W3" pitchFamily="127" charset="-128"/>
            </a:endParaRPr>
          </a:p>
          <a:p>
            <a:pPr lvl="1" eaLnBrk="1" hangingPunct="1"/>
            <a:endParaRPr lang="en-US" altLang="en-US" dirty="0" smtClean="0">
              <a:ea typeface="ヒラギノ角ゴ Pro W3" pitchFamily="127" charset="-128"/>
            </a:endParaRPr>
          </a:p>
          <a:p>
            <a:pPr lvl="1" eaLnBrk="1" hangingPunct="1"/>
            <a:r>
              <a:rPr lang="en-US" altLang="en-US" dirty="0" smtClean="0">
                <a:ea typeface="ヒラギノ角ゴ Pro W3" pitchFamily="127" charset="-128"/>
              </a:rPr>
              <a:t>Reference to existing function cannot have parentheses</a:t>
            </a:r>
          </a:p>
        </p:txBody>
      </p:sp>
      <p:sp>
        <p:nvSpPr>
          <p:cNvPr id="47108" name="Rectangle 4"/>
          <p:cNvSpPr>
            <a:spLocks noGrp="1" noChangeArrowheads="1"/>
          </p:cNvSpPr>
          <p:nvPr>
            <p:ph type="title"/>
          </p:nvPr>
        </p:nvSpPr>
        <p:spPr/>
        <p:txBody>
          <a:bodyPr/>
          <a:lstStyle/>
          <a:p>
            <a:pPr eaLnBrk="1" hangingPunct="1"/>
            <a:r>
              <a:rPr lang="en-US" altLang="en-US" dirty="0" smtClean="0">
                <a:ea typeface="ヒラギノ角ゴ Pro W3" pitchFamily="127" charset="-128"/>
              </a:rPr>
              <a:t>Creating Methods</a:t>
            </a:r>
          </a:p>
        </p:txBody>
      </p:sp>
      <p:sp>
        <p:nvSpPr>
          <p:cNvPr id="47110" name="TextBox 1"/>
          <p:cNvSpPr txBox="1">
            <a:spLocks noChangeArrowheads="1"/>
          </p:cNvSpPr>
          <p:nvPr/>
        </p:nvSpPr>
        <p:spPr bwMode="auto">
          <a:xfrm>
            <a:off x="1219200" y="2667000"/>
            <a:ext cx="478155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sz="2800" baseline="30000">
                <a:solidFill>
                  <a:srgbClr val="D67134"/>
                </a:solidFill>
                <a:latin typeface="CourierNewPSMT" charset="0"/>
              </a:rPr>
              <a:t>function </a:t>
            </a:r>
            <a:r>
              <a:rPr lang="en-US" altLang="en-US" sz="2800" baseline="30000">
                <a:solidFill>
                  <a:srgbClr val="00477B"/>
                </a:solidFill>
                <a:latin typeface="CourierNewPSMT" charset="0"/>
              </a:rPr>
              <a:t>processOrder</a:t>
            </a:r>
            <a:r>
              <a:rPr lang="en-US" altLang="en-US" sz="2800" baseline="30000">
                <a:solidFill>
                  <a:srgbClr val="141413"/>
                </a:solidFill>
                <a:latin typeface="CourierNewPSMT" charset="0"/>
              </a:rPr>
              <a:t>() {</a:t>
            </a:r>
          </a:p>
          <a:p>
            <a:pPr eaLnBrk="1" hangingPunct="1"/>
            <a:r>
              <a:rPr lang="en-US" altLang="en-US" sz="2800" baseline="30000">
                <a:solidFill>
                  <a:srgbClr val="777877"/>
                </a:solidFill>
                <a:latin typeface="CourierNewPSMT" charset="0"/>
              </a:rPr>
              <a:t>   // </a:t>
            </a:r>
            <a:r>
              <a:rPr lang="en-US" altLang="en-US" sz="2800" i="1" baseline="30000">
                <a:solidFill>
                  <a:srgbClr val="777877"/>
                </a:solidFill>
                <a:latin typeface="CourierNewPS-ItalicMT" charset="0"/>
              </a:rPr>
              <a:t>function statements</a:t>
            </a:r>
          </a:p>
          <a:p>
            <a:pPr eaLnBrk="1" hangingPunct="1"/>
            <a:r>
              <a:rPr lang="en-US" altLang="en-US" sz="2800" baseline="30000">
                <a:solidFill>
                  <a:srgbClr val="141413"/>
                </a:solidFill>
                <a:latin typeface="CourierNewPSMT" charset="0"/>
              </a:rPr>
              <a:t>}</a:t>
            </a:r>
            <a:endParaRPr lang="en-US" altLang="en-US" sz="2800" i="1" baseline="30000">
              <a:solidFill>
                <a:srgbClr val="777877"/>
              </a:solidFill>
              <a:latin typeface="CourierNewPS-ItalicMT" charset="0"/>
            </a:endParaRPr>
          </a:p>
          <a:p>
            <a:pPr eaLnBrk="1" hangingPunct="1"/>
            <a:r>
              <a:rPr lang="da-DK" altLang="en-US" sz="2800" baseline="30000">
                <a:solidFill>
                  <a:srgbClr val="D67134"/>
                </a:solidFill>
                <a:latin typeface="CourierNewPSMT" charset="0"/>
              </a:rPr>
              <a:t>var </a:t>
            </a:r>
            <a:r>
              <a:rPr lang="da-DK" altLang="en-US" sz="2800" baseline="30000">
                <a:solidFill>
                  <a:srgbClr val="141413"/>
                </a:solidFill>
                <a:latin typeface="CourierNewPSMT" charset="0"/>
              </a:rPr>
              <a:t>order </a:t>
            </a:r>
            <a:r>
              <a:rPr lang="da-DK" altLang="en-US" sz="2800" baseline="30000">
                <a:solidFill>
                  <a:srgbClr val="D67134"/>
                </a:solidFill>
                <a:latin typeface="CourierNewPSMT" charset="0"/>
              </a:rPr>
              <a:t>= </a:t>
            </a:r>
            <a:r>
              <a:rPr lang="da-DK" altLang="en-US" sz="2800" baseline="30000">
                <a:solidFill>
                  <a:srgbClr val="141413"/>
                </a:solidFill>
                <a:latin typeface="CourierNewPSMT" charset="0"/>
              </a:rPr>
              <a:t>{</a:t>
            </a:r>
          </a:p>
          <a:p>
            <a:pPr eaLnBrk="1" hangingPunct="1"/>
            <a:r>
              <a:rPr lang="en-US" altLang="en-US" sz="2800" baseline="30000">
                <a:solidFill>
                  <a:srgbClr val="141413"/>
                </a:solidFill>
                <a:latin typeface="CourierNewPSMT" charset="0"/>
              </a:rPr>
              <a:t>   items: {},</a:t>
            </a:r>
          </a:p>
          <a:p>
            <a:pPr eaLnBrk="1" hangingPunct="1"/>
            <a:r>
              <a:rPr lang="en-US" altLang="en-US" sz="2800" baseline="30000">
                <a:solidFill>
                  <a:srgbClr val="141413"/>
                </a:solidFill>
                <a:latin typeface="CourierNewPSMT" charset="0"/>
              </a:rPr>
              <a:t>   generateInvoice: processOrder</a:t>
            </a:r>
          </a:p>
          <a:p>
            <a:pPr eaLnBrk="1" hangingPunct="1"/>
            <a:r>
              <a:rPr lang="en-US" altLang="en-US" sz="2800" baseline="30000">
                <a:solidFill>
                  <a:srgbClr val="141413"/>
                </a:solidFill>
                <a:latin typeface="CourierNewPSMT" charset="0"/>
              </a:rPr>
              <a:t>};</a:t>
            </a:r>
            <a:endParaRPr lang="en-US" altLang="en-US" sz="2800"/>
          </a:p>
        </p:txBody>
      </p:sp>
    </p:spTree>
    <p:extLst>
      <p:ext uri="{BB962C8B-B14F-4D97-AF65-F5344CB8AC3E}">
        <p14:creationId xmlns:p14="http://schemas.microsoft.com/office/powerpoint/2010/main" val="14499506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7"/>
          <p:cNvSpPr>
            <a:spLocks noGrp="1" noChangeArrowheads="1"/>
          </p:cNvSpPr>
          <p:nvPr>
            <p:ph idx="1"/>
          </p:nvPr>
        </p:nvSpPr>
        <p:spPr/>
        <p:txBody>
          <a:bodyPr>
            <a:normAutofit lnSpcReduction="10000"/>
          </a:bodyPr>
          <a:lstStyle/>
          <a:p>
            <a:pPr eaLnBrk="1" hangingPunct="1">
              <a:defRPr/>
            </a:pPr>
            <a:r>
              <a:rPr lang="en-US" dirty="0" smtClean="0"/>
              <a:t>Custom </a:t>
            </a:r>
            <a:r>
              <a:rPr lang="en-US" dirty="0"/>
              <a:t>objects can contain dozens of properties</a:t>
            </a:r>
          </a:p>
          <a:p>
            <a:pPr eaLnBrk="1" hangingPunct="1">
              <a:defRPr/>
            </a:pPr>
            <a:r>
              <a:rPr lang="en-US" dirty="0"/>
              <a:t>To execute the same statement or command block for all the properties within a custom object</a:t>
            </a:r>
          </a:p>
          <a:p>
            <a:pPr lvl="1" eaLnBrk="1" hangingPunct="1">
              <a:defRPr/>
            </a:pPr>
            <a:r>
              <a:rPr lang="en-US" dirty="0"/>
              <a:t>Use the </a:t>
            </a:r>
            <a:r>
              <a:rPr lang="en-US" dirty="0" smtClean="0">
                <a:latin typeface="Courier New" charset="0"/>
              </a:rPr>
              <a:t>for/in</a:t>
            </a:r>
            <a:r>
              <a:rPr lang="en-US" dirty="0" smtClean="0"/>
              <a:t> </a:t>
            </a:r>
            <a:r>
              <a:rPr lang="en-US" dirty="0"/>
              <a:t>statement</a:t>
            </a:r>
          </a:p>
          <a:p>
            <a:pPr lvl="1" eaLnBrk="1" hangingPunct="1">
              <a:defRPr/>
            </a:pPr>
            <a:r>
              <a:rPr lang="en-US" dirty="0"/>
              <a:t>Looping statement similar to the </a:t>
            </a:r>
            <a:r>
              <a:rPr lang="en-US" dirty="0">
                <a:latin typeface="Courier New" charset="0"/>
              </a:rPr>
              <a:t>for</a:t>
            </a:r>
            <a:r>
              <a:rPr lang="en-US" dirty="0"/>
              <a:t> statement</a:t>
            </a:r>
          </a:p>
          <a:p>
            <a:pPr eaLnBrk="1" hangingPunct="1">
              <a:defRPr/>
            </a:pPr>
            <a:r>
              <a:rPr lang="en-US" dirty="0"/>
              <a:t>Syntax</a:t>
            </a:r>
          </a:p>
          <a:p>
            <a:pPr marL="400050" lvl="1" indent="0">
              <a:buFontTx/>
              <a:buNone/>
              <a:defRPr/>
            </a:pPr>
            <a:endParaRPr lang="en-US" sz="2800" baseline="30000" dirty="0" smtClean="0">
              <a:solidFill>
                <a:srgbClr val="D67134"/>
              </a:solidFill>
              <a:latin typeface="CourierNewPSMT"/>
            </a:endParaRPr>
          </a:p>
          <a:p>
            <a:pPr marL="400050" lvl="1" indent="0">
              <a:buFontTx/>
              <a:buNone/>
              <a:defRPr/>
            </a:pPr>
            <a:r>
              <a:rPr lang="en-US" sz="2800" baseline="30000" dirty="0" smtClean="0">
                <a:solidFill>
                  <a:srgbClr val="D67134"/>
                </a:solidFill>
                <a:latin typeface="CourierNewPSMT"/>
              </a:rPr>
              <a:t>for </a:t>
            </a:r>
            <a:r>
              <a:rPr lang="en-US" sz="2800" baseline="30000" dirty="0" smtClean="0">
                <a:solidFill>
                  <a:srgbClr val="141413"/>
                </a:solidFill>
                <a:latin typeface="CourierNewPSMT"/>
              </a:rPr>
              <a:t>(</a:t>
            </a:r>
            <a:r>
              <a:rPr lang="en-US" sz="2800" i="1" baseline="30000" dirty="0" smtClean="0">
                <a:solidFill>
                  <a:srgbClr val="141413"/>
                </a:solidFill>
                <a:latin typeface="CourierNewPS-ItalicMT"/>
              </a:rPr>
              <a:t>variable </a:t>
            </a:r>
            <a:r>
              <a:rPr lang="en-US" sz="2800" baseline="30000" dirty="0" smtClean="0">
                <a:solidFill>
                  <a:srgbClr val="D67134"/>
                </a:solidFill>
                <a:latin typeface="CourierNewPSMT"/>
              </a:rPr>
              <a:t>in </a:t>
            </a:r>
            <a:r>
              <a:rPr lang="en-US" sz="2800" i="1" baseline="30000" dirty="0" smtClean="0">
                <a:solidFill>
                  <a:srgbClr val="141413"/>
                </a:solidFill>
                <a:latin typeface="CourierNewPS-ItalicMT"/>
              </a:rPr>
              <a:t>object</a:t>
            </a:r>
            <a:r>
              <a:rPr lang="en-US" sz="2800" baseline="30000" dirty="0" smtClean="0">
                <a:solidFill>
                  <a:srgbClr val="141413"/>
                </a:solidFill>
                <a:latin typeface="CourierNewPSMT"/>
              </a:rPr>
              <a:t>) {</a:t>
            </a:r>
          </a:p>
          <a:p>
            <a:pPr marL="400050" lvl="1" indent="0">
              <a:buFontTx/>
              <a:buNone/>
              <a:defRPr/>
            </a:pPr>
            <a:r>
              <a:rPr lang="en-US" sz="2800" baseline="30000" dirty="0" smtClean="0">
                <a:solidFill>
                  <a:srgbClr val="141413"/>
                </a:solidFill>
                <a:latin typeface="CourierNewPSMT"/>
              </a:rPr>
              <a:t>   </a:t>
            </a:r>
            <a:r>
              <a:rPr lang="en-US" sz="2800" i="1" baseline="30000" dirty="0" smtClean="0">
                <a:solidFill>
                  <a:srgbClr val="141413"/>
                </a:solidFill>
                <a:latin typeface="CourierNewPS-ItalicMT"/>
              </a:rPr>
              <a:t>statement(s);</a:t>
            </a:r>
          </a:p>
          <a:p>
            <a:pPr marL="400050" lvl="1" indent="0">
              <a:buFontTx/>
              <a:buNone/>
              <a:defRPr/>
            </a:pPr>
            <a:r>
              <a:rPr lang="en-US" sz="2800" baseline="30000" dirty="0" smtClean="0">
                <a:solidFill>
                  <a:srgbClr val="141413"/>
                </a:solidFill>
                <a:latin typeface="CourierNewPSMT"/>
              </a:rPr>
              <a:t>}</a:t>
            </a:r>
            <a:endParaRPr lang="en-US" sz="2800" dirty="0">
              <a:latin typeface="Courier New" charset="0"/>
              <a:cs typeface="Courier New" charset="0"/>
            </a:endParaRPr>
          </a:p>
        </p:txBody>
      </p:sp>
      <p:sp>
        <p:nvSpPr>
          <p:cNvPr id="48132" name="Rectangle 6"/>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Enumerating custom object properties</a:t>
            </a:r>
          </a:p>
        </p:txBody>
      </p:sp>
    </p:spTree>
    <p:extLst>
      <p:ext uri="{BB962C8B-B14F-4D97-AF65-F5344CB8AC3E}">
        <p14:creationId xmlns:p14="http://schemas.microsoft.com/office/powerpoint/2010/main" val="2288111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7"/>
          <p:cNvSpPr>
            <a:spLocks noGrp="1" noChangeArrowheads="1"/>
          </p:cNvSpPr>
          <p:nvPr>
            <p:ph idx="1"/>
          </p:nvPr>
        </p:nvSpPr>
        <p:spPr/>
        <p:txBody>
          <a:bodyPr/>
          <a:lstStyle/>
          <a:p>
            <a:pPr eaLnBrk="1" hangingPunct="1"/>
            <a:r>
              <a:rPr lang="en-US" altLang="en-US" smtClean="0">
                <a:latin typeface="Courier New" pitchFamily="49" charset="0"/>
                <a:ea typeface="ヒラギノ角ゴ Pro W3" pitchFamily="127" charset="-128"/>
              </a:rPr>
              <a:t>for/in</a:t>
            </a:r>
            <a:r>
              <a:rPr lang="en-US" altLang="en-US" smtClean="0">
                <a:ea typeface="ヒラギノ角ゴ Pro W3" pitchFamily="127" charset="-128"/>
              </a:rPr>
              <a:t> statement enumerates, or assigns an index to, each property in an object</a:t>
            </a:r>
          </a:p>
          <a:p>
            <a:pPr eaLnBrk="1" hangingPunct="1"/>
            <a:r>
              <a:rPr lang="en-US" altLang="en-US" smtClean="0">
                <a:ea typeface="ヒラギノ角ゴ Pro W3" pitchFamily="127" charset="-128"/>
              </a:rPr>
              <a:t>Typical use:</a:t>
            </a:r>
          </a:p>
          <a:p>
            <a:pPr lvl="1" eaLnBrk="1" hangingPunct="1"/>
            <a:r>
              <a:rPr lang="en-US" altLang="en-US" smtClean="0">
                <a:ea typeface="ヒラギノ角ゴ Pro W3" pitchFamily="127" charset="-128"/>
              </a:rPr>
              <a:t>validate properties within an object</a:t>
            </a:r>
          </a:p>
        </p:txBody>
      </p:sp>
      <p:sp>
        <p:nvSpPr>
          <p:cNvPr id="49156" name="Rectangle 6"/>
          <p:cNvSpPr>
            <a:spLocks noGrp="1" noChangeArrowheads="1"/>
          </p:cNvSpPr>
          <p:nvPr>
            <p:ph type="title"/>
          </p:nvPr>
        </p:nvSpPr>
        <p:spPr/>
        <p:txBody>
          <a:bodyPr>
            <a:normAutofit fontScale="90000"/>
          </a:bodyPr>
          <a:lstStyle/>
          <a:p>
            <a:pPr eaLnBrk="1" hangingPunct="1"/>
            <a:r>
              <a:rPr lang="en-US" altLang="en-US" dirty="0" smtClean="0">
                <a:ea typeface="ヒラギノ角ゴ Pro W3" pitchFamily="127" charset="-128"/>
              </a:rPr>
              <a:t>Enumerating custom object properties</a:t>
            </a:r>
          </a:p>
        </p:txBody>
      </p:sp>
    </p:spTree>
    <p:extLst>
      <p:ext uri="{BB962C8B-B14F-4D97-AF65-F5344CB8AC3E}">
        <p14:creationId xmlns:p14="http://schemas.microsoft.com/office/powerpoint/2010/main" val="966004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idx="1"/>
          </p:nvPr>
        </p:nvSpPr>
        <p:spPr/>
        <p:txBody>
          <a:bodyPr>
            <a:normAutofit/>
          </a:bodyPr>
          <a:lstStyle/>
          <a:p>
            <a:pPr eaLnBrk="1" hangingPunct="1"/>
            <a:r>
              <a:rPr lang="en-US" altLang="en-US" smtClean="0">
                <a:ea typeface="ヒラギノ角ゴ Pro W3" pitchFamily="127" charset="-128"/>
              </a:rPr>
              <a:t>Encapsulated objects</a:t>
            </a:r>
          </a:p>
          <a:p>
            <a:pPr lvl="1" eaLnBrk="1" hangingPunct="1"/>
            <a:r>
              <a:rPr lang="en-US" altLang="en-US" smtClean="0">
                <a:ea typeface="ヒラギノ角ゴ Pro W3" pitchFamily="127" charset="-128"/>
              </a:rPr>
              <a:t>Code and data contained within the object itself</a:t>
            </a:r>
          </a:p>
          <a:p>
            <a:pPr eaLnBrk="1" hangingPunct="1"/>
            <a:r>
              <a:rPr lang="en-US" altLang="en-US" smtClean="0">
                <a:ea typeface="ヒラギノ角ゴ Pro W3" pitchFamily="127" charset="-128"/>
              </a:rPr>
              <a:t>Encapsulation places code inside a </a:t>
            </a:r>
            <a:r>
              <a:rPr lang="ja-JP" altLang="en-US" smtClean="0">
                <a:ea typeface="ヒラギノ角ゴ Pro W3" pitchFamily="127" charset="-128"/>
              </a:rPr>
              <a:t>“</a:t>
            </a:r>
            <a:r>
              <a:rPr lang="en-US" altLang="ja-JP" smtClean="0">
                <a:ea typeface="ヒラギノ角ゴ Pro W3" pitchFamily="127" charset="-128"/>
              </a:rPr>
              <a:t>black box</a:t>
            </a:r>
            <a:r>
              <a:rPr lang="ja-JP" altLang="en-US" smtClean="0">
                <a:ea typeface="ヒラギノ角ゴ Pro W3" pitchFamily="127" charset="-128"/>
              </a:rPr>
              <a:t>”</a:t>
            </a:r>
            <a:endParaRPr lang="en-US" altLang="ja-JP" smtClean="0">
              <a:ea typeface="ヒラギノ角ゴ Pro W3" pitchFamily="127" charset="-128"/>
            </a:endParaRPr>
          </a:p>
          <a:p>
            <a:pPr eaLnBrk="1" hangingPunct="1"/>
            <a:r>
              <a:rPr lang="en-US" altLang="en-US" smtClean="0">
                <a:ea typeface="ヒラギノ角ゴ Pro W3" pitchFamily="127" charset="-128"/>
              </a:rPr>
              <a:t>Interface</a:t>
            </a:r>
          </a:p>
          <a:p>
            <a:pPr lvl="1" eaLnBrk="1" hangingPunct="1"/>
            <a:r>
              <a:rPr lang="en-US" altLang="en-US" smtClean="0">
                <a:ea typeface="ヒラギノ角ゴ Pro W3" pitchFamily="127" charset="-128"/>
              </a:rPr>
              <a:t>Elements required for program to communicate with an object</a:t>
            </a:r>
          </a:p>
          <a:p>
            <a:pPr eaLnBrk="1" hangingPunct="1"/>
            <a:r>
              <a:rPr lang="en-US" altLang="en-US" smtClean="0">
                <a:ea typeface="ヒラギノ角ゴ Pro W3" pitchFamily="127" charset="-128"/>
              </a:rPr>
              <a:t>Principle of information hiding</a:t>
            </a:r>
          </a:p>
          <a:p>
            <a:pPr lvl="1" eaLnBrk="1" hangingPunct="1"/>
            <a:r>
              <a:rPr lang="en-US" altLang="en-US" smtClean="0">
                <a:ea typeface="ヒラギノ角ゴ Pro W3" pitchFamily="127" charset="-128"/>
              </a:rPr>
              <a:t>Any methods and properties other programmers do not need to access should be hidden</a:t>
            </a:r>
          </a:p>
          <a:p>
            <a:pPr eaLnBrk="1" hangingPunct="1"/>
            <a:endParaRPr lang="en-US" altLang="en-US" smtClean="0">
              <a:ea typeface="ヒラギノ角ゴ Pro W3" pitchFamily="127" charset="-128"/>
            </a:endParaRPr>
          </a:p>
        </p:txBody>
      </p:sp>
      <p:sp>
        <p:nvSpPr>
          <p:cNvPr id="9220" name="Rectangle 4"/>
          <p:cNvSpPr>
            <a:spLocks noGrp="1" noChangeArrowheads="1"/>
          </p:cNvSpPr>
          <p:nvPr>
            <p:ph type="title"/>
          </p:nvPr>
        </p:nvSpPr>
        <p:spPr/>
        <p:txBody>
          <a:bodyPr/>
          <a:lstStyle/>
          <a:p>
            <a:pPr eaLnBrk="1" hangingPunct="1"/>
            <a:r>
              <a:rPr lang="en-US" altLang="en-US" smtClean="0">
                <a:ea typeface="ヒラギノ角ゴ Pro W3" pitchFamily="127" charset="-128"/>
              </a:rPr>
              <a:t>What Is Encapsulation?</a:t>
            </a:r>
          </a:p>
        </p:txBody>
      </p:sp>
    </p:spTree>
    <p:extLst>
      <p:ext uri="{BB962C8B-B14F-4D97-AF65-F5344CB8AC3E}">
        <p14:creationId xmlns:p14="http://schemas.microsoft.com/office/powerpoint/2010/main" val="41113478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idx="1"/>
          </p:nvPr>
        </p:nvSpPr>
        <p:spPr>
          <a:xfrm>
            <a:off x="762000" y="2133600"/>
            <a:ext cx="7848600" cy="3657600"/>
          </a:xfrm>
        </p:spPr>
        <p:txBody>
          <a:bodyPr>
            <a:normAutofit lnSpcReduction="10000"/>
          </a:bodyPr>
          <a:lstStyle/>
          <a:p>
            <a:pPr marL="0" indent="0">
              <a:buFontTx/>
              <a:buNone/>
            </a:pPr>
            <a:r>
              <a:rPr lang="en-US" altLang="en-US" sz="2800" baseline="30000" smtClean="0">
                <a:solidFill>
                  <a:srgbClr val="D67134"/>
                </a:solidFill>
                <a:latin typeface="CourierNewPSMT" charset="0"/>
                <a:ea typeface="ヒラギノ角ゴ Pro W3" pitchFamily="127" charset="-128"/>
              </a:rPr>
              <a:t>var </a:t>
            </a:r>
            <a:r>
              <a:rPr lang="en-US" altLang="en-US" sz="2800" baseline="30000" smtClean="0">
                <a:solidFill>
                  <a:srgbClr val="141413"/>
                </a:solidFill>
                <a:latin typeface="CourierNewPSMT" charset="0"/>
                <a:ea typeface="ヒラギノ角ゴ Pro W3" pitchFamily="127" charset="-128"/>
              </a:rPr>
              <a:t>item</a:t>
            </a:r>
            <a:r>
              <a:rPr lang="en-US" altLang="en-US" sz="2800" baseline="30000" smtClean="0">
                <a:solidFill>
                  <a:srgbClr val="D67134"/>
                </a:solidFill>
                <a:latin typeface="CourierNewPSMT" charset="0"/>
                <a:ea typeface="ヒラギノ角ゴ Pro W3" pitchFamily="127" charset="-128"/>
              </a:rPr>
              <a:t>=</a:t>
            </a:r>
            <a:r>
              <a:rPr lang="en-US" altLang="en-US" sz="2800" baseline="30000" smtClean="0">
                <a:solidFill>
                  <a:srgbClr val="141413"/>
                </a:solidFill>
                <a:latin typeface="CourierNewPSMT" charset="0"/>
                <a:ea typeface="ヒラギノ角ゴ Pro W3" pitchFamily="127" charset="-128"/>
              </a:rPr>
              <a:t>{</a:t>
            </a:r>
          </a:p>
          <a:p>
            <a:pPr marL="0" indent="0">
              <a:buFontTx/>
              <a:buNone/>
            </a:pPr>
            <a:r>
              <a:rPr lang="en-US" altLang="en-US" sz="2800" baseline="30000" smtClean="0">
                <a:solidFill>
                  <a:srgbClr val="141413"/>
                </a:solidFill>
                <a:latin typeface="CourierNewPSMT" charset="0"/>
                <a:ea typeface="ヒラギノ角ゴ Pro W3" pitchFamily="127" charset="-128"/>
              </a:rPr>
              <a:t>   itemNumber: </a:t>
            </a:r>
            <a:r>
              <a:rPr lang="en-US" altLang="en-US" sz="2800" baseline="30000" smtClean="0">
                <a:solidFill>
                  <a:srgbClr val="007833"/>
                </a:solidFill>
                <a:latin typeface="CourierNewPSMT" charset="0"/>
                <a:ea typeface="ヒラギノ角ゴ Pro W3" pitchFamily="127" charset="-128"/>
              </a:rPr>
              <a:t>"KJ2435J"</a:t>
            </a:r>
            <a:r>
              <a:rPr lang="en-US" altLang="en-US" sz="2800" baseline="30000" smtClean="0">
                <a:solidFill>
                  <a:srgbClr val="141413"/>
                </a:solidFill>
                <a:latin typeface="CourierNewPSMT" charset="0"/>
                <a:ea typeface="ヒラギノ角ゴ Pro W3" pitchFamily="127" charset="-128"/>
              </a:rPr>
              <a:t>,</a:t>
            </a:r>
          </a:p>
          <a:p>
            <a:pPr marL="0" indent="0">
              <a:buFontTx/>
              <a:buNone/>
            </a:pPr>
            <a:r>
              <a:rPr lang="en-US" altLang="en-US" sz="2800" baseline="30000" smtClean="0">
                <a:solidFill>
                  <a:srgbClr val="007833"/>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itemPrice: </a:t>
            </a:r>
            <a:r>
              <a:rPr lang="en-US" altLang="en-US" sz="2800" baseline="30000" smtClean="0">
                <a:solidFill>
                  <a:srgbClr val="00477B"/>
                </a:solidFill>
                <a:latin typeface="CourierNewPSMT" charset="0"/>
                <a:ea typeface="ヒラギノ角ゴ Pro W3" pitchFamily="127" charset="-128"/>
              </a:rPr>
              <a:t>23.95</a:t>
            </a:r>
            <a:r>
              <a:rPr lang="en-US" altLang="en-US" sz="2800" baseline="30000" smtClean="0">
                <a:solidFill>
                  <a:srgbClr val="141413"/>
                </a:solidFill>
                <a:latin typeface="CourierNewPSMT" charset="0"/>
                <a:ea typeface="ヒラギノ角ゴ Pro W3" pitchFamily="127" charset="-128"/>
              </a:rPr>
              <a:t>,</a:t>
            </a:r>
          </a:p>
          <a:p>
            <a:pPr marL="0" indent="0">
              <a:buFontTx/>
              <a:buNone/>
            </a:pPr>
            <a:r>
              <a:rPr lang="en-US" altLang="en-US" sz="2800" baseline="30000" smtClean="0">
                <a:solidFill>
                  <a:srgbClr val="007833"/>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itemInstock: </a:t>
            </a:r>
            <a:r>
              <a:rPr lang="en-US" altLang="en-US" sz="2800" baseline="30000" smtClean="0">
                <a:solidFill>
                  <a:srgbClr val="00477B"/>
                </a:solidFill>
                <a:latin typeface="CourierNewPSMT" charset="0"/>
                <a:ea typeface="ヒラギノ角ゴ Pro W3" pitchFamily="127" charset="-128"/>
              </a:rPr>
              <a:t>true</a:t>
            </a:r>
            <a:r>
              <a:rPr lang="en-US" altLang="en-US" sz="2800" baseline="30000" smtClean="0">
                <a:solidFill>
                  <a:srgbClr val="141413"/>
                </a:solidFill>
                <a:latin typeface="CourierNewPSMT" charset="0"/>
                <a:ea typeface="ヒラギノ角ゴ Pro W3" pitchFamily="127" charset="-128"/>
              </a:rPr>
              <a:t>,</a:t>
            </a:r>
          </a:p>
          <a:p>
            <a:pPr marL="0" indent="0">
              <a:buFontTx/>
              <a:buNone/>
            </a:pPr>
            <a:r>
              <a:rPr lang="en-US" altLang="en-US" sz="2800" baseline="30000" smtClean="0">
                <a:solidFill>
                  <a:srgbClr val="007833"/>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itemShipDate: </a:t>
            </a:r>
            <a:r>
              <a:rPr lang="en-US" altLang="en-US" sz="2800" baseline="30000" smtClean="0">
                <a:solidFill>
                  <a:srgbClr val="D67134"/>
                </a:solidFill>
                <a:latin typeface="CourierNewPSMT" charset="0"/>
                <a:ea typeface="ヒラギノ角ゴ Pro W3" pitchFamily="127" charset="-128"/>
              </a:rPr>
              <a:t>new </a:t>
            </a:r>
            <a:r>
              <a:rPr lang="en-US" altLang="en-US" sz="2800" baseline="30000" smtClean="0">
                <a:solidFill>
                  <a:srgbClr val="00477B"/>
                </a:solidFill>
                <a:latin typeface="CourierNewPSMT" charset="0"/>
                <a:ea typeface="ヒラギノ角ゴ Pro W3" pitchFamily="127" charset="-128"/>
              </a:rPr>
              <a:t>Date</a:t>
            </a:r>
            <a:r>
              <a:rPr lang="en-US" altLang="en-US" sz="2800" baseline="30000" smtClean="0">
                <a:solidFill>
                  <a:srgbClr val="141413"/>
                </a:solidFill>
                <a:latin typeface="CourierNewPSMT" charset="0"/>
                <a:ea typeface="ヒラギノ角ゴ Pro W3" pitchFamily="127" charset="-128"/>
              </a:rPr>
              <a:t>(</a:t>
            </a:r>
            <a:r>
              <a:rPr lang="en-US" altLang="en-US" sz="2800" baseline="30000" smtClean="0">
                <a:solidFill>
                  <a:srgbClr val="00477B"/>
                </a:solidFill>
                <a:latin typeface="CourierNewPSMT" charset="0"/>
                <a:ea typeface="ヒラギノ角ゴ Pro W3" pitchFamily="127" charset="-128"/>
              </a:rPr>
              <a:t>2017</a:t>
            </a:r>
            <a:r>
              <a:rPr lang="en-US" altLang="en-US" sz="2800" baseline="30000" smtClean="0">
                <a:solidFill>
                  <a:srgbClr val="141413"/>
                </a:solidFill>
                <a:latin typeface="CourierNewPSMT" charset="0"/>
                <a:ea typeface="ヒラギノ角ゴ Pro W3" pitchFamily="127" charset="-128"/>
              </a:rPr>
              <a:t>, </a:t>
            </a:r>
            <a:r>
              <a:rPr lang="en-US" altLang="en-US" sz="2800" baseline="30000" smtClean="0">
                <a:solidFill>
                  <a:srgbClr val="00477B"/>
                </a:solidFill>
                <a:latin typeface="CourierNewPSMT" charset="0"/>
                <a:ea typeface="ヒラギノ角ゴ Pro W3" pitchFamily="127" charset="-128"/>
              </a:rPr>
              <a:t>6</a:t>
            </a:r>
            <a:r>
              <a:rPr lang="en-US" altLang="en-US" sz="2800" baseline="30000" smtClean="0">
                <a:solidFill>
                  <a:srgbClr val="141413"/>
                </a:solidFill>
                <a:latin typeface="CourierNewPSMT" charset="0"/>
                <a:ea typeface="ヒラギノ角ゴ Pro W3" pitchFamily="127" charset="-128"/>
              </a:rPr>
              <a:t>, </a:t>
            </a:r>
            <a:r>
              <a:rPr lang="en-US" altLang="en-US" sz="2800" baseline="30000" smtClean="0">
                <a:solidFill>
                  <a:srgbClr val="00477B"/>
                </a:solidFill>
                <a:latin typeface="CourierNewPSMT" charset="0"/>
                <a:ea typeface="ヒラギノ角ゴ Pro W3" pitchFamily="127" charset="-128"/>
              </a:rPr>
              <a:t>18</a:t>
            </a:r>
            <a:r>
              <a:rPr lang="en-US" altLang="en-US" sz="2800" baseline="30000" smtClean="0">
                <a:solidFill>
                  <a:srgbClr val="141413"/>
                </a:solidFill>
                <a:latin typeface="CourierNewPSMT" charset="0"/>
                <a:ea typeface="ヒラギノ角ゴ Pro W3" pitchFamily="127" charset="-128"/>
              </a:rPr>
              <a:t>),</a:t>
            </a:r>
          </a:p>
          <a:p>
            <a:pPr marL="0" indent="0">
              <a:buFontTx/>
              <a:buNone/>
            </a:pPr>
            <a:r>
              <a:rPr lang="en-US" altLang="en-US" sz="2800" baseline="30000" smtClean="0">
                <a:solidFill>
                  <a:srgbClr val="141413"/>
                </a:solidFill>
                <a:latin typeface="CourierNewPSMT" charset="0"/>
                <a:ea typeface="ヒラギノ角ゴ Pro W3" pitchFamily="127" charset="-128"/>
              </a:rPr>
              <a:t>};</a:t>
            </a:r>
          </a:p>
          <a:p>
            <a:pPr marL="0" indent="0">
              <a:buFontTx/>
              <a:buNone/>
            </a:pPr>
            <a:r>
              <a:rPr lang="en-US" altLang="en-US" sz="2800" baseline="30000" smtClean="0">
                <a:solidFill>
                  <a:srgbClr val="D67134"/>
                </a:solidFill>
                <a:latin typeface="CourierNewPSMT" charset="0"/>
                <a:ea typeface="ヒラギノ角ゴ Pro W3" pitchFamily="127" charset="-128"/>
              </a:rPr>
              <a:t>for </a:t>
            </a:r>
            <a:r>
              <a:rPr lang="en-US" altLang="en-US" sz="2800" baseline="30000" smtClean="0">
                <a:solidFill>
                  <a:srgbClr val="141413"/>
                </a:solidFill>
                <a:latin typeface="CourierNewPSMT" charset="0"/>
                <a:ea typeface="ヒラギノ角ゴ Pro W3" pitchFamily="127" charset="-128"/>
              </a:rPr>
              <a:t>(prop </a:t>
            </a:r>
            <a:r>
              <a:rPr lang="en-US" altLang="en-US" sz="2800" baseline="30000" smtClean="0">
                <a:solidFill>
                  <a:srgbClr val="D67134"/>
                </a:solidFill>
                <a:latin typeface="CourierNewPSMT" charset="0"/>
                <a:ea typeface="ヒラギノ角ゴ Pro W3" pitchFamily="127" charset="-128"/>
              </a:rPr>
              <a:t>in </a:t>
            </a:r>
            <a:r>
              <a:rPr lang="en-US" altLang="en-US" sz="2800" baseline="30000" smtClean="0">
                <a:solidFill>
                  <a:srgbClr val="141413"/>
                </a:solidFill>
                <a:latin typeface="CourierNewPSMT" charset="0"/>
                <a:ea typeface="ヒラギノ角ゴ Pro W3" pitchFamily="127" charset="-128"/>
              </a:rPr>
              <a:t>order) {</a:t>
            </a:r>
          </a:p>
          <a:p>
            <a:pPr marL="0" indent="0">
              <a:buFontTx/>
              <a:buNone/>
            </a:pPr>
            <a:r>
              <a:rPr lang="en-US" altLang="en-US" sz="2800" baseline="30000" smtClean="0">
                <a:solidFill>
                  <a:srgbClr val="007833"/>
                </a:solidFill>
                <a:latin typeface="CourierNewPSMT" charset="0"/>
                <a:ea typeface="ヒラギノ角ゴ Pro W3" pitchFamily="127" charset="-128"/>
              </a:rPr>
              <a:t>   </a:t>
            </a:r>
            <a:r>
              <a:rPr lang="en-US" altLang="en-US" sz="2800" baseline="30000" smtClean="0">
                <a:solidFill>
                  <a:srgbClr val="D67134"/>
                </a:solidFill>
                <a:latin typeface="CourierNewPSMT" charset="0"/>
                <a:ea typeface="ヒラギノ角ゴ Pro W3" pitchFamily="127" charset="-128"/>
              </a:rPr>
              <a:t>if </a:t>
            </a:r>
            <a:r>
              <a:rPr lang="en-US" altLang="en-US" sz="2800" baseline="30000" smtClean="0">
                <a:solidFill>
                  <a:srgbClr val="141413"/>
                </a:solidFill>
                <a:latin typeface="CourierNewPSMT" charset="0"/>
                <a:ea typeface="ヒラギノ角ゴ Pro W3" pitchFamily="127" charset="-128"/>
              </a:rPr>
              <a:t>(order[prop] </a:t>
            </a:r>
            <a:r>
              <a:rPr lang="en-US" altLang="en-US" sz="2800" baseline="30000" smtClean="0">
                <a:solidFill>
                  <a:srgbClr val="D67134"/>
                </a:solidFill>
                <a:latin typeface="CourierNewPSMT" charset="0"/>
                <a:ea typeface="ヒラギノ角ゴ Pro W3" pitchFamily="127" charset="-128"/>
              </a:rPr>
              <a:t>=== </a:t>
            </a:r>
            <a:r>
              <a:rPr lang="en-US" altLang="en-US" sz="2800" baseline="30000" smtClean="0">
                <a:solidFill>
                  <a:srgbClr val="007833"/>
                </a:solidFill>
                <a:latin typeface="CourierNewPSMT" charset="0"/>
                <a:ea typeface="ヒラギノ角ゴ Pro W3" pitchFamily="127" charset="-128"/>
              </a:rPr>
              <a:t>""</a:t>
            </a:r>
            <a:r>
              <a:rPr lang="en-US" altLang="en-US" sz="2800" baseline="30000" smtClean="0">
                <a:solidFill>
                  <a:srgbClr val="141413"/>
                </a:solidFill>
                <a:latin typeface="CourierNewPSMT" charset="0"/>
                <a:ea typeface="ヒラギノ角ゴ Pro W3" pitchFamily="127" charset="-128"/>
              </a:rPr>
              <a:t>) {</a:t>
            </a:r>
          </a:p>
          <a:p>
            <a:pPr marL="0" indent="0">
              <a:buFontTx/>
              <a:buNone/>
            </a:pPr>
            <a:r>
              <a:rPr lang="en-US" altLang="en-US" sz="2800" baseline="30000" smtClean="0">
                <a:solidFill>
                  <a:srgbClr val="007833"/>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order.generateErrorMessage();</a:t>
            </a:r>
          </a:p>
          <a:p>
            <a:pPr marL="0" indent="0">
              <a:buFontTx/>
              <a:buNone/>
            </a:pPr>
            <a:r>
              <a:rPr lang="en-US" altLang="en-US" sz="2800" baseline="30000" smtClean="0">
                <a:solidFill>
                  <a:srgbClr val="007833"/>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a:t>
            </a:r>
          </a:p>
          <a:p>
            <a:pPr marL="0" indent="0">
              <a:buFontTx/>
              <a:buNone/>
            </a:pPr>
            <a:r>
              <a:rPr lang="en-US" altLang="en-US" sz="2800" baseline="30000" smtClean="0">
                <a:solidFill>
                  <a:srgbClr val="141413"/>
                </a:solidFill>
                <a:latin typeface="CourierNewPSMT" charset="0"/>
                <a:ea typeface="ヒラギノ角ゴ Pro W3" pitchFamily="127" charset="-128"/>
              </a:rPr>
              <a:t>}</a:t>
            </a:r>
            <a:endParaRPr lang="en-US" altLang="en-US" sz="2800" smtClean="0">
              <a:latin typeface="Courier New" pitchFamily="49" charset="0"/>
              <a:ea typeface="ヒラギノ角ゴ Pro W3" pitchFamily="127" charset="-128"/>
            </a:endParaRPr>
          </a:p>
        </p:txBody>
      </p:sp>
      <p:sp>
        <p:nvSpPr>
          <p:cNvPr id="50181" name="Rectangle 2"/>
          <p:cNvSpPr>
            <a:spLocks noGrp="1" noChangeArrowheads="1"/>
          </p:cNvSpPr>
          <p:nvPr>
            <p:ph type="title"/>
          </p:nvPr>
        </p:nvSpPr>
        <p:spPr>
          <a:xfrm>
            <a:off x="457200" y="0"/>
            <a:ext cx="8229600" cy="1143000"/>
          </a:xfrm>
        </p:spPr>
        <p:txBody>
          <a:bodyPr>
            <a:normAutofit fontScale="90000"/>
          </a:bodyPr>
          <a:lstStyle/>
          <a:p>
            <a:pPr eaLnBrk="1" hangingPunct="1"/>
            <a:r>
              <a:rPr lang="en-US" altLang="en-US" dirty="0" smtClean="0">
                <a:ea typeface="ヒラギノ角ゴ Pro W3" pitchFamily="127" charset="-128"/>
              </a:rPr>
              <a:t>Enumerating custom object properties</a:t>
            </a:r>
          </a:p>
        </p:txBody>
      </p:sp>
      <p:sp>
        <p:nvSpPr>
          <p:cNvPr id="50182" name="Rectangle 7"/>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spcBef>
                <a:spcPct val="20000"/>
              </a:spcBef>
              <a:buFontTx/>
              <a:buChar char="•"/>
            </a:pPr>
            <a:r>
              <a:rPr lang="en-US" altLang="en-US" sz="2600"/>
              <a:t>Example—checking for empty values:</a:t>
            </a:r>
          </a:p>
        </p:txBody>
      </p:sp>
    </p:spTree>
    <p:extLst>
      <p:ext uri="{BB962C8B-B14F-4D97-AF65-F5344CB8AC3E}">
        <p14:creationId xmlns:p14="http://schemas.microsoft.com/office/powerpoint/2010/main" val="28857291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7"/>
          <p:cNvSpPr>
            <a:spLocks noGrp="1" noChangeArrowheads="1"/>
          </p:cNvSpPr>
          <p:nvPr>
            <p:ph idx="1"/>
          </p:nvPr>
        </p:nvSpPr>
        <p:spPr/>
        <p:txBody>
          <a:bodyPr/>
          <a:lstStyle/>
          <a:p>
            <a:pPr eaLnBrk="1" hangingPunct="1"/>
            <a:r>
              <a:rPr lang="en-US" altLang="en-US" smtClean="0">
                <a:ea typeface="ヒラギノ角ゴ Pro W3" pitchFamily="127" charset="-128"/>
              </a:rPr>
              <a:t>Use the </a:t>
            </a:r>
            <a:r>
              <a:rPr lang="en-US" altLang="en-US" smtClean="0">
                <a:latin typeface="Courier New" pitchFamily="49" charset="0"/>
                <a:ea typeface="ヒラギノ角ゴ Pro W3" pitchFamily="127" charset="-128"/>
              </a:rPr>
              <a:t>delete</a:t>
            </a:r>
            <a:r>
              <a:rPr lang="en-US" altLang="en-US" smtClean="0">
                <a:ea typeface="ヒラギノ角ゴ Pro W3" pitchFamily="127" charset="-128"/>
              </a:rPr>
              <a:t> operator</a:t>
            </a:r>
          </a:p>
          <a:p>
            <a:pPr eaLnBrk="1" hangingPunct="1"/>
            <a:r>
              <a:rPr lang="en-US" altLang="en-US" smtClean="0">
                <a:ea typeface="ヒラギノ角ゴ Pro W3" pitchFamily="127" charset="-128"/>
              </a:rPr>
              <a:t>Syntax</a:t>
            </a:r>
          </a:p>
          <a:p>
            <a:pPr lvl="2" eaLnBrk="1" hangingPunct="1">
              <a:buFontTx/>
              <a:buNone/>
            </a:pPr>
            <a:r>
              <a:rPr lang="en-US" altLang="en-US" sz="2400" smtClean="0">
                <a:latin typeface="Courier New" pitchFamily="49" charset="0"/>
                <a:ea typeface="ヒラギノ角ゴ Pro W3" pitchFamily="127" charset="-128"/>
                <a:cs typeface="Courier New" pitchFamily="49" charset="0"/>
              </a:rPr>
              <a:t> delete </a:t>
            </a:r>
            <a:r>
              <a:rPr lang="en-US" altLang="en-US" sz="2400" i="1" smtClean="0">
                <a:latin typeface="Courier New" pitchFamily="49" charset="0"/>
                <a:ea typeface="ヒラギノ角ゴ Pro W3" pitchFamily="127" charset="-128"/>
                <a:cs typeface="Courier New" pitchFamily="49" charset="0"/>
              </a:rPr>
              <a:t>object.property</a:t>
            </a:r>
          </a:p>
          <a:p>
            <a:pPr eaLnBrk="1" hangingPunct="1"/>
            <a:r>
              <a:rPr lang="en-US" altLang="en-US" smtClean="0">
                <a:ea typeface="ヒラギノ角ゴ Pro W3" pitchFamily="127" charset="-128"/>
              </a:rPr>
              <a:t>Example:</a:t>
            </a:r>
          </a:p>
          <a:p>
            <a:pPr marL="457200" lvl="1" indent="0" eaLnBrk="1" hangingPunct="1">
              <a:lnSpc>
                <a:spcPct val="150000"/>
              </a:lnSpc>
              <a:buFontTx/>
              <a:buNone/>
            </a:pPr>
            <a:r>
              <a:rPr lang="en-US" altLang="en-US" sz="3600" baseline="30000" smtClean="0">
                <a:solidFill>
                  <a:srgbClr val="D67134"/>
                </a:solidFill>
                <a:latin typeface="CourierNewPSMT" charset="0"/>
                <a:ea typeface="ヒラギノ角ゴ Pro W3" pitchFamily="127" charset="-128"/>
              </a:rPr>
              <a:t>delete </a:t>
            </a:r>
            <a:r>
              <a:rPr lang="en-US" altLang="en-US" sz="3600" baseline="30000" smtClean="0">
                <a:solidFill>
                  <a:srgbClr val="141413"/>
                </a:solidFill>
                <a:latin typeface="CourierNewPSMT" charset="0"/>
                <a:ea typeface="ヒラギノ角ゴ Pro W3" pitchFamily="127" charset="-128"/>
              </a:rPr>
              <a:t>order.itemInStock;</a:t>
            </a:r>
            <a:endParaRPr lang="en-US" altLang="en-US" sz="3600" smtClean="0">
              <a:ea typeface="ヒラギノ角ゴ Pro W3" pitchFamily="127" charset="-128"/>
            </a:endParaRPr>
          </a:p>
        </p:txBody>
      </p:sp>
      <p:sp>
        <p:nvSpPr>
          <p:cNvPr id="51204" name="Rectangle 6"/>
          <p:cNvSpPr>
            <a:spLocks noGrp="1" noChangeArrowheads="1"/>
          </p:cNvSpPr>
          <p:nvPr>
            <p:ph type="title"/>
          </p:nvPr>
        </p:nvSpPr>
        <p:spPr/>
        <p:txBody>
          <a:bodyPr/>
          <a:lstStyle/>
          <a:p>
            <a:pPr eaLnBrk="1" hangingPunct="1"/>
            <a:r>
              <a:rPr lang="en-US" altLang="en-US" smtClean="0">
                <a:ea typeface="ヒラギノ角ゴ Pro W3" pitchFamily="127" charset="-128"/>
              </a:rPr>
              <a:t>Deleting Properties</a:t>
            </a:r>
          </a:p>
        </p:txBody>
      </p:sp>
    </p:spTree>
    <p:extLst>
      <p:ext uri="{BB962C8B-B14F-4D97-AF65-F5344CB8AC3E}">
        <p14:creationId xmlns:p14="http://schemas.microsoft.com/office/powerpoint/2010/main" val="2312400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p:cNvSpPr>
            <a:spLocks noGrp="1" noChangeArrowheads="1"/>
          </p:cNvSpPr>
          <p:nvPr>
            <p:ph idx="1"/>
          </p:nvPr>
        </p:nvSpPr>
        <p:spPr/>
        <p:txBody>
          <a:bodyPr/>
          <a:lstStyle/>
          <a:p>
            <a:pPr eaLnBrk="1" hangingPunct="1"/>
            <a:r>
              <a:rPr lang="en-US" altLang="en-US" smtClean="0">
                <a:ea typeface="ヒラギノ角ゴ Pro W3" pitchFamily="127" charset="-128"/>
              </a:rPr>
              <a:t>Constructor function</a:t>
            </a:r>
          </a:p>
          <a:p>
            <a:pPr lvl="1" eaLnBrk="1" hangingPunct="1"/>
            <a:r>
              <a:rPr lang="en-US" altLang="en-US" smtClean="0">
                <a:ea typeface="ヒラギノ角ゴ Pro W3" pitchFamily="127" charset="-128"/>
              </a:rPr>
              <a:t>Used as the basis for a custom object</a:t>
            </a:r>
          </a:p>
          <a:p>
            <a:pPr lvl="1" eaLnBrk="1" hangingPunct="1"/>
            <a:r>
              <a:rPr lang="en-US" altLang="en-US" smtClean="0">
                <a:ea typeface="ヒラギノ角ゴ Pro W3" pitchFamily="127" charset="-128"/>
              </a:rPr>
              <a:t>Also known as object definition</a:t>
            </a:r>
          </a:p>
          <a:p>
            <a:pPr eaLnBrk="1" hangingPunct="1"/>
            <a:r>
              <a:rPr lang="en-US" altLang="en-US" smtClean="0">
                <a:ea typeface="ヒラギノ角ゴ Pro W3" pitchFamily="127" charset="-128"/>
              </a:rPr>
              <a:t>JavaScript objects</a:t>
            </a:r>
          </a:p>
          <a:p>
            <a:pPr lvl="1" eaLnBrk="1" hangingPunct="1"/>
            <a:r>
              <a:rPr lang="en-US" altLang="en-US" smtClean="0">
                <a:ea typeface="ヒラギノ角ゴ Pro W3" pitchFamily="127" charset="-128"/>
              </a:rPr>
              <a:t>Inherit all the variables and statements of the constructor function on which they are based</a:t>
            </a:r>
          </a:p>
          <a:p>
            <a:pPr eaLnBrk="1" hangingPunct="1"/>
            <a:r>
              <a:rPr lang="en-US" altLang="en-US" smtClean="0">
                <a:ea typeface="ヒラギノ角ゴ Pro W3" pitchFamily="127" charset="-128"/>
              </a:rPr>
              <a:t>All JavaScript functions</a:t>
            </a:r>
          </a:p>
          <a:p>
            <a:pPr lvl="1" eaLnBrk="1" hangingPunct="1"/>
            <a:r>
              <a:rPr lang="en-US" altLang="en-US" smtClean="0">
                <a:ea typeface="ヒラギノ角ゴ Pro W3" pitchFamily="127" charset="-128"/>
              </a:rPr>
              <a:t>Can serve as a constructor</a:t>
            </a:r>
          </a:p>
        </p:txBody>
      </p:sp>
      <p:sp>
        <p:nvSpPr>
          <p:cNvPr id="52228" name="Rectangle 4"/>
          <p:cNvSpPr>
            <a:spLocks noGrp="1" noChangeArrowheads="1"/>
          </p:cNvSpPr>
          <p:nvPr>
            <p:ph type="title"/>
          </p:nvPr>
        </p:nvSpPr>
        <p:spPr/>
        <p:txBody>
          <a:bodyPr/>
          <a:lstStyle/>
          <a:p>
            <a:pPr eaLnBrk="1" hangingPunct="1"/>
            <a:r>
              <a:rPr lang="en-US" altLang="en-US" smtClean="0">
                <a:ea typeface="ヒラギノ角ゴ Pro W3" pitchFamily="127" charset="-128"/>
              </a:rPr>
              <a:t>Defining Constructor Functions</a:t>
            </a:r>
          </a:p>
        </p:txBody>
      </p:sp>
    </p:spTree>
    <p:extLst>
      <p:ext uri="{BB962C8B-B14F-4D97-AF65-F5344CB8AC3E}">
        <p14:creationId xmlns:p14="http://schemas.microsoft.com/office/powerpoint/2010/main" val="12266059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idx="1"/>
          </p:nvPr>
        </p:nvSpPr>
        <p:spPr/>
        <p:txBody>
          <a:bodyPr/>
          <a:lstStyle/>
          <a:p>
            <a:pPr eaLnBrk="1" hangingPunct="1"/>
            <a:r>
              <a:rPr lang="en-US" altLang="en-US" smtClean="0">
                <a:ea typeface="ヒラギノ角ゴ Pro W3" pitchFamily="127" charset="-128"/>
              </a:rPr>
              <a:t>Example:</a:t>
            </a:r>
          </a:p>
          <a:p>
            <a:pPr lvl="1" eaLnBrk="1" hangingPunct="1"/>
            <a:r>
              <a:rPr lang="en-US" altLang="en-US" smtClean="0">
                <a:ea typeface="ヒラギノ角ゴ Pro W3" pitchFamily="127" charset="-128"/>
              </a:rPr>
              <a:t>Define a function that can serve as a constructor function</a:t>
            </a:r>
          </a:p>
          <a:p>
            <a:pPr marL="800100" lvl="2" indent="0">
              <a:buFontTx/>
              <a:buNone/>
            </a:pPr>
            <a:r>
              <a:rPr lang="en-US" altLang="en-US" sz="2800" baseline="30000" smtClean="0">
                <a:solidFill>
                  <a:srgbClr val="D67134"/>
                </a:solidFill>
                <a:latin typeface="CourierNewPSMT" charset="0"/>
                <a:ea typeface="ヒラギノ角ゴ Pro W3" pitchFamily="127" charset="-128"/>
              </a:rPr>
              <a:t>function </a:t>
            </a:r>
            <a:r>
              <a:rPr lang="en-US" altLang="en-US" sz="2800" baseline="30000" smtClean="0">
                <a:solidFill>
                  <a:srgbClr val="00477B"/>
                </a:solidFill>
                <a:latin typeface="CourierNewPSMT" charset="0"/>
                <a:ea typeface="ヒラギノ角ゴ Pro W3" pitchFamily="127" charset="-128"/>
              </a:rPr>
              <a:t>Order</a:t>
            </a:r>
            <a:r>
              <a:rPr lang="en-US" altLang="en-US" sz="2800" baseline="30000" smtClean="0">
                <a:solidFill>
                  <a:srgbClr val="141413"/>
                </a:solidFill>
                <a:latin typeface="CourierNewPSMT" charset="0"/>
                <a:ea typeface="ヒラギノ角ゴ Pro W3" pitchFamily="127" charset="-128"/>
              </a:rPr>
              <a:t>(number, order, payment, ship) {</a:t>
            </a:r>
          </a:p>
          <a:p>
            <a:pPr marL="800100" lvl="2" indent="0">
              <a:buFontTx/>
              <a:buNone/>
            </a:pPr>
            <a:r>
              <a:rPr lang="en-US" altLang="en-US" sz="2800" baseline="30000" smtClean="0">
                <a:solidFill>
                  <a:srgbClr val="141413"/>
                </a:solidFill>
                <a:latin typeface="CourierNewPSMT" charset="0"/>
                <a:ea typeface="ヒラギノ角ゴ Pro W3" pitchFamily="127" charset="-128"/>
              </a:rPr>
              <a:t>   this.customerNumber </a:t>
            </a:r>
            <a:r>
              <a:rPr lang="en-US" altLang="en-US" sz="2800" baseline="30000" smtClean="0">
                <a:solidFill>
                  <a:srgbClr val="D67134"/>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number;</a:t>
            </a:r>
          </a:p>
          <a:p>
            <a:pPr marL="800100" lvl="2" indent="0">
              <a:buFontTx/>
              <a:buNone/>
            </a:pPr>
            <a:r>
              <a:rPr lang="en-US" altLang="en-US" sz="2800" baseline="30000" smtClean="0">
                <a:solidFill>
                  <a:srgbClr val="141413"/>
                </a:solidFill>
                <a:latin typeface="CourierNewPSMT" charset="0"/>
                <a:ea typeface="ヒラギノ角ゴ Pro W3" pitchFamily="127" charset="-128"/>
              </a:rPr>
              <a:t>   this.orderDate </a:t>
            </a:r>
            <a:r>
              <a:rPr lang="en-US" altLang="en-US" sz="2800" baseline="30000" smtClean="0">
                <a:solidFill>
                  <a:srgbClr val="D67134"/>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order;</a:t>
            </a:r>
          </a:p>
          <a:p>
            <a:pPr marL="800100" lvl="2" indent="0">
              <a:buFontTx/>
              <a:buNone/>
            </a:pPr>
            <a:r>
              <a:rPr lang="en-US" altLang="en-US" sz="2800" baseline="30000" smtClean="0">
                <a:solidFill>
                  <a:srgbClr val="141413"/>
                </a:solidFill>
                <a:latin typeface="CourierNewPSMT" charset="0"/>
                <a:ea typeface="ヒラギノ角ゴ Pro W3" pitchFamily="127" charset="-128"/>
              </a:rPr>
              <a:t>   this.paymentMethod </a:t>
            </a:r>
            <a:r>
              <a:rPr lang="en-US" altLang="en-US" sz="2800" baseline="30000" smtClean="0">
                <a:solidFill>
                  <a:srgbClr val="D67134"/>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payment;</a:t>
            </a:r>
          </a:p>
          <a:p>
            <a:pPr marL="800100" lvl="2" indent="0">
              <a:buFontTx/>
              <a:buNone/>
            </a:pPr>
            <a:r>
              <a:rPr lang="en-US" altLang="en-US" sz="2800" baseline="30000" smtClean="0">
                <a:solidFill>
                  <a:srgbClr val="141413"/>
                </a:solidFill>
                <a:latin typeface="CourierNewPSMT" charset="0"/>
                <a:ea typeface="ヒラギノ角ゴ Pro W3" pitchFamily="127" charset="-128"/>
              </a:rPr>
              <a:t>   this.shippingDate </a:t>
            </a:r>
            <a:r>
              <a:rPr lang="en-US" altLang="en-US" sz="2800" baseline="30000" smtClean="0">
                <a:solidFill>
                  <a:srgbClr val="D67134"/>
                </a:solidFill>
                <a:latin typeface="CourierNewPSMT" charset="0"/>
                <a:ea typeface="ヒラギノ角ゴ Pro W3" pitchFamily="127" charset="-128"/>
              </a:rPr>
              <a:t>= </a:t>
            </a:r>
            <a:r>
              <a:rPr lang="en-US" altLang="en-US" sz="2800" baseline="30000" smtClean="0">
                <a:solidFill>
                  <a:srgbClr val="141413"/>
                </a:solidFill>
                <a:latin typeface="CourierNewPSMT" charset="0"/>
                <a:ea typeface="ヒラギノ角ゴ Pro W3" pitchFamily="127" charset="-128"/>
              </a:rPr>
              <a:t>ship;</a:t>
            </a:r>
          </a:p>
          <a:p>
            <a:pPr marL="800100" lvl="2" indent="0">
              <a:buFontTx/>
              <a:buNone/>
            </a:pPr>
            <a:r>
              <a:rPr lang="en-US" altLang="en-US" sz="2800" baseline="30000" smtClean="0">
                <a:solidFill>
                  <a:srgbClr val="141413"/>
                </a:solidFill>
                <a:latin typeface="CourierNewPSMT" charset="0"/>
                <a:ea typeface="ヒラギノ角ゴ Pro W3" pitchFamily="127" charset="-128"/>
              </a:rPr>
              <a:t>}</a:t>
            </a:r>
          </a:p>
        </p:txBody>
      </p:sp>
      <p:sp>
        <p:nvSpPr>
          <p:cNvPr id="53252" name="Rectangle 4"/>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Defining Constructor Functions</a:t>
            </a:r>
          </a:p>
        </p:txBody>
      </p:sp>
    </p:spTree>
    <p:extLst>
      <p:ext uri="{BB962C8B-B14F-4D97-AF65-F5344CB8AC3E}">
        <p14:creationId xmlns:p14="http://schemas.microsoft.com/office/powerpoint/2010/main" val="37020295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p:cNvSpPr>
            <a:spLocks noGrp="1" noChangeArrowheads="1"/>
          </p:cNvSpPr>
          <p:nvPr>
            <p:ph idx="1"/>
          </p:nvPr>
        </p:nvSpPr>
        <p:spPr/>
        <p:txBody>
          <a:bodyPr>
            <a:normAutofit lnSpcReduction="10000"/>
          </a:bodyPr>
          <a:lstStyle/>
          <a:p>
            <a:pPr eaLnBrk="1" hangingPunct="1"/>
            <a:r>
              <a:rPr lang="en-US" altLang="en-US" dirty="0" smtClean="0">
                <a:ea typeface="ヒラギノ角ゴ Pro W3" pitchFamily="127" charset="-128"/>
              </a:rPr>
              <a:t>Can create a function to use as an object method</a:t>
            </a:r>
          </a:p>
          <a:p>
            <a:pPr lvl="1" eaLnBrk="1" hangingPunct="1"/>
            <a:r>
              <a:rPr lang="en-US" altLang="en-US" dirty="0" smtClean="0">
                <a:ea typeface="ヒラギノ角ゴ Pro W3" pitchFamily="127" charset="-128"/>
              </a:rPr>
              <a:t>Refer to object properties with </a:t>
            </a:r>
            <a:r>
              <a:rPr lang="en-US" altLang="en-US" dirty="0" smtClean="0">
                <a:latin typeface="Courier New" pitchFamily="49" charset="0"/>
                <a:ea typeface="ヒラギノ角ゴ Pro W3" pitchFamily="127" charset="-128"/>
                <a:cs typeface="Courier New" pitchFamily="49" charset="0"/>
              </a:rPr>
              <a:t>this</a:t>
            </a:r>
            <a:r>
              <a:rPr lang="en-US" altLang="en-US" dirty="0" smtClean="0">
                <a:ea typeface="ヒラギノ角ゴ Pro W3" pitchFamily="127" charset="-128"/>
              </a:rPr>
              <a:t> reference</a:t>
            </a:r>
          </a:p>
          <a:p>
            <a:pPr lvl="1" eaLnBrk="1" hangingPunct="1"/>
            <a:r>
              <a:rPr lang="en-US" altLang="en-US" dirty="0" smtClean="0">
                <a:ea typeface="ヒラギノ角ゴ Pro W3" pitchFamily="127" charset="-128"/>
              </a:rPr>
              <a:t>Example:</a:t>
            </a:r>
          </a:p>
          <a:p>
            <a:pPr lvl="1">
              <a:buFontTx/>
              <a:buNone/>
            </a:pPr>
            <a:r>
              <a:rPr lang="en-US" altLang="en-US" baseline="30000" dirty="0" smtClean="0">
                <a:solidFill>
                  <a:srgbClr val="D67134"/>
                </a:solidFill>
                <a:latin typeface="CourierNewPSMT" charset="0"/>
                <a:ea typeface="ヒラギノ角ゴ Pro W3" pitchFamily="127" charset="-128"/>
              </a:rPr>
              <a:t>function </a:t>
            </a:r>
            <a:r>
              <a:rPr lang="en-US" altLang="en-US" baseline="30000" dirty="0" err="1" smtClean="0">
                <a:solidFill>
                  <a:srgbClr val="00477B"/>
                </a:solidFill>
                <a:latin typeface="CourierNewPSMT" charset="0"/>
                <a:ea typeface="ヒラギノ角ゴ Pro W3" pitchFamily="127" charset="-128"/>
              </a:rPr>
              <a:t>displayOrderInfo</a:t>
            </a:r>
            <a:r>
              <a:rPr lang="en-US" altLang="en-US" baseline="30000" dirty="0" smtClean="0">
                <a:solidFill>
                  <a:srgbClr val="141413"/>
                </a:solidFill>
                <a:latin typeface="CourierNewPSMT" charset="0"/>
                <a:ea typeface="ヒラギノ角ゴ Pro W3" pitchFamily="127" charset="-128"/>
              </a:rPr>
              <a:t>() {</a:t>
            </a:r>
          </a:p>
          <a:p>
            <a:pPr lvl="1">
              <a:buFontTx/>
              <a:buNone/>
            </a:pPr>
            <a:r>
              <a:rPr lang="en-US" altLang="en-US" baseline="30000" dirty="0" smtClean="0">
                <a:solidFill>
                  <a:srgbClr val="D67134"/>
                </a:solidFill>
                <a:latin typeface="CourierNewPSMT" charset="0"/>
                <a:ea typeface="ヒラギノ角ゴ Pro W3" pitchFamily="127" charset="-128"/>
              </a:rPr>
              <a:t>   </a:t>
            </a:r>
            <a:r>
              <a:rPr lang="en-US" altLang="en-US" baseline="30000" dirty="0" err="1" smtClean="0">
                <a:solidFill>
                  <a:srgbClr val="D67134"/>
                </a:solidFill>
                <a:latin typeface="CourierNewPSMT" charset="0"/>
                <a:ea typeface="ヒラギノ角ゴ Pro W3" pitchFamily="127" charset="-128"/>
              </a:rPr>
              <a:t>var</a:t>
            </a:r>
            <a:r>
              <a:rPr lang="en-US" altLang="en-US" baseline="30000" dirty="0" smtClean="0">
                <a:solidFill>
                  <a:srgbClr val="D67134"/>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summaryDiv</a:t>
            </a:r>
            <a:r>
              <a:rPr lang="en-US" altLang="en-US" baseline="30000" dirty="0" smtClean="0">
                <a:solidFill>
                  <a:srgbClr val="141413"/>
                </a:solidFill>
                <a:latin typeface="CourierNewPSMT" charset="0"/>
                <a:ea typeface="ヒラギノ角ゴ Pro W3" pitchFamily="127" charset="-128"/>
              </a:rPr>
              <a:t> </a:t>
            </a:r>
            <a:r>
              <a:rPr lang="en-US" altLang="en-US" baseline="30000" dirty="0" smtClean="0">
                <a:solidFill>
                  <a:srgbClr val="D67134"/>
                </a:solidFill>
                <a:latin typeface="CourierNewPSMT" charset="0"/>
                <a:ea typeface="ヒラギノ角ゴ Pro W3" pitchFamily="127" charset="-128"/>
              </a:rPr>
              <a:t>= </a:t>
            </a:r>
            <a:r>
              <a:rPr lang="en-US" altLang="en-US" baseline="30000" dirty="0" err="1" smtClean="0">
                <a:solidFill>
                  <a:srgbClr val="00477B"/>
                </a:solidFill>
                <a:latin typeface="CourierNewPSMT" charset="0"/>
                <a:ea typeface="ヒラギノ角ゴ Pro W3" pitchFamily="127" charset="-128"/>
              </a:rPr>
              <a:t>document</a:t>
            </a:r>
            <a:r>
              <a:rPr lang="en-US" altLang="en-US" baseline="30000" dirty="0" err="1" smtClean="0">
                <a:solidFill>
                  <a:srgbClr val="141413"/>
                </a:solidFill>
                <a:latin typeface="CourierNewPSMT" charset="0"/>
                <a:ea typeface="ヒラギノ角ゴ Pro W3" pitchFamily="127" charset="-128"/>
              </a:rPr>
              <a:t>.getElementById</a:t>
            </a:r>
            <a:r>
              <a:rPr lang="en-US" altLang="en-US" baseline="30000" dirty="0" smtClean="0">
                <a:solidFill>
                  <a:srgbClr val="141413"/>
                </a:solidFill>
                <a:latin typeface="CourierNewPSMT" charset="0"/>
                <a:ea typeface="ヒラギノ角ゴ Pro W3" pitchFamily="127" charset="-128"/>
              </a:rPr>
              <a:t>(</a:t>
            </a:r>
            <a:r>
              <a:rPr lang="en-US" altLang="en-US" baseline="30000" dirty="0" smtClean="0">
                <a:solidFill>
                  <a:srgbClr val="007833"/>
                </a:solidFill>
                <a:latin typeface="CourierNewPSMT" charset="0"/>
                <a:ea typeface="ヒラギノ角ゴ Pro W3" pitchFamily="127" charset="-128"/>
              </a:rPr>
              <a:t>"</a:t>
            </a:r>
            <a:r>
              <a:rPr lang="en-US" altLang="en-US" baseline="30000" dirty="0" err="1" smtClean="0">
                <a:solidFill>
                  <a:srgbClr val="007833"/>
                </a:solidFill>
                <a:latin typeface="CourierNewPSMT" charset="0"/>
                <a:ea typeface="ヒラギノ角ゴ Pro W3" pitchFamily="127" charset="-128"/>
              </a:rPr>
              <a:t>summarySection</a:t>
            </a:r>
            <a:r>
              <a:rPr lang="en-US" altLang="en-US" baseline="30000" dirty="0" smtClean="0">
                <a:solidFill>
                  <a:srgbClr val="007833"/>
                </a:solidFill>
                <a:latin typeface="CourierNewPSMT" charset="0"/>
                <a:ea typeface="ヒラギノ角ゴ Pro W3" pitchFamily="127" charset="-128"/>
              </a:rPr>
              <a:t>"</a:t>
            </a:r>
            <a:r>
              <a:rPr lang="en-US" altLang="en-US" baseline="30000" dirty="0" smtClean="0">
                <a:solidFill>
                  <a:srgbClr val="141413"/>
                </a:solidFill>
                <a:latin typeface="CourierNewPSMT" charset="0"/>
                <a:ea typeface="ヒラギノ角ゴ Pro W3" pitchFamily="127" charset="-128"/>
              </a:rPr>
              <a:t>);</a:t>
            </a:r>
          </a:p>
          <a:p>
            <a:pPr lvl="1">
              <a:buFontTx/>
              <a:buNone/>
            </a:pPr>
            <a:r>
              <a:rPr lang="en-US" altLang="en-US" baseline="30000" dirty="0" smtClean="0">
                <a:solidFill>
                  <a:srgbClr val="141413"/>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summaryDiv.innerHTML</a:t>
            </a:r>
            <a:r>
              <a:rPr lang="en-US" altLang="en-US" baseline="30000" dirty="0" smtClean="0">
                <a:solidFill>
                  <a:srgbClr val="141413"/>
                </a:solidFill>
                <a:latin typeface="CourierNewPSMT" charset="0"/>
                <a:ea typeface="ヒラギノ角ゴ Pro W3" pitchFamily="127" charset="-128"/>
              </a:rPr>
              <a:t> </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141413"/>
                </a:solidFill>
                <a:latin typeface="CourierNewPSMT" charset="0"/>
                <a:ea typeface="ヒラギノ角ゴ Pro W3" pitchFamily="127" charset="-128"/>
              </a:rPr>
              <a:t>(</a:t>
            </a:r>
            <a:r>
              <a:rPr lang="en-US" altLang="en-US" baseline="30000" dirty="0" smtClean="0">
                <a:solidFill>
                  <a:srgbClr val="007833"/>
                </a:solidFill>
                <a:latin typeface="CourierNewPSMT" charset="0"/>
                <a:ea typeface="ヒラギノ角ゴ Pro W3" pitchFamily="127" charset="-128"/>
              </a:rPr>
              <a:t>"&lt;p&gt;Customer: " </a:t>
            </a:r>
            <a:r>
              <a:rPr lang="en-US" altLang="en-US" baseline="30000" dirty="0" smtClean="0">
                <a:solidFill>
                  <a:srgbClr val="D67134"/>
                </a:solidFill>
                <a:latin typeface="CourierNewPSMT" charset="0"/>
                <a:ea typeface="ヒラギノ角ゴ Pro W3" pitchFamily="127" charset="-128"/>
              </a:rPr>
              <a:t>+</a:t>
            </a:r>
            <a:endParaRPr lang="en-US" altLang="en-US" baseline="30000" dirty="0" smtClean="0">
              <a:solidFill>
                <a:srgbClr val="141413"/>
              </a:solidFill>
              <a:latin typeface="LucidaGrande" charset="0"/>
              <a:ea typeface="ヒラギノ角ゴ Pro W3" pitchFamily="127" charset="-128"/>
            </a:endParaRPr>
          </a:p>
          <a:p>
            <a:pPr lvl="1">
              <a:buFontTx/>
              <a:buNone/>
            </a:pPr>
            <a:r>
              <a:rPr lang="en-US" altLang="en-US" baseline="30000" dirty="0" smtClean="0">
                <a:solidFill>
                  <a:srgbClr val="141413"/>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this.customerNumber</a:t>
            </a:r>
            <a:r>
              <a:rPr lang="en-US" altLang="en-US" baseline="30000" dirty="0" smtClean="0">
                <a:solidFill>
                  <a:srgbClr val="141413"/>
                </a:solidFill>
                <a:latin typeface="CourierNewPSMT" charset="0"/>
                <a:ea typeface="ヒラギノ角ゴ Pro W3" pitchFamily="127" charset="-128"/>
              </a:rPr>
              <a:t> </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007833"/>
                </a:solidFill>
                <a:latin typeface="CourierNewPSMT" charset="0"/>
                <a:ea typeface="ヒラギノ角ゴ Pro W3" pitchFamily="127" charset="-128"/>
              </a:rPr>
              <a:t>"&lt;/p&gt;"</a:t>
            </a:r>
            <a:r>
              <a:rPr lang="en-US" altLang="en-US" baseline="30000" dirty="0" smtClean="0">
                <a:solidFill>
                  <a:srgbClr val="141413"/>
                </a:solidFill>
                <a:latin typeface="CourierNewPSMT" charset="0"/>
                <a:ea typeface="ヒラギノ角ゴ Pro W3" pitchFamily="127" charset="-128"/>
              </a:rPr>
              <a:t>); </a:t>
            </a:r>
          </a:p>
          <a:p>
            <a:pPr lvl="1">
              <a:buFontTx/>
              <a:buNone/>
            </a:pPr>
            <a:r>
              <a:rPr lang="en-US" altLang="en-US" baseline="30000" dirty="0" smtClean="0">
                <a:solidFill>
                  <a:srgbClr val="141413"/>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summaryDiv.innerHTML</a:t>
            </a:r>
            <a:r>
              <a:rPr lang="en-US" altLang="en-US" baseline="30000" dirty="0" smtClean="0">
                <a:solidFill>
                  <a:srgbClr val="141413"/>
                </a:solidFill>
                <a:latin typeface="CourierNewPSMT" charset="0"/>
                <a:ea typeface="ヒラギノ角ゴ Pro W3" pitchFamily="127" charset="-128"/>
              </a:rPr>
              <a:t> </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141413"/>
                </a:solidFill>
                <a:latin typeface="CourierNewPSMT" charset="0"/>
                <a:ea typeface="ヒラギノ角ゴ Pro W3" pitchFamily="127" charset="-128"/>
              </a:rPr>
              <a:t>(</a:t>
            </a:r>
            <a:r>
              <a:rPr lang="en-US" altLang="en-US" baseline="30000" dirty="0" smtClean="0">
                <a:solidFill>
                  <a:srgbClr val="007833"/>
                </a:solidFill>
                <a:latin typeface="CourierNewPSMT" charset="0"/>
                <a:ea typeface="ヒラギノ角ゴ Pro W3" pitchFamily="127" charset="-128"/>
              </a:rPr>
              <a:t>"&lt;p&gt;Order Date: " </a:t>
            </a:r>
            <a:r>
              <a:rPr lang="en-US" altLang="en-US" baseline="30000" dirty="0" smtClean="0">
                <a:solidFill>
                  <a:srgbClr val="D67134"/>
                </a:solidFill>
                <a:latin typeface="CourierNewPSMT" charset="0"/>
                <a:ea typeface="ヒラギノ角ゴ Pro W3" pitchFamily="127" charset="-128"/>
              </a:rPr>
              <a:t>+</a:t>
            </a:r>
            <a:endParaRPr lang="en-US" altLang="en-US" baseline="30000" dirty="0" smtClean="0">
              <a:solidFill>
                <a:srgbClr val="141413"/>
              </a:solidFill>
              <a:latin typeface="LucidaGrande" charset="0"/>
              <a:ea typeface="ヒラギノ角ゴ Pro W3" pitchFamily="127" charset="-128"/>
            </a:endParaRPr>
          </a:p>
          <a:p>
            <a:pPr lvl="1">
              <a:buFontTx/>
              <a:buNone/>
            </a:pPr>
            <a:r>
              <a:rPr lang="en-US" altLang="en-US" baseline="30000" dirty="0" smtClean="0">
                <a:solidFill>
                  <a:srgbClr val="141413"/>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this.orderDate.toLocaleString</a:t>
            </a:r>
            <a:r>
              <a:rPr lang="en-US" altLang="en-US" baseline="30000" dirty="0" smtClean="0">
                <a:solidFill>
                  <a:srgbClr val="141413"/>
                </a:solidFill>
                <a:latin typeface="CourierNewPSMT" charset="0"/>
                <a:ea typeface="ヒラギノ角ゴ Pro W3" pitchFamily="127" charset="-128"/>
              </a:rPr>
              <a:t>()</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007833"/>
                </a:solidFill>
                <a:latin typeface="CourierNewPSMT" charset="0"/>
                <a:ea typeface="ヒラギノ角ゴ Pro W3" pitchFamily="127" charset="-128"/>
              </a:rPr>
              <a:t>"&lt;/p&gt;"</a:t>
            </a:r>
            <a:r>
              <a:rPr lang="en-US" altLang="en-US" baseline="30000" dirty="0" smtClean="0">
                <a:solidFill>
                  <a:srgbClr val="141413"/>
                </a:solidFill>
                <a:latin typeface="CourierNewPSMT" charset="0"/>
                <a:ea typeface="ヒラギノ角ゴ Pro W3" pitchFamily="127" charset="-128"/>
              </a:rPr>
              <a:t>); </a:t>
            </a:r>
          </a:p>
          <a:p>
            <a:pPr lvl="1">
              <a:buFontTx/>
              <a:buNone/>
            </a:pPr>
            <a:r>
              <a:rPr lang="en-US" altLang="en-US" baseline="30000" dirty="0" smtClean="0">
                <a:solidFill>
                  <a:srgbClr val="141413"/>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summaryDiv.innerHTML</a:t>
            </a:r>
            <a:r>
              <a:rPr lang="en-US" altLang="en-US" baseline="30000" dirty="0" smtClean="0">
                <a:solidFill>
                  <a:srgbClr val="141413"/>
                </a:solidFill>
                <a:latin typeface="CourierNewPSMT" charset="0"/>
                <a:ea typeface="ヒラギノ角ゴ Pro W3" pitchFamily="127" charset="-128"/>
              </a:rPr>
              <a:t> </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141413"/>
                </a:solidFill>
                <a:latin typeface="CourierNewPSMT" charset="0"/>
                <a:ea typeface="ヒラギノ角ゴ Pro W3" pitchFamily="127" charset="-128"/>
              </a:rPr>
              <a:t>(</a:t>
            </a:r>
            <a:r>
              <a:rPr lang="en-US" altLang="en-US" baseline="30000" dirty="0" smtClean="0">
                <a:solidFill>
                  <a:srgbClr val="007833"/>
                </a:solidFill>
                <a:latin typeface="CourierNewPSMT" charset="0"/>
                <a:ea typeface="ヒラギノ角ゴ Pro W3" pitchFamily="127" charset="-128"/>
              </a:rPr>
              <a:t>"&lt;p&gt;Payment: " </a:t>
            </a:r>
            <a:r>
              <a:rPr lang="en-US" altLang="en-US" baseline="30000" dirty="0" smtClean="0">
                <a:solidFill>
                  <a:srgbClr val="D67134"/>
                </a:solidFill>
                <a:latin typeface="CourierNewPSMT" charset="0"/>
                <a:ea typeface="ヒラギノ角ゴ Pro W3" pitchFamily="127" charset="-128"/>
              </a:rPr>
              <a:t>+</a:t>
            </a:r>
            <a:endParaRPr lang="en-US" altLang="en-US" baseline="30000" dirty="0" smtClean="0">
              <a:solidFill>
                <a:srgbClr val="141413"/>
              </a:solidFill>
              <a:latin typeface="LucidaGrande" charset="0"/>
              <a:ea typeface="ヒラギノ角ゴ Pro W3" pitchFamily="127" charset="-128"/>
            </a:endParaRPr>
          </a:p>
          <a:p>
            <a:pPr lvl="1">
              <a:buFontTx/>
              <a:buNone/>
            </a:pPr>
            <a:r>
              <a:rPr lang="en-US" altLang="en-US" baseline="30000" dirty="0" smtClean="0">
                <a:solidFill>
                  <a:srgbClr val="141413"/>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this.paymentMethod</a:t>
            </a:r>
            <a:r>
              <a:rPr lang="en-US" altLang="en-US" baseline="30000" dirty="0" smtClean="0">
                <a:solidFill>
                  <a:srgbClr val="141413"/>
                </a:solidFill>
                <a:latin typeface="CourierNewPSMT" charset="0"/>
                <a:ea typeface="ヒラギノ角ゴ Pro W3" pitchFamily="127" charset="-128"/>
              </a:rPr>
              <a:t> </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007833"/>
                </a:solidFill>
                <a:latin typeface="CourierNewPSMT" charset="0"/>
                <a:ea typeface="ヒラギノ角ゴ Pro W3" pitchFamily="127" charset="-128"/>
              </a:rPr>
              <a:t>"&lt;/p&gt;"</a:t>
            </a:r>
            <a:r>
              <a:rPr lang="en-US" altLang="en-US" baseline="30000" dirty="0" smtClean="0">
                <a:solidFill>
                  <a:srgbClr val="141413"/>
                </a:solidFill>
                <a:latin typeface="CourierNewPSMT" charset="0"/>
                <a:ea typeface="ヒラギノ角ゴ Pro W3" pitchFamily="127" charset="-128"/>
              </a:rPr>
              <a:t>); </a:t>
            </a:r>
          </a:p>
          <a:p>
            <a:pPr lvl="1">
              <a:buFontTx/>
              <a:buNone/>
            </a:pPr>
            <a:r>
              <a:rPr lang="en-US" altLang="en-US" baseline="30000" dirty="0" smtClean="0">
                <a:solidFill>
                  <a:srgbClr val="141413"/>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summaryDiv.innerHTML</a:t>
            </a:r>
            <a:r>
              <a:rPr lang="en-US" altLang="en-US" baseline="30000" dirty="0" smtClean="0">
                <a:solidFill>
                  <a:srgbClr val="141413"/>
                </a:solidFill>
                <a:latin typeface="CourierNewPSMT" charset="0"/>
                <a:ea typeface="ヒラギノ角ゴ Pro W3" pitchFamily="127" charset="-128"/>
              </a:rPr>
              <a:t> </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141413"/>
                </a:solidFill>
                <a:latin typeface="CourierNewPSMT" charset="0"/>
                <a:ea typeface="ヒラギノ角ゴ Pro W3" pitchFamily="127" charset="-128"/>
              </a:rPr>
              <a:t>(</a:t>
            </a:r>
            <a:r>
              <a:rPr lang="en-US" altLang="en-US" baseline="30000" dirty="0" smtClean="0">
                <a:solidFill>
                  <a:srgbClr val="007833"/>
                </a:solidFill>
                <a:latin typeface="CourierNewPSMT" charset="0"/>
                <a:ea typeface="ヒラギノ角ゴ Pro W3" pitchFamily="127" charset="-128"/>
              </a:rPr>
              <a:t>"&lt;p&gt;Ship Date: " </a:t>
            </a:r>
            <a:r>
              <a:rPr lang="en-US" altLang="en-US" baseline="30000" dirty="0" smtClean="0">
                <a:solidFill>
                  <a:srgbClr val="D67134"/>
                </a:solidFill>
                <a:latin typeface="CourierNewPSMT" charset="0"/>
                <a:ea typeface="ヒラギノ角ゴ Pro W3" pitchFamily="127" charset="-128"/>
              </a:rPr>
              <a:t>+</a:t>
            </a:r>
            <a:endParaRPr lang="en-US" altLang="en-US" baseline="30000" dirty="0" smtClean="0">
              <a:solidFill>
                <a:srgbClr val="141413"/>
              </a:solidFill>
              <a:latin typeface="LucidaGrande" charset="0"/>
              <a:ea typeface="ヒラギノ角ゴ Pro W3" pitchFamily="127" charset="-128"/>
            </a:endParaRPr>
          </a:p>
          <a:p>
            <a:pPr lvl="1">
              <a:buFontTx/>
              <a:buNone/>
            </a:pPr>
            <a:r>
              <a:rPr lang="en-US" altLang="en-US" baseline="30000" dirty="0" smtClean="0">
                <a:solidFill>
                  <a:srgbClr val="141413"/>
                </a:solidFill>
                <a:latin typeface="CourierNewPSMT" charset="0"/>
                <a:ea typeface="ヒラギノ角ゴ Pro W3" pitchFamily="127" charset="-128"/>
              </a:rPr>
              <a:t>      </a:t>
            </a:r>
            <a:r>
              <a:rPr lang="en-US" altLang="en-US" baseline="30000" dirty="0" err="1" smtClean="0">
                <a:solidFill>
                  <a:srgbClr val="141413"/>
                </a:solidFill>
                <a:latin typeface="CourierNewPSMT" charset="0"/>
                <a:ea typeface="ヒラギノ角ゴ Pro W3" pitchFamily="127" charset="-128"/>
              </a:rPr>
              <a:t>this.shippingDate.toLocaleString</a:t>
            </a:r>
            <a:r>
              <a:rPr lang="en-US" altLang="en-US" baseline="30000" dirty="0" smtClean="0">
                <a:solidFill>
                  <a:srgbClr val="141413"/>
                </a:solidFill>
                <a:latin typeface="CourierNewPSMT" charset="0"/>
                <a:ea typeface="ヒラギノ角ゴ Pro W3" pitchFamily="127" charset="-128"/>
              </a:rPr>
              <a:t>() </a:t>
            </a:r>
            <a:r>
              <a:rPr lang="en-US" altLang="en-US" baseline="30000" dirty="0" smtClean="0">
                <a:solidFill>
                  <a:srgbClr val="D67134"/>
                </a:solidFill>
                <a:latin typeface="CourierNewPSMT" charset="0"/>
                <a:ea typeface="ヒラギノ角ゴ Pro W3" pitchFamily="127" charset="-128"/>
              </a:rPr>
              <a:t>+ </a:t>
            </a:r>
            <a:r>
              <a:rPr lang="en-US" altLang="en-US" baseline="30000" dirty="0" smtClean="0">
                <a:solidFill>
                  <a:srgbClr val="007833"/>
                </a:solidFill>
                <a:latin typeface="CourierNewPSMT" charset="0"/>
                <a:ea typeface="ヒラギノ角ゴ Pro W3" pitchFamily="127" charset="-128"/>
              </a:rPr>
              <a:t>"&lt;/p&gt;"</a:t>
            </a:r>
            <a:r>
              <a:rPr lang="en-US" altLang="en-US" baseline="30000" dirty="0" smtClean="0">
                <a:solidFill>
                  <a:srgbClr val="141413"/>
                </a:solidFill>
                <a:latin typeface="CourierNewPSMT" charset="0"/>
                <a:ea typeface="ヒラギノ角ゴ Pro W3" pitchFamily="127" charset="-128"/>
              </a:rPr>
              <a:t>);</a:t>
            </a:r>
          </a:p>
          <a:p>
            <a:pPr lvl="1">
              <a:buFontTx/>
              <a:buNone/>
            </a:pPr>
            <a:r>
              <a:rPr lang="en-US" altLang="en-US" baseline="30000" dirty="0" smtClean="0">
                <a:solidFill>
                  <a:srgbClr val="141413"/>
                </a:solidFill>
                <a:latin typeface="CourierNewPSMT" charset="0"/>
                <a:ea typeface="ヒラギノ角ゴ Pro W3" pitchFamily="127" charset="-128"/>
              </a:rPr>
              <a:t>}</a:t>
            </a:r>
          </a:p>
        </p:txBody>
      </p:sp>
      <p:sp>
        <p:nvSpPr>
          <p:cNvPr id="54276" name="Rectangle 4"/>
          <p:cNvSpPr>
            <a:spLocks noGrp="1" noChangeArrowheads="1"/>
          </p:cNvSpPr>
          <p:nvPr>
            <p:ph type="title"/>
          </p:nvPr>
        </p:nvSpPr>
        <p:spPr/>
        <p:txBody>
          <a:bodyPr>
            <a:normAutofit fontScale="90000"/>
          </a:bodyPr>
          <a:lstStyle/>
          <a:p>
            <a:pPr eaLnBrk="1" hangingPunct="1"/>
            <a:r>
              <a:rPr lang="en-US" altLang="en-US" smtClean="0">
                <a:ea typeface="ヒラギノ角ゴ Pro W3" pitchFamily="127" charset="-128"/>
              </a:rPr>
              <a:t>Adding Methods to a Constructor Function</a:t>
            </a:r>
          </a:p>
        </p:txBody>
      </p:sp>
    </p:spTree>
    <p:extLst>
      <p:ext uri="{BB962C8B-B14F-4D97-AF65-F5344CB8AC3E}">
        <p14:creationId xmlns:p14="http://schemas.microsoft.com/office/powerpoint/2010/main" val="31913878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idx="1"/>
          </p:nvPr>
        </p:nvSpPr>
        <p:spPr/>
        <p:txBody>
          <a:bodyPr>
            <a:normAutofit lnSpcReduction="10000"/>
          </a:bodyPr>
          <a:lstStyle/>
          <a:p>
            <a:pPr eaLnBrk="1" hangingPunct="1"/>
            <a:r>
              <a:rPr lang="en-US" altLang="en-US" smtClean="0">
                <a:ea typeface="ヒラギノ角ゴ Pro W3" pitchFamily="127" charset="-128"/>
              </a:rPr>
              <a:t>After instantiating a new object</a:t>
            </a:r>
          </a:p>
          <a:p>
            <a:pPr lvl="1" eaLnBrk="1" hangingPunct="1"/>
            <a:r>
              <a:rPr lang="en-US" altLang="en-US" smtClean="0">
                <a:ea typeface="ヒラギノ角ゴ Pro W3" pitchFamily="127" charset="-128"/>
              </a:rPr>
              <a:t>Can assign additional object properties</a:t>
            </a:r>
          </a:p>
          <a:p>
            <a:pPr lvl="2" eaLnBrk="1" hangingPunct="1"/>
            <a:r>
              <a:rPr lang="en-US" altLang="en-US" smtClean="0">
                <a:ea typeface="ヒラギノ角ゴ Pro W3" pitchFamily="127" charset="-128"/>
              </a:rPr>
              <a:t>Use a period</a:t>
            </a:r>
          </a:p>
          <a:p>
            <a:pPr eaLnBrk="1" hangingPunct="1"/>
            <a:r>
              <a:rPr lang="en-US" altLang="en-US" smtClean="0">
                <a:ea typeface="ヒラギノ角ゴ Pro W3" pitchFamily="127" charset="-128"/>
              </a:rPr>
              <a:t>New property only available to that specific object</a:t>
            </a:r>
          </a:p>
          <a:p>
            <a:pPr eaLnBrk="1" hangingPunct="1"/>
            <a:r>
              <a:rPr lang="en-US" altLang="en-US" smtClean="0">
                <a:latin typeface="Courier New" pitchFamily="49" charset="0"/>
                <a:ea typeface="ヒラギノ角ゴ Pro W3" pitchFamily="127" charset="-128"/>
              </a:rPr>
              <a:t>prototype</a:t>
            </a:r>
            <a:r>
              <a:rPr lang="en-US" altLang="en-US" smtClean="0">
                <a:ea typeface="ヒラギノ角ゴ Pro W3" pitchFamily="127" charset="-128"/>
              </a:rPr>
              <a:t> property</a:t>
            </a:r>
          </a:p>
          <a:p>
            <a:pPr lvl="1" eaLnBrk="1" hangingPunct="1"/>
            <a:r>
              <a:rPr lang="en-US" altLang="en-US" smtClean="0">
                <a:ea typeface="ヒラギノ角ゴ Pro W3" pitchFamily="127" charset="-128"/>
              </a:rPr>
              <a:t>Built-in property that specifies the constructor from which an object was instantiated</a:t>
            </a:r>
          </a:p>
          <a:p>
            <a:pPr lvl="1" eaLnBrk="1" hangingPunct="1"/>
            <a:r>
              <a:rPr lang="en-US" altLang="en-US" smtClean="0">
                <a:ea typeface="ヒラギノ角ゴ Pro W3" pitchFamily="127" charset="-128"/>
              </a:rPr>
              <a:t>When used with the name of the constructor function</a:t>
            </a:r>
          </a:p>
          <a:p>
            <a:pPr lvl="2" eaLnBrk="1" hangingPunct="1"/>
            <a:r>
              <a:rPr lang="en-US" altLang="en-US" smtClean="0">
                <a:ea typeface="ヒラギノ角ゴ Pro W3" pitchFamily="127" charset="-128"/>
              </a:rPr>
              <a:t>Any new properties you create will also be available to the constructor function</a:t>
            </a:r>
          </a:p>
        </p:txBody>
      </p:sp>
      <p:sp>
        <p:nvSpPr>
          <p:cNvPr id="55300" name="Rectangle 4"/>
          <p:cNvSpPr>
            <a:spLocks noGrp="1" noChangeArrowheads="1"/>
          </p:cNvSpPr>
          <p:nvPr>
            <p:ph type="title"/>
          </p:nvPr>
        </p:nvSpPr>
        <p:spPr/>
        <p:txBody>
          <a:bodyPr/>
          <a:lstStyle/>
          <a:p>
            <a:pPr eaLnBrk="1" hangingPunct="1"/>
            <a:r>
              <a:rPr lang="en-US" altLang="en-US" smtClean="0">
                <a:ea typeface="ヒラギノ角ゴ Pro W3" pitchFamily="127" charset="-128"/>
              </a:rPr>
              <a:t>Using the </a:t>
            </a:r>
            <a:r>
              <a:rPr lang="en-US" altLang="en-US" smtClean="0">
                <a:latin typeface="Courier New" pitchFamily="49" charset="0"/>
                <a:ea typeface="ヒラギノ角ゴ Pro W3" pitchFamily="127" charset="-128"/>
              </a:rPr>
              <a:t>prototype</a:t>
            </a:r>
            <a:r>
              <a:rPr lang="en-US" altLang="en-US" smtClean="0">
                <a:ea typeface="ヒラギノ角ゴ Pro W3" pitchFamily="127" charset="-128"/>
              </a:rPr>
              <a:t> Property</a:t>
            </a:r>
          </a:p>
        </p:txBody>
      </p:sp>
    </p:spTree>
    <p:extLst>
      <p:ext uri="{BB962C8B-B14F-4D97-AF65-F5344CB8AC3E}">
        <p14:creationId xmlns:p14="http://schemas.microsoft.com/office/powerpoint/2010/main" val="41092286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eaLnBrk="1" hangingPunct="1"/>
            <a:r>
              <a:rPr lang="en-US" altLang="en-US" smtClean="0">
                <a:ea typeface="ヒラギノ角ゴ Pro W3" pitchFamily="127" charset="-128"/>
              </a:rPr>
              <a:t>Object definitions can use the </a:t>
            </a:r>
            <a:r>
              <a:rPr lang="en-US" altLang="en-US" smtClean="0">
                <a:latin typeface="Courier New" pitchFamily="49" charset="0"/>
                <a:ea typeface="ヒラギノ角ゴ Pro W3" pitchFamily="127" charset="-128"/>
                <a:cs typeface="Courier New" pitchFamily="49" charset="0"/>
              </a:rPr>
              <a:t>prototype</a:t>
            </a:r>
            <a:r>
              <a:rPr lang="en-US" altLang="en-US" smtClean="0">
                <a:ea typeface="ヒラギノ角ゴ Pro W3" pitchFamily="127" charset="-128"/>
              </a:rPr>
              <a:t> property to extend other object definitions</a:t>
            </a:r>
          </a:p>
          <a:p>
            <a:pPr lvl="1" eaLnBrk="1" hangingPunct="1"/>
            <a:r>
              <a:rPr lang="en-US" altLang="en-US" smtClean="0">
                <a:ea typeface="ヒラギノ角ゴ Pro W3" pitchFamily="127" charset="-128"/>
              </a:rPr>
              <a:t>Can create a new object based on an existing object</a:t>
            </a:r>
          </a:p>
        </p:txBody>
      </p:sp>
      <p:sp>
        <p:nvSpPr>
          <p:cNvPr id="56322" name="Rectangle 2"/>
          <p:cNvSpPr>
            <a:spLocks noGrp="1" noChangeArrowheads="1"/>
          </p:cNvSpPr>
          <p:nvPr>
            <p:ph type="title"/>
          </p:nvPr>
        </p:nvSpPr>
        <p:spPr/>
        <p:txBody>
          <a:bodyPr>
            <a:normAutofit/>
          </a:bodyPr>
          <a:lstStyle/>
          <a:p>
            <a:pPr eaLnBrk="1" hangingPunct="1"/>
            <a:r>
              <a:rPr lang="en-US" altLang="en-US" dirty="0" smtClean="0">
                <a:ea typeface="ヒラギノ角ゴ Pro W3" pitchFamily="127" charset="-128"/>
              </a:rPr>
              <a:t>Using the </a:t>
            </a:r>
            <a:r>
              <a:rPr lang="en-US" altLang="en-US" dirty="0" smtClean="0">
                <a:latin typeface="Courier New" pitchFamily="49" charset="0"/>
                <a:ea typeface="ヒラギノ角ゴ Pro W3" pitchFamily="127" charset="-128"/>
                <a:cs typeface="Courier New" pitchFamily="49" charset="0"/>
              </a:rPr>
              <a:t>prototype</a:t>
            </a:r>
            <a:r>
              <a:rPr lang="en-US" altLang="en-US" dirty="0" smtClean="0">
                <a:ea typeface="ヒラギノ角ゴ Pro W3" pitchFamily="127" charset="-128"/>
              </a:rPr>
              <a:t> Property</a:t>
            </a:r>
          </a:p>
        </p:txBody>
      </p:sp>
    </p:spTree>
    <p:extLst>
      <p:ext uri="{BB962C8B-B14F-4D97-AF65-F5344CB8AC3E}">
        <p14:creationId xmlns:p14="http://schemas.microsoft.com/office/powerpoint/2010/main" val="2916117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What statement would you use to create a new empty object with the name </a:t>
            </a:r>
            <a:r>
              <a:rPr lang="en-US" dirty="0" err="1" smtClean="0">
                <a:latin typeface="Courier New" panose="02070309020205020404" pitchFamily="49" charset="0"/>
                <a:cs typeface="Courier New" panose="02070309020205020404" pitchFamily="49" charset="0"/>
              </a:rPr>
              <a:t>mainfest</a:t>
            </a:r>
            <a:r>
              <a:rPr lang="en-US" dirty="0" smtClean="0"/>
              <a:t> using an object literal?</a:t>
            </a:r>
          </a:p>
          <a:p>
            <a:pPr marL="624078" indent="-514350">
              <a:buFont typeface="+mj-lt"/>
              <a:buAutoNum type="arabicPeriod"/>
            </a:pPr>
            <a:r>
              <a:rPr lang="en-US" dirty="0" smtClean="0"/>
              <a:t>What statement would you use to add a property named </a:t>
            </a:r>
            <a:r>
              <a:rPr lang="en-US" dirty="0" err="1" smtClean="0">
                <a:latin typeface="Courier New" panose="02070309020205020404" pitchFamily="49" charset="0"/>
                <a:cs typeface="Courier New" panose="02070309020205020404" pitchFamily="49" charset="0"/>
              </a:rPr>
              <a:t>itemNum</a:t>
            </a:r>
            <a:r>
              <a:rPr lang="en-US" dirty="0" smtClean="0"/>
              <a:t> to the manifest object, and assign the property a numeric value of 1501?</a:t>
            </a:r>
          </a:p>
          <a:p>
            <a:pPr marL="624078" indent="-514350">
              <a:buFont typeface="+mj-lt"/>
              <a:buAutoNum type="arabicPeriod"/>
            </a:pPr>
            <a:r>
              <a:rPr lang="en-US" dirty="0" smtClean="0"/>
              <a:t>What single statement would you use to create a new empty object with the name </a:t>
            </a:r>
            <a:r>
              <a:rPr lang="en-US" dirty="0" smtClean="0">
                <a:latin typeface="Courier New" panose="02070309020205020404" pitchFamily="49" charset="0"/>
                <a:cs typeface="Courier New" panose="02070309020205020404" pitchFamily="49" charset="0"/>
              </a:rPr>
              <a:t>manifest</a:t>
            </a:r>
            <a:r>
              <a:rPr lang="en-US" dirty="0" smtClean="0"/>
              <a:t> that includes a property named </a:t>
            </a:r>
            <a:r>
              <a:rPr lang="en-US" dirty="0" err="1" smtClean="0">
                <a:latin typeface="Courier New" panose="02070309020205020404" pitchFamily="49" charset="0"/>
                <a:cs typeface="Courier New" panose="02070309020205020404" pitchFamily="49" charset="0"/>
              </a:rPr>
              <a:t>itemNum</a:t>
            </a:r>
            <a:r>
              <a:rPr lang="en-US" dirty="0" smtClean="0"/>
              <a:t> with a value of 1501?</a:t>
            </a:r>
            <a:endParaRPr lang="en-US" dirty="0"/>
          </a:p>
        </p:txBody>
      </p:sp>
      <p:sp>
        <p:nvSpPr>
          <p:cNvPr id="3" name="Title 2"/>
          <p:cNvSpPr>
            <a:spLocks noGrp="1"/>
          </p:cNvSpPr>
          <p:nvPr>
            <p:ph type="title"/>
          </p:nvPr>
        </p:nvSpPr>
        <p:spPr/>
        <p:txBody>
          <a:bodyPr/>
          <a:lstStyle/>
          <a:p>
            <a:r>
              <a:rPr lang="en-US" dirty="0" smtClean="0"/>
              <a:t>Short Quiz 3</a:t>
            </a:r>
            <a:endParaRPr lang="en-US" dirty="0"/>
          </a:p>
        </p:txBody>
      </p:sp>
    </p:spTree>
    <p:extLst>
      <p:ext uri="{BB962C8B-B14F-4D97-AF65-F5344CB8AC3E}">
        <p14:creationId xmlns:p14="http://schemas.microsoft.com/office/powerpoint/2010/main" val="4287918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p:cNvSpPr>
            <a:spLocks noGrp="1" noChangeArrowheads="1"/>
          </p:cNvSpPr>
          <p:nvPr>
            <p:ph idx="1"/>
          </p:nvPr>
        </p:nvSpPr>
        <p:spPr/>
        <p:txBody>
          <a:bodyPr>
            <a:normAutofit lnSpcReduction="10000"/>
          </a:bodyPr>
          <a:lstStyle/>
          <a:p>
            <a:pPr eaLnBrk="1" hangingPunct="1"/>
            <a:r>
              <a:rPr lang="en-US" altLang="en-US" smtClean="0">
                <a:ea typeface="ヒラギノ角ゴ Pro W3" pitchFamily="127" charset="-128"/>
              </a:rPr>
              <a:t>Object-oriented programming (or OOP)</a:t>
            </a:r>
          </a:p>
          <a:p>
            <a:pPr lvl="1" eaLnBrk="1" hangingPunct="1"/>
            <a:r>
              <a:rPr lang="en-US" altLang="en-US" smtClean="0">
                <a:ea typeface="ヒラギノ角ゴ Pro W3" pitchFamily="127" charset="-128"/>
              </a:rPr>
              <a:t>The creation of reusable software objects</a:t>
            </a:r>
          </a:p>
          <a:p>
            <a:pPr eaLnBrk="1" hangingPunct="1"/>
            <a:r>
              <a:rPr lang="en-US" altLang="en-US" smtClean="0">
                <a:ea typeface="ヒラギノ角ゴ Pro W3" pitchFamily="127" charset="-128"/>
              </a:rPr>
              <a:t>Reusable software objects </a:t>
            </a:r>
          </a:p>
          <a:p>
            <a:pPr lvl="1" eaLnBrk="1" hangingPunct="1"/>
            <a:r>
              <a:rPr lang="en-US" altLang="en-US" smtClean="0">
                <a:ea typeface="ヒラギノ角ゴ Pro W3" pitchFamily="127" charset="-128"/>
              </a:rPr>
              <a:t>Called components</a:t>
            </a:r>
          </a:p>
          <a:p>
            <a:pPr eaLnBrk="1" hangingPunct="1"/>
            <a:r>
              <a:rPr lang="en-US" altLang="en-US" smtClean="0">
                <a:ea typeface="ヒラギノ角ゴ Pro W3" pitchFamily="127" charset="-128"/>
              </a:rPr>
              <a:t>Object</a:t>
            </a:r>
          </a:p>
          <a:p>
            <a:pPr lvl="1" eaLnBrk="1" hangingPunct="1"/>
            <a:r>
              <a:rPr lang="en-US" altLang="en-US" smtClean="0">
                <a:ea typeface="ヒラギノ角ゴ Pro W3" pitchFamily="127" charset="-128"/>
              </a:rPr>
              <a:t>Programming code and data treated as an individual unit or component</a:t>
            </a:r>
          </a:p>
          <a:p>
            <a:pPr eaLnBrk="1" hangingPunct="1"/>
            <a:r>
              <a:rPr lang="en-US" altLang="en-US" smtClean="0">
                <a:ea typeface="ヒラギノ角ゴ Pro W3" pitchFamily="127" charset="-128"/>
              </a:rPr>
              <a:t>Objects are encapsulated</a:t>
            </a:r>
          </a:p>
          <a:p>
            <a:pPr eaLnBrk="1" hangingPunct="1"/>
            <a:r>
              <a:rPr lang="en-US" altLang="en-US" smtClean="0">
                <a:ea typeface="ヒラギノ角ゴ Pro W3" pitchFamily="127" charset="-128"/>
              </a:rPr>
              <a:t>Interface represents elements required for a source program to communicate with an object</a:t>
            </a:r>
          </a:p>
        </p:txBody>
      </p:sp>
      <p:sp>
        <p:nvSpPr>
          <p:cNvPr id="57346" name="Rectangle 4"/>
          <p:cNvSpPr>
            <a:spLocks noGrp="1" noChangeArrowheads="1"/>
          </p:cNvSpPr>
          <p:nvPr>
            <p:ph type="title"/>
          </p:nvPr>
        </p:nvSpPr>
        <p:spPr/>
        <p:txBody>
          <a:bodyPr/>
          <a:lstStyle/>
          <a:p>
            <a:pPr eaLnBrk="1" hangingPunct="1"/>
            <a:r>
              <a:rPr lang="en-US" altLang="en-US" smtClean="0">
                <a:ea typeface="ヒラギノ角ゴ Pro W3" pitchFamily="127" charset="-128"/>
              </a:rPr>
              <a:t>Summary</a:t>
            </a:r>
          </a:p>
        </p:txBody>
      </p:sp>
    </p:spTree>
    <p:extLst>
      <p:ext uri="{BB962C8B-B14F-4D97-AF65-F5344CB8AC3E}">
        <p14:creationId xmlns:p14="http://schemas.microsoft.com/office/powerpoint/2010/main" val="17741280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normAutofit/>
          </a:bodyPr>
          <a:lstStyle/>
          <a:p>
            <a:pPr eaLnBrk="1" hangingPunct="1"/>
            <a:r>
              <a:rPr lang="en-US" altLang="en-US" smtClean="0">
                <a:ea typeface="ヒラギノ角ゴ Pro W3" pitchFamily="127" charset="-128"/>
              </a:rPr>
              <a:t>Principle of information hiding</a:t>
            </a:r>
          </a:p>
          <a:p>
            <a:pPr eaLnBrk="1" hangingPunct="1"/>
            <a:r>
              <a:rPr lang="en-US" altLang="en-US" smtClean="0">
                <a:ea typeface="ヒラギノ角ゴ Pro W3" pitchFamily="127" charset="-128"/>
              </a:rPr>
              <a:t>Code, methods, attributes, and other information that make up an object</a:t>
            </a:r>
          </a:p>
          <a:p>
            <a:pPr lvl="1" eaLnBrk="1" hangingPunct="1"/>
            <a:r>
              <a:rPr lang="en-US" altLang="en-US" smtClean="0">
                <a:ea typeface="ヒラギノ角ゴ Pro W3" pitchFamily="127" charset="-128"/>
              </a:rPr>
              <a:t>Organized using classes</a:t>
            </a:r>
          </a:p>
          <a:p>
            <a:pPr eaLnBrk="1" hangingPunct="1"/>
            <a:r>
              <a:rPr lang="en-US" altLang="en-US" smtClean="0">
                <a:ea typeface="ヒラギノ角ゴ Pro W3" pitchFamily="127" charset="-128"/>
              </a:rPr>
              <a:t>Instance</a:t>
            </a:r>
          </a:p>
          <a:p>
            <a:pPr lvl="1" eaLnBrk="1" hangingPunct="1"/>
            <a:r>
              <a:rPr lang="en-US" altLang="en-US" smtClean="0">
                <a:ea typeface="ヒラギノ角ゴ Pro W3" pitchFamily="127" charset="-128"/>
              </a:rPr>
              <a:t>Object created from an existing class</a:t>
            </a:r>
          </a:p>
          <a:p>
            <a:pPr eaLnBrk="1" hangingPunct="1"/>
            <a:r>
              <a:rPr lang="en-US" altLang="en-US" smtClean="0">
                <a:ea typeface="ヒラギノ角ゴ Pro W3" pitchFamily="127" charset="-128"/>
              </a:rPr>
              <a:t>An object inherits the characteristics of the class on which it is based</a:t>
            </a:r>
          </a:p>
          <a:p>
            <a:pPr eaLnBrk="1" hangingPunct="1"/>
            <a:r>
              <a:rPr lang="en-US" altLang="en-US" smtClean="0">
                <a:ea typeface="ヒラギノ角ゴ Pro W3" pitchFamily="127" charset="-128"/>
              </a:rPr>
              <a:t>Date class contains methods and properties for manipulating the date and time</a:t>
            </a:r>
          </a:p>
        </p:txBody>
      </p:sp>
      <p:sp>
        <p:nvSpPr>
          <p:cNvPr id="58370" name="Rectangle 2"/>
          <p:cNvSpPr>
            <a:spLocks noGrp="1" noChangeArrowheads="1"/>
          </p:cNvSpPr>
          <p:nvPr>
            <p:ph type="title"/>
          </p:nvPr>
        </p:nvSpPr>
        <p:spPr/>
        <p:txBody>
          <a:bodyPr/>
          <a:lstStyle/>
          <a:p>
            <a:pPr eaLnBrk="1" hangingPunct="1"/>
            <a:r>
              <a:rPr lang="en-US" altLang="en-US" dirty="0" smtClean="0">
                <a:ea typeface="ヒラギノ角ゴ Pro W3" pitchFamily="127" charset="-128"/>
              </a:rPr>
              <a:t>Summary</a:t>
            </a:r>
          </a:p>
        </p:txBody>
      </p:sp>
    </p:spTree>
    <p:extLst>
      <p:ext uri="{BB962C8B-B14F-4D97-AF65-F5344CB8AC3E}">
        <p14:creationId xmlns:p14="http://schemas.microsoft.com/office/powerpoint/2010/main" val="998123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457200" y="1265237"/>
            <a:ext cx="8229600" cy="4525963"/>
          </a:xfrm>
        </p:spPr>
        <p:txBody>
          <a:bodyPr/>
          <a:lstStyle/>
          <a:p>
            <a:pPr eaLnBrk="1" hangingPunct="1"/>
            <a:r>
              <a:rPr lang="en-US" altLang="en-US" dirty="0" smtClean="0">
                <a:ea typeface="ヒラギノ角ゴ Pro W3" pitchFamily="127" charset="-128"/>
              </a:rPr>
              <a:t> Advantages of encapsulation</a:t>
            </a:r>
          </a:p>
          <a:p>
            <a:pPr lvl="1" eaLnBrk="1" hangingPunct="1"/>
            <a:r>
              <a:rPr lang="en-US" altLang="en-US" dirty="0" smtClean="0">
                <a:ea typeface="ヒラギノ角ゴ Pro W3" pitchFamily="127" charset="-128"/>
              </a:rPr>
              <a:t>Reduces code complexity</a:t>
            </a:r>
          </a:p>
          <a:p>
            <a:pPr lvl="1" eaLnBrk="1" hangingPunct="1"/>
            <a:r>
              <a:rPr lang="en-US" altLang="en-US" dirty="0" smtClean="0">
                <a:ea typeface="ヒラギノ角ゴ Pro W3" pitchFamily="127" charset="-128"/>
              </a:rPr>
              <a:t>Prevents accidental bugs and stealing of code</a:t>
            </a:r>
          </a:p>
          <a:p>
            <a:pPr eaLnBrk="1" hangingPunct="1"/>
            <a:r>
              <a:rPr lang="en-US" altLang="en-US" dirty="0" smtClean="0">
                <a:ea typeface="ヒラギノ角ゴ Pro W3" pitchFamily="127" charset="-128"/>
              </a:rPr>
              <a:t>Programming object and its interface</a:t>
            </a:r>
          </a:p>
          <a:p>
            <a:pPr lvl="1" eaLnBrk="1" hangingPunct="1"/>
            <a:r>
              <a:rPr lang="en-US" altLang="en-US" dirty="0" smtClean="0">
                <a:ea typeface="ヒラギノ角ゴ Pro W3" pitchFamily="127" charset="-128"/>
              </a:rPr>
              <a:t>Compare to a handheld calculator</a:t>
            </a:r>
          </a:p>
        </p:txBody>
      </p:sp>
      <p:sp>
        <p:nvSpPr>
          <p:cNvPr id="10244" name="Rectangle 2"/>
          <p:cNvSpPr>
            <a:spLocks noGrp="1" noChangeArrowheads="1"/>
          </p:cNvSpPr>
          <p:nvPr>
            <p:ph type="title"/>
          </p:nvPr>
        </p:nvSpPr>
        <p:spPr/>
        <p:txBody>
          <a:bodyPr/>
          <a:lstStyle/>
          <a:p>
            <a:pPr eaLnBrk="1" hangingPunct="1"/>
            <a:r>
              <a:rPr lang="en-US" altLang="en-US" dirty="0" smtClean="0">
                <a:ea typeface="ヒラギノ角ゴ Pro W3" pitchFamily="127" charset="-128"/>
              </a:rPr>
              <a:t>What Is Encapsulation?</a:t>
            </a:r>
          </a:p>
        </p:txBody>
      </p:sp>
      <p:sp>
        <p:nvSpPr>
          <p:cNvPr id="10246" name="Rectangle 5"/>
          <p:cNvSpPr>
            <a:spLocks noChangeArrowheads="1"/>
          </p:cNvSpPr>
          <p:nvPr/>
        </p:nvSpPr>
        <p:spPr bwMode="auto">
          <a:xfrm>
            <a:off x="2689225" y="5943600"/>
            <a:ext cx="330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dirty="0"/>
              <a:t>Figure 7-2 </a:t>
            </a:r>
            <a:r>
              <a:rPr lang="en-US" altLang="en-US" dirty="0"/>
              <a:t>Calculator interface</a:t>
            </a:r>
          </a:p>
        </p:txBody>
      </p:sp>
      <p:pic>
        <p:nvPicPr>
          <p:cNvPr id="10247" name="Picture 1" descr="Screen Shot 2014-10-14 at 14 Oct   3.01.47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508895"/>
            <a:ext cx="4876800" cy="243470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8804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normAutofit fontScale="92500" lnSpcReduction="10000"/>
          </a:bodyPr>
          <a:lstStyle/>
          <a:p>
            <a:pPr eaLnBrk="1" hangingPunct="1"/>
            <a:r>
              <a:rPr lang="en-US" altLang="en-US" smtClean="0">
                <a:latin typeface="Courier New" pitchFamily="49" charset="0"/>
                <a:ea typeface="ヒラギノ角ゴ Pro W3" pitchFamily="127" charset="-128"/>
                <a:cs typeface="Courier New" pitchFamily="49" charset="0"/>
              </a:rPr>
              <a:t>Number</a:t>
            </a:r>
            <a:r>
              <a:rPr lang="en-US" altLang="en-US" smtClean="0">
                <a:ea typeface="ヒラギノ角ゴ Pro W3" pitchFamily="127" charset="-128"/>
              </a:rPr>
              <a:t> class contains methods for manipulating numbers and properties</a:t>
            </a:r>
          </a:p>
          <a:p>
            <a:pPr eaLnBrk="1" hangingPunct="1"/>
            <a:r>
              <a:rPr lang="en-US" altLang="en-US" smtClean="0">
                <a:latin typeface="Courier New" pitchFamily="49" charset="0"/>
                <a:ea typeface="ヒラギノ角ゴ Pro W3" pitchFamily="127" charset="-128"/>
                <a:cs typeface="Courier New" pitchFamily="49" charset="0"/>
              </a:rPr>
              <a:t>Math</a:t>
            </a:r>
            <a:r>
              <a:rPr lang="en-US" altLang="en-US" smtClean="0">
                <a:ea typeface="ヒラギノ角ゴ Pro W3" pitchFamily="127" charset="-128"/>
              </a:rPr>
              <a:t> class contains methods and properties for performing mathematical calculations</a:t>
            </a:r>
          </a:p>
          <a:p>
            <a:pPr eaLnBrk="1" hangingPunct="1"/>
            <a:r>
              <a:rPr lang="en-US" altLang="en-US" smtClean="0">
                <a:ea typeface="ヒラギノ角ゴ Pro W3" pitchFamily="127" charset="-128"/>
              </a:rPr>
              <a:t>Can define custom object</a:t>
            </a:r>
          </a:p>
          <a:p>
            <a:pPr lvl="1" eaLnBrk="1" hangingPunct="1"/>
            <a:r>
              <a:rPr lang="en-US" altLang="en-US" smtClean="0">
                <a:ea typeface="ヒラギノ角ゴ Pro W3" pitchFamily="127" charset="-128"/>
              </a:rPr>
              <a:t>object literal</a:t>
            </a:r>
          </a:p>
          <a:p>
            <a:pPr eaLnBrk="1" hangingPunct="1"/>
            <a:r>
              <a:rPr lang="en-US" altLang="en-US" smtClean="0">
                <a:ea typeface="ヒラギノ角ゴ Pro W3" pitchFamily="127" charset="-128"/>
              </a:rPr>
              <a:t>Can create template for custom objects</a:t>
            </a:r>
          </a:p>
          <a:p>
            <a:pPr lvl="1" eaLnBrk="1" hangingPunct="1"/>
            <a:r>
              <a:rPr lang="en-US" altLang="en-US" smtClean="0">
                <a:ea typeface="ヒラギノ角ゴ Pro W3" pitchFamily="127" charset="-128"/>
              </a:rPr>
              <a:t>constructor function</a:t>
            </a:r>
          </a:p>
          <a:p>
            <a:pPr eaLnBrk="1" hangingPunct="1"/>
            <a:r>
              <a:rPr lang="en-US" altLang="en-US" smtClean="0">
                <a:latin typeface="Courier New" pitchFamily="49" charset="0"/>
                <a:ea typeface="ヒラギノ角ゴ Pro W3" pitchFamily="127" charset="-128"/>
                <a:cs typeface="Courier New" pitchFamily="49" charset="0"/>
              </a:rPr>
              <a:t>this</a:t>
            </a:r>
            <a:r>
              <a:rPr lang="en-US" altLang="en-US" smtClean="0">
                <a:ea typeface="ヒラギノ角ゴ Pro W3" pitchFamily="127" charset="-128"/>
              </a:rPr>
              <a:t> keyword refers to object that called function</a:t>
            </a:r>
          </a:p>
          <a:p>
            <a:pPr eaLnBrk="1" hangingPunct="1"/>
            <a:r>
              <a:rPr lang="en-US" altLang="en-US" smtClean="0">
                <a:latin typeface="Courier New" pitchFamily="49" charset="0"/>
                <a:ea typeface="ヒラギノ角ゴ Pro W3" pitchFamily="127" charset="-128"/>
                <a:cs typeface="Courier New" pitchFamily="49" charset="0"/>
              </a:rPr>
              <a:t>prototype</a:t>
            </a:r>
            <a:r>
              <a:rPr lang="en-US" altLang="en-US" smtClean="0">
                <a:ea typeface="ヒラギノ角ゴ Pro W3" pitchFamily="127" charset="-128"/>
              </a:rPr>
              <a:t> property specifies object's constructor</a:t>
            </a:r>
          </a:p>
        </p:txBody>
      </p:sp>
      <p:sp>
        <p:nvSpPr>
          <p:cNvPr id="59394" name="Rectangle 2"/>
          <p:cNvSpPr>
            <a:spLocks noGrp="1" noChangeArrowheads="1"/>
          </p:cNvSpPr>
          <p:nvPr>
            <p:ph type="title"/>
          </p:nvPr>
        </p:nvSpPr>
        <p:spPr/>
        <p:txBody>
          <a:bodyPr/>
          <a:lstStyle/>
          <a:p>
            <a:pPr eaLnBrk="1" hangingPunct="1"/>
            <a:r>
              <a:rPr lang="en-US" altLang="en-US" dirty="0" smtClean="0">
                <a:ea typeface="ヒラギノ角ゴ Pro W3" pitchFamily="127" charset="-128"/>
              </a:rPr>
              <a:t>Summary</a:t>
            </a:r>
          </a:p>
        </p:txBody>
      </p:sp>
    </p:spTree>
    <p:extLst>
      <p:ext uri="{BB962C8B-B14F-4D97-AF65-F5344CB8AC3E}">
        <p14:creationId xmlns:p14="http://schemas.microsoft.com/office/powerpoint/2010/main" val="1877826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457200" y="1371600"/>
            <a:ext cx="8229600" cy="4525963"/>
          </a:xfrm>
        </p:spPr>
        <p:txBody>
          <a:bodyPr/>
          <a:lstStyle/>
          <a:p>
            <a:pPr eaLnBrk="1" hangingPunct="1"/>
            <a:r>
              <a:rPr lang="en-US" altLang="en-US" dirty="0" smtClean="0">
                <a:latin typeface="Courier New" pitchFamily="49" charset="0"/>
                <a:ea typeface="ヒラギノ角ゴ Pro W3" pitchFamily="127" charset="-128"/>
              </a:rPr>
              <a:t>Document</a:t>
            </a:r>
            <a:r>
              <a:rPr lang="en-US" altLang="en-US" dirty="0" smtClean="0">
                <a:ea typeface="ヒラギノ角ゴ Pro W3" pitchFamily="127" charset="-128"/>
              </a:rPr>
              <a:t> object is encapsulated (black box)</a:t>
            </a:r>
          </a:p>
          <a:p>
            <a:pPr lvl="1" eaLnBrk="1" hangingPunct="1"/>
            <a:r>
              <a:rPr lang="en-US" altLang="en-US" dirty="0" err="1" smtClean="0">
                <a:latin typeface="Courier New" pitchFamily="49" charset="0"/>
                <a:ea typeface="ヒラギノ角ゴ Pro W3" pitchFamily="127" charset="-128"/>
              </a:rPr>
              <a:t>getElementById</a:t>
            </a:r>
            <a:r>
              <a:rPr lang="en-US" altLang="en-US" dirty="0" smtClean="0">
                <a:latin typeface="Courier New" pitchFamily="49" charset="0"/>
                <a:ea typeface="ヒラギノ角ゴ Pro W3" pitchFamily="127" charset="-128"/>
              </a:rPr>
              <a:t>()</a:t>
            </a:r>
            <a:r>
              <a:rPr lang="en-US" altLang="en-US" dirty="0" smtClean="0">
                <a:ea typeface="ヒラギノ角ゴ Pro W3" pitchFamily="127" charset="-128"/>
              </a:rPr>
              <a:t> method</a:t>
            </a:r>
          </a:p>
          <a:p>
            <a:pPr lvl="2" eaLnBrk="1" hangingPunct="1"/>
            <a:r>
              <a:rPr lang="en-US" altLang="en-US" dirty="0" smtClean="0">
                <a:ea typeface="ヒラギノ角ゴ Pro W3" pitchFamily="127" charset="-128"/>
              </a:rPr>
              <a:t>Part of the interface JavaScript uses to communicate with the </a:t>
            </a:r>
            <a:r>
              <a:rPr lang="en-US" altLang="en-US" dirty="0" smtClean="0">
                <a:latin typeface="Courier New" pitchFamily="49" charset="0"/>
                <a:ea typeface="ヒラギノ角ゴ Pro W3" pitchFamily="127" charset="-128"/>
              </a:rPr>
              <a:t>Document</a:t>
            </a:r>
            <a:r>
              <a:rPr lang="en-US" altLang="en-US" dirty="0" smtClean="0">
                <a:ea typeface="ヒラギノ角ゴ Pro W3" pitchFamily="127" charset="-128"/>
              </a:rPr>
              <a:t> object</a:t>
            </a:r>
          </a:p>
          <a:p>
            <a:pPr eaLnBrk="1" hangingPunct="1"/>
            <a:r>
              <a:rPr lang="en-US" altLang="en-US" dirty="0" smtClean="0">
                <a:ea typeface="ヒラギノ角ゴ Pro W3" pitchFamily="127" charset="-128"/>
              </a:rPr>
              <a:t>Microsoft Word: example of an object and its interface</a:t>
            </a:r>
          </a:p>
        </p:txBody>
      </p:sp>
      <p:sp>
        <p:nvSpPr>
          <p:cNvPr id="11268" name="Rectangle 2"/>
          <p:cNvSpPr>
            <a:spLocks noGrp="1" noChangeArrowheads="1"/>
          </p:cNvSpPr>
          <p:nvPr>
            <p:ph type="title"/>
          </p:nvPr>
        </p:nvSpPr>
        <p:spPr/>
        <p:txBody>
          <a:bodyPr/>
          <a:lstStyle/>
          <a:p>
            <a:pPr eaLnBrk="1" hangingPunct="1"/>
            <a:r>
              <a:rPr lang="en-US" altLang="en-US" dirty="0" smtClean="0">
                <a:ea typeface="ヒラギノ角ゴ Pro W3" pitchFamily="127" charset="-128"/>
              </a:rPr>
              <a:t>What Is Encapsulation?</a:t>
            </a:r>
          </a:p>
        </p:txBody>
      </p:sp>
      <p:sp>
        <p:nvSpPr>
          <p:cNvPr id="11270" name="Rectangle 7"/>
          <p:cNvSpPr>
            <a:spLocks noChangeArrowheads="1"/>
          </p:cNvSpPr>
          <p:nvPr/>
        </p:nvSpPr>
        <p:spPr bwMode="auto">
          <a:xfrm>
            <a:off x="1648619" y="5867400"/>
            <a:ext cx="5846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a:t>Figure 7-3 </a:t>
            </a:r>
            <a:r>
              <a:rPr lang="en-US" altLang="en-US"/>
              <a:t>Using the interface for the </a:t>
            </a:r>
            <a:r>
              <a:rPr lang="en-US" altLang="en-US">
                <a:latin typeface="Courier New" pitchFamily="49" charset="0"/>
              </a:rPr>
              <a:t>Document</a:t>
            </a:r>
            <a:r>
              <a:rPr lang="en-US" altLang="en-US"/>
              <a:t> object</a:t>
            </a:r>
          </a:p>
        </p:txBody>
      </p:sp>
      <p:pic>
        <p:nvPicPr>
          <p:cNvPr id="11271" name="Picture 1" descr="Screen Shot 2014-10-14 at 14 Oct   3.03.38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775" y="3886200"/>
            <a:ext cx="4108450" cy="18446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357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idx="1"/>
          </p:nvPr>
        </p:nvSpPr>
        <p:spPr>
          <a:xfrm>
            <a:off x="457200" y="1371600"/>
            <a:ext cx="8229600" cy="4525963"/>
          </a:xfrm>
        </p:spPr>
        <p:txBody>
          <a:bodyPr>
            <a:normAutofit fontScale="92500" lnSpcReduction="20000"/>
          </a:bodyPr>
          <a:lstStyle/>
          <a:p>
            <a:pPr eaLnBrk="1" hangingPunct="1"/>
            <a:r>
              <a:rPr lang="en-US" altLang="en-US" b="1" dirty="0" smtClean="0">
                <a:ea typeface="ヒラギノ角ゴ Pro W3" pitchFamily="127" charset="-128"/>
              </a:rPr>
              <a:t>Classes</a:t>
            </a:r>
          </a:p>
          <a:p>
            <a:pPr lvl="1" eaLnBrk="1" hangingPunct="1"/>
            <a:r>
              <a:rPr lang="en-US" altLang="en-US" dirty="0" smtClean="0">
                <a:ea typeface="ヒラギノ角ゴ Pro W3" pitchFamily="127" charset="-128"/>
              </a:rPr>
              <a:t>Grouping of code, methods, attributes, etc., making up an object</a:t>
            </a:r>
          </a:p>
          <a:p>
            <a:pPr lvl="1" eaLnBrk="1" hangingPunct="1"/>
            <a:r>
              <a:rPr lang="en-US" altLang="en-US" dirty="0" smtClean="0">
                <a:ea typeface="ヒラギノ角ゴ Pro W3" pitchFamily="127" charset="-128"/>
              </a:rPr>
              <a:t>Think of a class as a blueprint of an object.</a:t>
            </a:r>
          </a:p>
          <a:p>
            <a:pPr eaLnBrk="1" hangingPunct="1"/>
            <a:r>
              <a:rPr lang="en-US" altLang="en-US" b="1" dirty="0" smtClean="0">
                <a:ea typeface="ヒラギノ角ゴ Pro W3" pitchFamily="127" charset="-128"/>
              </a:rPr>
              <a:t>Instance</a:t>
            </a:r>
          </a:p>
          <a:p>
            <a:pPr lvl="1" eaLnBrk="1" hangingPunct="1"/>
            <a:r>
              <a:rPr lang="en-US" altLang="en-US" dirty="0" smtClean="0">
                <a:ea typeface="ヒラギノ角ゴ Pro W3" pitchFamily="127" charset="-128"/>
              </a:rPr>
              <a:t>Object created from an existing class</a:t>
            </a:r>
          </a:p>
          <a:p>
            <a:pPr eaLnBrk="1" hangingPunct="1"/>
            <a:r>
              <a:rPr lang="en-US" altLang="en-US" b="1" dirty="0" smtClean="0">
                <a:ea typeface="ヒラギノ角ゴ Pro W3" pitchFamily="127" charset="-128"/>
              </a:rPr>
              <a:t>Instantiate</a:t>
            </a:r>
            <a:r>
              <a:rPr lang="en-US" altLang="en-US" dirty="0" smtClean="0">
                <a:ea typeface="ヒラギノ角ゴ Pro W3" pitchFamily="127" charset="-128"/>
              </a:rPr>
              <a:t>: create an object from an existing class</a:t>
            </a:r>
          </a:p>
          <a:p>
            <a:pPr eaLnBrk="1" hangingPunct="1"/>
            <a:r>
              <a:rPr lang="en-US" altLang="en-US" dirty="0" smtClean="0">
                <a:ea typeface="ヒラギノ角ゴ Pro W3" pitchFamily="127" charset="-128"/>
              </a:rPr>
              <a:t>Instance of an object inherits its methods and properties from a class</a:t>
            </a:r>
          </a:p>
          <a:p>
            <a:pPr eaLnBrk="1" hangingPunct="1"/>
            <a:r>
              <a:rPr lang="en-US" altLang="en-US" dirty="0" smtClean="0">
                <a:ea typeface="ヒラギノ角ゴ Pro W3" pitchFamily="127" charset="-128"/>
              </a:rPr>
              <a:t>Objects in the browser object model</a:t>
            </a:r>
          </a:p>
          <a:p>
            <a:pPr lvl="1" eaLnBrk="1" hangingPunct="1"/>
            <a:r>
              <a:rPr lang="en-US" altLang="en-US" dirty="0" smtClean="0">
                <a:ea typeface="ヒラギノ角ゴ Pro W3" pitchFamily="127" charset="-128"/>
              </a:rPr>
              <a:t>Part of the web browser</a:t>
            </a:r>
          </a:p>
          <a:p>
            <a:pPr lvl="1" eaLnBrk="1" hangingPunct="1"/>
            <a:r>
              <a:rPr lang="en-US" altLang="en-US" dirty="0" smtClean="0">
                <a:ea typeface="ヒラギノ角ゴ Pro W3" pitchFamily="127" charset="-128"/>
              </a:rPr>
              <a:t>No need to instantiate them to use them</a:t>
            </a:r>
          </a:p>
        </p:txBody>
      </p:sp>
      <p:sp>
        <p:nvSpPr>
          <p:cNvPr id="12290" name="Rectangle 4"/>
          <p:cNvSpPr>
            <a:spLocks noGrp="1" noChangeArrowheads="1"/>
          </p:cNvSpPr>
          <p:nvPr>
            <p:ph type="title"/>
          </p:nvPr>
        </p:nvSpPr>
        <p:spPr/>
        <p:txBody>
          <a:bodyPr/>
          <a:lstStyle/>
          <a:p>
            <a:pPr eaLnBrk="1" hangingPunct="1"/>
            <a:r>
              <a:rPr lang="en-US" altLang="en-US" dirty="0" smtClean="0">
                <a:ea typeface="ヒラギノ角ゴ Pro W3" pitchFamily="127" charset="-128"/>
              </a:rPr>
              <a:t>Understanding Classes</a:t>
            </a:r>
          </a:p>
        </p:txBody>
      </p:sp>
    </p:spTree>
    <p:extLst>
      <p:ext uri="{BB962C8B-B14F-4D97-AF65-F5344CB8AC3E}">
        <p14:creationId xmlns:p14="http://schemas.microsoft.com/office/powerpoint/2010/main" val="753570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dirty="0" smtClean="0">
                <a:ea typeface="ヒラギノ角ゴ Pro W3" pitchFamily="127" charset="-128"/>
              </a:rPr>
              <a:t>Using Built-In JavaScript Classes</a:t>
            </a:r>
          </a:p>
        </p:txBody>
      </p:sp>
      <p:sp>
        <p:nvSpPr>
          <p:cNvPr id="13317" name="Rectangle 6"/>
          <p:cNvSpPr>
            <a:spLocks noChangeArrowheads="1"/>
          </p:cNvSpPr>
          <p:nvPr/>
        </p:nvSpPr>
        <p:spPr bwMode="auto">
          <a:xfrm>
            <a:off x="2625725" y="5562600"/>
            <a:ext cx="389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ヒラギノ角ゴ Pro W3" pitchFamily="127" charset="-128"/>
              </a:defRPr>
            </a:lvl1pPr>
            <a:lvl2pPr marL="742950" indent="-285750" eaLnBrk="0" hangingPunct="0">
              <a:defRPr>
                <a:solidFill>
                  <a:schemeClr val="tx1"/>
                </a:solidFill>
                <a:latin typeface="Arial" pitchFamily="34" charset="0"/>
                <a:ea typeface="ヒラギノ角ゴ Pro W3" pitchFamily="127" charset="-128"/>
              </a:defRPr>
            </a:lvl2pPr>
            <a:lvl3pPr marL="1143000" indent="-228600" eaLnBrk="0" hangingPunct="0">
              <a:defRPr>
                <a:solidFill>
                  <a:schemeClr val="tx1"/>
                </a:solidFill>
                <a:latin typeface="Arial" pitchFamily="34" charset="0"/>
                <a:ea typeface="ヒラギノ角ゴ Pro W3" pitchFamily="127" charset="-128"/>
              </a:defRPr>
            </a:lvl3pPr>
            <a:lvl4pPr marL="1600200" indent="-228600" eaLnBrk="0" hangingPunct="0">
              <a:defRPr>
                <a:solidFill>
                  <a:schemeClr val="tx1"/>
                </a:solidFill>
                <a:latin typeface="Arial" pitchFamily="34" charset="0"/>
                <a:ea typeface="ヒラギノ角ゴ Pro W3" pitchFamily="127" charset="-128"/>
              </a:defRPr>
            </a:lvl4pPr>
            <a:lvl5pPr marL="2057400" indent="-228600" eaLnBrk="0" hangingPunct="0">
              <a:defRPr>
                <a:solidFill>
                  <a:schemeClr val="tx1"/>
                </a:solidFill>
                <a:latin typeface="Arial" pitchFamily="34" charset="0"/>
                <a:ea typeface="ヒラギノ角ゴ Pro W3" pitchFamily="127"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pitchFamily="127"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pitchFamily="127"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pitchFamily="127"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pitchFamily="127" charset="-128"/>
              </a:defRPr>
            </a:lvl9pPr>
          </a:lstStyle>
          <a:p>
            <a:pPr eaLnBrk="1" hangingPunct="1"/>
            <a:r>
              <a:rPr lang="en-US" altLang="en-US" b="1" dirty="0"/>
              <a:t>Table 7-1 </a:t>
            </a:r>
            <a:r>
              <a:rPr lang="en-US" altLang="en-US" dirty="0"/>
              <a:t>Built-in JavaScript classes</a:t>
            </a:r>
          </a:p>
        </p:txBody>
      </p:sp>
      <p:pic>
        <p:nvPicPr>
          <p:cNvPr id="13318" name="Picture 2" descr="Screen Shot 2014-10-14 at 14 Oct   3.08.03 PM.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2550" y="1339850"/>
            <a:ext cx="6105525"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3" descr="Screen Shot 2014-10-14 at 14 Oct   3.08.19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2550" y="3225800"/>
            <a:ext cx="611505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578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SAVEMESSAGETIMESTAMP" val="RXP7/26/20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Hunter_120</Template>
  <TotalTime>285</TotalTime>
  <Words>3171</Words>
  <Application>Microsoft Office PowerPoint</Application>
  <PresentationFormat>On-screen Show (4:3)</PresentationFormat>
  <Paragraphs>450</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Concourse</vt:lpstr>
      <vt:lpstr>PowerPoint Presentation</vt:lpstr>
      <vt:lpstr>Introduction to Object-Oriented Programming</vt:lpstr>
      <vt:lpstr>Thinking Exercise</vt:lpstr>
      <vt:lpstr>Reusing Software Objects</vt:lpstr>
      <vt:lpstr>What Is Encapsulation?</vt:lpstr>
      <vt:lpstr>What Is Encapsulation?</vt:lpstr>
      <vt:lpstr>What Is Encapsulation?</vt:lpstr>
      <vt:lpstr>Understanding Classes</vt:lpstr>
      <vt:lpstr>Using Built-In JavaScript Classes</vt:lpstr>
      <vt:lpstr>Using Built-In JavaScript Classes</vt:lpstr>
      <vt:lpstr>Using Built-In JavaScript Classes</vt:lpstr>
      <vt:lpstr>Exercise: Outer Orbits</vt:lpstr>
      <vt:lpstr>Exercise: Outer Orbits</vt:lpstr>
      <vt:lpstr>Using Built-In JavaScript Classes</vt:lpstr>
      <vt:lpstr>Short Quiz 1</vt:lpstr>
      <vt:lpstr>Using the Date, Number, and Math Classes</vt:lpstr>
      <vt:lpstr>Manipulating the Date and Time with the Date Class</vt:lpstr>
      <vt:lpstr>Manipulating the Date and Time with the Date Class</vt:lpstr>
      <vt:lpstr>Manipulating the Date and Time with the Date Class</vt:lpstr>
      <vt:lpstr>PowerPoint Presentation</vt:lpstr>
      <vt:lpstr>PowerPoint Presentation</vt:lpstr>
      <vt:lpstr>Manipulating the Date and Time with the Date Class</vt:lpstr>
      <vt:lpstr>PowerPoint Presentation</vt:lpstr>
      <vt:lpstr>Manipulating the Date and Time with the Date Class</vt:lpstr>
      <vt:lpstr>Exercise: Outer Orbits</vt:lpstr>
      <vt:lpstr>Manipulating Numbers with the Number Class</vt:lpstr>
      <vt:lpstr>Manipulating Numbers with the Number Class</vt:lpstr>
      <vt:lpstr>Manipulating Numbers with the Number Class</vt:lpstr>
      <vt:lpstr>Manipulating Numbers with the Number Class</vt:lpstr>
      <vt:lpstr>Performing Math Functions with the Math Class</vt:lpstr>
      <vt:lpstr>PowerPoint Presentation</vt:lpstr>
      <vt:lpstr>PowerPoint Presentation</vt:lpstr>
      <vt:lpstr>Performing Math Functions with the Math Class</vt:lpstr>
      <vt:lpstr>Short Quiz 2</vt:lpstr>
      <vt:lpstr>Defining Custom JavaScript Objects</vt:lpstr>
      <vt:lpstr>Declaring Basic Custom Objects</vt:lpstr>
      <vt:lpstr>Declaring Basic Custom Objects</vt:lpstr>
      <vt:lpstr>Declaring Basic Custom Objects</vt:lpstr>
      <vt:lpstr>Declaring Sub-Objects</vt:lpstr>
      <vt:lpstr>Referring to Object Properties as Associative Arrays</vt:lpstr>
      <vt:lpstr>Referring to Object Properties as Associative Arrays</vt:lpstr>
      <vt:lpstr>Referring to Object Properties as Associative Arrays</vt:lpstr>
      <vt:lpstr>Referring to Object Properties as Associative Arrays</vt:lpstr>
      <vt:lpstr>Referring to Object Properties as Associative Arrays</vt:lpstr>
      <vt:lpstr>Creating Methods</vt:lpstr>
      <vt:lpstr>Creating Methods</vt:lpstr>
      <vt:lpstr>Creating Methods</vt:lpstr>
      <vt:lpstr>Enumerating custom object properties</vt:lpstr>
      <vt:lpstr>Enumerating custom object properties</vt:lpstr>
      <vt:lpstr>Enumerating custom object properties</vt:lpstr>
      <vt:lpstr>Deleting Properties</vt:lpstr>
      <vt:lpstr>Defining Constructor Functions</vt:lpstr>
      <vt:lpstr>Defining Constructor Functions</vt:lpstr>
      <vt:lpstr>Adding Methods to a Constructor Function</vt:lpstr>
      <vt:lpstr>Using the prototype Property</vt:lpstr>
      <vt:lpstr>Using the prototype Property</vt:lpstr>
      <vt:lpstr>Short Quiz 3</vt:lpstr>
      <vt:lpstr>Summary</vt:lpstr>
      <vt:lpstr>Summary</vt:lpstr>
      <vt:lpstr>Summary</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49</cp:revision>
  <dcterms:created xsi:type="dcterms:W3CDTF">2016-07-26T14:38:07Z</dcterms:created>
  <dcterms:modified xsi:type="dcterms:W3CDTF">2017-05-30T12:57:50Z</dcterms:modified>
</cp:coreProperties>
</file>