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324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325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28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9" r:id="rId64"/>
    <p:sldId id="320" r:id="rId65"/>
    <p:sldId id="321" r:id="rId66"/>
    <p:sldId id="322" r:id="rId67"/>
    <p:sldId id="323" r:id="rId68"/>
    <p:sldId id="327" r:id="rId69"/>
  </p:sldIdLst>
  <p:sldSz cx="9144000" cy="6858000" type="screen4x3"/>
  <p:notesSz cx="6858000" cy="9144000"/>
  <p:custDataLst>
    <p:tags r:id="rId7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ED346-BE49-4DA4-B19A-301336DB73FE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93F68-91DB-44EC-8939-BB7A553DFE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A14B9B5-3987-493A-AD9B-C65984FB3FEF}" type="slidenum">
              <a:rPr lang="en-US" altLang="en-US">
                <a:solidFill>
                  <a:prstClr val="white"/>
                </a:solidFill>
              </a:rPr>
              <a:pPr/>
              <a:t>1</a:t>
            </a:fld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buNone/>
            </a:pPr>
            <a:endParaRPr lang="en-US" altLang="en-US" sz="2400">
              <a:solidFill>
                <a:prstClr val="white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Revisit ASCII</a:t>
            </a:r>
            <a:r>
              <a:rPr lang="en-US" baseline="0" dirty="0" smtClean="0"/>
              <a:t> standard, WA110 Day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93F68-91DB-44EC-8939-BB7A553DFE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93F68-91DB-44EC-8939-BB7A553DFEA4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293A20-531C-40DF-BE54-80ACB5E942E1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081937-6D6F-4065-8722-F2742BE3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E3293A20-531C-40DF-BE54-80ACB5E942E1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4D081937-6D6F-4065-8722-F2742BE3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E3293A20-531C-40DF-BE54-80ACB5E942E1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4D081937-6D6F-4065-8722-F2742BE3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B29E7-DB8A-438D-B8F5-779D60C0044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06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E3293A20-531C-40DF-BE54-80ACB5E942E1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4D081937-6D6F-4065-8722-F2742BE3F5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E3293A20-531C-40DF-BE54-80ACB5E942E1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4D081937-6D6F-4065-8722-F2742BE3F5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E3293A20-531C-40DF-BE54-80ACB5E942E1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4D081937-6D6F-4065-8722-F2742BE3F5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E3293A20-531C-40DF-BE54-80ACB5E942E1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4D081937-6D6F-4065-8722-F2742BE3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E3293A20-531C-40DF-BE54-80ACB5E942E1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4D081937-6D6F-4065-8722-F2742BE3F5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E3293A20-531C-40DF-BE54-80ACB5E942E1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4D081937-6D6F-4065-8722-F2742BE3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E3293A20-531C-40DF-BE54-80ACB5E942E1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4D081937-6D6F-4065-8722-F2742BE3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293A20-531C-40DF-BE54-80ACB5E942E1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081937-6D6F-4065-8722-F2742BE3F5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129511"/>
            <a:ext cx="736600" cy="552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48915" y="6341736"/>
            <a:ext cx="243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JavaScript: The Web Warrior Series, 6</a:t>
            </a:r>
            <a:r>
              <a:rPr lang="en-US" sz="1100" baseline="30000" dirty="0" smtClean="0"/>
              <a:t>th</a:t>
            </a:r>
            <a:r>
              <a:rPr lang="en-US" sz="1100" dirty="0" smtClean="0"/>
              <a:t> Edition</a:t>
            </a:r>
            <a:endParaRPr lang="en-US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ster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gular-expressions.inf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 l="-3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2400" y="2362200"/>
            <a:ext cx="8915400" cy="1938992"/>
          </a:xfrm>
          <a:prstGeom prst="rect">
            <a:avLst/>
          </a:prstGeom>
          <a:solidFill>
            <a:srgbClr val="262626">
              <a:alpha val="32157"/>
            </a:srgbClr>
          </a:solidFill>
        </p:spPr>
        <p:txBody>
          <a:bodyPr wrap="square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4000" b="1" dirty="0">
                <a:solidFill>
                  <a:schemeClr val="bg1"/>
                </a:solidFill>
                <a:latin typeface="Calibri"/>
                <a:ea typeface="ＭＳ Ｐゴシック" pitchFamily="34" charset="-128"/>
              </a:rPr>
              <a:t>Programming with JavaScript and jQuery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4000" b="1" u="sng" dirty="0" smtClean="0">
                <a:solidFill>
                  <a:schemeClr val="bg1"/>
                </a:solidFill>
                <a:latin typeface="Calibri"/>
                <a:ea typeface="ＭＳ Ｐゴシック" pitchFamily="34" charset="-128"/>
              </a:rPr>
              <a:t>Chapter 8: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4000" b="1" dirty="0" smtClean="0">
                <a:solidFill>
                  <a:schemeClr val="bg1"/>
                </a:solidFill>
                <a:latin typeface="Calibri"/>
                <a:ea typeface="ＭＳ Ｐゴシック" pitchFamily="34" charset="-128"/>
              </a:rPr>
              <a:t>Manipulating Data in Strings and Arrays</a:t>
            </a:r>
            <a:endParaRPr lang="en-US" sz="3600" b="1" dirty="0">
              <a:solidFill>
                <a:schemeClr val="bg1"/>
              </a:solidFill>
              <a:latin typeface="Calibri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42226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10"/>
          <p:cNvSpPr>
            <a:spLocks noChangeArrowheads="1"/>
          </p:cNvSpPr>
          <p:nvPr/>
        </p:nvSpPr>
        <p:spPr bwMode="auto">
          <a:xfrm>
            <a:off x="1600200" y="5500688"/>
            <a:ext cx="670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Figure 8-5 </a:t>
            </a:r>
            <a:r>
              <a:rPr lang="en-US" altLang="en-US"/>
              <a:t>Example uses of </a:t>
            </a:r>
            <a:r>
              <a:rPr lang="en-US" altLang="en-US">
                <a:latin typeface="Courier New" pitchFamily="49" charset="0"/>
              </a:rPr>
              <a:t>String</a:t>
            </a:r>
            <a:r>
              <a:rPr lang="en-US" altLang="en-US"/>
              <a:t> class methods</a:t>
            </a:r>
          </a:p>
        </p:txBody>
      </p:sp>
      <p:pic>
        <p:nvPicPr>
          <p:cNvPr id="13318" name="Picture 1" descr="Screen Shot 2014-10-14 at 14 Oct   5.56.3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543800" cy="38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Grp="1" noChangeArrowheads="1"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Finding and Extracting Characters and Substrings</a:t>
            </a:r>
          </a:p>
        </p:txBody>
      </p:sp>
    </p:spTree>
    <p:extLst>
      <p:ext uri="{BB962C8B-B14F-4D97-AF65-F5344CB8AC3E}">
        <p14:creationId xmlns:p14="http://schemas.microsoft.com/office/powerpoint/2010/main" val="194567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Two types of string search methods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Those that return a numeric position in a text string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Character position in text string begins with a value of zero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Can pass a second optional argument specifying the position in the string to start searching to the </a:t>
            </a:r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</a:rPr>
              <a:t>indexOf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()</a:t>
            </a:r>
            <a:r>
              <a:rPr lang="en-US" altLang="en-US" dirty="0" smtClean="0">
                <a:ea typeface="ヒラギノ角ゴ Pro W3" pitchFamily="127" charset="-128"/>
              </a:rPr>
              <a:t> method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Example: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search()</a:t>
            </a:r>
            <a:r>
              <a:rPr lang="en-US" altLang="en-US" dirty="0" smtClean="0">
                <a:ea typeface="ヒラギノ角ゴ Pro W3" pitchFamily="127" charset="-128"/>
              </a:rPr>
              <a:t> method</a:t>
            </a:r>
          </a:p>
          <a:p>
            <a:pPr marL="1257300" lvl="3" indent="0">
              <a:lnSpc>
                <a:spcPct val="150000"/>
              </a:lnSpc>
              <a:buFontTx/>
              <a:buNone/>
            </a:pP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var 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email </a:t>
            </a: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= 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"president@whitehouse.gov"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;</a:t>
            </a:r>
          </a:p>
          <a:p>
            <a:pPr marL="1257300" lvl="3" indent="0">
              <a:lnSpc>
                <a:spcPct val="150000"/>
              </a:lnSpc>
              <a:buFontTx/>
              <a:buNone/>
            </a:pP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var </a:t>
            </a:r>
            <a:r>
              <a:rPr lang="en-US" altLang="en-US" sz="2400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atPosition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 </a:t>
            </a: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= </a:t>
            </a:r>
            <a:r>
              <a:rPr lang="en-US" altLang="en-US" sz="2400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email.search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(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"@"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); </a:t>
            </a:r>
            <a:r>
              <a:rPr lang="en-US" altLang="en-US" sz="2400" baseline="30000" dirty="0" smtClean="0">
                <a:solidFill>
                  <a:srgbClr val="777877"/>
                </a:solidFill>
                <a:latin typeface="CourierNewPSMT" charset="0"/>
                <a:ea typeface="ヒラギノ角ゴ Pro W3" pitchFamily="127" charset="-128"/>
              </a:rPr>
              <a:t>// returns 9</a:t>
            </a:r>
          </a:p>
          <a:p>
            <a:pPr lvl="2"/>
            <a:r>
              <a:rPr lang="en-US" altLang="en-US" dirty="0" smtClean="0">
                <a:ea typeface="ヒラギノ角ゴ Pro W3" pitchFamily="127" charset="-128"/>
              </a:rPr>
              <a:t>Example: </a:t>
            </a:r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</a:rPr>
              <a:t>indexOf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()</a:t>
            </a:r>
            <a:r>
              <a:rPr lang="en-US" altLang="en-US" dirty="0" smtClean="0">
                <a:ea typeface="ヒラギノ角ゴ Pro W3" pitchFamily="127" charset="-128"/>
              </a:rPr>
              <a:t> method</a:t>
            </a:r>
          </a:p>
          <a:p>
            <a:pPr marL="1257300" lvl="3" indent="0">
              <a:lnSpc>
                <a:spcPct val="150000"/>
              </a:lnSpc>
              <a:buFontTx/>
              <a:buNone/>
            </a:pP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var 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email </a:t>
            </a: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= 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"president@whitehouse.gov"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;</a:t>
            </a:r>
          </a:p>
          <a:p>
            <a:pPr marL="1257300" lvl="3" indent="0">
              <a:lnSpc>
                <a:spcPct val="150000"/>
              </a:lnSpc>
              <a:buFontTx/>
              <a:buNone/>
            </a:pP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var </a:t>
            </a:r>
            <a:r>
              <a:rPr lang="en-US" altLang="en-US" sz="2400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atIndex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 </a:t>
            </a: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= </a:t>
            </a:r>
            <a:r>
              <a:rPr lang="en-US" altLang="en-US" sz="2400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email.indexOf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(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"@"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, </a:t>
            </a:r>
            <a:r>
              <a:rPr lang="en-US" altLang="en-US" sz="2400" baseline="30000" dirty="0" smtClean="0">
                <a:solidFill>
                  <a:srgbClr val="00477B"/>
                </a:solidFill>
                <a:latin typeface="CourierNewPSMT" charset="0"/>
                <a:ea typeface="ヒラギノ角ゴ Pro W3" pitchFamily="127" charset="-128"/>
              </a:rPr>
              <a:t>10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); </a:t>
            </a:r>
            <a:r>
              <a:rPr lang="en-US" altLang="en-US" sz="2400" baseline="30000" dirty="0" smtClean="0">
                <a:solidFill>
                  <a:srgbClr val="777877"/>
                </a:solidFill>
                <a:latin typeface="CourierNewPSMT" charset="0"/>
                <a:ea typeface="ヒラギノ角ゴ Pro W3" pitchFamily="127" charset="-128"/>
              </a:rPr>
              <a:t>// returns -1</a:t>
            </a:r>
            <a:endParaRPr lang="en-US" altLang="en-US" sz="2400" dirty="0" smtClean="0">
              <a:latin typeface="Courier New" pitchFamily="49" charset="0"/>
              <a:ea typeface="ヒラギノ角ゴ Pro W3" pitchFamily="127" charset="-128"/>
            </a:endParaRPr>
          </a:p>
          <a:p>
            <a:pPr marL="1257300" lvl="3" indent="0">
              <a:lnSpc>
                <a:spcPct val="150000"/>
              </a:lnSpc>
              <a:buFontTx/>
              <a:buNone/>
            </a:pPr>
            <a:endParaRPr lang="en-US" altLang="en-US" sz="2400" dirty="0" smtClean="0">
              <a:latin typeface="Courier New" pitchFamily="49" charset="0"/>
              <a:ea typeface="ヒラギノ角ゴ Pro W3" pitchFamily="127" charset="-128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Finding and Extracting Characters and Substrings</a:t>
            </a:r>
          </a:p>
        </p:txBody>
      </p:sp>
    </p:spTree>
    <p:extLst>
      <p:ext uri="{BB962C8B-B14F-4D97-AF65-F5344CB8AC3E}">
        <p14:creationId xmlns:p14="http://schemas.microsoft.com/office/powerpoint/2010/main" val="388064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525"/>
              </a:spcBef>
            </a:pPr>
            <a:r>
              <a:rPr lang="en-US" altLang="en-US" smtClean="0">
                <a:ea typeface="ヒラギノ角ゴ Pro W3" pitchFamily="127" charset="-128"/>
              </a:rPr>
              <a:t>Two types of string search methods (cont</a:t>
            </a:r>
            <a:r>
              <a:rPr lang="ja-JP" altLang="en-US" smtClean="0">
                <a:ea typeface="ヒラギノ角ゴ Pro W3" pitchFamily="127" charset="-128"/>
              </a:rPr>
              <a:t>’</a:t>
            </a:r>
            <a:r>
              <a:rPr lang="en-US" altLang="ja-JP" smtClean="0">
                <a:ea typeface="ヒラギノ角ゴ Pro W3" pitchFamily="127" charset="-128"/>
              </a:rPr>
              <a:t>d.)</a:t>
            </a:r>
          </a:p>
          <a:p>
            <a:pPr lvl="1" eaLnBrk="1" hangingPunct="1">
              <a:spcBef>
                <a:spcPts val="525"/>
              </a:spcBef>
            </a:pPr>
            <a:r>
              <a:rPr lang="en-US" altLang="en-US" smtClean="0">
                <a:ea typeface="ヒラギノ角ゴ Pro W3" pitchFamily="127" charset="-128"/>
              </a:rPr>
              <a:t>Those that return a character or substring</a:t>
            </a:r>
          </a:p>
          <a:p>
            <a:pPr lvl="2" eaLnBrk="1" hangingPunct="1">
              <a:spcBef>
                <a:spcPts val="525"/>
              </a:spcBef>
            </a:pP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substring()</a:t>
            </a:r>
            <a:r>
              <a:rPr lang="en-US" altLang="en-US" smtClean="0">
                <a:ea typeface="ヒラギノ角ゴ Pro W3" pitchFamily="127" charset="-128"/>
              </a:rPr>
              <a:t> or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slice()</a:t>
            </a:r>
            <a:r>
              <a:rPr lang="en-US" altLang="en-US" smtClean="0">
                <a:ea typeface="ヒラギノ角ゴ Pro W3" pitchFamily="127" charset="-128"/>
              </a:rPr>
              <a:t> method</a:t>
            </a:r>
          </a:p>
          <a:p>
            <a:pPr lvl="2" eaLnBrk="1" hangingPunct="1">
              <a:spcBef>
                <a:spcPts val="525"/>
              </a:spcBef>
            </a:pPr>
            <a:endParaRPr lang="en-US" altLang="en-US" smtClean="0">
              <a:ea typeface="ヒラギノ角ゴ Pro W3" pitchFamily="127" charset="-128"/>
            </a:endParaRPr>
          </a:p>
          <a:p>
            <a:pPr lvl="2" eaLnBrk="1" hangingPunct="1">
              <a:spcBef>
                <a:spcPts val="525"/>
              </a:spcBef>
            </a:pPr>
            <a:endParaRPr lang="en-US" altLang="en-US" smtClean="0">
              <a:ea typeface="ヒラギノ角ゴ Pro W3" pitchFamily="127" charset="-128"/>
            </a:endParaRPr>
          </a:p>
          <a:p>
            <a:pPr lvl="2" eaLnBrk="1" hangingPunct="1">
              <a:spcBef>
                <a:spcPts val="525"/>
              </a:spcBef>
            </a:pPr>
            <a:endParaRPr lang="en-US" altLang="en-US" smtClean="0">
              <a:ea typeface="ヒラギノ角ゴ Pro W3" pitchFamily="127" charset="-128"/>
            </a:endParaRPr>
          </a:p>
          <a:p>
            <a:pPr lvl="2" eaLnBrk="1" hangingPunct="1">
              <a:spcBef>
                <a:spcPts val="525"/>
              </a:spcBef>
            </a:pPr>
            <a:endParaRPr lang="en-US" altLang="en-US" smtClean="0">
              <a:latin typeface="Courier New" pitchFamily="49" charset="0"/>
              <a:ea typeface="ヒラギノ角ゴ Pro W3" pitchFamily="127" charset="-128"/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Finding and Extracting Characters and Substrings</a:t>
            </a:r>
          </a:p>
        </p:txBody>
      </p:sp>
      <p:sp>
        <p:nvSpPr>
          <p:cNvPr id="16390" name="TextBox 1"/>
          <p:cNvSpPr txBox="1">
            <a:spLocks noChangeArrowheads="1"/>
          </p:cNvSpPr>
          <p:nvPr/>
        </p:nvSpPr>
        <p:spPr bwMode="auto">
          <a:xfrm>
            <a:off x="1676400" y="2895600"/>
            <a:ext cx="6781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email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"president@whitehouse.gov"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  <a:endParaRPr lang="en-US" altLang="en-US" sz="2400" baseline="30000" dirty="0">
              <a:solidFill>
                <a:srgbClr val="D67134"/>
              </a:solidFill>
              <a:latin typeface="CourierNewPSMT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nameEnd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email.search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"@"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value of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nameEnd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is 9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nameText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email.substring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0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nameEnd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value of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nameText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is "president"</a:t>
            </a:r>
          </a:p>
        </p:txBody>
      </p:sp>
    </p:spTree>
    <p:extLst>
      <p:ext uri="{BB962C8B-B14F-4D97-AF65-F5344CB8AC3E}">
        <p14:creationId xmlns:p14="http://schemas.microsoft.com/office/powerpoint/2010/main" val="347544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Extracting characters from the middle or end of a string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Use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search()</a:t>
            </a:r>
            <a:r>
              <a:rPr lang="en-US" altLang="en-US" smtClean="0">
                <a:ea typeface="ヒラギノ角ゴ Pro W3" pitchFamily="127" charset="-128"/>
              </a:rPr>
              <a:t>,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indexOf()</a:t>
            </a:r>
            <a:r>
              <a:rPr lang="en-US" altLang="en-US" smtClean="0">
                <a:ea typeface="ヒラギノ角ゴ Pro W3" pitchFamily="127" charset="-128"/>
              </a:rPr>
              <a:t>,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lastIndexOf()</a:t>
            </a:r>
            <a:r>
              <a:rPr lang="en-US" altLang="en-US" smtClean="0">
                <a:ea typeface="ヒラギノ角ゴ Pro W3" pitchFamily="127" charset="-128"/>
              </a:rPr>
              <a:t> methods</a:t>
            </a:r>
          </a:p>
          <a:p>
            <a:pPr lvl="2"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lastIndexOf()</a:t>
            </a:r>
            <a:r>
              <a:rPr lang="en-US" altLang="en-US" smtClean="0">
                <a:ea typeface="ヒラギノ角ゴ Pro W3" pitchFamily="127" charset="-128"/>
              </a:rPr>
              <a:t> method returns position of the last occurrence of one string in another string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Example: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Finding and Extracting Characters and Substrings</a:t>
            </a:r>
          </a:p>
        </p:txBody>
      </p:sp>
      <p:sp>
        <p:nvSpPr>
          <p:cNvPr id="17414" name="TextBox 5"/>
          <p:cNvSpPr txBox="1">
            <a:spLocks noChangeArrowheads="1"/>
          </p:cNvSpPr>
          <p:nvPr/>
        </p:nvSpPr>
        <p:spPr bwMode="auto">
          <a:xfrm>
            <a:off x="1219200" y="4330700"/>
            <a:ext cx="6781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email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"president@whitehouse.gov"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startDomainID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email.lastIndexOf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"."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startDomainID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value is 20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domainID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email.substring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startDomainID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+ 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1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domainID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value is "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gov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1045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9"/>
            <a:ext cx="8229600" cy="2785871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spcBef>
                <a:spcPts val="625"/>
              </a:spcBef>
            </a:pP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slice()</a:t>
            </a:r>
            <a:r>
              <a:rPr lang="en-US" altLang="en-US" dirty="0" smtClean="0">
                <a:ea typeface="ヒラギノ角ゴ Pro W3" pitchFamily="127" charset="-128"/>
              </a:rPr>
              <a:t> method allows negative argument values for the index arguments</a:t>
            </a:r>
          </a:p>
          <a:p>
            <a:pPr lvl="1" eaLnBrk="1" hangingPunct="1">
              <a:spcBef>
                <a:spcPts val="625"/>
              </a:spcBef>
            </a:pPr>
            <a:r>
              <a:rPr lang="en-US" altLang="en-US" dirty="0" smtClean="0">
                <a:ea typeface="ヒラギノ角ゴ Pro W3" pitchFamily="127" charset="-128"/>
              </a:rPr>
              <a:t>Specifying a negative value for the starting index</a:t>
            </a:r>
          </a:p>
          <a:p>
            <a:pPr lvl="2" eaLnBrk="1" hangingPunct="1">
              <a:spcBef>
                <a:spcPts val="625"/>
              </a:spcBef>
            </a:pP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slice()</a:t>
            </a:r>
            <a:r>
              <a:rPr lang="en-US" altLang="en-US" dirty="0" smtClean="0">
                <a:ea typeface="ヒラギノ角ゴ Pro W3" pitchFamily="127" charset="-128"/>
              </a:rPr>
              <a:t> method starts at the end of the text string</a:t>
            </a:r>
          </a:p>
          <a:p>
            <a:pPr lvl="1" eaLnBrk="1" hangingPunct="1">
              <a:spcBef>
                <a:spcPts val="625"/>
              </a:spcBef>
            </a:pPr>
            <a:r>
              <a:rPr lang="en-US" altLang="en-US" dirty="0" smtClean="0">
                <a:ea typeface="ヒラギノ角ゴ Pro W3" pitchFamily="127" charset="-128"/>
              </a:rPr>
              <a:t>Specifying a negative value for the ending index</a:t>
            </a:r>
          </a:p>
          <a:p>
            <a:pPr lvl="2" eaLnBrk="1" hangingPunct="1">
              <a:spcBef>
                <a:spcPts val="625"/>
              </a:spcBef>
            </a:pPr>
            <a:r>
              <a:rPr lang="en-US" altLang="en-US" dirty="0" smtClean="0">
                <a:ea typeface="ヒラギノ角ゴ Pro W3" pitchFamily="127" charset="-128"/>
              </a:rPr>
              <a:t>Number of characters the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slice()</a:t>
            </a:r>
            <a:r>
              <a:rPr lang="en-US" altLang="en-US" dirty="0" smtClean="0">
                <a:ea typeface="ヒラギノ角ゴ Pro W3" pitchFamily="127" charset="-128"/>
              </a:rPr>
              <a:t> method extracts also starts at the end of the text string</a:t>
            </a:r>
          </a:p>
          <a:p>
            <a:pPr eaLnBrk="1" hangingPunct="1">
              <a:spcBef>
                <a:spcPts val="625"/>
              </a:spcBef>
            </a:pP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slice()</a:t>
            </a:r>
            <a:r>
              <a:rPr lang="en-US" altLang="en-US" dirty="0" smtClean="0">
                <a:ea typeface="ヒラギノ角ゴ Pro W3" pitchFamily="127" charset="-128"/>
              </a:rPr>
              <a:t> method does not return the character represented by the ending index</a:t>
            </a:r>
          </a:p>
          <a:p>
            <a:pPr lvl="1" eaLnBrk="1" hangingPunct="1">
              <a:spcBef>
                <a:spcPts val="625"/>
              </a:spcBef>
            </a:pPr>
            <a:r>
              <a:rPr lang="en-US" altLang="en-US" dirty="0" smtClean="0">
                <a:ea typeface="ヒラギノ角ゴ Pro W3" pitchFamily="127" charset="-128"/>
              </a:rPr>
              <a:t>Returns the character immediately before the ending index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Finding and Extracting Characters and Substrings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76400" y="4191000"/>
            <a:ext cx="6400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email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"president@whitehouse.gov"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nameText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email.slice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0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9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nameText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value is "president"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domain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email.slice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-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14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-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4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domain value is "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whitehouse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"</a:t>
            </a:r>
            <a:endParaRPr lang="en-US" altLang="en-US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0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 eaLnBrk="1" hangingPunct="1"/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replace()</a:t>
            </a:r>
            <a:r>
              <a:rPr lang="en-US" altLang="en-US" dirty="0" smtClean="0">
                <a:ea typeface="ヒラギノ角ゴ Pro W3" pitchFamily="127" charset="-128"/>
              </a:rPr>
              <a:t> method</a:t>
            </a:r>
          </a:p>
          <a:p>
            <a:pPr marL="746125" lvl="1" indent="-288925" eaLnBrk="1" hangingPunct="1"/>
            <a:r>
              <a:rPr lang="en-US" altLang="en-US" dirty="0" smtClean="0">
                <a:ea typeface="ヒラギノ角ゴ Pro W3" pitchFamily="127" charset="-128"/>
              </a:rPr>
              <a:t>Creates a new string with the first instance of a specified pattern replaced with the value of the text argument</a:t>
            </a:r>
          </a:p>
          <a:p>
            <a:pPr marL="746125" lvl="1" indent="-288925" eaLnBrk="1" hangingPunct="1"/>
            <a:r>
              <a:rPr lang="en-US" altLang="en-US" dirty="0" smtClean="0">
                <a:ea typeface="ヒラギノ角ゴ Pro W3" pitchFamily="127" charset="-128"/>
              </a:rPr>
              <a:t>Syntax: </a:t>
            </a:r>
            <a:r>
              <a:rPr lang="en-US" altLang="en-US" sz="1800" i="1" dirty="0" err="1" smtClean="0">
                <a:latin typeface="Courier New" pitchFamily="49" charset="0"/>
                <a:ea typeface="ヒラギノ角ゴ Pro W3" pitchFamily="127" charset="-128"/>
              </a:rPr>
              <a:t>string.</a:t>
            </a:r>
            <a:r>
              <a:rPr lang="en-US" altLang="en-US" sz="1800" dirty="0" err="1" smtClean="0">
                <a:latin typeface="Courier New" pitchFamily="49" charset="0"/>
                <a:ea typeface="ヒラギノ角ゴ Pro W3" pitchFamily="127" charset="-128"/>
              </a:rPr>
              <a:t>replace</a:t>
            </a:r>
            <a:r>
              <a:rPr lang="en-US" altLang="en-US" sz="1800" i="1" dirty="0" smtClean="0">
                <a:latin typeface="Courier New" pitchFamily="49" charset="0"/>
                <a:ea typeface="ヒラギノ角ゴ Pro W3" pitchFamily="127" charset="-128"/>
              </a:rPr>
              <a:t>(pattern, text)</a:t>
            </a:r>
          </a:p>
          <a:p>
            <a:pPr marL="746125" lvl="1" indent="-288925" eaLnBrk="1" hangingPunct="1"/>
            <a:r>
              <a:rPr lang="en-US" altLang="en-US" dirty="0" smtClean="0">
                <a:ea typeface="ヒラギノ角ゴ Pro W3" pitchFamily="127" charset="-128"/>
              </a:rPr>
              <a:t>Example: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Replacing Characters and Substrings</a:t>
            </a:r>
          </a:p>
        </p:txBody>
      </p:sp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1219200" y="4178300"/>
            <a:ext cx="7696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32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3200" baseline="30000" dirty="0">
                <a:solidFill>
                  <a:srgbClr val="141413"/>
                </a:solidFill>
                <a:latin typeface="CourierNewPSMT" charset="0"/>
              </a:rPr>
              <a:t>email </a:t>
            </a:r>
            <a:r>
              <a:rPr lang="en-US" altLang="en-US" sz="32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3200" baseline="30000" dirty="0">
                <a:solidFill>
                  <a:srgbClr val="007833"/>
                </a:solidFill>
                <a:latin typeface="CourierNewPSMT" charset="0"/>
              </a:rPr>
              <a:t>"president@whitehouse.gov"</a:t>
            </a:r>
            <a:r>
              <a:rPr lang="en-US" altLang="en-US" sz="32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32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3200" baseline="30000" dirty="0" err="1">
                <a:solidFill>
                  <a:srgbClr val="141413"/>
                </a:solidFill>
                <a:latin typeface="CourierNewPSMT" charset="0"/>
              </a:rPr>
              <a:t>newEmail</a:t>
            </a:r>
            <a:r>
              <a:rPr lang="en-US" altLang="en-US" sz="32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32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3200" baseline="30000" dirty="0" err="1">
                <a:solidFill>
                  <a:srgbClr val="141413"/>
                </a:solidFill>
                <a:latin typeface="CourierNewPSMT" charset="0"/>
              </a:rPr>
              <a:t>email.replace</a:t>
            </a:r>
            <a:r>
              <a:rPr lang="en-US" altLang="en-US" sz="32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3200" baseline="30000" dirty="0">
                <a:solidFill>
                  <a:srgbClr val="007833"/>
                </a:solidFill>
                <a:latin typeface="CourierNewPSMT" charset="0"/>
              </a:rPr>
              <a:t>"president"</a:t>
            </a:r>
            <a:r>
              <a:rPr lang="en-US" altLang="en-US" sz="32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32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3200" baseline="30000" dirty="0" err="1">
                <a:solidFill>
                  <a:srgbClr val="007833"/>
                </a:solidFill>
                <a:latin typeface="CourierNewPSMT" charset="0"/>
              </a:rPr>
              <a:t>vice.president</a:t>
            </a:r>
            <a:r>
              <a:rPr lang="en-US" altLang="en-US" sz="32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32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3200" baseline="30000" dirty="0">
                <a:solidFill>
                  <a:srgbClr val="777877"/>
                </a:solidFill>
                <a:latin typeface="CourierNewPSMT" charset="0"/>
              </a:rPr>
              <a:t>// value of </a:t>
            </a:r>
            <a:r>
              <a:rPr lang="en-US" altLang="en-US" sz="3200" baseline="30000" dirty="0" err="1">
                <a:solidFill>
                  <a:srgbClr val="777877"/>
                </a:solidFill>
                <a:latin typeface="CourierNewPSMT" charset="0"/>
              </a:rPr>
              <a:t>newEmail</a:t>
            </a:r>
            <a:r>
              <a:rPr lang="en-US" altLang="en-US" sz="3200" baseline="30000" dirty="0">
                <a:solidFill>
                  <a:srgbClr val="777877"/>
                </a:solidFill>
                <a:latin typeface="CourierNewPSMT" charset="0"/>
              </a:rPr>
              <a:t> is "vice.president@whitehouse.gov"</a:t>
            </a:r>
            <a:endParaRPr lang="en-US" altLang="en-US" sz="32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17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Combining strings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Use the concatenation operator (+) and compound assignment operator (+=)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Use the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 concat()</a:t>
            </a:r>
            <a:r>
              <a:rPr lang="en-US" altLang="en-US" smtClean="0">
                <a:ea typeface="ヒラギノ角ゴ Pro W3" pitchFamily="127" charset="-128"/>
              </a:rPr>
              <a:t> method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Creates a new string by combining strings passed as arguments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Syntax: </a:t>
            </a:r>
            <a:r>
              <a:rPr lang="en-US" altLang="en-US" sz="1800" i="1" smtClean="0">
                <a:latin typeface="Courier New" pitchFamily="49" charset="0"/>
                <a:ea typeface="ヒラギノ角ゴ Pro W3" pitchFamily="127" charset="-128"/>
              </a:rPr>
              <a:t>string</a:t>
            </a:r>
            <a:r>
              <a:rPr lang="en-US" altLang="en-US" sz="1800" smtClean="0">
                <a:latin typeface="Courier New" pitchFamily="49" charset="0"/>
                <a:ea typeface="ヒラギノ角ゴ Pro W3" pitchFamily="127" charset="-128"/>
              </a:rPr>
              <a:t>.concat(</a:t>
            </a:r>
            <a:r>
              <a:rPr lang="en-US" altLang="en-US" sz="1800" i="1" smtClean="0">
                <a:latin typeface="Courier New" pitchFamily="49" charset="0"/>
                <a:ea typeface="ヒラギノ角ゴ Pro W3" pitchFamily="127" charset="-128"/>
              </a:rPr>
              <a:t>value1</a:t>
            </a:r>
            <a:r>
              <a:rPr lang="en-US" altLang="en-US" sz="1800" smtClean="0">
                <a:latin typeface="Courier New" pitchFamily="49" charset="0"/>
                <a:ea typeface="ヒラギノ角ゴ Pro W3" pitchFamily="127" charset="-128"/>
              </a:rPr>
              <a:t>, </a:t>
            </a:r>
            <a:r>
              <a:rPr lang="en-US" altLang="en-US" sz="1800" i="1" smtClean="0">
                <a:latin typeface="Courier New" pitchFamily="49" charset="0"/>
                <a:ea typeface="ヒラギノ角ゴ Pro W3" pitchFamily="127" charset="-128"/>
              </a:rPr>
              <a:t>value2</a:t>
            </a:r>
            <a:r>
              <a:rPr lang="en-US" altLang="en-US" sz="1800" smtClean="0">
                <a:latin typeface="Courier New" pitchFamily="49" charset="0"/>
                <a:ea typeface="ヒラギノ角ゴ Pro W3" pitchFamily="127" charset="-128"/>
              </a:rPr>
              <a:t>, ...)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To combine text strings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Easier to use the concatenation operator and the compound assignment operator</a:t>
            </a:r>
          </a:p>
        </p:txBody>
      </p:sp>
      <p:sp>
        <p:nvSpPr>
          <p:cNvPr id="2150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Combining Characters and Substrings</a:t>
            </a:r>
          </a:p>
        </p:txBody>
      </p:sp>
    </p:spTree>
    <p:extLst>
      <p:ext uri="{BB962C8B-B14F-4D97-AF65-F5344CB8AC3E}">
        <p14:creationId xmlns:p14="http://schemas.microsoft.com/office/powerpoint/2010/main" val="53617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295400" y="1435100"/>
            <a:ext cx="7543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name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"Theodor Seuss Geisel"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penName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"Dr. Seuss"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bio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penName.concat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 was the pen name of 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name);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value of bio is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"Dr. Seuss was the pen name of Theodor Seuss Geisel"</a:t>
            </a:r>
            <a:endParaRPr lang="en-US" altLang="en-US" sz="2400" dirty="0">
              <a:latin typeface="Courier New" pitchFamily="49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295400" y="3581400"/>
            <a:ext cx="7543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name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"Theodor Seuss Geisel"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penName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"Dr. Seuss"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bio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penName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+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 was the pen name of "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+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name;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value of bio is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"Dr. Seuss was the pen name of Theodor Seuss Geisel"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Combining Characters and Substrings</a:t>
            </a:r>
            <a:endParaRPr kumimoji="0" lang="en-US" altLang="en-US" sz="41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ヒラギノ角ゴ Pro W3" pitchFamily="127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0883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Comparison operator (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===</a:t>
            </a:r>
            <a:r>
              <a:rPr lang="en-US" altLang="en-US" smtClean="0">
                <a:ea typeface="ヒラギノ角ゴ Pro W3" pitchFamily="127" charset="-128"/>
              </a:rPr>
              <a:t>) can be used with strings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Compare individual characters according to their Unicode position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localeCompare()</a:t>
            </a:r>
            <a:r>
              <a:rPr lang="en-US" altLang="en-US" smtClean="0">
                <a:ea typeface="ヒラギノ角ゴ Pro W3" pitchFamily="127" charset="-128"/>
              </a:rPr>
              <a:t> method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Compares strings according to the particular sort order of a language or country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Performs a case-sensitive comparison of two strings</a:t>
            </a:r>
          </a:p>
          <a:p>
            <a:pPr eaLnBrk="1" hangingPunct="1">
              <a:buFontTx/>
              <a:buNone/>
            </a:pPr>
            <a:endParaRPr lang="en-US" altLang="en-US" smtClean="0">
              <a:ea typeface="ヒラギノ角ゴ Pro W3" pitchFamily="127" charset="-128"/>
            </a:endParaRPr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Comparing Strings</a:t>
            </a:r>
          </a:p>
        </p:txBody>
      </p:sp>
    </p:spTree>
    <p:extLst>
      <p:ext uri="{BB962C8B-B14F-4D97-AF65-F5344CB8AC3E}">
        <p14:creationId xmlns:p14="http://schemas.microsoft.com/office/powerpoint/2010/main" val="295181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9296400" cy="4525963"/>
          </a:xfrm>
        </p:spPr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What string property returns the number of characters in a string?</a:t>
            </a:r>
            <a:br>
              <a:rPr lang="en-US" dirty="0" smtClean="0"/>
            </a:b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Explain which values you provide for the two arguments of </a:t>
            </a:r>
            <a:r>
              <a:rPr lang="en-US" smtClean="0"/>
              <a:t>the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substring() </a:t>
            </a:r>
            <a:r>
              <a:rPr lang="en-US" smtClean="0"/>
              <a:t>and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slice() </a:t>
            </a:r>
            <a:r>
              <a:rPr lang="en-US" dirty="0" smtClean="0"/>
              <a:t>methods.</a:t>
            </a:r>
            <a:br>
              <a:rPr lang="en-US" dirty="0" smtClean="0"/>
            </a:b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In the expression:</a:t>
            </a:r>
          </a:p>
          <a:p>
            <a:pPr marL="62388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result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sourceString.localeCompare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compareString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23888" indent="0">
              <a:buNone/>
            </a:pPr>
            <a:r>
              <a:rPr lang="en-US" dirty="0" smtClean="0"/>
              <a:t>what </a:t>
            </a:r>
            <a:r>
              <a:rPr lang="en-US" dirty="0"/>
              <a:t>are the possible return values and what does each mean?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Short Quiz 1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28194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1" dirty="0" smtClean="0">
                <a:ea typeface="ヒラギノ角ゴ Pro W3" pitchFamily="127" charset="-128"/>
              </a:rPr>
              <a:t>String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Text contained within double or single quotation marks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Literal values for element content or assigned to a variable on its own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Begin and end with same type of quotation mark</a:t>
            </a:r>
          </a:p>
          <a:p>
            <a:pPr lvl="2"/>
            <a:r>
              <a:rPr lang="en-US" altLang="en-US" dirty="0" smtClean="0">
                <a:ea typeface="ヒラギノ角ゴ Pro W3" pitchFamily="127" charset="-128"/>
              </a:rPr>
              <a:t>(“Don’t mix and match single and double quotes’)</a:t>
            </a:r>
          </a:p>
          <a:p>
            <a:pPr lvl="1" eaLnBrk="1" hangingPunct="1"/>
            <a:endParaRPr lang="en-US" altLang="en-US" dirty="0" smtClean="0">
              <a:ea typeface="ヒラギノ角ゴ Pro W3" pitchFamily="127" charset="-128"/>
            </a:endParaRP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Example:</a:t>
            </a:r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Manipulating Strings</a:t>
            </a:r>
          </a:p>
        </p:txBody>
      </p:sp>
      <p:sp>
        <p:nvSpPr>
          <p:cNvPr id="5126" name="Rectangle 8"/>
          <p:cNvSpPr>
            <a:spLocks noChangeArrowheads="1"/>
          </p:cNvSpPr>
          <p:nvPr/>
        </p:nvSpPr>
        <p:spPr bwMode="auto">
          <a:xfrm>
            <a:off x="609600" y="4953000"/>
            <a:ext cx="84582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800" baseline="30000" dirty="0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.getElementById(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"mainHeading"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).innerHTML 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800" baseline="30000" dirty="0" smtClean="0">
                <a:solidFill>
                  <a:srgbClr val="007833"/>
                </a:solidFill>
                <a:latin typeface="CourierNewPSMT" charset="0"/>
              </a:rPr>
              <a:t>24-Hour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LucidaGrande" charset="0"/>
              </a:rPr>
              <a:t> </a:t>
            </a:r>
            <a:r>
              <a:rPr lang="en-US" altLang="en-US" sz="2800" baseline="30000" dirty="0">
                <a:solidFill>
                  <a:srgbClr val="141413"/>
                </a:solidFill>
                <a:latin typeface="LucidaGrande" charset="0"/>
              </a:rPr>
              <a:t> </a:t>
            </a:r>
            <a:r>
              <a:rPr lang="en-US" altLang="en-US" sz="2800" baseline="30000" dirty="0" smtClean="0">
                <a:solidFill>
                  <a:srgbClr val="007833"/>
                </a:solidFill>
                <a:latin typeface="CourierNewPSMT" charset="0"/>
              </a:rPr>
              <a:t>Forecast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highSurfAdvisory 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"Watch out for high waves and </a:t>
            </a:r>
            <a:r>
              <a:rPr lang="en-US" altLang="en-US" sz="2800" baseline="30000" dirty="0" smtClean="0">
                <a:solidFill>
                  <a:srgbClr val="007833"/>
                </a:solidFill>
                <a:latin typeface="CourierNewPSMT" charset="0"/>
              </a:rPr>
              <a:t>strong</a:t>
            </a:r>
            <a:r>
              <a:rPr lang="en-US" altLang="en-US" sz="2800" baseline="30000" dirty="0">
                <a:solidFill>
                  <a:srgbClr val="141413"/>
                </a:solidFill>
                <a:latin typeface="LucidaGrande" charset="0"/>
              </a:rPr>
              <a:t> </a:t>
            </a:r>
            <a:r>
              <a:rPr lang="en-US" altLang="en-US" sz="2800" baseline="30000" dirty="0" smtClean="0">
                <a:solidFill>
                  <a:srgbClr val="007833"/>
                </a:solidFill>
                <a:latin typeface="CourierNewPSMT" charset="0"/>
              </a:rPr>
              <a:t>rip 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currents."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  <a:endParaRPr lang="en-US" altLang="en-US" sz="2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32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Regular expressions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Patterns used for matching and manipulating strings according to specified rules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With scripting languages, most commonly used for validating submitted form data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Working with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103570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Regular expressions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Must begin and end with forward slashes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Example: </a:t>
            </a:r>
            <a:r>
              <a:rPr lang="en-US" altLang="en-US" sz="3200" baseline="30000" dirty="0" smtClean="0">
                <a:solidFill>
                  <a:srgbClr val="D67134"/>
                </a:solidFill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var </a:t>
            </a:r>
            <a:r>
              <a:rPr lang="en-US" altLang="en-US" sz="3200" baseline="30000" dirty="0" err="1" smtClean="0">
                <a:solidFill>
                  <a:srgbClr val="141413"/>
                </a:solidFill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urlProtocol</a:t>
            </a:r>
            <a:r>
              <a:rPr lang="en-US" altLang="en-US" sz="3200" baseline="30000" dirty="0" smtClean="0">
                <a:solidFill>
                  <a:srgbClr val="141413"/>
                </a:solidFill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 </a:t>
            </a:r>
            <a:r>
              <a:rPr lang="en-US" altLang="en-US" sz="3200" baseline="30000" dirty="0" smtClean="0">
                <a:solidFill>
                  <a:srgbClr val="D67134"/>
                </a:solidFill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= </a:t>
            </a:r>
            <a:r>
              <a:rPr lang="en-US" altLang="en-US" sz="3200" baseline="30000" dirty="0" smtClean="0">
                <a:solidFill>
                  <a:srgbClr val="007833"/>
                </a:solidFill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/https/</a:t>
            </a:r>
            <a:r>
              <a:rPr lang="en-US" altLang="en-US" sz="3200" baseline="30000" dirty="0" smtClean="0">
                <a:solidFill>
                  <a:srgbClr val="141413"/>
                </a:solidFill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;</a:t>
            </a:r>
            <a:endParaRPr lang="en-US" altLang="en-US" dirty="0" smtClean="0">
              <a:latin typeface="Courier New" pitchFamily="49" charset="0"/>
              <a:ea typeface="ヒラギノ角ゴ Pro W3" pitchFamily="127" charset="-128"/>
            </a:endParaRP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Approaches to creating regular expressions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Use regular expressions with several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String</a:t>
            </a:r>
            <a:r>
              <a:rPr lang="en-US" altLang="en-US" dirty="0" smtClean="0">
                <a:ea typeface="ヒラギノ角ゴ Pro W3" pitchFamily="127" charset="-128"/>
              </a:rPr>
              <a:t> class methods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Pass pattern directly to a method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Use the </a:t>
            </a:r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</a:rPr>
              <a:t>RegExp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()</a:t>
            </a:r>
            <a:r>
              <a:rPr lang="en-US" altLang="en-US" dirty="0" smtClean="0">
                <a:ea typeface="ヒラギノ角ゴ Pro W3" pitchFamily="127" charset="-128"/>
              </a:rPr>
              <a:t> constructor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Contains methods and properties for working with regular expressions in JavaScript</a:t>
            </a:r>
          </a:p>
        </p:txBody>
      </p:sp>
      <p:sp>
        <p:nvSpPr>
          <p:cNvPr id="25604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Defining Regular Expressions in JavaScript</a:t>
            </a:r>
          </a:p>
        </p:txBody>
      </p:sp>
    </p:spTree>
    <p:extLst>
      <p:ext uri="{BB962C8B-B14F-4D97-AF65-F5344CB8AC3E}">
        <p14:creationId xmlns:p14="http://schemas.microsoft.com/office/powerpoint/2010/main" val="39882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Approaches to creating regular expressions</a:t>
            </a:r>
            <a:endParaRPr lang="en-US" altLang="ja-JP" dirty="0" smtClean="0">
              <a:ea typeface="ヒラギノ角ゴ Pro W3" pitchFamily="127" charset="-128"/>
            </a:endParaRP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Syntax for creating a regular expression with the </a:t>
            </a:r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</a:rPr>
              <a:t>RegExp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()</a:t>
            </a:r>
            <a:r>
              <a:rPr lang="en-US" altLang="en-US" dirty="0" smtClean="0">
                <a:ea typeface="ヒラギノ角ゴ Pro W3" pitchFamily="127" charset="-128"/>
              </a:rPr>
              <a:t> constructor</a:t>
            </a:r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en-US" altLang="en-US" sz="2400" baseline="30000" dirty="0" smtClean="0">
                <a:solidFill>
                  <a:srgbClr val="D67134"/>
                </a:solidFill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var </a:t>
            </a:r>
            <a:r>
              <a:rPr lang="en-US" altLang="en-US" sz="2400" baseline="30000" dirty="0" err="1" smtClean="0">
                <a:solidFill>
                  <a:srgbClr val="141413"/>
                </a:solidFill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regExpName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 </a:t>
            </a:r>
            <a:r>
              <a:rPr lang="en-US" altLang="en-US" sz="2400" baseline="30000" dirty="0" smtClean="0">
                <a:solidFill>
                  <a:srgbClr val="D67134"/>
                </a:solidFill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= new </a:t>
            </a:r>
            <a:r>
              <a:rPr lang="en-US" altLang="en-US" sz="2400" baseline="30000" dirty="0" err="1" smtClean="0">
                <a:solidFill>
                  <a:srgbClr val="00477B"/>
                </a:solidFill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RegExp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(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"</a:t>
            </a:r>
            <a:r>
              <a:rPr lang="en-US" altLang="en-US" sz="2400" i="1" baseline="30000" dirty="0" smtClean="0">
                <a:solidFill>
                  <a:srgbClr val="007833"/>
                </a:solidFill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pattern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"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[, </a:t>
            </a:r>
            <a:r>
              <a:rPr lang="en-US" altLang="en-US" sz="2400" i="1" baseline="30000" dirty="0" smtClean="0">
                <a:solidFill>
                  <a:srgbClr val="141413"/>
                </a:solidFill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attributes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]);</a:t>
            </a:r>
            <a:endParaRPr lang="en-US" altLang="en-US" sz="1800" dirty="0" smtClean="0">
              <a:latin typeface="Courier New" pitchFamily="49" charset="0"/>
              <a:ea typeface="ヒラギノ角ゴ Pro W3" pitchFamily="127" charset="-128"/>
            </a:endParaRP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Example:</a:t>
            </a:r>
          </a:p>
          <a:p>
            <a:pPr lvl="2">
              <a:buFontTx/>
              <a:buNone/>
            </a:pPr>
            <a:r>
              <a:rPr lang="en-US" altLang="en-US" sz="28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var </a:t>
            </a:r>
            <a:r>
              <a:rPr lang="en-US" altLang="en-US" sz="2800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urlProtocol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 </a:t>
            </a:r>
            <a:r>
              <a:rPr lang="en-US" altLang="en-US" sz="28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= new </a:t>
            </a:r>
            <a:r>
              <a:rPr lang="en-US" altLang="en-US" sz="2800" baseline="30000" dirty="0" err="1" smtClean="0">
                <a:solidFill>
                  <a:srgbClr val="00477B"/>
                </a:solidFill>
                <a:latin typeface="CourierNewPSMT" charset="0"/>
                <a:ea typeface="ヒラギノ角ゴ Pro W3" pitchFamily="127" charset="-128"/>
              </a:rPr>
              <a:t>RegExp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(</a:t>
            </a:r>
            <a:r>
              <a:rPr lang="en-US" altLang="en-US" sz="2800" baseline="30000" dirty="0" smtClean="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"https"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);</a:t>
            </a:r>
          </a:p>
          <a:p>
            <a:pPr lvl="2">
              <a:buFontTx/>
              <a:buNone/>
            </a:pPr>
            <a:r>
              <a:rPr lang="en-US" altLang="en-US" sz="28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var </a:t>
            </a:r>
            <a:r>
              <a:rPr lang="en-US" altLang="en-US" sz="2800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url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 </a:t>
            </a:r>
            <a:r>
              <a:rPr lang="en-US" altLang="en-US" sz="28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= </a:t>
            </a:r>
            <a:r>
              <a:rPr lang="en-US" altLang="en-US" sz="2800" baseline="30000" dirty="0" smtClean="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"http://www.cengagebrain.com"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;</a:t>
            </a:r>
          </a:p>
          <a:p>
            <a:pPr lvl="2">
              <a:buFontTx/>
              <a:buNone/>
            </a:pPr>
            <a:r>
              <a:rPr lang="en-US" altLang="en-US" sz="28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var </a:t>
            </a:r>
            <a:r>
              <a:rPr lang="en-US" altLang="en-US" sz="2800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searchResult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 </a:t>
            </a:r>
            <a:r>
              <a:rPr lang="en-US" altLang="en-US" sz="28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= </a:t>
            </a:r>
            <a:r>
              <a:rPr lang="en-US" altLang="en-US" sz="2800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url.search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(</a:t>
            </a:r>
            <a:r>
              <a:rPr lang="en-US" altLang="en-US" sz="2800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urlProtocol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); </a:t>
            </a:r>
          </a:p>
          <a:p>
            <a:pPr lvl="2">
              <a:buFontTx/>
              <a:buNone/>
            </a:pPr>
            <a:r>
              <a:rPr lang="en-US" altLang="en-US" sz="2800" baseline="30000" dirty="0" smtClean="0">
                <a:solidFill>
                  <a:srgbClr val="777877"/>
                </a:solidFill>
                <a:latin typeface="CourierNewPSMT" charset="0"/>
                <a:ea typeface="ヒラギノ角ゴ Pro W3" pitchFamily="127" charset="-128"/>
              </a:rPr>
              <a:t>// returns -1</a:t>
            </a:r>
            <a:endParaRPr lang="en-US" altLang="en-US" sz="2800" dirty="0" smtClean="0">
              <a:latin typeface="Courier New" pitchFamily="49" charset="0"/>
              <a:ea typeface="ヒラギノ角ゴ Pro W3" pitchFamily="127" charset="-128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Defining Regular Expressions in JavaScript</a:t>
            </a:r>
          </a:p>
        </p:txBody>
      </p:sp>
    </p:spTree>
    <p:extLst>
      <p:ext uri="{BB962C8B-B14F-4D97-AF65-F5344CB8AC3E}">
        <p14:creationId xmlns:p14="http://schemas.microsoft.com/office/powerpoint/2010/main" val="40863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</a:rPr>
              <a:t>RegExp</a:t>
            </a:r>
            <a:r>
              <a:rPr lang="en-US" altLang="en-US" dirty="0" smtClean="0">
                <a:ea typeface="ヒラギノ角ゴ Pro W3" pitchFamily="127" charset="-128"/>
              </a:rPr>
              <a:t> object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Includes two methods</a:t>
            </a:r>
          </a:p>
          <a:p>
            <a:pPr lvl="2" eaLnBrk="1" hangingPunct="1"/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test()</a:t>
            </a:r>
            <a:r>
              <a:rPr lang="en-US" altLang="en-US" dirty="0" smtClean="0">
                <a:ea typeface="ヒラギノ角ゴ Pro W3" pitchFamily="127" charset="-128"/>
              </a:rPr>
              <a:t> and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exec()</a:t>
            </a:r>
          </a:p>
          <a:p>
            <a:pPr eaLnBrk="1" hangingPunct="1"/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test()</a:t>
            </a:r>
            <a:r>
              <a:rPr lang="en-US" altLang="en-US" dirty="0" smtClean="0">
                <a:ea typeface="ヒラギノ角ゴ Pro W3" pitchFamily="127" charset="-128"/>
              </a:rPr>
              <a:t> method: returns a value of true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If a string contains text that matches a regular expression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Otherwise returns false value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Syntax: 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var </a:t>
            </a:r>
            <a:r>
              <a:rPr lang="en-US" altLang="en-US" sz="2800" i="1" baseline="30000" dirty="0" smtClean="0">
                <a:solidFill>
                  <a:srgbClr val="141413"/>
                </a:solidFill>
                <a:latin typeface="CourierNewPS-ItalicMT" charset="0"/>
                <a:ea typeface="ヒラギノ角ゴ Pro W3" pitchFamily="127" charset="-128"/>
              </a:rPr>
              <a:t>pattern 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= test(</a:t>
            </a:r>
            <a:r>
              <a:rPr lang="en-US" altLang="en-US" sz="2800" i="1" baseline="30000" dirty="0" smtClean="0">
                <a:solidFill>
                  <a:srgbClr val="141413"/>
                </a:solidFill>
                <a:latin typeface="CourierNewPS-ItalicMT" charset="0"/>
                <a:ea typeface="ヒラギノ角ゴ Pro W3" pitchFamily="127" charset="-128"/>
              </a:rPr>
              <a:t>string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);</a:t>
            </a:r>
            <a:endParaRPr lang="en-US" altLang="en-US" sz="2800" dirty="0" smtClean="0">
              <a:latin typeface="Courier New" pitchFamily="49" charset="0"/>
              <a:ea typeface="ヒラギノ角ゴ Pro W3" pitchFamily="127" charset="-128"/>
            </a:endParaRP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Real power of regular expressions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Comes from the patterns written</a:t>
            </a:r>
          </a:p>
        </p:txBody>
      </p:sp>
      <p:sp>
        <p:nvSpPr>
          <p:cNvPr id="2765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Using Regular Expression Methods</a:t>
            </a:r>
          </a:p>
        </p:txBody>
      </p:sp>
    </p:spTree>
    <p:extLst>
      <p:ext uri="{BB962C8B-B14F-4D97-AF65-F5344CB8AC3E}">
        <p14:creationId xmlns:p14="http://schemas.microsoft.com/office/powerpoint/2010/main" val="7983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5240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Hardest part of working with regular expressions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Writing the patterns and rules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Example:</a:t>
            </a:r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Writing Regular Expression Patterns</a:t>
            </a:r>
          </a:p>
        </p:txBody>
      </p:sp>
      <p:sp>
        <p:nvSpPr>
          <p:cNvPr id="206857" name="Rectangle 9"/>
          <p:cNvSpPr>
            <a:spLocks noChangeArrowheads="1"/>
          </p:cNvSpPr>
          <p:nvPr/>
        </p:nvSpPr>
        <p:spPr bwMode="auto">
          <a:xfrm>
            <a:off x="1447800" y="2819400"/>
            <a:ext cx="5638800" cy="345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sv-SE" sz="2400" baseline="30000" dirty="0">
                <a:solidFill>
                  <a:srgbClr val="D67134"/>
                </a:solidFill>
                <a:latin typeface="CourierNewPSMT"/>
                <a:ea typeface="ヒラギノ角ゴ Pro W3" charset="0"/>
                <a:cs typeface="ヒラギノ角ゴ Pro W3" charset="0"/>
              </a:rPr>
              <a:t>var </a:t>
            </a:r>
            <a:r>
              <a:rPr lang="sv-SE" sz="2400" baseline="30000" dirty="0">
                <a:solidFill>
                  <a:srgbClr val="141413"/>
                </a:solidFill>
                <a:latin typeface="CourierNewPSMT"/>
                <a:ea typeface="ヒラギノ角ゴ Pro W3" charset="0"/>
                <a:cs typeface="ヒラギノ角ゴ Pro W3" charset="0"/>
              </a:rPr>
              <a:t>emailPattern </a:t>
            </a:r>
            <a:r>
              <a:rPr lang="sv-SE" sz="2400" baseline="30000" dirty="0">
                <a:solidFill>
                  <a:srgbClr val="D67134"/>
                </a:solidFill>
                <a:latin typeface="CourierNewPSMT"/>
                <a:ea typeface="ヒラギノ角ゴ Pro W3" charset="0"/>
                <a:cs typeface="ヒラギノ角ゴ Pro W3" charset="0"/>
              </a:rPr>
              <a:t>= </a:t>
            </a:r>
            <a:r>
              <a:rPr lang="sv-SE" sz="2400" baseline="30000" dirty="0">
                <a:solidFill>
                  <a:srgbClr val="007833"/>
                </a:solidFill>
                <a:latin typeface="CourierNewPSMT"/>
                <a:ea typeface="ヒラギノ角ゴ Pro W3" charset="0"/>
                <a:cs typeface="ヒラギノ角ゴ Pro W3" charset="0"/>
              </a:rPr>
              <a:t>/^[_a-zA-Z0-9\\-]+(\.[_a-zA-Z0-9</a:t>
            </a:r>
            <a:r>
              <a:rPr lang="sv-SE" sz="2400" baseline="30000" dirty="0" smtClean="0">
                <a:solidFill>
                  <a:srgbClr val="007833"/>
                </a:solidFill>
                <a:latin typeface="CourierNewPSMT"/>
                <a:ea typeface="ヒラギノ角ゴ Pro W3" charset="0"/>
                <a:cs typeface="ヒラギノ角ゴ Pro W3" charset="0"/>
              </a:rPr>
              <a:t>\\-]+)*</a:t>
            </a:r>
            <a:r>
              <a:rPr lang="sv-SE" sz="2400" baseline="30000" dirty="0" smtClean="0">
                <a:solidFill>
                  <a:srgbClr val="141413"/>
                </a:solidFill>
                <a:latin typeface="LucidaGrande"/>
                <a:ea typeface="ヒラギノ角ゴ Pro W3" charset="0"/>
                <a:cs typeface="ヒラギノ角ゴ Pro W3" charset="0"/>
              </a:rPr>
              <a:t> </a:t>
            </a:r>
            <a:endParaRPr lang="sv-SE" sz="2400" baseline="30000" dirty="0">
              <a:solidFill>
                <a:srgbClr val="141413"/>
              </a:solidFill>
              <a:latin typeface="LucidaGrande"/>
              <a:ea typeface="ヒラギノ角ゴ Pro W3" charset="0"/>
              <a:cs typeface="ヒラギノ角ゴ Pro W3" charset="0"/>
            </a:endParaRPr>
          </a:p>
          <a:p>
            <a:pPr>
              <a:lnSpc>
                <a:spcPct val="130000"/>
              </a:lnSpc>
              <a:defRPr/>
            </a:pPr>
            <a:r>
              <a:rPr lang="sv-SE" sz="2400" baseline="30000" dirty="0">
                <a:solidFill>
                  <a:srgbClr val="141413"/>
                </a:solidFill>
                <a:latin typeface="CourierNewPSMT"/>
                <a:ea typeface="ヒラギノ角ゴ Pro W3" charset="0"/>
                <a:cs typeface="ヒラギノ角ゴ Pro W3" charset="0"/>
              </a:rPr>
              <a:t>      </a:t>
            </a:r>
            <a:r>
              <a:rPr lang="sv-SE" sz="2400" baseline="30000" dirty="0">
                <a:solidFill>
                  <a:srgbClr val="007833"/>
                </a:solidFill>
                <a:latin typeface="CourierNewPSMT"/>
                <a:ea typeface="ヒラギノ角ゴ Pro W3" charset="0"/>
                <a:cs typeface="ヒラギノ角ゴ Pro W3" charset="0"/>
              </a:rPr>
              <a:t>@[a-zA-Z0-9\\-]+(\.[a-zA-Z0-9\\-]+)*(\.[a-z]{2,6})$/</a:t>
            </a:r>
            <a:r>
              <a:rPr lang="sv-SE" sz="2400" baseline="30000" dirty="0">
                <a:solidFill>
                  <a:srgbClr val="141413"/>
                </a:solidFill>
                <a:latin typeface="CourierNewPSMT"/>
                <a:ea typeface="ヒラギノ角ゴ Pro W3" charset="0"/>
                <a:cs typeface="ヒラギノ角ゴ Pro W3" charset="0"/>
              </a:rPr>
              <a:t>;</a:t>
            </a:r>
          </a:p>
          <a:p>
            <a:pPr>
              <a:lnSpc>
                <a:spcPct val="130000"/>
              </a:lnSpc>
              <a:defRPr/>
            </a:pPr>
            <a:r>
              <a:rPr lang="sv-SE" sz="2400" baseline="30000" dirty="0">
                <a:solidFill>
                  <a:srgbClr val="D67134"/>
                </a:solidFill>
                <a:latin typeface="CourierNewPSMT"/>
                <a:ea typeface="ヒラギノ角ゴ Pro W3" charset="0"/>
                <a:cs typeface="ヒラギノ角ゴ Pro W3" charset="0"/>
              </a:rPr>
              <a:t>var </a:t>
            </a:r>
            <a:r>
              <a:rPr lang="sv-SE" sz="2400" baseline="30000" dirty="0">
                <a:solidFill>
                  <a:srgbClr val="141413"/>
                </a:solidFill>
                <a:latin typeface="CourierNewPSMT"/>
                <a:ea typeface="ヒラギノ角ゴ Pro W3" charset="0"/>
                <a:cs typeface="ヒラギノ角ゴ Pro W3" charset="0"/>
              </a:rPr>
              <a:t>email </a:t>
            </a:r>
            <a:r>
              <a:rPr lang="sv-SE" sz="2400" baseline="30000" dirty="0">
                <a:solidFill>
                  <a:srgbClr val="D67134"/>
                </a:solidFill>
                <a:latin typeface="CourierNewPSMT"/>
                <a:ea typeface="ヒラギノ角ゴ Pro W3" charset="0"/>
                <a:cs typeface="ヒラギノ角ゴ Pro W3" charset="0"/>
              </a:rPr>
              <a:t>= </a:t>
            </a:r>
            <a:r>
              <a:rPr lang="sv-SE" sz="2400" baseline="30000" dirty="0">
                <a:solidFill>
                  <a:srgbClr val="007833"/>
                </a:solidFill>
                <a:latin typeface="CourierNewPSMT"/>
                <a:ea typeface="ヒラギノ角ゴ Pro W3" charset="0"/>
                <a:cs typeface="ヒラギノ角ゴ Pro W3" charset="0"/>
              </a:rPr>
              <a:t>"</a:t>
            </a:r>
            <a:r>
              <a:rPr lang="sv-SE" sz="2400" baseline="30000" dirty="0" err="1">
                <a:solidFill>
                  <a:srgbClr val="007833"/>
                </a:solidFill>
                <a:latin typeface="CourierNewPSMT"/>
                <a:ea typeface="ヒラギノ角ゴ Pro W3" charset="0"/>
                <a:cs typeface="ヒラギノ角ゴ Pro W3" charset="0"/>
              </a:rPr>
              <a:t>president@whitehouse.gov</a:t>
            </a:r>
            <a:r>
              <a:rPr lang="sv-SE" sz="2400" baseline="30000" dirty="0">
                <a:solidFill>
                  <a:srgbClr val="007833"/>
                </a:solidFill>
                <a:latin typeface="CourierNewPSMT"/>
                <a:ea typeface="ヒラギノ角ゴ Pro W3" charset="0"/>
                <a:cs typeface="ヒラギノ角ゴ Pro W3" charset="0"/>
              </a:rPr>
              <a:t>"</a:t>
            </a:r>
            <a:r>
              <a:rPr lang="sv-SE" sz="2400" baseline="30000" dirty="0">
                <a:solidFill>
                  <a:srgbClr val="141413"/>
                </a:solidFill>
                <a:latin typeface="CourierNewPSMT"/>
                <a:ea typeface="ヒラギノ角ゴ Pro W3" charset="0"/>
                <a:cs typeface="ヒラギノ角ゴ Pro W3" charset="0"/>
              </a:rPr>
              <a:t>;</a:t>
            </a:r>
          </a:p>
          <a:p>
            <a:pPr>
              <a:lnSpc>
                <a:spcPct val="130000"/>
              </a:lnSpc>
              <a:defRPr/>
            </a:pPr>
            <a:r>
              <a:rPr lang="sv-SE" sz="2400" baseline="30000" dirty="0">
                <a:solidFill>
                  <a:srgbClr val="D67134"/>
                </a:solidFill>
                <a:latin typeface="CourierNewPSMT"/>
                <a:ea typeface="ヒラギノ角ゴ Pro W3" charset="0"/>
                <a:cs typeface="ヒラギノ角ゴ Pro W3" charset="0"/>
              </a:rPr>
              <a:t>var </a:t>
            </a:r>
            <a:r>
              <a:rPr lang="sv-SE" sz="2400" baseline="30000" dirty="0" err="1">
                <a:solidFill>
                  <a:srgbClr val="141413"/>
                </a:solidFill>
                <a:latin typeface="CourierNewPSMT"/>
                <a:ea typeface="ヒラギノ角ゴ Pro W3" charset="0"/>
                <a:cs typeface="ヒラギノ角ゴ Pro W3" charset="0"/>
              </a:rPr>
              <a:t>result</a:t>
            </a:r>
            <a:r>
              <a:rPr lang="sv-SE" sz="2400" baseline="30000" dirty="0">
                <a:solidFill>
                  <a:srgbClr val="141413"/>
                </a:solidFill>
                <a:latin typeface="CourierNewPSMT"/>
                <a:ea typeface="ヒラギノ角ゴ Pro W3" charset="0"/>
                <a:cs typeface="ヒラギノ角ゴ Pro W3" charset="0"/>
              </a:rPr>
              <a:t>;</a:t>
            </a:r>
          </a:p>
          <a:p>
            <a:pPr>
              <a:lnSpc>
                <a:spcPct val="130000"/>
              </a:lnSpc>
              <a:defRPr/>
            </a:pPr>
            <a:r>
              <a:rPr lang="sv-SE" sz="2400" baseline="30000" dirty="0" err="1">
                <a:solidFill>
                  <a:srgbClr val="D67134"/>
                </a:solidFill>
                <a:latin typeface="CourierNewPSMT"/>
                <a:ea typeface="ヒラギノ角ゴ Pro W3" charset="0"/>
                <a:cs typeface="ヒラギノ角ゴ Pro W3" charset="0"/>
              </a:rPr>
              <a:t>if</a:t>
            </a:r>
            <a:r>
              <a:rPr lang="sv-SE" sz="2400" baseline="30000" dirty="0">
                <a:solidFill>
                  <a:srgbClr val="D67134"/>
                </a:solidFill>
                <a:latin typeface="CourierNewPSMT"/>
                <a:ea typeface="ヒラギノ角ゴ Pro W3" charset="0"/>
                <a:cs typeface="ヒラギノ角ゴ Pro W3" charset="0"/>
              </a:rPr>
              <a:t> </a:t>
            </a:r>
            <a:r>
              <a:rPr lang="sv-SE" sz="2400" baseline="30000" dirty="0">
                <a:solidFill>
                  <a:srgbClr val="141413"/>
                </a:solidFill>
                <a:latin typeface="CourierNewPSMT"/>
                <a:ea typeface="ヒラギノ角ゴ Pro W3" charset="0"/>
                <a:cs typeface="ヒラギノ角ゴ Pro W3" charset="0"/>
              </a:rPr>
              <a:t>(</a:t>
            </a:r>
            <a:r>
              <a:rPr lang="sv-SE" sz="2400" baseline="30000" dirty="0" err="1">
                <a:solidFill>
                  <a:srgbClr val="141413"/>
                </a:solidFill>
                <a:latin typeface="CourierNewPSMT"/>
                <a:ea typeface="ヒラギノ角ゴ Pro W3" charset="0"/>
                <a:cs typeface="ヒラギノ角ゴ Pro W3" charset="0"/>
              </a:rPr>
              <a:t>emailPattern.test</a:t>
            </a:r>
            <a:r>
              <a:rPr lang="sv-SE" sz="2400" baseline="30000" dirty="0">
                <a:solidFill>
                  <a:srgbClr val="141413"/>
                </a:solidFill>
                <a:latin typeface="CourierNewPSMT"/>
                <a:ea typeface="ヒラギノ角ゴ Pro W3" charset="0"/>
                <a:cs typeface="ヒラギノ角ゴ Pro W3" charset="0"/>
              </a:rPr>
              <a:t>(email)) {</a:t>
            </a:r>
          </a:p>
          <a:p>
            <a:pPr>
              <a:lnSpc>
                <a:spcPct val="130000"/>
              </a:lnSpc>
              <a:defRPr/>
            </a:pPr>
            <a:r>
              <a:rPr lang="sv-SE" sz="2400" baseline="30000" dirty="0">
                <a:solidFill>
                  <a:srgbClr val="141413"/>
                </a:solidFill>
                <a:latin typeface="CourierNewPSMT"/>
                <a:ea typeface="ヒラギノ角ゴ Pro W3" charset="0"/>
                <a:cs typeface="ヒラギノ角ゴ Pro W3" charset="0"/>
              </a:rPr>
              <a:t>   </a:t>
            </a:r>
            <a:r>
              <a:rPr lang="sv-SE" sz="2400" baseline="30000" dirty="0" err="1">
                <a:solidFill>
                  <a:srgbClr val="141413"/>
                </a:solidFill>
                <a:latin typeface="CourierNewPSMT"/>
                <a:ea typeface="ヒラギノ角ゴ Pro W3" charset="0"/>
                <a:cs typeface="ヒラギノ角ゴ Pro W3" charset="0"/>
              </a:rPr>
              <a:t>result</a:t>
            </a:r>
            <a:r>
              <a:rPr lang="sv-SE" sz="2400" baseline="30000" dirty="0">
                <a:solidFill>
                  <a:srgbClr val="141413"/>
                </a:solidFill>
                <a:latin typeface="CourierNewPSMT"/>
                <a:ea typeface="ヒラギノ角ゴ Pro W3" charset="0"/>
                <a:cs typeface="ヒラギノ角ゴ Pro W3" charset="0"/>
              </a:rPr>
              <a:t> </a:t>
            </a:r>
            <a:r>
              <a:rPr lang="sv-SE" sz="2400" baseline="30000" dirty="0">
                <a:solidFill>
                  <a:srgbClr val="D67134"/>
                </a:solidFill>
                <a:latin typeface="CourierNewPSMT"/>
                <a:ea typeface="ヒラギノ角ゴ Pro W3" charset="0"/>
                <a:cs typeface="ヒラギノ角ゴ Pro W3" charset="0"/>
              </a:rPr>
              <a:t>= </a:t>
            </a:r>
            <a:r>
              <a:rPr lang="sv-SE" sz="2400" baseline="30000" dirty="0" err="1">
                <a:solidFill>
                  <a:srgbClr val="00477B"/>
                </a:solidFill>
                <a:latin typeface="CourierNewPSMT"/>
                <a:ea typeface="ヒラギノ角ゴ Pro W3" charset="0"/>
                <a:cs typeface="ヒラギノ角ゴ Pro W3" charset="0"/>
              </a:rPr>
              <a:t>true</a:t>
            </a:r>
            <a:r>
              <a:rPr lang="sv-SE" sz="2400" baseline="30000" dirty="0">
                <a:solidFill>
                  <a:srgbClr val="141413"/>
                </a:solidFill>
                <a:latin typeface="CourierNewPSMT"/>
                <a:ea typeface="ヒラギノ角ゴ Pro W3" charset="0"/>
                <a:cs typeface="ヒラギノ角ゴ Pro W3" charset="0"/>
              </a:rPr>
              <a:t>; </a:t>
            </a:r>
          </a:p>
          <a:p>
            <a:pPr>
              <a:lnSpc>
                <a:spcPct val="130000"/>
              </a:lnSpc>
              <a:defRPr/>
            </a:pPr>
            <a:r>
              <a:rPr lang="sv-SE" sz="2400" baseline="30000" dirty="0">
                <a:solidFill>
                  <a:srgbClr val="141413"/>
                </a:solidFill>
                <a:latin typeface="CourierNewPSMT"/>
                <a:ea typeface="ヒラギノ角ゴ Pro W3" charset="0"/>
                <a:cs typeface="ヒラギノ角ゴ Pro W3" charset="0"/>
              </a:rPr>
              <a:t>} </a:t>
            </a:r>
            <a:r>
              <a:rPr lang="sv-SE" sz="2400" baseline="30000" dirty="0" err="1">
                <a:solidFill>
                  <a:srgbClr val="D67134"/>
                </a:solidFill>
                <a:latin typeface="CourierNewPSMT"/>
                <a:ea typeface="ヒラギノ角ゴ Pro W3" charset="0"/>
                <a:cs typeface="ヒラギノ角ゴ Pro W3" charset="0"/>
              </a:rPr>
              <a:t>else</a:t>
            </a:r>
            <a:r>
              <a:rPr lang="sv-SE" sz="2400" baseline="30000" dirty="0">
                <a:solidFill>
                  <a:srgbClr val="D67134"/>
                </a:solidFill>
                <a:latin typeface="CourierNewPSMT"/>
                <a:ea typeface="ヒラギノ角ゴ Pro W3" charset="0"/>
                <a:cs typeface="ヒラギノ角ゴ Pro W3" charset="0"/>
              </a:rPr>
              <a:t> </a:t>
            </a:r>
            <a:r>
              <a:rPr lang="sv-SE" sz="2400" baseline="30000" dirty="0">
                <a:solidFill>
                  <a:srgbClr val="141413"/>
                </a:solidFill>
                <a:latin typeface="CourierNewPSMT"/>
                <a:ea typeface="ヒラギノ角ゴ Pro W3" charset="0"/>
                <a:cs typeface="ヒラギノ角ゴ Pro W3" charset="0"/>
              </a:rPr>
              <a:t>{</a:t>
            </a:r>
          </a:p>
          <a:p>
            <a:pPr>
              <a:lnSpc>
                <a:spcPct val="130000"/>
              </a:lnSpc>
              <a:defRPr/>
            </a:pPr>
            <a:r>
              <a:rPr lang="sv-SE" sz="2400" baseline="30000" dirty="0">
                <a:solidFill>
                  <a:srgbClr val="141413"/>
                </a:solidFill>
                <a:latin typeface="CourierNewPSMT"/>
                <a:ea typeface="ヒラギノ角ゴ Pro W3" charset="0"/>
                <a:cs typeface="ヒラギノ角ゴ Pro W3" charset="0"/>
              </a:rPr>
              <a:t>   </a:t>
            </a:r>
            <a:r>
              <a:rPr lang="sv-SE" sz="2400" baseline="30000" dirty="0" err="1">
                <a:solidFill>
                  <a:srgbClr val="141413"/>
                </a:solidFill>
                <a:latin typeface="CourierNewPSMT"/>
                <a:ea typeface="ヒラギノ角ゴ Pro W3" charset="0"/>
                <a:cs typeface="ヒラギノ角ゴ Pro W3" charset="0"/>
              </a:rPr>
              <a:t>result</a:t>
            </a:r>
            <a:r>
              <a:rPr lang="sv-SE" sz="2400" baseline="30000" dirty="0">
                <a:solidFill>
                  <a:srgbClr val="141413"/>
                </a:solidFill>
                <a:latin typeface="CourierNewPSMT"/>
                <a:ea typeface="ヒラギノ角ゴ Pro W3" charset="0"/>
                <a:cs typeface="ヒラギノ角ゴ Pro W3" charset="0"/>
              </a:rPr>
              <a:t> </a:t>
            </a:r>
            <a:r>
              <a:rPr lang="sv-SE" sz="2400" baseline="30000" dirty="0">
                <a:solidFill>
                  <a:srgbClr val="D67134"/>
                </a:solidFill>
                <a:latin typeface="CourierNewPSMT"/>
                <a:ea typeface="ヒラギノ角ゴ Pro W3" charset="0"/>
                <a:cs typeface="ヒラギノ角ゴ Pro W3" charset="0"/>
              </a:rPr>
              <a:t>= </a:t>
            </a:r>
            <a:r>
              <a:rPr lang="sv-SE" sz="2400" baseline="30000" dirty="0" err="1">
                <a:solidFill>
                  <a:srgbClr val="00477B"/>
                </a:solidFill>
                <a:latin typeface="CourierNewPSMT"/>
                <a:ea typeface="ヒラギノ角ゴ Pro W3" charset="0"/>
                <a:cs typeface="ヒラギノ角ゴ Pro W3" charset="0"/>
              </a:rPr>
              <a:t>false</a:t>
            </a:r>
            <a:r>
              <a:rPr lang="sv-SE" sz="2400" baseline="30000" dirty="0">
                <a:solidFill>
                  <a:srgbClr val="141413"/>
                </a:solidFill>
                <a:latin typeface="CourierNewPSMT"/>
                <a:ea typeface="ヒラギノ角ゴ Pro W3" charset="0"/>
                <a:cs typeface="ヒラギノ角ゴ Pro W3" charset="0"/>
              </a:rPr>
              <a:t>;</a:t>
            </a:r>
          </a:p>
          <a:p>
            <a:pPr>
              <a:lnSpc>
                <a:spcPct val="130000"/>
              </a:lnSpc>
              <a:defRPr/>
            </a:pPr>
            <a:r>
              <a:rPr lang="sv-SE" sz="2400" baseline="30000" dirty="0">
                <a:solidFill>
                  <a:srgbClr val="141413"/>
                </a:solidFill>
                <a:latin typeface="CourierNewPSMT"/>
                <a:ea typeface="ヒラギノ角ゴ Pro W3" charset="0"/>
                <a:cs typeface="ヒラギノ角ゴ Pro W3" charset="0"/>
              </a:rPr>
              <a:t>}</a:t>
            </a:r>
          </a:p>
          <a:p>
            <a:pPr>
              <a:lnSpc>
                <a:spcPct val="130000"/>
              </a:lnSpc>
              <a:defRPr/>
            </a:pPr>
            <a:r>
              <a:rPr lang="sv-SE" sz="2400" baseline="30000" dirty="0">
                <a:solidFill>
                  <a:srgbClr val="777877"/>
                </a:solidFill>
                <a:latin typeface="CourierNewPSMT"/>
                <a:ea typeface="ヒラギノ角ゴ Pro W3" charset="0"/>
                <a:cs typeface="ヒラギノ角ゴ Pro W3" charset="0"/>
              </a:rPr>
              <a:t>// </a:t>
            </a:r>
            <a:r>
              <a:rPr lang="sv-SE" sz="2400" baseline="30000" dirty="0" err="1">
                <a:solidFill>
                  <a:srgbClr val="777877"/>
                </a:solidFill>
                <a:latin typeface="CourierNewPSMT"/>
                <a:ea typeface="ヒラギノ角ゴ Pro W3" charset="0"/>
                <a:cs typeface="ヒラギノ角ゴ Pro W3" charset="0"/>
              </a:rPr>
              <a:t>value</a:t>
            </a:r>
            <a:r>
              <a:rPr lang="sv-SE" sz="2400" baseline="30000" dirty="0">
                <a:solidFill>
                  <a:srgbClr val="777877"/>
                </a:solidFill>
                <a:latin typeface="CourierNewPSMT"/>
                <a:ea typeface="ヒラギノ角ゴ Pro W3" charset="0"/>
                <a:cs typeface="ヒラギノ角ゴ Pro W3" charset="0"/>
              </a:rPr>
              <a:t> </a:t>
            </a:r>
            <a:r>
              <a:rPr lang="sv-SE" sz="2400" baseline="30000" dirty="0" err="1">
                <a:solidFill>
                  <a:srgbClr val="777877"/>
                </a:solidFill>
                <a:latin typeface="CourierNewPSMT"/>
                <a:ea typeface="ヒラギノ角ゴ Pro W3" charset="0"/>
                <a:cs typeface="ヒラギノ角ゴ Pro W3" charset="0"/>
              </a:rPr>
              <a:t>of</a:t>
            </a:r>
            <a:r>
              <a:rPr lang="sv-SE" sz="2400" baseline="30000" dirty="0">
                <a:solidFill>
                  <a:srgbClr val="777877"/>
                </a:solidFill>
                <a:latin typeface="CourierNewPSMT"/>
                <a:ea typeface="ヒラギノ角ゴ Pro W3" charset="0"/>
                <a:cs typeface="ヒラギノ角ゴ Pro W3" charset="0"/>
              </a:rPr>
              <a:t> </a:t>
            </a:r>
            <a:r>
              <a:rPr lang="sv-SE" sz="2400" baseline="30000" dirty="0" err="1">
                <a:solidFill>
                  <a:srgbClr val="777877"/>
                </a:solidFill>
                <a:latin typeface="CourierNewPSMT"/>
                <a:ea typeface="ヒラギノ角ゴ Pro W3" charset="0"/>
                <a:cs typeface="ヒラギノ角ゴ Pro W3" charset="0"/>
              </a:rPr>
              <a:t>result</a:t>
            </a:r>
            <a:r>
              <a:rPr lang="sv-SE" sz="2400" baseline="30000" dirty="0">
                <a:solidFill>
                  <a:srgbClr val="777877"/>
                </a:solidFill>
                <a:latin typeface="CourierNewPSMT"/>
                <a:ea typeface="ヒラギノ角ゴ Pro W3" charset="0"/>
                <a:cs typeface="ヒラギノ角ゴ Pro W3" charset="0"/>
              </a:rPr>
              <a:t> is </a:t>
            </a:r>
            <a:r>
              <a:rPr lang="sv-SE" sz="2400" baseline="30000" dirty="0" err="1">
                <a:solidFill>
                  <a:srgbClr val="777877"/>
                </a:solidFill>
                <a:latin typeface="CourierNewPSMT"/>
                <a:ea typeface="ヒラギノ角ゴ Pro W3" charset="0"/>
                <a:cs typeface="ヒラギノ角ゴ Pro W3" charset="0"/>
              </a:rPr>
              <a:t>true</a:t>
            </a:r>
            <a:endParaRPr lang="en-US" sz="2400" dirty="0">
              <a:latin typeface="Courier New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56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Regular expression patterns consist of literal characters and metacharacters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Metacharacters: special characters that define the pattern matching rules in a regular expression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Writing Regular Expression Patterns</a:t>
            </a:r>
          </a:p>
        </p:txBody>
      </p:sp>
    </p:spTree>
    <p:extLst>
      <p:ext uri="{BB962C8B-B14F-4D97-AF65-F5344CB8AC3E}">
        <p14:creationId xmlns:p14="http://schemas.microsoft.com/office/powerpoint/2010/main" val="221197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1524000" y="4814888"/>
            <a:ext cx="588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8-2 </a:t>
            </a:r>
            <a:r>
              <a:rPr lang="en-US" altLang="en-US"/>
              <a:t>JavaScript regular expression metacharacters</a:t>
            </a:r>
          </a:p>
        </p:txBody>
      </p:sp>
      <p:pic>
        <p:nvPicPr>
          <p:cNvPr id="30726" name="Picture 1" descr="Screen Shot 2014-10-15 at 15 Oct   9.52.13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14488"/>
            <a:ext cx="7010400" cy="312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Writing Regular Expression Patterns</a:t>
            </a:r>
            <a:endParaRPr kumimoji="0" lang="en-US" altLang="en-US" sz="41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ヒラギノ角ゴ Pro W3" pitchFamily="127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867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Matching any character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Period (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.</a:t>
            </a:r>
            <a:r>
              <a:rPr lang="en-US" altLang="en-US" smtClean="0">
                <a:ea typeface="ヒラギノ角ゴ Pro W3" pitchFamily="127" charset="-128"/>
              </a:rPr>
              <a:t>)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Matches any single character in a pattern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Specifies that the pattern must contain a value where the period located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Matching characters at the beginning or end of a string</a:t>
            </a:r>
            <a:endParaRPr lang="en-US" altLang="en-US" smtClean="0">
              <a:latin typeface="Courier New" pitchFamily="49" charset="0"/>
              <a:ea typeface="ヒラギノ角ゴ Pro W3" pitchFamily="127" charset="-128"/>
            </a:endParaRPr>
          </a:p>
          <a:p>
            <a:pPr lvl="1"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^</a:t>
            </a:r>
            <a:r>
              <a:rPr lang="en-US" altLang="en-US" smtClean="0">
                <a:ea typeface="ヒラギノ角ゴ Pro W3" pitchFamily="127" charset="-128"/>
              </a:rPr>
              <a:t> metacharacter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Matches characters at the beginning of a string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$</a:t>
            </a:r>
            <a:r>
              <a:rPr lang="en-US" altLang="en-US" smtClean="0">
                <a:ea typeface="ヒラギノ角ゴ Pro W3" pitchFamily="127" charset="-128"/>
              </a:rPr>
              <a:t> metacharacter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Matches characters at the end of a string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Writing Regular Expression Patterns</a:t>
            </a:r>
          </a:p>
        </p:txBody>
      </p:sp>
    </p:spTree>
    <p:extLst>
      <p:ext uri="{BB962C8B-B14F-4D97-AF65-F5344CB8AC3E}">
        <p14:creationId xmlns:p14="http://schemas.microsoft.com/office/powerpoint/2010/main" val="264901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Matching characters at the beginning or end of a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String</a:t>
            </a:r>
            <a:r>
              <a:rPr lang="en-US" altLang="en-US" smtClean="0">
                <a:ea typeface="ヒラギノ角ゴ Pro W3" pitchFamily="127" charset="-128"/>
              </a:rPr>
              <a:t> (cont</a:t>
            </a:r>
            <a:r>
              <a:rPr lang="ja-JP" altLang="en-US" smtClean="0">
                <a:ea typeface="ヒラギノ角ゴ Pro W3" pitchFamily="127" charset="-128"/>
              </a:rPr>
              <a:t>’</a:t>
            </a:r>
            <a:r>
              <a:rPr lang="en-US" altLang="ja-JP" smtClean="0">
                <a:ea typeface="ヒラギノ角ゴ Pro W3" pitchFamily="127" charset="-128"/>
              </a:rPr>
              <a:t>d.)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Anchor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Pattern that matches the beginning or end of a line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Specifying an anchor at the beginning of a line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Pattern must begin with the ^ metacharacter 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Matching special characters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Precede the character with a backslash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Writing Regular Expression Patterns</a:t>
            </a:r>
          </a:p>
        </p:txBody>
      </p:sp>
    </p:spTree>
    <p:extLst>
      <p:ext uri="{BB962C8B-B14F-4D97-AF65-F5344CB8AC3E}">
        <p14:creationId xmlns:p14="http://schemas.microsoft.com/office/powerpoint/2010/main" val="83996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Specifying quantity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Quantifiers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Metacharacters that specify the quantity of a match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Writing Regular Expression Patterns</a:t>
            </a:r>
          </a:p>
        </p:txBody>
      </p:sp>
      <p:sp>
        <p:nvSpPr>
          <p:cNvPr id="33798" name="Rectangle 7"/>
          <p:cNvSpPr>
            <a:spLocks noChangeArrowheads="1"/>
          </p:cNvSpPr>
          <p:nvPr/>
        </p:nvSpPr>
        <p:spPr bwMode="auto">
          <a:xfrm>
            <a:off x="1371600" y="5638800"/>
            <a:ext cx="536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8-3 </a:t>
            </a:r>
            <a:r>
              <a:rPr lang="en-US" altLang="en-US"/>
              <a:t>JavaScript regular expression quantifiers</a:t>
            </a:r>
          </a:p>
        </p:txBody>
      </p:sp>
      <p:pic>
        <p:nvPicPr>
          <p:cNvPr id="33799" name="Picture 1" descr="Screen Shot 2014-10-15 at 15 Oct   9.54.10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7467600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499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b="1" dirty="0" smtClean="0">
                <a:ea typeface="ヒラギノ角ゴ Pro W3" pitchFamily="127" charset="-128"/>
              </a:rPr>
              <a:t>Parsing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Extracting characters or substrings from a larger string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Use the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String</a:t>
            </a:r>
            <a:r>
              <a:rPr lang="en-US" altLang="en-US" dirty="0" smtClean="0">
                <a:ea typeface="ヒラギノ角ゴ Pro W3" pitchFamily="127" charset="-128"/>
              </a:rPr>
              <a:t> class to parse text strings in scripts</a:t>
            </a:r>
          </a:p>
          <a:p>
            <a:pPr marL="742950" lvl="2" indent="-285750" eaLnBrk="1" hangingPunct="1">
              <a:buFont typeface="Arial" pitchFamily="34" charset="0"/>
              <a:buChar char="–"/>
            </a:pPr>
            <a:r>
              <a:rPr lang="en-US" altLang="en-US" sz="2400" dirty="0" smtClean="0">
                <a:ea typeface="ヒラギノ角ゴ Pro W3" pitchFamily="127" charset="-128"/>
              </a:rPr>
              <a:t>Represents all literal strings and string variables in JavaScript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Contains methods for manipulating text strings</a:t>
            </a:r>
          </a:p>
          <a:p>
            <a:endParaRPr lang="en-US" altLang="en-US" dirty="0" smtClean="0">
              <a:ea typeface="ヒラギノ角ゴ Pro W3" pitchFamily="127" charset="-128"/>
            </a:endParaRPr>
          </a:p>
          <a:p>
            <a:r>
              <a:rPr lang="en-US" altLang="en-US" dirty="0" smtClean="0">
                <a:ea typeface="ヒラギノ角ゴ Pro W3" pitchFamily="127" charset="-128"/>
              </a:rPr>
              <a:t>To Parse - </a:t>
            </a:r>
            <a:r>
              <a:rPr lang="en-US" i="1" dirty="0" smtClean="0"/>
              <a:t>to study (something) by looking at its parts closely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2"/>
              </a:rPr>
              <a:t>www.webster.com</a:t>
            </a:r>
            <a:r>
              <a:rPr lang="en-US" sz="2000" dirty="0" smtClean="0"/>
              <a:t>) </a:t>
            </a:r>
            <a:endParaRPr lang="en-US" altLang="en-US" dirty="0" smtClean="0">
              <a:ea typeface="ヒラギノ角ゴ Pro W3" pitchFamily="127" charset="-128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Manipulating Strings</a:t>
            </a:r>
          </a:p>
        </p:txBody>
      </p:sp>
    </p:spTree>
    <p:extLst>
      <p:ext uri="{BB962C8B-B14F-4D97-AF65-F5344CB8AC3E}">
        <p14:creationId xmlns:p14="http://schemas.microsoft.com/office/powerpoint/2010/main" val="259930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Specifying subexpressions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Subexpression or subpattern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Characters contained in a set of parentheses within a regular expression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Allows determination of the format and quantities of the enclosed characters as a group</a:t>
            </a:r>
          </a:p>
          <a:p>
            <a:pPr eaLnBrk="1" hangingPunct="1"/>
            <a:endParaRPr lang="en-US" altLang="en-US" smtClean="0">
              <a:ea typeface="ヒラギノ角ゴ Pro W3" pitchFamily="127" charset="-128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Writing Regular Expression Patterns</a:t>
            </a:r>
          </a:p>
        </p:txBody>
      </p:sp>
    </p:spTree>
    <p:extLst>
      <p:ext uri="{BB962C8B-B14F-4D97-AF65-F5344CB8AC3E}">
        <p14:creationId xmlns:p14="http://schemas.microsoft.com/office/powerpoint/2010/main" val="422646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Defining character classes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Character classes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Used in regular expressions to treat multiple characters as a single item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Created by enclosing the characters that make up the class with bracket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[]</a:t>
            </a:r>
            <a:r>
              <a:rPr lang="en-US" altLang="en-US" smtClean="0">
                <a:ea typeface="ヒラギノ角ゴ Pro W3" pitchFamily="127" charset="-128"/>
              </a:rPr>
              <a:t> metacharacters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Use a hyphen metacharacter (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-</a:t>
            </a:r>
            <a:r>
              <a:rPr lang="en-US" altLang="en-US" smtClean="0">
                <a:ea typeface="ヒラギノ角ゴ Pro W3" pitchFamily="127" charset="-128"/>
              </a:rPr>
              <a:t>) to specify a range of values in a character class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To specify optional characters to exclude in a pattern match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Include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^</a:t>
            </a:r>
            <a:r>
              <a:rPr lang="en-US" altLang="en-US" smtClean="0">
                <a:ea typeface="ヒラギノ角ゴ Pro W3" pitchFamily="127" charset="-128"/>
              </a:rPr>
              <a:t> metacharacter immediately before the characters in a character class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Writing Regular Expression Patterns</a:t>
            </a:r>
          </a:p>
        </p:txBody>
      </p:sp>
    </p:spTree>
    <p:extLst>
      <p:ext uri="{BB962C8B-B14F-4D97-AF65-F5344CB8AC3E}">
        <p14:creationId xmlns:p14="http://schemas.microsoft.com/office/powerpoint/2010/main" val="344841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Defining character classes (cont</a:t>
            </a:r>
            <a:r>
              <a:rPr lang="ja-JP" altLang="en-US" smtClean="0">
                <a:ea typeface="ヒラギノ角ゴ Pro W3" pitchFamily="127" charset="-128"/>
              </a:rPr>
              <a:t>’</a:t>
            </a:r>
            <a:r>
              <a:rPr lang="en-US" altLang="ja-JP" smtClean="0">
                <a:ea typeface="ヒラギノ角ゴ Pro W3" pitchFamily="127" charset="-128"/>
              </a:rPr>
              <a:t>d.)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Regular expressions include special escape characters in character classes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To represent different types of data</a:t>
            </a:r>
          </a:p>
        </p:txBody>
      </p:sp>
      <p:sp>
        <p:nvSpPr>
          <p:cNvPr id="3686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Writing Regular Expression Patterns</a:t>
            </a:r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1905000" y="5867400"/>
            <a:ext cx="5222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8-4 </a:t>
            </a:r>
            <a:r>
              <a:rPr lang="en-US" altLang="en-US"/>
              <a:t>JavaScript character class expressions</a:t>
            </a:r>
          </a:p>
        </p:txBody>
      </p:sp>
      <p:pic>
        <p:nvPicPr>
          <p:cNvPr id="36871" name="Picture 1" descr="Screen Shot 2014-10-15 at 15 Oct   9.56.14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76600"/>
            <a:ext cx="71628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888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>
                <a:ea typeface="ヒラギノ角ゴ Pro W3" pitchFamily="127" charset="-128"/>
              </a:rPr>
              <a:t>Defining character classes</a:t>
            </a:r>
            <a:endParaRPr lang="en-US" altLang="ja-JP" sz="3600" dirty="0" smtClean="0">
              <a:ea typeface="ヒラギノ角ゴ Pro W3" pitchFamily="127" charset="-128"/>
            </a:endParaRPr>
          </a:p>
          <a:p>
            <a:pPr lvl="1" eaLnBrk="1" hangingPunct="1"/>
            <a:r>
              <a:rPr lang="en-US" altLang="en-US" sz="3200" dirty="0" smtClean="0">
                <a:ea typeface="ヒラギノ角ゴ Pro W3" pitchFamily="127" charset="-128"/>
              </a:rPr>
              <a:t>Matching multiple pattern choices</a:t>
            </a:r>
          </a:p>
          <a:p>
            <a:pPr lvl="1" eaLnBrk="1" hangingPunct="1"/>
            <a:r>
              <a:rPr lang="en-US" altLang="en-US" sz="3200" dirty="0" smtClean="0">
                <a:ea typeface="ヒラギノ角ゴ Pro W3" pitchFamily="127" charset="-128"/>
              </a:rPr>
              <a:t>Allow a string to contain an alternate set of substrings</a:t>
            </a:r>
          </a:p>
          <a:p>
            <a:pPr lvl="2" eaLnBrk="1" hangingPunct="1"/>
            <a:r>
              <a:rPr lang="en-US" altLang="en-US" sz="3200" dirty="0" smtClean="0">
                <a:ea typeface="ヒラギノ角ゴ Pro W3" pitchFamily="127" charset="-128"/>
              </a:rPr>
              <a:t>Separate the strings in a regular expression pattern with the </a:t>
            </a:r>
            <a:r>
              <a:rPr lang="en-US" altLang="en-US" sz="3200" dirty="0" smtClean="0">
                <a:latin typeface="Courier New" pitchFamily="49" charset="0"/>
                <a:ea typeface="ヒラギノ角ゴ Pro W3" pitchFamily="127" charset="-128"/>
              </a:rPr>
              <a:t>|</a:t>
            </a:r>
            <a:r>
              <a:rPr lang="en-US" altLang="en-US" sz="3200" dirty="0" smtClean="0">
                <a:ea typeface="ヒラギノ角ゴ Pro W3" pitchFamily="127" charset="-128"/>
              </a:rPr>
              <a:t> </a:t>
            </a:r>
            <a:r>
              <a:rPr lang="en-US" altLang="en-US" sz="3200" dirty="0" err="1" smtClean="0">
                <a:ea typeface="ヒラギノ角ゴ Pro W3" pitchFamily="127" charset="-128"/>
              </a:rPr>
              <a:t>metacharacter</a:t>
            </a:r>
            <a:endParaRPr lang="en-US" altLang="en-US" sz="3200" dirty="0" smtClean="0">
              <a:ea typeface="ヒラギノ角ゴ Pro W3" pitchFamily="127" charset="-128"/>
            </a:endParaRPr>
          </a:p>
          <a:p>
            <a:pPr eaLnBrk="1" hangingPunct="1"/>
            <a:endParaRPr lang="en-US" altLang="en-US" dirty="0" smtClean="0">
              <a:ea typeface="ヒラギノ角ゴ Pro W3" pitchFamily="127" charset="-128"/>
            </a:endParaRP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Writing Regular Expression Patterns</a:t>
            </a:r>
          </a:p>
        </p:txBody>
      </p:sp>
    </p:spTree>
    <p:extLst>
      <p:ext uri="{BB962C8B-B14F-4D97-AF65-F5344CB8AC3E}">
        <p14:creationId xmlns:p14="http://schemas.microsoft.com/office/powerpoint/2010/main" val="129290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Setting Regular Expression Properties</a:t>
            </a:r>
          </a:p>
        </p:txBody>
      </p:sp>
      <p:sp>
        <p:nvSpPr>
          <p:cNvPr id="38917" name="Rectangle 8"/>
          <p:cNvSpPr>
            <a:spLocks noChangeArrowheads="1"/>
          </p:cNvSpPr>
          <p:nvPr/>
        </p:nvSpPr>
        <p:spPr bwMode="auto">
          <a:xfrm>
            <a:off x="1447800" y="4343400"/>
            <a:ext cx="447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8-5 </a:t>
            </a:r>
            <a:r>
              <a:rPr lang="en-US" altLang="en-US"/>
              <a:t>Properties of the </a:t>
            </a:r>
            <a:r>
              <a:rPr lang="en-US" altLang="en-US">
                <a:latin typeface="Courier New" pitchFamily="49" charset="0"/>
              </a:rPr>
              <a:t>RegExp</a:t>
            </a:r>
            <a:r>
              <a:rPr lang="en-US" altLang="en-US"/>
              <a:t> object</a:t>
            </a:r>
          </a:p>
        </p:txBody>
      </p:sp>
      <p:pic>
        <p:nvPicPr>
          <p:cNvPr id="38918" name="Picture 1" descr="Screen Shot 2014-10-15 at 15 Oct   9.57.04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513763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07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Options for setting the values of these properties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Assign a value of true or false to the property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By creating a regular expression with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RegExp()</a:t>
            </a:r>
            <a:r>
              <a:rPr lang="en-US" altLang="en-US" smtClean="0">
                <a:ea typeface="ヒラギノ角ゴ Pro W3" pitchFamily="127" charset="-128"/>
              </a:rPr>
              <a:t> constructor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Use the flags when assigning a regular expression to a variable without using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RegExp()</a:t>
            </a:r>
            <a:r>
              <a:rPr lang="en-US" altLang="en-US" smtClean="0">
                <a:ea typeface="ヒラギノ角ゴ Pro W3" pitchFamily="127" charset="-128"/>
              </a:rPr>
              <a:t> constructor</a:t>
            </a:r>
          </a:p>
        </p:txBody>
      </p:sp>
      <p:sp>
        <p:nvSpPr>
          <p:cNvPr id="3994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Setting Regular Expression Properties</a:t>
            </a:r>
          </a:p>
        </p:txBody>
      </p:sp>
    </p:spTree>
    <p:extLst>
      <p:ext uri="{BB962C8B-B14F-4D97-AF65-F5344CB8AC3E}">
        <p14:creationId xmlns:p14="http://schemas.microsoft.com/office/powerpoint/2010/main" val="20068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19472"/>
          </a:xfrm>
        </p:spPr>
        <p:txBody>
          <a:bodyPr/>
          <a:lstStyle/>
          <a:p>
            <a:pPr marL="571500" indent="-461963">
              <a:buFont typeface="+mj-lt"/>
              <a:buAutoNum type="arabicPeriod"/>
            </a:pPr>
            <a:r>
              <a:rPr lang="en-US" dirty="0" smtClean="0"/>
              <a:t>How do you use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( )</a:t>
            </a:r>
            <a:r>
              <a:rPr lang="en-US" dirty="0" smtClean="0"/>
              <a:t> method of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dirty="0" smtClean="0"/>
              <a:t> object to check a string against a regular expression?</a:t>
            </a:r>
            <a:br>
              <a:rPr lang="en-US" dirty="0" smtClean="0"/>
            </a:br>
            <a:r>
              <a:rPr lang="en-US" dirty="0" smtClean="0"/>
              <a:t>/</a:t>
            </a:r>
            <a:r>
              <a:rPr lang="en-US" dirty="0" err="1" smtClean="0"/>
              <a:t>yourregex</a:t>
            </a:r>
            <a:r>
              <a:rPr lang="en-US" dirty="0" smtClean="0"/>
              <a:t>/</a:t>
            </a:r>
            <a:r>
              <a:rPr lang="en-US" dirty="0" smtClean="0"/>
              <a:t>test(</a:t>
            </a:r>
            <a:r>
              <a:rPr lang="en-US" dirty="0" err="1" smtClean="0"/>
              <a:t>unInput.value</a:t>
            </a:r>
            <a:r>
              <a:rPr lang="en-US" dirty="0" smtClean="0"/>
              <a:t>)</a:t>
            </a:r>
            <a:endParaRPr lang="en-US" dirty="0" smtClean="0"/>
          </a:p>
          <a:p>
            <a:pPr marL="571500" indent="-461963">
              <a:buFont typeface="+mj-lt"/>
              <a:buAutoNum type="arabicPeriod"/>
            </a:pPr>
            <a:r>
              <a:rPr lang="en-US" dirty="0" smtClean="0"/>
              <a:t>What is an anchor in a regular expression?</a:t>
            </a:r>
            <a:br>
              <a:rPr lang="en-US" dirty="0" smtClean="0"/>
            </a:br>
            <a:r>
              <a:rPr lang="en-US" dirty="0" smtClean="0"/>
              <a:t>^</a:t>
            </a:r>
            <a:endParaRPr lang="en-US" dirty="0" smtClean="0"/>
          </a:p>
          <a:p>
            <a:pPr marL="571500" indent="-461963">
              <a:buFont typeface="+mj-lt"/>
              <a:buAutoNum type="arabicPeriod"/>
            </a:pPr>
            <a:r>
              <a:rPr lang="en-US" dirty="0" smtClean="0"/>
              <a:t>What characters surround a subexpression?</a:t>
            </a:r>
            <a:br>
              <a:rPr lang="en-US" dirty="0" smtClean="0"/>
            </a:br>
            <a:r>
              <a:rPr lang="en-US" dirty="0" smtClean="0"/>
              <a:t>( )</a:t>
            </a:r>
            <a:endParaRPr lang="en-US" dirty="0" smtClean="0"/>
          </a:p>
          <a:p>
            <a:pPr marL="571500" indent="-461963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 smtClean="0"/>
              <a:t>characters </a:t>
            </a:r>
            <a:r>
              <a:rPr lang="en-US" dirty="0" smtClean="0"/>
              <a:t>surround a character class</a:t>
            </a:r>
            <a:r>
              <a:rPr lang="en-US" dirty="0" smtClean="0"/>
              <a:t>?</a:t>
            </a:r>
          </a:p>
          <a:p>
            <a:pPr marL="109537" indent="0">
              <a:buNone/>
            </a:pPr>
            <a:r>
              <a:rPr lang="en-US" dirty="0" smtClean="0"/>
              <a:t>    [ ]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Short Quiz 2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Use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Array</a:t>
            </a:r>
            <a:r>
              <a:rPr lang="en-US" altLang="en-US" smtClean="0">
                <a:ea typeface="ヒラギノ角ゴ Pro W3" pitchFamily="127" charset="-128"/>
              </a:rPr>
              <a:t> class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length</a:t>
            </a:r>
            <a:r>
              <a:rPr lang="en-US" altLang="en-US" smtClean="0">
                <a:ea typeface="ヒラギノ角ゴ Pro W3" pitchFamily="127" charset="-128"/>
              </a:rPr>
              <a:t> property and methods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Creating an array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Instantiates an object from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Array</a:t>
            </a:r>
            <a:r>
              <a:rPr lang="en-US" altLang="en-US" smtClean="0">
                <a:ea typeface="ヒラギノ角ゴ Pro W3" pitchFamily="127" charset="-128"/>
              </a:rPr>
              <a:t> class</a:t>
            </a:r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Manipulating Arrays</a:t>
            </a:r>
          </a:p>
        </p:txBody>
      </p:sp>
    </p:spTree>
    <p:extLst>
      <p:ext uri="{BB962C8B-B14F-4D97-AF65-F5344CB8AC3E}">
        <p14:creationId xmlns:p14="http://schemas.microsoft.com/office/powerpoint/2010/main" val="160146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Manipulating Arrays</a:t>
            </a:r>
          </a:p>
        </p:txBody>
      </p:sp>
      <p:sp>
        <p:nvSpPr>
          <p:cNvPr id="41989" name="Rectangle 8"/>
          <p:cNvSpPr>
            <a:spLocks noChangeArrowheads="1"/>
          </p:cNvSpPr>
          <p:nvPr/>
        </p:nvSpPr>
        <p:spPr bwMode="auto">
          <a:xfrm>
            <a:off x="1447800" y="5653088"/>
            <a:ext cx="4233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8-6 </a:t>
            </a:r>
            <a:r>
              <a:rPr lang="en-US" altLang="en-US"/>
              <a:t>Methods of the </a:t>
            </a:r>
            <a:r>
              <a:rPr lang="en-US" altLang="en-US">
                <a:latin typeface="Courier New" pitchFamily="49" charset="0"/>
              </a:rPr>
              <a:t>Array</a:t>
            </a:r>
            <a:r>
              <a:rPr lang="en-US" altLang="en-US"/>
              <a:t> class</a:t>
            </a:r>
          </a:p>
        </p:txBody>
      </p:sp>
      <p:pic>
        <p:nvPicPr>
          <p:cNvPr id="41990" name="Picture 1" descr="Screen Shot 2014-10-15 at 15 Oct   9.58.59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0"/>
            <a:ext cx="594360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2" descr="Screen Shot 2014-10-15 at 15 Oct   9.59.13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84513"/>
            <a:ext cx="59436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3774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Primary method for finding a value in an array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Use a looping statement to iterate through the array until a particular value found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Extract elements and values from an array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Use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slice()</a:t>
            </a:r>
            <a:r>
              <a:rPr lang="en-US" altLang="en-US" smtClean="0">
                <a:ea typeface="ヒラギノ角ゴ Pro W3" pitchFamily="127" charset="-128"/>
              </a:rPr>
              <a:t> method to return (copy) a portion of an array and assign it to another array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Syntax for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slice()</a:t>
            </a:r>
            <a:r>
              <a:rPr lang="en-US" altLang="en-US" smtClean="0">
                <a:ea typeface="ヒラギノ角ゴ Pro W3" pitchFamily="127" charset="-128"/>
              </a:rPr>
              <a:t> method</a:t>
            </a:r>
          </a:p>
          <a:p>
            <a:pPr lvl="1" eaLnBrk="1" hangingPunct="1">
              <a:buFontTx/>
              <a:buNone/>
            </a:pPr>
            <a:r>
              <a:rPr lang="en-US" altLang="en-US" i="1" smtClean="0">
                <a:latin typeface="Courier New" pitchFamily="49" charset="0"/>
                <a:ea typeface="ヒラギノ角ゴ Pro W3" pitchFamily="127" charset="-128"/>
              </a:rPr>
              <a:t>	array_name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.slice(</a:t>
            </a:r>
            <a:r>
              <a:rPr lang="en-US" altLang="en-US" i="1" smtClean="0">
                <a:latin typeface="Courier New" pitchFamily="49" charset="0"/>
                <a:ea typeface="ヒラギノ角ゴ Pro W3" pitchFamily="127" charset="-128"/>
              </a:rPr>
              <a:t>start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, </a:t>
            </a:r>
            <a:r>
              <a:rPr lang="en-US" altLang="en-US" i="1" smtClean="0">
                <a:latin typeface="Courier New" pitchFamily="49" charset="0"/>
                <a:ea typeface="ヒラギノ角ゴ Pro W3" pitchFamily="127" charset="-128"/>
              </a:rPr>
              <a:t>end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);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Finding and Extracting Elements and Values</a:t>
            </a:r>
          </a:p>
        </p:txBody>
      </p:sp>
    </p:spTree>
    <p:extLst>
      <p:ext uri="{BB962C8B-B14F-4D97-AF65-F5344CB8AC3E}">
        <p14:creationId xmlns:p14="http://schemas.microsoft.com/office/powerpoint/2010/main" val="340452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4831604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b="1" u="sng" dirty="0" smtClean="0">
                <a:ea typeface="ヒラギノ角ゴ Pro W3" pitchFamily="127" charset="-128"/>
              </a:rPr>
              <a:t>Using special characters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For basic types: use escape sequences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en-US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	</a:t>
            </a:r>
            <a:r>
              <a:rPr lang="en-US" altLang="en-US" sz="28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var 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mainHead </a:t>
            </a:r>
            <a:r>
              <a:rPr lang="en-US" altLang="en-US" sz="28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= </a:t>
            </a:r>
            <a:r>
              <a:rPr lang="en-US" altLang="en-US" sz="2800" baseline="30000" dirty="0" smtClean="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“Today\'s Forecast”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;</a:t>
            </a:r>
            <a:endParaRPr lang="en-US" altLang="en-US" sz="2800" dirty="0" smtClean="0">
              <a:ea typeface="ヒラギノ角ゴ Pro W3" pitchFamily="127" charset="-128"/>
            </a:endParaRP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For other special characters: use Unicode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Standardized set of characters from many of the world</a:t>
            </a:r>
            <a:r>
              <a:rPr lang="ja-JP" altLang="en-US" dirty="0" smtClean="0">
                <a:ea typeface="ヒラギノ角ゴ Pro W3" pitchFamily="127" charset="-128"/>
              </a:rPr>
              <a:t>’</a:t>
            </a:r>
            <a:r>
              <a:rPr lang="en-US" altLang="ja-JP" dirty="0" smtClean="0">
                <a:ea typeface="ヒラギノ角ゴ Pro W3" pitchFamily="127" charset="-128"/>
              </a:rPr>
              <a:t>s languages</a:t>
            </a:r>
          </a:p>
          <a:p>
            <a:pPr lvl="2" eaLnBrk="1" hangingPunct="1"/>
            <a:endParaRPr lang="en-US" altLang="ja-JP" dirty="0">
              <a:ea typeface="ヒラギノ角ゴ Pro W3" pitchFamily="127" charset="-128"/>
            </a:endParaRPr>
          </a:p>
          <a:p>
            <a:pPr lvl="2" eaLnBrk="1" hangingPunct="1"/>
            <a:endParaRPr lang="en-US" altLang="ja-JP" dirty="0" smtClean="0">
              <a:ea typeface="ヒラギノ角ゴ Pro W3" pitchFamily="127" charset="-128"/>
            </a:endParaRPr>
          </a:p>
          <a:p>
            <a:pPr lvl="2" eaLnBrk="1" hangingPunct="1"/>
            <a:endParaRPr lang="en-US" altLang="ja-JP" dirty="0">
              <a:ea typeface="ヒラギノ角ゴ Pro W3" pitchFamily="127" charset="-128"/>
            </a:endParaRPr>
          </a:p>
          <a:p>
            <a:pPr marL="630936" lvl="2" indent="0" eaLnBrk="1" hangingPunct="1">
              <a:buNone/>
            </a:pPr>
            <a:r>
              <a:rPr lang="en-US" altLang="ja-JP" dirty="0" smtClean="0">
                <a:ea typeface="ヒラギノ角ゴ Pro W3" pitchFamily="127" charset="-128"/>
              </a:rPr>
              <a:t/>
            </a:r>
            <a:br>
              <a:rPr lang="en-US" altLang="ja-JP" dirty="0" smtClean="0">
                <a:ea typeface="ヒラギノ角ゴ Pro W3" pitchFamily="127" charset="-128"/>
              </a:rPr>
            </a:br>
            <a:r>
              <a:rPr lang="en-US" altLang="ja-JP" dirty="0" smtClean="0">
                <a:ea typeface="ヒラギノ角ゴ Pro W3" pitchFamily="127" charset="-128"/>
              </a:rPr>
              <a:t/>
            </a:r>
            <a:br>
              <a:rPr lang="en-US" altLang="ja-JP" dirty="0" smtClean="0">
                <a:ea typeface="ヒラギノ角ゴ Pro W3" pitchFamily="127" charset="-128"/>
              </a:rPr>
            </a:br>
            <a:r>
              <a:rPr lang="en-US" altLang="ja-JP" dirty="0" smtClean="0">
                <a:ea typeface="ヒラギノ角ゴ Pro W3" pitchFamily="127" charset="-128"/>
              </a:rPr>
              <a:t/>
            </a:r>
            <a:br>
              <a:rPr lang="en-US" altLang="ja-JP" dirty="0" smtClean="0">
                <a:ea typeface="ヒラギノ角ゴ Pro W3" pitchFamily="127" charset="-128"/>
              </a:rPr>
            </a:br>
            <a:endParaRPr lang="en-US" altLang="ja-JP" dirty="0" smtClean="0">
              <a:ea typeface="ヒラギノ角ゴ Pro W3" pitchFamily="127" charset="-128"/>
            </a:endParaRPr>
          </a:p>
          <a:p>
            <a:pPr lvl="2" eaLnBrk="1" hangingPunct="1"/>
            <a:endParaRPr lang="en-US" altLang="en-US" dirty="0" smtClean="0">
              <a:ea typeface="ヒラギノ角ゴ Pro W3" pitchFamily="127" charset="-128"/>
            </a:endParaRPr>
          </a:p>
          <a:p>
            <a:pPr lvl="2" eaLnBrk="1" hangingPunct="1">
              <a:lnSpc>
                <a:spcPct val="150000"/>
              </a:lnSpc>
              <a:buFontTx/>
              <a:buNone/>
            </a:pPr>
            <a:endParaRPr lang="en-US" altLang="en-US" sz="2800" dirty="0" smtClean="0">
              <a:latin typeface="Courier New" pitchFamily="49" charset="0"/>
              <a:ea typeface="ヒラギノ角ゴ Pro W3" pitchFamily="127" charset="-128"/>
            </a:endParaRPr>
          </a:p>
        </p:txBody>
      </p:sp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Formatting Strings</a:t>
            </a: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1295400" y="4038600"/>
            <a:ext cx="7086600" cy="179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copyrightInfo 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"&lt;p&gt;&amp;#169; 2006-2017&lt;/p&gt;"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baseline="30000" dirty="0">
                <a:solidFill>
                  <a:srgbClr val="777877"/>
                </a:solidFill>
                <a:latin typeface="CourierNewPSMT" charset="0"/>
              </a:rPr>
              <a:t>   // numeric character ref.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copyrightInfo 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"&lt;p&gt;&amp;copy; 2006-2017&lt;/p&gt;"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baseline="30000" dirty="0">
                <a:solidFill>
                  <a:srgbClr val="777877"/>
                </a:solidFill>
                <a:latin typeface="CourierNewPSMT" charset="0"/>
              </a:rPr>
              <a:t>   // character entity</a:t>
            </a:r>
            <a:endParaRPr lang="en-US" altLang="en-US" sz="2800" dirty="0">
              <a:latin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67000" y="5943600"/>
            <a:ext cx="365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http://unicode-table.com/en/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6"/>
          <p:cNvSpPr>
            <a:spLocks noChangeArrowheads="1"/>
          </p:cNvSpPr>
          <p:nvPr/>
        </p:nvSpPr>
        <p:spPr bwMode="auto">
          <a:xfrm>
            <a:off x="3048000" y="5867400"/>
            <a:ext cx="51921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1400" b="1" dirty="0"/>
              <a:t>Figure 8-11 </a:t>
            </a:r>
            <a:r>
              <a:rPr lang="en-US" altLang="en-US" sz="1400" dirty="0"/>
              <a:t>List of states extracted using the </a:t>
            </a:r>
            <a:r>
              <a:rPr lang="en-US" altLang="en-US" sz="1400" dirty="0">
                <a:latin typeface="Courier New" pitchFamily="49" charset="0"/>
              </a:rPr>
              <a:t>slice()</a:t>
            </a:r>
            <a:r>
              <a:rPr lang="en-US" altLang="en-US" sz="1400" dirty="0"/>
              <a:t> method</a:t>
            </a:r>
          </a:p>
        </p:txBody>
      </p:sp>
      <p:sp>
        <p:nvSpPr>
          <p:cNvPr id="44037" name="Rectangle 7"/>
          <p:cNvSpPr>
            <a:spLocks noChangeArrowheads="1"/>
          </p:cNvSpPr>
          <p:nvPr/>
        </p:nvSpPr>
        <p:spPr bwMode="auto">
          <a:xfrm>
            <a:off x="838200" y="1591878"/>
            <a:ext cx="7620000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largestStates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[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"Alaska"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"Texas"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"California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</a:rPr>
              <a:t>,</a:t>
            </a:r>
            <a:endParaRPr lang="en-US" altLang="en-US" sz="2400" baseline="30000" dirty="0">
              <a:solidFill>
                <a:srgbClr val="141413"/>
              </a:solidFill>
              <a:latin typeface="LucidaGrande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  "Montana"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"New Mexico"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"Arizona"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"Nevada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</a:rPr>
              <a:t>,</a:t>
            </a:r>
            <a:endParaRPr lang="en-US" altLang="en-US" sz="2400" baseline="30000" dirty="0">
              <a:solidFill>
                <a:srgbClr val="141413"/>
              </a:solidFill>
              <a:latin typeface="LucidaGrande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  "Colorado"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"Oregon"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"Wyoming"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];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fiveLargestStates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largestStates.slice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0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5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for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i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0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i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&lt;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fiveLargestStates.length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i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++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 {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  var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newItem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.createElement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"p"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 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newItem.innerHTML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fiveLargestStates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[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i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];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   </a:t>
            </a:r>
            <a:r>
              <a:rPr lang="en-US" altLang="en-US" sz="2400" baseline="30000" dirty="0" err="1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.body.appendChild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newItem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}</a:t>
            </a:r>
          </a:p>
        </p:txBody>
      </p:sp>
      <p:pic>
        <p:nvPicPr>
          <p:cNvPr id="44039" name="Picture 3" descr="Screen Shot 2014-10-15 at 15 Oct   10.02.20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058" y="4343400"/>
            <a:ext cx="5246041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Grp="1" noChangeArrowheads="1"/>
          </p:cNvSpPr>
          <p:nvPr/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Finding and Extracting Elements and Values</a:t>
            </a:r>
          </a:p>
        </p:txBody>
      </p:sp>
    </p:spTree>
    <p:extLst>
      <p:ext uri="{BB962C8B-B14F-4D97-AF65-F5344CB8AC3E}">
        <p14:creationId xmlns:p14="http://schemas.microsoft.com/office/powerpoint/2010/main" val="11112533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Adding and removing elements to and from the beginning of an array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shift()</a:t>
            </a:r>
            <a:r>
              <a:rPr lang="en-US" altLang="en-US" smtClean="0">
                <a:ea typeface="ヒラギノ角ゴ Pro W3" pitchFamily="127" charset="-128"/>
              </a:rPr>
              <a:t> method removes and returns the first element from the beginning of an array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unshift()</a:t>
            </a:r>
            <a:r>
              <a:rPr lang="en-US" altLang="en-US" smtClean="0">
                <a:ea typeface="ヒラギノ角ゴ Pro W3" pitchFamily="127" charset="-128"/>
              </a:rPr>
              <a:t> method adds one or more elements to the beginning of an array</a:t>
            </a: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Manipulating Elements</a:t>
            </a:r>
          </a:p>
        </p:txBody>
      </p:sp>
    </p:spTree>
    <p:extLst>
      <p:ext uri="{BB962C8B-B14F-4D97-AF65-F5344CB8AC3E}">
        <p14:creationId xmlns:p14="http://schemas.microsoft.com/office/powerpoint/2010/main" val="1084380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990600" y="1371600"/>
            <a:ext cx="7239000" cy="2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colors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[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"mauve"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"periwinkle"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"silver"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"cherry"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 dirty="0">
                <a:solidFill>
                  <a:srgbClr val="141413"/>
                </a:solidFill>
                <a:latin typeface="LucidaGrande" charset="0"/>
              </a:rPr>
              <a:t>↵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</a:t>
            </a:r>
            <a:r>
              <a:rPr lang="en-US" altLang="en-US" sz="2400" dirty="0">
                <a:solidFill>
                  <a:srgbClr val="007833"/>
                </a:solidFill>
                <a:latin typeface="CourierNewPSMT" charset="0"/>
              </a:rPr>
              <a:t>   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"lemon"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];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colors.shift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(); 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colors value now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["periwinkle", "silver", "cherry", "lemon"]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colors.unshift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"yellow-orange"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"violet"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colors value now ["yellow-orange", "violet",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"mauve", "periwinkle", "silver", "cherry", "lemon"]</a:t>
            </a:r>
            <a:endParaRPr lang="en-US" altLang="en-US" sz="2400" dirty="0">
              <a:latin typeface="Courier New" pitchFamily="49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Manipulating Elements</a:t>
            </a:r>
            <a:endParaRPr kumimoji="0" lang="en-US" altLang="en-US" sz="41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ヒラギノ角ゴ Pro W3" pitchFamily="127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21735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Adding and removing elements to and from the end of an array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Use array</a:t>
            </a:r>
            <a:r>
              <a:rPr lang="ja-JP" altLang="en-US" smtClean="0">
                <a:ea typeface="ヒラギノ角ゴ Pro W3" pitchFamily="127" charset="-128"/>
              </a:rPr>
              <a:t>’</a:t>
            </a:r>
            <a:r>
              <a:rPr lang="en-US" altLang="ja-JP" smtClean="0">
                <a:ea typeface="ヒラギノ角ゴ Pro W3" pitchFamily="127" charset="-128"/>
              </a:rPr>
              <a:t>s </a:t>
            </a:r>
            <a:r>
              <a:rPr lang="en-US" altLang="ja-JP" smtClean="0">
                <a:latin typeface="Courier New" pitchFamily="49" charset="0"/>
                <a:ea typeface="ヒラギノ角ゴ Pro W3" pitchFamily="127" charset="-128"/>
              </a:rPr>
              <a:t>length</a:t>
            </a:r>
            <a:r>
              <a:rPr lang="en-US" altLang="ja-JP" smtClean="0">
                <a:ea typeface="ヒラギノ角ゴ Pro W3" pitchFamily="127" charset="-128"/>
              </a:rPr>
              <a:t> property to determine the next available index</a:t>
            </a:r>
            <a:endParaRPr lang="en-US" altLang="en-US" smtClean="0">
              <a:ea typeface="ヒラギノ角ゴ Pro W3" pitchFamily="127" charset="-128"/>
            </a:endParaRPr>
          </a:p>
        </p:txBody>
      </p:sp>
      <p:sp>
        <p:nvSpPr>
          <p:cNvPr id="4710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Manipulating Elements</a:t>
            </a:r>
          </a:p>
        </p:txBody>
      </p:sp>
      <p:sp>
        <p:nvSpPr>
          <p:cNvPr id="47110" name="Rectangle 4"/>
          <p:cNvSpPr>
            <a:spLocks noChangeArrowheads="1"/>
          </p:cNvSpPr>
          <p:nvPr/>
        </p:nvSpPr>
        <p:spPr bwMode="auto">
          <a:xfrm>
            <a:off x="990600" y="3309938"/>
            <a:ext cx="7239000" cy="136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colors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[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"mauve"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"periwinkle"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"silver"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"cherry"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];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colors[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colors.length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]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"lemon"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colors value now ["mauve", "periwinkle", "silver",</a:t>
            </a:r>
          </a:p>
          <a:p>
            <a:pPr eaLnBrk="1" hangingPunct="1">
              <a:lnSpc>
                <a:spcPct val="130000"/>
              </a:lnSpc>
            </a:pPr>
            <a:r>
              <a:rPr lang="de-DE" altLang="en-US" sz="2400" baseline="30000" dirty="0">
                <a:solidFill>
                  <a:srgbClr val="777877"/>
                </a:solidFill>
                <a:latin typeface="CourierNewPSMT" charset="0"/>
              </a:rPr>
              <a:t>// "cherry", "lemon"]</a:t>
            </a:r>
            <a:endParaRPr lang="en-US" altLang="en-US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9102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Adding and removing elements to and from the end of an array (cont</a:t>
            </a:r>
            <a:r>
              <a:rPr lang="ja-JP" altLang="en-US" smtClean="0">
                <a:ea typeface="ヒラギノ角ゴ Pro W3" pitchFamily="127" charset="-128"/>
              </a:rPr>
              <a:t>’</a:t>
            </a:r>
            <a:r>
              <a:rPr lang="en-US" altLang="ja-JP" smtClean="0">
                <a:ea typeface="ヒラギノ角ゴ Pro W3" pitchFamily="127" charset="-128"/>
              </a:rPr>
              <a:t>d.)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pop()</a:t>
            </a:r>
            <a:r>
              <a:rPr lang="en-US" altLang="en-US" smtClean="0">
                <a:ea typeface="ヒラギノ角ゴ Pro W3" pitchFamily="127" charset="-128"/>
              </a:rPr>
              <a:t> method removes the last element from the end of an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push()</a:t>
            </a:r>
            <a:r>
              <a:rPr lang="en-US" altLang="en-US" smtClean="0">
                <a:ea typeface="ヒラギノ角ゴ Pro W3" pitchFamily="127" charset="-128"/>
              </a:rPr>
              <a:t> method adds one or more elements to the end of an array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Manipulating Elements</a:t>
            </a:r>
          </a:p>
        </p:txBody>
      </p:sp>
      <p:sp>
        <p:nvSpPr>
          <p:cNvPr id="48134" name="Rectangle 4"/>
          <p:cNvSpPr>
            <a:spLocks noChangeArrowheads="1"/>
          </p:cNvSpPr>
          <p:nvPr/>
        </p:nvSpPr>
        <p:spPr bwMode="auto">
          <a:xfrm>
            <a:off x="990600" y="4049713"/>
            <a:ext cx="7239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colors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[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"mauve"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"periwinkle"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"silver"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"cherry"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];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colors.pop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();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colors value now ["mauve", "periwinkle", "silver"]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colors.push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"yellow-orange"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"violet"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colors value now ["mauve", "periwinkle", "silver",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"yellow-orange", "violet"]</a:t>
            </a:r>
            <a:endParaRPr lang="en-US" altLang="en-US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3533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Adding and removing elements within an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Use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splice()</a:t>
            </a:r>
            <a:r>
              <a:rPr lang="en-US" altLang="en-US" smtClean="0">
                <a:ea typeface="ヒラギノ角ゴ Pro W3" pitchFamily="127" charset="-128"/>
              </a:rPr>
              <a:t> method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Also renumbers the indexes in the array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To add an element, include 0 as second argument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Manipulating Elements</a:t>
            </a:r>
          </a:p>
        </p:txBody>
      </p:sp>
      <p:sp>
        <p:nvSpPr>
          <p:cNvPr id="49158" name="Rectangle 4"/>
          <p:cNvSpPr>
            <a:spLocks noChangeArrowheads="1"/>
          </p:cNvSpPr>
          <p:nvPr/>
        </p:nvSpPr>
        <p:spPr bwMode="auto">
          <a:xfrm>
            <a:off x="838200" y="3500437"/>
            <a:ext cx="7696200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hospitalDepts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[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"Anesthesia"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"Molecular Biology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LucidaGrande" charset="0"/>
              </a:rPr>
              <a:t> 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Neurology"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"Pediatrics"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];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hospitalDepts.splice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3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0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"Ophthalmology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</a:rPr>
              <a:t>);</a:t>
            </a:r>
            <a:endParaRPr lang="en-US" altLang="en-US" sz="2400" baseline="30000" dirty="0">
              <a:solidFill>
                <a:srgbClr val="141413"/>
              </a:solidFill>
              <a:latin typeface="CourierNewPSMT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value now ["Anesthesia", "Molecular Biology</a:t>
            </a:r>
            <a:r>
              <a:rPr lang="en-US" altLang="en-US" sz="2400" baseline="30000" dirty="0" smtClean="0">
                <a:solidFill>
                  <a:srgbClr val="777877"/>
                </a:solidFill>
                <a:latin typeface="CourierNewPSMT" charset="0"/>
              </a:rPr>
              <a:t>", 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"Neurology", "Ophthalmology", "Pediatrics"]</a:t>
            </a:r>
            <a:endParaRPr lang="en-US" altLang="en-US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1890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Adding and removing elements within an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Use the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splice()</a:t>
            </a:r>
            <a:r>
              <a:rPr lang="en-US" altLang="en-US" dirty="0" smtClean="0">
                <a:ea typeface="ヒラギノ角ゴ Pro W3" pitchFamily="127" charset="-128"/>
              </a:rPr>
              <a:t> method (cont'd.)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To delete elements, omit third argument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Indexes renumbered just like when elements added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Manipulating Elements</a:t>
            </a:r>
          </a:p>
        </p:txBody>
      </p:sp>
      <p:sp>
        <p:nvSpPr>
          <p:cNvPr id="50182" name="Rectangle 4"/>
          <p:cNvSpPr>
            <a:spLocks noChangeArrowheads="1"/>
          </p:cNvSpPr>
          <p:nvPr/>
        </p:nvSpPr>
        <p:spPr bwMode="auto">
          <a:xfrm>
            <a:off x="990600" y="3821113"/>
            <a:ext cx="7696200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hospitalDepts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[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"Anesthesia"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"Molecular Biology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 dirty="0">
                <a:solidFill>
                  <a:srgbClr val="141413"/>
                </a:solidFill>
                <a:latin typeface="LucidaGrande" charset="0"/>
              </a:rPr>
              <a:t> 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Neurology"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"Pediatrics"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];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hospitalDepts.splice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1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2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value now ["Anesthesia", "Pediatrics"]</a:t>
            </a:r>
            <a:endParaRPr lang="en-US" altLang="en-US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9268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Sorting arrays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Sort elements of an array alphabetically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Use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sort()</a:t>
            </a:r>
            <a:r>
              <a:rPr lang="en-US" altLang="en-US" smtClean="0">
                <a:ea typeface="ヒラギノ角ゴ Pro W3" pitchFamily="127" charset="-128"/>
              </a:rPr>
              <a:t> method</a:t>
            </a:r>
          </a:p>
        </p:txBody>
      </p:sp>
      <p:sp>
        <p:nvSpPr>
          <p:cNvPr id="5120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Sorting and Combining Arrays</a:t>
            </a:r>
          </a:p>
        </p:txBody>
      </p:sp>
      <p:sp>
        <p:nvSpPr>
          <p:cNvPr id="51206" name="Rectangle 7"/>
          <p:cNvSpPr>
            <a:spLocks noChangeArrowheads="1"/>
          </p:cNvSpPr>
          <p:nvPr/>
        </p:nvSpPr>
        <p:spPr bwMode="auto">
          <a:xfrm>
            <a:off x="1295400" y="2905125"/>
            <a:ext cx="5638800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scientificFishNames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[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"Quadratus 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taiwanae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LucidaGrande" charset="0"/>
              </a:rPr>
              <a:t> </a:t>
            </a:r>
            <a:endParaRPr lang="en-US" altLang="en-US" sz="2400" baseline="30000" dirty="0">
              <a:solidFill>
                <a:srgbClr val="141413"/>
              </a:solidFill>
              <a:latin typeface="LucidaGrande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  "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Macquaria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australasica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Jordania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zonope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</a:rPr>
              <a:t>,</a:t>
            </a:r>
            <a:endParaRPr lang="en-US" altLang="en-US" sz="2400" baseline="30000" dirty="0">
              <a:solidFill>
                <a:srgbClr val="141413"/>
              </a:solidFill>
              <a:latin typeface="LucidaGrande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  "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Abudefduf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sparoides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Dactylopterus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volitans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</a:rPr>
              <a:t>,</a:t>
            </a:r>
            <a:endParaRPr lang="en-US" altLang="en-US" sz="2400" baseline="30000" dirty="0">
              <a:solidFill>
                <a:srgbClr val="141413"/>
              </a:solidFill>
              <a:latin typeface="LucidaGrande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  "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Wattsia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mossambica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Bagrus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urostigma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];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scientificFishNames.sort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();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scientificFishNames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value now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["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Abudefduf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sparoides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", "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Bagrus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urostigma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",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"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Dactylopterus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volitans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", "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Jordania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zonope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",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"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Macquaria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australasica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", "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Quadratus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taiwanae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",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"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Wattsia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mossambica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"]</a:t>
            </a:r>
            <a:endParaRPr lang="en-US" altLang="en-US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6326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Sorting arrays</a:t>
            </a:r>
          </a:p>
          <a:p>
            <a:pPr lvl="1" eaLnBrk="1" hangingPunct="1"/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reverse()</a:t>
            </a:r>
            <a:r>
              <a:rPr lang="en-US" altLang="en-US" dirty="0" smtClean="0">
                <a:ea typeface="ヒラギノ角ゴ Pro W3" pitchFamily="127" charset="-128"/>
              </a:rPr>
              <a:t> method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Transposes, or reverses, the order of the elements in an array</a:t>
            </a:r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Sorting and Combining Arrays</a:t>
            </a:r>
          </a:p>
        </p:txBody>
      </p:sp>
      <p:sp>
        <p:nvSpPr>
          <p:cNvPr id="52230" name="Rectangle 7"/>
          <p:cNvSpPr>
            <a:spLocks noChangeArrowheads="1"/>
          </p:cNvSpPr>
          <p:nvPr/>
        </p:nvSpPr>
        <p:spPr bwMode="auto">
          <a:xfrm>
            <a:off x="1371600" y="3333750"/>
            <a:ext cx="4876800" cy="217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scientificFishNames.reverse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();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scientificFishNames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value now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["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Wattsia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mossambica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", "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Quadratus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taiwanae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",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"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Macquaria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australasica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", "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Jordania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zonope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",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"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Dactylopterus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volitans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", "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Bagrus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urostigma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",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"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Abudefduf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sparoides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"]</a:t>
            </a:r>
            <a:endParaRPr lang="en-US" altLang="en-US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8507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81329"/>
            <a:ext cx="8305800" cy="164287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Combining arrays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Use the </a:t>
            </a:r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</a:rPr>
              <a:t>concat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()</a:t>
            </a:r>
            <a:r>
              <a:rPr lang="en-US" altLang="en-US" dirty="0" smtClean="0">
                <a:ea typeface="ヒラギノ角ゴ Pro W3" pitchFamily="127" charset="-128"/>
              </a:rPr>
              <a:t> method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Syntax</a:t>
            </a:r>
          </a:p>
          <a:p>
            <a:pPr lvl="2" eaLnBrk="1" hangingPunct="1">
              <a:buFontTx/>
              <a:buNone/>
            </a:pPr>
            <a:r>
              <a:rPr lang="en-US" altLang="en-US" sz="2400" i="1" dirty="0" smtClean="0">
                <a:latin typeface="Courier New" pitchFamily="49" charset="0"/>
                <a:ea typeface="ヒラギノ角ゴ Pro W3" pitchFamily="127" charset="-128"/>
              </a:rPr>
              <a:t>array1</a:t>
            </a:r>
            <a:r>
              <a:rPr lang="en-US" altLang="en-US" sz="2400" dirty="0" smtClean="0">
                <a:latin typeface="Courier New" pitchFamily="49" charset="0"/>
                <a:ea typeface="ヒラギノ角ゴ Pro W3" pitchFamily="127" charset="-128"/>
              </a:rPr>
              <a:t>.contact(</a:t>
            </a:r>
            <a:r>
              <a:rPr lang="en-US" altLang="en-US" sz="2400" i="1" dirty="0" smtClean="0">
                <a:latin typeface="Courier New" pitchFamily="49" charset="0"/>
                <a:ea typeface="ヒラギノ角ゴ Pro W3" pitchFamily="127" charset="-128"/>
              </a:rPr>
              <a:t>array2</a:t>
            </a:r>
            <a:r>
              <a:rPr lang="en-US" altLang="en-US" sz="2400" dirty="0" smtClean="0">
                <a:latin typeface="Courier New" pitchFamily="49" charset="0"/>
                <a:ea typeface="ヒラギノ角ゴ Pro W3" pitchFamily="127" charset="-128"/>
              </a:rPr>
              <a:t>, </a:t>
            </a:r>
            <a:r>
              <a:rPr lang="en-US" altLang="en-US" sz="2400" i="1" dirty="0" smtClean="0">
                <a:latin typeface="Courier New" pitchFamily="49" charset="0"/>
                <a:ea typeface="ヒラギノ角ゴ Pro W3" pitchFamily="127" charset="-128"/>
              </a:rPr>
              <a:t>array3</a:t>
            </a:r>
            <a:r>
              <a:rPr lang="en-US" altLang="en-US" sz="2400" dirty="0" smtClean="0">
                <a:latin typeface="Courier New" pitchFamily="49" charset="0"/>
                <a:ea typeface="ヒラギノ角ゴ Pro W3" pitchFamily="127" charset="-128"/>
              </a:rPr>
              <a:t>, ...);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Sorting and Combining Arrays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62000" y="3276600"/>
            <a:ext cx="8001000" cy="262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en-US" sz="20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000" baseline="30000" dirty="0">
                <a:solidFill>
                  <a:srgbClr val="141413"/>
                </a:solidFill>
                <a:latin typeface="CourierNewPSMT" charset="0"/>
              </a:rPr>
              <a:t>Provinces </a:t>
            </a:r>
            <a:r>
              <a:rPr lang="en-US" altLang="en-US" sz="20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000" baseline="30000" dirty="0">
                <a:solidFill>
                  <a:srgbClr val="141413"/>
                </a:solidFill>
                <a:latin typeface="CourierNewPSMT" charset="0"/>
              </a:rPr>
              <a:t>[</a:t>
            </a:r>
            <a:r>
              <a:rPr lang="en-US" altLang="en-US" sz="2000" baseline="30000" dirty="0">
                <a:solidFill>
                  <a:srgbClr val="007833"/>
                </a:solidFill>
                <a:latin typeface="CourierNewPSMT" charset="0"/>
              </a:rPr>
              <a:t>"Newfoundland and Labrador</a:t>
            </a:r>
            <a:r>
              <a:rPr lang="en-US" altLang="en-US" sz="2000" baseline="30000" dirty="0" smtClean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000" baseline="30000" dirty="0" smtClean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000" baseline="30000" dirty="0">
                <a:solidFill>
                  <a:srgbClr val="141413"/>
                </a:solidFill>
                <a:latin typeface="LucidaGrande" charset="0"/>
              </a:rPr>
              <a:t> </a:t>
            </a:r>
            <a:r>
              <a:rPr lang="en-US" altLang="en-US" sz="2000" baseline="30000" dirty="0" smtClean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000" baseline="30000" dirty="0">
                <a:solidFill>
                  <a:srgbClr val="007833"/>
                </a:solidFill>
                <a:latin typeface="CourierNewPSMT" charset="0"/>
              </a:rPr>
              <a:t>Prince Edward Island"</a:t>
            </a:r>
            <a:r>
              <a:rPr lang="en-US" altLang="en-US" sz="20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000" baseline="30000" dirty="0">
                <a:solidFill>
                  <a:srgbClr val="007833"/>
                </a:solidFill>
                <a:latin typeface="CourierNewPSMT" charset="0"/>
              </a:rPr>
              <a:t>"Nova Scotia</a:t>
            </a:r>
            <a:r>
              <a:rPr lang="en-US" altLang="en-US" sz="2000" baseline="30000" dirty="0" smtClean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000" baseline="30000" dirty="0" smtClean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000" baseline="30000" dirty="0">
                <a:solidFill>
                  <a:srgbClr val="141413"/>
                </a:solidFill>
                <a:latin typeface="LucidaGrande" charset="0"/>
              </a:rPr>
              <a:t> </a:t>
            </a:r>
            <a:r>
              <a:rPr lang="en-US" altLang="en-US" sz="2000" baseline="30000" dirty="0" smtClean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000" baseline="30000" dirty="0">
                <a:solidFill>
                  <a:srgbClr val="007833"/>
                </a:solidFill>
                <a:latin typeface="CourierNewPSMT" charset="0"/>
              </a:rPr>
              <a:t>New Brunswick"</a:t>
            </a:r>
            <a:r>
              <a:rPr lang="en-US" altLang="en-US" sz="20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000" baseline="30000" dirty="0">
                <a:solidFill>
                  <a:srgbClr val="007833"/>
                </a:solidFill>
                <a:latin typeface="CourierNewPSMT" charset="0"/>
              </a:rPr>
              <a:t>"Quebec"</a:t>
            </a:r>
            <a:r>
              <a:rPr lang="en-US" altLang="en-US" sz="20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0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000" baseline="30000" dirty="0" smtClean="0">
                <a:solidFill>
                  <a:srgbClr val="007833"/>
                </a:solidFill>
                <a:latin typeface="CourierNewPSMT" charset="0"/>
              </a:rPr>
              <a:t>Ontario“</a:t>
            </a:r>
            <a:r>
              <a:rPr lang="en-US" altLang="en-US" sz="2000" baseline="30000" dirty="0" smtClean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000" baseline="30000" dirty="0" smtClean="0">
                <a:solidFill>
                  <a:srgbClr val="141413"/>
                </a:solidFill>
                <a:latin typeface="LucidaGrande" charset="0"/>
              </a:rPr>
              <a:t> </a:t>
            </a:r>
            <a:r>
              <a:rPr lang="en-US" altLang="en-US" sz="2000" baseline="30000" dirty="0">
                <a:solidFill>
                  <a:srgbClr val="141413"/>
                </a:solidFill>
                <a:latin typeface="LucidaGrande" charset="0"/>
              </a:rPr>
              <a:t> </a:t>
            </a:r>
            <a:r>
              <a:rPr lang="en-US" altLang="en-US" sz="2000" baseline="30000" dirty="0" smtClean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000" baseline="30000" dirty="0">
                <a:solidFill>
                  <a:srgbClr val="007833"/>
                </a:solidFill>
                <a:latin typeface="CourierNewPSMT" charset="0"/>
              </a:rPr>
              <a:t>Manitoba"</a:t>
            </a:r>
            <a:r>
              <a:rPr lang="en-US" altLang="en-US" sz="20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000" baseline="30000" dirty="0">
                <a:solidFill>
                  <a:srgbClr val="007833"/>
                </a:solidFill>
                <a:latin typeface="CourierNewPSMT" charset="0"/>
              </a:rPr>
              <a:t>"Saskatchewan"</a:t>
            </a:r>
            <a:r>
              <a:rPr lang="en-US" altLang="en-US" sz="20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000" baseline="30000" dirty="0">
                <a:solidFill>
                  <a:srgbClr val="007833"/>
                </a:solidFill>
                <a:latin typeface="CourierNewPSMT" charset="0"/>
              </a:rPr>
              <a:t>"Alberta</a:t>
            </a:r>
            <a:r>
              <a:rPr lang="en-US" altLang="en-US" sz="2000" baseline="30000" dirty="0" smtClean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000" baseline="30000" dirty="0" smtClean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000" baseline="30000" dirty="0" smtClean="0">
                <a:solidFill>
                  <a:srgbClr val="141413"/>
                </a:solidFill>
                <a:latin typeface="LucidaGrande" charset="0"/>
              </a:rPr>
              <a:t> </a:t>
            </a:r>
            <a:r>
              <a:rPr lang="en-US" altLang="en-US" sz="2000" baseline="30000" dirty="0">
                <a:solidFill>
                  <a:srgbClr val="141413"/>
                </a:solidFill>
                <a:latin typeface="LucidaGrande" charset="0"/>
              </a:rPr>
              <a:t> </a:t>
            </a:r>
            <a:r>
              <a:rPr lang="en-US" altLang="en-US" sz="2000" baseline="30000" dirty="0" smtClean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000" baseline="30000" dirty="0">
                <a:solidFill>
                  <a:srgbClr val="007833"/>
                </a:solidFill>
                <a:latin typeface="CourierNewPSMT" charset="0"/>
              </a:rPr>
              <a:t>British Columbia"</a:t>
            </a:r>
            <a:r>
              <a:rPr lang="en-US" altLang="en-US" sz="2000" baseline="30000" dirty="0">
                <a:solidFill>
                  <a:srgbClr val="141413"/>
                </a:solidFill>
                <a:latin typeface="CourierNewPSMT" charset="0"/>
              </a:rPr>
              <a:t>];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000" baseline="30000" dirty="0">
                <a:solidFill>
                  <a:srgbClr val="141413"/>
                </a:solidFill>
                <a:latin typeface="CourierNewPSMT" charset="0"/>
              </a:rPr>
              <a:t>Territories </a:t>
            </a:r>
            <a:r>
              <a:rPr lang="en-US" altLang="en-US" sz="20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000" baseline="30000" dirty="0">
                <a:solidFill>
                  <a:srgbClr val="141413"/>
                </a:solidFill>
                <a:latin typeface="CourierNewPSMT" charset="0"/>
              </a:rPr>
              <a:t>[</a:t>
            </a:r>
            <a:r>
              <a:rPr lang="en-US" altLang="en-US" sz="2000" baseline="30000" dirty="0">
                <a:solidFill>
                  <a:srgbClr val="007833"/>
                </a:solidFill>
                <a:latin typeface="CourierNewPSMT" charset="0"/>
              </a:rPr>
              <a:t>"Nunavut"</a:t>
            </a:r>
            <a:r>
              <a:rPr lang="en-US" altLang="en-US" sz="20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000" baseline="30000" dirty="0">
                <a:solidFill>
                  <a:srgbClr val="007833"/>
                </a:solidFill>
                <a:latin typeface="CourierNewPSMT" charset="0"/>
              </a:rPr>
              <a:t>"Northwest Territories</a:t>
            </a:r>
            <a:r>
              <a:rPr lang="en-US" altLang="en-US" sz="2000" baseline="30000" dirty="0" smtClean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000" baseline="30000" dirty="0" smtClean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000" baseline="30000" dirty="0" smtClean="0">
                <a:solidFill>
                  <a:srgbClr val="141413"/>
                </a:solidFill>
                <a:latin typeface="LucidaGrande" charset="0"/>
              </a:rPr>
              <a:t> </a:t>
            </a:r>
            <a:r>
              <a:rPr lang="en-US" altLang="en-US" sz="2000" baseline="30000" dirty="0">
                <a:solidFill>
                  <a:srgbClr val="141413"/>
                </a:solidFill>
                <a:latin typeface="LucidaGrande" charset="0"/>
              </a:rPr>
              <a:t> </a:t>
            </a:r>
            <a:r>
              <a:rPr lang="en-US" altLang="en-US" sz="2000" baseline="30000" dirty="0" smtClean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000" baseline="30000" dirty="0">
                <a:solidFill>
                  <a:srgbClr val="007833"/>
                </a:solidFill>
                <a:latin typeface="CourierNewPSMT" charset="0"/>
              </a:rPr>
              <a:t>Yukon"</a:t>
            </a:r>
            <a:r>
              <a:rPr lang="en-US" altLang="en-US" sz="2000" baseline="30000" dirty="0">
                <a:solidFill>
                  <a:srgbClr val="141413"/>
                </a:solidFill>
                <a:latin typeface="CourierNewPSMT" charset="0"/>
              </a:rPr>
              <a:t>];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000" baseline="30000" dirty="0">
                <a:solidFill>
                  <a:srgbClr val="141413"/>
                </a:solidFill>
                <a:latin typeface="CourierNewPSMT" charset="0"/>
              </a:rPr>
              <a:t>Canada </a:t>
            </a:r>
            <a:r>
              <a:rPr lang="en-US" altLang="en-US" sz="20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000" baseline="30000" dirty="0">
                <a:solidFill>
                  <a:srgbClr val="141413"/>
                </a:solidFill>
                <a:latin typeface="CourierNewPSMT" charset="0"/>
              </a:rPr>
              <a:t>[];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baseline="30000" dirty="0">
                <a:solidFill>
                  <a:srgbClr val="141413"/>
                </a:solidFill>
                <a:latin typeface="CourierNewPSMT" charset="0"/>
              </a:rPr>
              <a:t>Canada </a:t>
            </a:r>
            <a:r>
              <a:rPr lang="en-US" altLang="en-US" sz="20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000" baseline="30000" dirty="0" err="1">
                <a:solidFill>
                  <a:srgbClr val="141413"/>
                </a:solidFill>
                <a:latin typeface="CourierNewPSMT" charset="0"/>
              </a:rPr>
              <a:t>Provinces.concat</a:t>
            </a:r>
            <a:r>
              <a:rPr lang="en-US" altLang="en-US" sz="2000" baseline="30000" dirty="0">
                <a:solidFill>
                  <a:srgbClr val="141413"/>
                </a:solidFill>
                <a:latin typeface="CourierNewPSMT" charset="0"/>
              </a:rPr>
              <a:t>(Territories);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baseline="30000" dirty="0">
                <a:solidFill>
                  <a:srgbClr val="777877"/>
                </a:solidFill>
                <a:latin typeface="CourierNewPSMT" charset="0"/>
              </a:rPr>
              <a:t>// value of Canada now ["Newfoundland and Labrador</a:t>
            </a:r>
            <a:r>
              <a:rPr lang="en-US" altLang="en-US" sz="2000" baseline="30000" dirty="0" smtClean="0">
                <a:solidFill>
                  <a:srgbClr val="777877"/>
                </a:solidFill>
                <a:latin typeface="CourierNewPSMT" charset="0"/>
              </a:rPr>
              <a:t>",</a:t>
            </a:r>
            <a:r>
              <a:rPr lang="en-US" altLang="en-US" sz="2000" dirty="0" smtClean="0">
                <a:solidFill>
                  <a:srgbClr val="777877"/>
                </a:solidFill>
                <a:latin typeface="CourierNewPSMT" charset="0"/>
              </a:rPr>
              <a:t> </a:t>
            </a:r>
            <a:r>
              <a:rPr lang="en-US" altLang="en-US" sz="2000" baseline="30000" dirty="0" smtClean="0">
                <a:solidFill>
                  <a:srgbClr val="777877"/>
                </a:solidFill>
                <a:latin typeface="CourierNewPSMT" charset="0"/>
              </a:rPr>
              <a:t>"</a:t>
            </a:r>
            <a:r>
              <a:rPr lang="en-US" altLang="en-US" sz="2000" baseline="30000" dirty="0">
                <a:solidFill>
                  <a:srgbClr val="777877"/>
                </a:solidFill>
                <a:latin typeface="CourierNewPSMT" charset="0"/>
              </a:rPr>
              <a:t>Prince Edward Island", "Nova Scotia",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baseline="30000" dirty="0">
                <a:solidFill>
                  <a:srgbClr val="777877"/>
                </a:solidFill>
                <a:latin typeface="CourierNewPSMT" charset="0"/>
              </a:rPr>
              <a:t>// "New Brunswick", "Quebec", "Ontario</a:t>
            </a:r>
            <a:r>
              <a:rPr lang="en-US" altLang="en-US" sz="2000" baseline="30000" dirty="0" smtClean="0">
                <a:solidFill>
                  <a:srgbClr val="777877"/>
                </a:solidFill>
                <a:latin typeface="CourierNewPSMT" charset="0"/>
              </a:rPr>
              <a:t>",</a:t>
            </a:r>
            <a:r>
              <a:rPr lang="en-US" altLang="en-US" sz="2000" dirty="0" smtClean="0">
                <a:solidFill>
                  <a:srgbClr val="777877"/>
                </a:solidFill>
                <a:latin typeface="CourierNewPSMT" charset="0"/>
              </a:rPr>
              <a:t> </a:t>
            </a:r>
            <a:r>
              <a:rPr lang="en-US" altLang="en-US" sz="2000" baseline="30000" dirty="0" smtClean="0">
                <a:solidFill>
                  <a:srgbClr val="777877"/>
                </a:solidFill>
                <a:latin typeface="CourierNewPSMT" charset="0"/>
              </a:rPr>
              <a:t>"</a:t>
            </a:r>
            <a:r>
              <a:rPr lang="en-US" altLang="en-US" sz="2000" baseline="30000" dirty="0">
                <a:solidFill>
                  <a:srgbClr val="777877"/>
                </a:solidFill>
                <a:latin typeface="CourierNewPSMT" charset="0"/>
              </a:rPr>
              <a:t>Manitoba", "Saskatchewan", "Alberta",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baseline="30000" dirty="0">
                <a:solidFill>
                  <a:srgbClr val="777877"/>
                </a:solidFill>
                <a:latin typeface="CourierNewPSMT" charset="0"/>
              </a:rPr>
              <a:t>// "British Columbia", "Nunavut</a:t>
            </a:r>
            <a:r>
              <a:rPr lang="en-US" altLang="en-US" sz="2000" baseline="30000" dirty="0" smtClean="0">
                <a:solidFill>
                  <a:srgbClr val="777877"/>
                </a:solidFill>
                <a:latin typeface="CourierNewPSMT" charset="0"/>
              </a:rPr>
              <a:t>",</a:t>
            </a:r>
            <a:r>
              <a:rPr lang="en-US" altLang="en-US" sz="2000" dirty="0" smtClean="0">
                <a:solidFill>
                  <a:srgbClr val="777877"/>
                </a:solidFill>
                <a:latin typeface="CourierNewPSMT" charset="0"/>
              </a:rPr>
              <a:t> </a:t>
            </a:r>
            <a:r>
              <a:rPr lang="en-US" altLang="en-US" sz="2000" baseline="30000" dirty="0" smtClean="0">
                <a:solidFill>
                  <a:srgbClr val="777877"/>
                </a:solidFill>
                <a:latin typeface="CourierNewPSMT" charset="0"/>
              </a:rPr>
              <a:t>"</a:t>
            </a:r>
            <a:r>
              <a:rPr lang="en-US" altLang="en-US" sz="2000" baseline="30000" dirty="0">
                <a:solidFill>
                  <a:srgbClr val="777877"/>
                </a:solidFill>
                <a:latin typeface="CourierNewPSMT" charset="0"/>
              </a:rPr>
              <a:t>Northwest Territories", "Yukon"];</a:t>
            </a:r>
          </a:p>
        </p:txBody>
      </p:sp>
    </p:spTree>
    <p:extLst>
      <p:ext uri="{BB962C8B-B14F-4D97-AF65-F5344CB8AC3E}">
        <p14:creationId xmlns:p14="http://schemas.microsoft.com/office/powerpoint/2010/main" val="270469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81328"/>
            <a:ext cx="8839200" cy="484327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1" u="sng" dirty="0" smtClean="0">
                <a:ea typeface="ヒラギノ角ゴ Pro W3" pitchFamily="127" charset="-128"/>
              </a:rPr>
              <a:t>Using special character</a:t>
            </a:r>
            <a:r>
              <a:rPr lang="en-US" altLang="en-US" u="sng" dirty="0" smtClean="0">
                <a:ea typeface="ヒラギノ角ゴ Pro W3" pitchFamily="127" charset="-128"/>
              </a:rPr>
              <a:t>s</a:t>
            </a:r>
            <a:endParaRPr lang="en-US" altLang="ja-JP" u="sng" dirty="0" smtClean="0">
              <a:ea typeface="ヒラギノ角ゴ Pro W3" pitchFamily="127" charset="-128"/>
            </a:endParaRP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Another option is using the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 fromCharCode()</a:t>
            </a:r>
            <a:r>
              <a:rPr lang="en-US" altLang="en-US" dirty="0" smtClean="0">
                <a:ea typeface="ヒラギノ角ゴ Pro W3" pitchFamily="127" charset="-128"/>
              </a:rPr>
              <a:t> method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Constructs a text string from Unicode character codes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Syntax: </a:t>
            </a:r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en-US" altLang="en-US" sz="2800" baseline="30000" dirty="0" smtClean="0">
                <a:solidFill>
                  <a:srgbClr val="00477B"/>
                </a:solidFill>
                <a:latin typeface="CourierNewPSMT" charset="0"/>
                <a:ea typeface="ヒラギノ角ゴ Pro W3" pitchFamily="127" charset="-128"/>
              </a:rPr>
              <a:t>String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.fromCharCode(char1, char2, ...)</a:t>
            </a:r>
            <a:endParaRPr lang="en-US" altLang="en-US" sz="2800" dirty="0" smtClean="0">
              <a:latin typeface="Courier New" pitchFamily="49" charset="0"/>
              <a:ea typeface="ヒラギノ角ゴ Pro W3" pitchFamily="127" charset="-128"/>
            </a:endParaRP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Examples:</a:t>
            </a:r>
          </a:p>
          <a:p>
            <a:pPr marL="393192" lvl="1" indent="0" eaLnBrk="1" hangingPunct="1">
              <a:buNone/>
            </a:pPr>
            <a:endParaRPr lang="en-US" altLang="en-US" dirty="0" smtClean="0">
              <a:ea typeface="ヒラギノ角ゴ Pro W3" pitchFamily="127" charset="-128"/>
            </a:endParaRPr>
          </a:p>
          <a:p>
            <a:pPr lvl="1" eaLnBrk="1" hangingPunct="1"/>
            <a:endParaRPr lang="en-US" altLang="en-US" dirty="0" smtClean="0">
              <a:ea typeface="ヒラギノ角ゴ Pro W3" pitchFamily="127" charset="-128"/>
            </a:endParaRPr>
          </a:p>
          <a:p>
            <a:pPr lvl="1"/>
            <a:r>
              <a:rPr lang="en-US" altLang="en-US" dirty="0" smtClean="0">
                <a:ea typeface="ヒラギノ角ゴ Pro W3" pitchFamily="127" charset="-128"/>
              </a:rPr>
              <a:t>Which character has decimal value of 169? Try to find it at </a:t>
            </a:r>
            <a:r>
              <a:rPr lang="en-US" dirty="0" smtClean="0"/>
              <a:t>http://unicode-table.com/en</a:t>
            </a:r>
            <a:endParaRPr lang="en-US" altLang="en-US" dirty="0" smtClean="0">
              <a:ea typeface="ヒラギノ角ゴ Pro W3" pitchFamily="127" charset="-128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Formatting Strings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1295400" y="3962400"/>
            <a:ext cx="73914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String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.fromCharCode(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74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97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118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97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83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99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114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105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112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116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</a:t>
            </a:r>
            <a:endParaRPr lang="en-US" altLang="en-US" sz="2400" dirty="0">
              <a:latin typeface="Courier New" pitchFamily="49" charset="0"/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1295400" y="4572000"/>
            <a:ext cx="6400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copyrightInfo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String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.fromCharCode(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169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+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 2017"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  <a:endParaRPr lang="en-US" altLang="en-US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17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/>
          <a:lstStyle/>
          <a:p>
            <a:r>
              <a:rPr lang="en-US" dirty="0" smtClean="0"/>
              <a:t>When you use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slice()</a:t>
            </a:r>
            <a:r>
              <a:rPr lang="en-US" dirty="0" smtClean="0"/>
              <a:t> method, you provide two values as arguments. Explain what these two values signify.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What is the difference between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shift()</a:t>
            </a:r>
            <a:r>
              <a:rPr lang="en-US" dirty="0" smtClean="0"/>
              <a:t> and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unshift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methods?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How do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push()</a:t>
            </a:r>
            <a:r>
              <a:rPr lang="en-US" dirty="0" smtClean="0"/>
              <a:t>methods work?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Short Quiz 3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86184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Common task to convert strings and arrays to different data types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strings to arrays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arrays to strings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objects to strings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strings to objects</a:t>
            </a:r>
          </a:p>
        </p:txBody>
      </p:sp>
      <p:sp>
        <p:nvSpPr>
          <p:cNvPr id="5530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Converting Between Data Types</a:t>
            </a:r>
          </a:p>
        </p:txBody>
      </p:sp>
    </p:spTree>
    <p:extLst>
      <p:ext uri="{BB962C8B-B14F-4D97-AF65-F5344CB8AC3E}">
        <p14:creationId xmlns:p14="http://schemas.microsoft.com/office/powerpoint/2010/main" val="23417760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split()</a:t>
            </a:r>
            <a:r>
              <a:rPr lang="en-US" altLang="en-US" smtClean="0">
                <a:ea typeface="ヒラギノ角ゴ Pro W3" pitchFamily="127" charset="-128"/>
              </a:rPr>
              <a:t> method of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String</a:t>
            </a:r>
            <a:r>
              <a:rPr lang="en-US" altLang="en-US" smtClean="0">
                <a:ea typeface="ヒラギノ角ゴ Pro W3" pitchFamily="127" charset="-128"/>
              </a:rPr>
              <a:t> class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Splits a string into an indexed array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Syntax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altLang="en-US" sz="3200" i="1" baseline="30000" smtClean="0">
                <a:solidFill>
                  <a:srgbClr val="141413"/>
                </a:solidFill>
                <a:latin typeface="CourierNewPS-ItalicMT" charset="0"/>
                <a:ea typeface="ヒラギノ角ゴ Pro W3" pitchFamily="127" charset="-128"/>
              </a:rPr>
              <a:t>array </a:t>
            </a:r>
            <a:r>
              <a:rPr lang="en-US" altLang="en-US" sz="3200" baseline="3000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= </a:t>
            </a:r>
            <a:r>
              <a:rPr lang="en-US" altLang="en-US" sz="3200" i="1" baseline="30000" smtClean="0">
                <a:solidFill>
                  <a:srgbClr val="141413"/>
                </a:solidFill>
                <a:latin typeface="CourierNewPS-ItalicMT" charset="0"/>
                <a:ea typeface="ヒラギノ角ゴ Pro W3" pitchFamily="127" charset="-128"/>
              </a:rPr>
              <a:t>string</a:t>
            </a:r>
            <a:r>
              <a:rPr lang="en-US" altLang="en-US" sz="3200" baseline="3000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.split(</a:t>
            </a:r>
            <a:r>
              <a:rPr lang="en-US" altLang="en-US" sz="3200" i="1" baseline="30000" smtClean="0">
                <a:solidFill>
                  <a:srgbClr val="141413"/>
                </a:solidFill>
                <a:latin typeface="CourierNewPS-ItalicMT" charset="0"/>
                <a:ea typeface="ヒラギノ角ゴ Pro W3" pitchFamily="127" charset="-128"/>
              </a:rPr>
              <a:t>separator</a:t>
            </a:r>
            <a:r>
              <a:rPr lang="en-US" altLang="en-US" sz="3200" baseline="3000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[, </a:t>
            </a:r>
            <a:r>
              <a:rPr lang="en-US" altLang="en-US" sz="3200" i="1" baseline="30000" smtClean="0">
                <a:solidFill>
                  <a:srgbClr val="141413"/>
                </a:solidFill>
                <a:latin typeface="CourierNewPS-ItalicMT" charset="0"/>
                <a:ea typeface="ヒラギノ角ゴ Pro W3" pitchFamily="127" charset="-128"/>
              </a:rPr>
              <a:t>limit</a:t>
            </a:r>
            <a:r>
              <a:rPr lang="en-US" altLang="en-US" sz="3200" baseline="3000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]);</a:t>
            </a:r>
            <a:endParaRPr lang="en-US" altLang="en-US" sz="3200" smtClean="0">
              <a:latin typeface="Courier New" pitchFamily="49" charset="0"/>
              <a:ea typeface="ヒラギノ角ゴ Pro W3" pitchFamily="127" charset="-128"/>
            </a:endParaRP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To split individual characters in a string into an array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Pass an empty string (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""</a:t>
            </a:r>
            <a:r>
              <a:rPr lang="en-US" altLang="en-US" smtClean="0">
                <a:ea typeface="ヒラギノ角ゴ Pro W3" pitchFamily="127" charset="-128"/>
              </a:rPr>
              <a:t>) as the separator argument</a:t>
            </a:r>
          </a:p>
        </p:txBody>
      </p:sp>
      <p:sp>
        <p:nvSpPr>
          <p:cNvPr id="56324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Converting Between Strings and Arrays</a:t>
            </a:r>
          </a:p>
        </p:txBody>
      </p:sp>
    </p:spTree>
    <p:extLst>
      <p:ext uri="{BB962C8B-B14F-4D97-AF65-F5344CB8AC3E}">
        <p14:creationId xmlns:p14="http://schemas.microsoft.com/office/powerpoint/2010/main" val="35726765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6"/>
          <p:cNvSpPr>
            <a:spLocks noChangeArrowheads="1"/>
          </p:cNvSpPr>
          <p:nvPr/>
        </p:nvSpPr>
        <p:spPr bwMode="auto">
          <a:xfrm>
            <a:off x="914400" y="1785938"/>
            <a:ext cx="73914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OPEC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"Algeria, Angola, Ecuador, Iran, Iraq, Kuwait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</a:rPr>
              <a:t>,</a:t>
            </a:r>
            <a:endParaRPr lang="en-US" altLang="en-US" sz="2400" baseline="30000" dirty="0">
              <a:solidFill>
                <a:srgbClr val="141413"/>
              </a:solidFill>
              <a:latin typeface="LucidaGrande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      Libya, Nigeria, Qatar, Saudi Arabia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</a:rPr>
              <a:t>,</a:t>
            </a:r>
            <a:endParaRPr lang="en-US" altLang="en-US" sz="2400" baseline="30000" dirty="0">
              <a:solidFill>
                <a:srgbClr val="141413"/>
              </a:solidFill>
              <a:latin typeface="LucidaGrande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      United Arab Emirates, Venezuela"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The value of OPEC is a string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opecArray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OPEC.split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", 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The value of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opecArray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is the following array: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["Algeria", "Angola", "Ecuador", "Iran", "Iraq",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"Kuwait", "Libya", "Nigeria", "Qatar", "Saudi Arabia",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"United Arab Emirates", "Venezuela"]</a:t>
            </a:r>
            <a:endParaRPr lang="en-US" altLang="en-US" sz="2400" dirty="0">
              <a:latin typeface="Courier New" pitchFamily="49" charset="0"/>
            </a:endParaRPr>
          </a:p>
        </p:txBody>
      </p:sp>
      <p:sp>
        <p:nvSpPr>
          <p:cNvPr id="4" name="Rectangle 8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Converting Between Strings and Arrays</a:t>
            </a:r>
            <a:endParaRPr kumimoji="0" lang="en-US" altLang="en-US" sz="41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ヒラギノ角ゴ Pro W3" pitchFamily="127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083402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join()</a:t>
            </a:r>
            <a:r>
              <a:rPr lang="en-US" altLang="en-US" smtClean="0">
                <a:ea typeface="ヒラギノ角ゴ Pro W3" pitchFamily="127" charset="-128"/>
              </a:rPr>
              <a:t> method of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Array</a:t>
            </a:r>
            <a:r>
              <a:rPr lang="en-US" altLang="en-US" smtClean="0">
                <a:ea typeface="ヒラギノ角ゴ Pro W3" pitchFamily="127" charset="-128"/>
              </a:rPr>
              <a:t> class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Combines array elements into a string, separated by a comma or specified characters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Syntax</a:t>
            </a:r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en-US" altLang="en-US" sz="2800" i="1" baseline="30000" smtClean="0">
                <a:solidFill>
                  <a:srgbClr val="141413"/>
                </a:solidFill>
                <a:latin typeface="CourierNewPS-ItalicMT" charset="0"/>
                <a:ea typeface="ヒラギノ角ゴ Pro W3" pitchFamily="127" charset="-128"/>
              </a:rPr>
              <a:t>array</a:t>
            </a:r>
            <a:r>
              <a:rPr lang="en-US" altLang="en-US" sz="2800" baseline="3000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.join([</a:t>
            </a:r>
            <a:r>
              <a:rPr lang="en-US" altLang="en-US" sz="2800" baseline="30000" smtClean="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"</a:t>
            </a:r>
            <a:r>
              <a:rPr lang="en-US" altLang="en-US" sz="2800" i="1" baseline="30000" smtClean="0">
                <a:solidFill>
                  <a:srgbClr val="007833"/>
                </a:solidFill>
                <a:latin typeface="CourierNewPS-ItalicMT" charset="0"/>
                <a:ea typeface="ヒラギノ角ゴ Pro W3" pitchFamily="127" charset="-128"/>
              </a:rPr>
              <a:t>separator</a:t>
            </a:r>
            <a:r>
              <a:rPr lang="en-US" altLang="en-US" sz="2800" baseline="30000" smtClean="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"</a:t>
            </a:r>
            <a:r>
              <a:rPr lang="en-US" altLang="en-US" sz="2800" baseline="3000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]);</a:t>
            </a:r>
            <a:endParaRPr lang="en-US" altLang="en-US" sz="2800" smtClean="0">
              <a:latin typeface="Courier New" pitchFamily="49" charset="0"/>
              <a:ea typeface="ヒラギノ角ゴ Pro W3" pitchFamily="127" charset="-128"/>
            </a:endParaRP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To prevent elements from being separated by any characters in the new string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Pass an empty string (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""</a:t>
            </a:r>
            <a:r>
              <a:rPr lang="en-US" altLang="en-US" smtClean="0">
                <a:ea typeface="ヒラギノ角ゴ Pro W3" pitchFamily="127" charset="-128"/>
              </a:rPr>
              <a:t>) as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separator</a:t>
            </a:r>
            <a:r>
              <a:rPr lang="en-US" altLang="en-US" smtClean="0">
                <a:ea typeface="ヒラギノ角ゴ Pro W3" pitchFamily="127" charset="-128"/>
              </a:rPr>
              <a:t> argument</a:t>
            </a:r>
            <a:endParaRPr lang="en-US" altLang="en-US" smtClean="0">
              <a:latin typeface="Courier New" pitchFamily="49" charset="0"/>
              <a:ea typeface="ヒラギノ角ゴ Pro W3" pitchFamily="127" charset="-128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Converting Between Strings and Arrays</a:t>
            </a:r>
          </a:p>
        </p:txBody>
      </p:sp>
    </p:spTree>
    <p:extLst>
      <p:ext uri="{BB962C8B-B14F-4D97-AF65-F5344CB8AC3E}">
        <p14:creationId xmlns:p14="http://schemas.microsoft.com/office/powerpoint/2010/main" val="29602182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5"/>
          <p:cNvSpPr>
            <a:spLocks noChangeArrowheads="1"/>
          </p:cNvSpPr>
          <p:nvPr/>
        </p:nvSpPr>
        <p:spPr bwMode="auto">
          <a:xfrm>
            <a:off x="990600" y="1557338"/>
            <a:ext cx="72390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OPEC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[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"Algeria"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"Angola"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"Ecuador"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"Iran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</a:rPr>
              <a:t>,</a:t>
            </a:r>
            <a:endParaRPr lang="en-US" altLang="en-US" sz="2400" baseline="30000" dirty="0">
              <a:solidFill>
                <a:srgbClr val="141413"/>
              </a:solidFill>
              <a:latin typeface="LucidaGrande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  "Iraq"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"Kuwait"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"Libya"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"Nigeria"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"Qatar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LucidaGrande" charset="0"/>
              </a:rPr>
              <a:t> </a:t>
            </a:r>
            <a:endParaRPr lang="en-US" altLang="en-US" sz="2400" baseline="30000" dirty="0">
              <a:solidFill>
                <a:srgbClr val="141413"/>
              </a:solidFill>
              <a:latin typeface="LucidaGrande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  "Saudi Arabia"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"United Arab Emirates"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"Venezuela"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];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value of OPEC is an array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opecString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OPEC.join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value of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opecString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is the following string: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"Algeria, Angola, Ecuador, Iran, Iraq, Kuwait, Libya,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Nigeria, Qatar, Saudi Arabia, United Arab Emirates,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Venezuela"</a:t>
            </a:r>
            <a:endParaRPr lang="en-US" altLang="en-US" sz="2400" dirty="0">
              <a:latin typeface="Courier New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Converting Between Strings and Arrays</a:t>
            </a:r>
            <a:endParaRPr kumimoji="0" lang="en-US" altLang="en-US" sz="41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ヒラギノ角ゴ Pro W3" pitchFamily="127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205774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join()</a:t>
            </a:r>
            <a:r>
              <a:rPr lang="en-US" altLang="en-US" dirty="0" smtClean="0">
                <a:ea typeface="ヒラギノ角ゴ Pro W3" pitchFamily="127" charset="-128"/>
              </a:rPr>
              <a:t> method does not include a separator argument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Previous example OPEC nations automatically separated by commas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Can include a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separator</a:t>
            </a:r>
            <a:r>
              <a:rPr lang="en-US" altLang="en-US" i="1" dirty="0" smtClean="0">
                <a:ea typeface="ヒラギノ角ゴ Pro W3" pitchFamily="127" charset="-128"/>
              </a:rPr>
              <a:t> </a:t>
            </a:r>
            <a:r>
              <a:rPr lang="en-US" altLang="en-US" dirty="0" smtClean="0">
                <a:ea typeface="ヒラギノ角ゴ Pro W3" pitchFamily="127" charset="-128"/>
              </a:rPr>
              <a:t>argument of </a:t>
            </a:r>
            <a:r>
              <a:rPr lang="en-US" altLang="ja-JP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";"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Converting Between Strings and Arrays</a:t>
            </a:r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1371600" y="3577745"/>
            <a:ext cx="5715000" cy="289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OPEC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[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"Algeria"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"Angola"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"Ecuador"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"Iran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</a:rPr>
              <a:t>,</a:t>
            </a:r>
            <a:endParaRPr lang="en-US" altLang="en-US" sz="2400" baseline="30000" dirty="0">
              <a:solidFill>
                <a:srgbClr val="141413"/>
              </a:solidFill>
              <a:latin typeface="LucidaGrande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  "Iraq"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"Kuwait"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"Libya"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"Nigeria"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"Qatar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</a:rPr>
              <a:t>,</a:t>
            </a:r>
            <a:endParaRPr lang="en-US" altLang="en-US" sz="2400" baseline="30000" dirty="0">
              <a:solidFill>
                <a:srgbClr val="141413"/>
              </a:solidFill>
              <a:latin typeface="LucidaGrande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  "Saudi Arabia"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"United Arab Emirates"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"Venezuela"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];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value of OPEC is an array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opecString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OPEC.join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";"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value of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opecString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is the following string: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"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Algeria;Angola;Ecuador;Iran;Iraq;Kuwait;Libya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Nigeria;Qatar;Saudi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Arabia;United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Arab Emirates;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Venezuela"</a:t>
            </a:r>
            <a:endParaRPr lang="en-US" altLang="en-US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3106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33728"/>
            <a:ext cx="8229600" cy="385267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Can also use the </a:t>
            </a:r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</a:rPr>
              <a:t>toString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()</a:t>
            </a:r>
            <a:r>
              <a:rPr lang="en-US" altLang="en-US" dirty="0" smtClean="0">
                <a:ea typeface="ヒラギノ角ゴ Pro W3" pitchFamily="127" charset="-128"/>
              </a:rPr>
              <a:t> and </a:t>
            </a:r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</a:rPr>
              <a:t>toLocaleString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()</a:t>
            </a:r>
            <a:r>
              <a:rPr lang="en-US" altLang="en-US" dirty="0" smtClean="0">
                <a:ea typeface="ヒラギノ角ゴ Pro W3" pitchFamily="127" charset="-128"/>
              </a:rPr>
              <a:t> method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Convert an array to a string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800" i="1" baseline="30000" dirty="0" err="1" smtClean="0">
                <a:solidFill>
                  <a:srgbClr val="141413"/>
                </a:solidFill>
                <a:latin typeface="CourierNewPS-ItalicMT" charset="0"/>
                <a:ea typeface="ヒラギノ角ゴ Pro W3" pitchFamily="127" charset="-128"/>
              </a:rPr>
              <a:t>array</a:t>
            </a:r>
            <a:r>
              <a:rPr lang="en-US" altLang="en-US" sz="2800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.toString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();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800" i="1" baseline="30000" dirty="0" err="1" smtClean="0">
                <a:solidFill>
                  <a:srgbClr val="141413"/>
                </a:solidFill>
                <a:latin typeface="CourierNewPS-ItalicMT" charset="0"/>
                <a:ea typeface="ヒラギノ角ゴ Pro W3" pitchFamily="127" charset="-128"/>
              </a:rPr>
              <a:t>array</a:t>
            </a:r>
            <a:r>
              <a:rPr lang="en-US" altLang="en-US" sz="2800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.toLocaleString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();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What does </a:t>
            </a:r>
            <a:r>
              <a:rPr lang="en-US" altLang="en-US" dirty="0" err="1" smtClean="0">
                <a:ea typeface="ヒラギノ角ゴ Pro W3" pitchFamily="127" charset="-128"/>
              </a:rPr>
              <a:t>toLocaleString</a:t>
            </a:r>
            <a:r>
              <a:rPr lang="en-US" altLang="en-US" dirty="0" smtClean="0">
                <a:ea typeface="ヒラギノ角ゴ Pro W3" pitchFamily="127" charset="-128"/>
              </a:rPr>
              <a:t> method do? Look it </a:t>
            </a:r>
            <a:r>
              <a:rPr lang="en-US" altLang="en-US" dirty="0" err="1" smtClean="0">
                <a:ea typeface="ヒラギノ角ゴ Pro W3" pitchFamily="127" charset="-128"/>
              </a:rPr>
              <a:t>it</a:t>
            </a:r>
            <a:r>
              <a:rPr lang="en-US" altLang="en-US" dirty="0" smtClean="0">
                <a:ea typeface="ヒラギノ角ゴ Pro W3" pitchFamily="127" charset="-128"/>
              </a:rPr>
              <a:t> up.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Converting Between Strings and Arrays</a:t>
            </a:r>
          </a:p>
        </p:txBody>
      </p:sp>
    </p:spTree>
    <p:extLst>
      <p:ext uri="{BB962C8B-B14F-4D97-AF65-F5344CB8AC3E}">
        <p14:creationId xmlns:p14="http://schemas.microsoft.com/office/powerpoint/2010/main" val="4533672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JavaScript Object Notation (JSON)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Represents a JavaScript object as a string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Exchanges data between application and server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JSON</a:t>
            </a:r>
            <a:r>
              <a:rPr lang="en-US" altLang="en-US" smtClean="0">
                <a:ea typeface="ヒラギノ角ゴ Pro W3" pitchFamily="127" charset="-128"/>
              </a:rPr>
              <a:t> object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Supported in modern browsers, including IE8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Converting Between Strings and JSON</a:t>
            </a:r>
          </a:p>
        </p:txBody>
      </p:sp>
      <p:sp>
        <p:nvSpPr>
          <p:cNvPr id="62470" name="Rectangle 8"/>
          <p:cNvSpPr>
            <a:spLocks noChangeArrowheads="1"/>
          </p:cNvSpPr>
          <p:nvPr/>
        </p:nvSpPr>
        <p:spPr bwMode="auto">
          <a:xfrm>
            <a:off x="1447800" y="5653088"/>
            <a:ext cx="4173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8-7 </a:t>
            </a:r>
            <a:r>
              <a:rPr lang="en-US" altLang="en-US"/>
              <a:t>Methods of the </a:t>
            </a:r>
            <a:r>
              <a:rPr lang="en-US" altLang="en-US">
                <a:latin typeface="Courier New" pitchFamily="49" charset="0"/>
              </a:rPr>
              <a:t>JSON</a:t>
            </a:r>
            <a:r>
              <a:rPr lang="en-US" altLang="en-US"/>
              <a:t> object</a:t>
            </a:r>
          </a:p>
        </p:txBody>
      </p:sp>
      <p:pic>
        <p:nvPicPr>
          <p:cNvPr id="62471" name="Picture 1" descr="Screen Shot 2014-10-15 at 15 Oct   10.28.21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4216400"/>
            <a:ext cx="62992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4814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Converting an Object to a String</a:t>
            </a:r>
          </a:p>
          <a:p>
            <a:pPr lvl="1" eaLnBrk="1" hangingPunct="1"/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stringify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()</a:t>
            </a:r>
            <a:r>
              <a:rPr lang="en-US" altLang="en-US" dirty="0" smtClean="0">
                <a:ea typeface="ヒラギノ角ゴ Pro W3" pitchFamily="127" charset="-128"/>
              </a:rPr>
              <a:t> method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600" i="1" baseline="30000" dirty="0" smtClean="0">
                <a:solidFill>
                  <a:srgbClr val="141413"/>
                </a:solidFill>
                <a:latin typeface="CourierNewPS-ItalicMT" charset="0"/>
                <a:ea typeface="ヒラギノ角ゴ Pro W3" pitchFamily="127" charset="-128"/>
              </a:rPr>
              <a:t>string </a:t>
            </a:r>
            <a:r>
              <a:rPr lang="en-US" altLang="en-US" sz="26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= </a:t>
            </a:r>
            <a:r>
              <a:rPr lang="en-US" altLang="en-US" sz="2600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JSON.stringify</a:t>
            </a:r>
            <a:r>
              <a:rPr lang="en-US" altLang="en-US" sz="26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(</a:t>
            </a:r>
            <a:r>
              <a:rPr lang="en-US" altLang="en-US" sz="2600" i="1" baseline="30000" dirty="0" smtClean="0">
                <a:solidFill>
                  <a:srgbClr val="141413"/>
                </a:solidFill>
                <a:latin typeface="CourierNewPS-ItalicMT" charset="0"/>
                <a:ea typeface="ヒラギノ角ゴ Pro W3" pitchFamily="127" charset="-128"/>
              </a:rPr>
              <a:t>value </a:t>
            </a:r>
            <a:r>
              <a:rPr lang="en-US" altLang="en-US" sz="26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[, </a:t>
            </a:r>
            <a:r>
              <a:rPr lang="en-US" altLang="en-US" sz="2600" i="1" baseline="30000" dirty="0" smtClean="0">
                <a:solidFill>
                  <a:srgbClr val="141413"/>
                </a:solidFill>
                <a:latin typeface="CourierNewPS-ItalicMT" charset="0"/>
                <a:ea typeface="ヒラギノ角ゴ Pro W3" pitchFamily="127" charset="-128"/>
              </a:rPr>
              <a:t>replacer </a:t>
            </a:r>
            <a:r>
              <a:rPr lang="en-US" altLang="en-US" sz="26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[, </a:t>
            </a:r>
            <a:r>
              <a:rPr lang="en-US" altLang="en-US" sz="2600" i="1" baseline="30000" dirty="0" smtClean="0">
                <a:solidFill>
                  <a:srgbClr val="141413"/>
                </a:solidFill>
                <a:latin typeface="CourierNewPS-ItalicMT" charset="0"/>
                <a:ea typeface="ヒラギノ角ゴ Pro W3" pitchFamily="127" charset="-128"/>
              </a:rPr>
              <a:t>space</a:t>
            </a:r>
            <a:r>
              <a:rPr lang="en-US" altLang="en-US" sz="26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]]);</a:t>
            </a:r>
          </a:p>
          <a:p>
            <a:pPr lvl="1" eaLnBrk="1" hangingPunct="1"/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string</a:t>
            </a:r>
            <a:r>
              <a:rPr lang="en-US" altLang="en-US" dirty="0" smtClean="0">
                <a:ea typeface="ヒラギノ角ゴ Pro W3" pitchFamily="127" charset="-128"/>
              </a:rPr>
              <a:t> is name of variable that will contain string</a:t>
            </a:r>
          </a:p>
          <a:p>
            <a:pPr lvl="1" eaLnBrk="1" hangingPunct="1"/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value</a:t>
            </a:r>
            <a:r>
              <a:rPr lang="en-US" altLang="en-US" dirty="0" smtClean="0">
                <a:ea typeface="ヒラギノ角ゴ Pro W3" pitchFamily="127" charset="-128"/>
              </a:rPr>
              <a:t> represents JavaScript object to be converted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Converting Between Strings and JSON</a:t>
            </a:r>
          </a:p>
        </p:txBody>
      </p:sp>
    </p:spTree>
    <p:extLst>
      <p:ext uri="{BB962C8B-B14F-4D97-AF65-F5344CB8AC3E}">
        <p14:creationId xmlns:p14="http://schemas.microsoft.com/office/powerpoint/2010/main" val="420357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u="sng" dirty="0" smtClean="0">
                <a:ea typeface="ヒラギノ角ゴ Pro W3" pitchFamily="127" charset="-128"/>
              </a:rPr>
              <a:t>Changing Case</a:t>
            </a:r>
          </a:p>
          <a:p>
            <a:pPr lvl="1" eaLnBrk="1" hangingPunct="1"/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</a:rPr>
              <a:t>toLowerCase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()</a:t>
            </a:r>
            <a:r>
              <a:rPr lang="en-US" altLang="en-US" dirty="0" smtClean="0">
                <a:ea typeface="ヒラギノ角ゴ Pro W3" pitchFamily="127" charset="-128"/>
              </a:rPr>
              <a:t> and </a:t>
            </a:r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</a:rPr>
              <a:t>toUpperCase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()</a:t>
            </a:r>
            <a:r>
              <a:rPr lang="en-US" altLang="en-US" dirty="0" smtClean="0">
                <a:ea typeface="ヒラギノ角ゴ Pro W3" pitchFamily="127" charset="-128"/>
              </a:rPr>
              <a:t> methods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Examples:</a:t>
            </a:r>
          </a:p>
        </p:txBody>
      </p:sp>
      <p:sp>
        <p:nvSpPr>
          <p:cNvPr id="922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Formatting Strings</a:t>
            </a:r>
          </a:p>
        </p:txBody>
      </p:sp>
      <p:sp>
        <p:nvSpPr>
          <p:cNvPr id="9222" name="Rectangle 9"/>
          <p:cNvSpPr>
            <a:spLocks noChangeArrowheads="1"/>
          </p:cNvSpPr>
          <p:nvPr/>
        </p:nvSpPr>
        <p:spPr bwMode="auto">
          <a:xfrm>
            <a:off x="685800" y="2819400"/>
            <a:ext cx="7848600" cy="1179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agency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noaa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agencyName.innerHTML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agency.toUpperCase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browser displays "NOAA" but value of agency is still "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noaa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"</a:t>
            </a:r>
            <a:endParaRPr lang="en-US" altLang="en-US" sz="2400" dirty="0">
              <a:latin typeface="Courier New" pitchFamily="49" charset="0"/>
            </a:endParaRPr>
          </a:p>
        </p:txBody>
      </p:sp>
      <p:sp>
        <p:nvSpPr>
          <p:cNvPr id="9223" name="Rectangle 10"/>
          <p:cNvSpPr>
            <a:spLocks noChangeArrowheads="1"/>
          </p:cNvSpPr>
          <p:nvPr/>
        </p:nvSpPr>
        <p:spPr bwMode="auto">
          <a:xfrm>
            <a:off x="685800" y="4114800"/>
            <a:ext cx="7848600" cy="1917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agency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noaa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agency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agency.toUpperCase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value of agency is "NOAA"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agencyName.innerHTML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agency;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browser displays "NOAA"</a:t>
            </a:r>
            <a:endParaRPr lang="en-US" altLang="en-US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28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Converting Between Strings and JSON</a:t>
            </a:r>
          </a:p>
        </p:txBody>
      </p:sp>
      <p:sp>
        <p:nvSpPr>
          <p:cNvPr id="64518" name="Rectangle 5"/>
          <p:cNvSpPr>
            <a:spLocks noChangeArrowheads="1"/>
          </p:cNvSpPr>
          <p:nvPr/>
        </p:nvSpPr>
        <p:spPr bwMode="auto">
          <a:xfrm>
            <a:off x="914400" y="2438400"/>
            <a:ext cx="723900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newUser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{</a:t>
            </a:r>
          </a:p>
          <a:p>
            <a:pPr eaLnBrk="1" hangingPunct="1">
              <a:lnSpc>
                <a:spcPct val="130000"/>
              </a:lnSpc>
            </a:pPr>
            <a:r>
              <a:rPr lang="de-DE" altLang="en-US" sz="2800" baseline="30000" dirty="0">
                <a:solidFill>
                  <a:srgbClr val="141413"/>
                </a:solidFill>
                <a:latin typeface="CourierNewPSMT" charset="0"/>
              </a:rPr>
              <a:t>       fName: </a:t>
            </a:r>
            <a:r>
              <a:rPr lang="de-DE" altLang="en-US" sz="2800" baseline="30000" dirty="0">
                <a:solidFill>
                  <a:srgbClr val="007833"/>
                </a:solidFill>
                <a:latin typeface="CourierNewPSMT" charset="0"/>
              </a:rPr>
              <a:t>"Tony"</a:t>
            </a:r>
            <a:r>
              <a:rPr lang="de-DE" altLang="en-US" sz="2800" baseline="30000" dirty="0">
                <a:solidFill>
                  <a:srgbClr val="141413"/>
                </a:solidFill>
                <a:latin typeface="CourierNewPSMT" charset="0"/>
              </a:rPr>
              <a:t>,</a:t>
            </a:r>
          </a:p>
          <a:p>
            <a:pPr eaLnBrk="1" hangingPunct="1">
              <a:lnSpc>
                <a:spcPct val="130000"/>
              </a:lnSpc>
            </a:pPr>
            <a:r>
              <a:rPr lang="de-DE" altLang="en-US" sz="2800" baseline="30000" dirty="0">
                <a:solidFill>
                  <a:srgbClr val="141413"/>
                </a:solidFill>
                <a:latin typeface="CourierNewPSMT" charset="0"/>
              </a:rPr>
              <a:t>       lName: </a:t>
            </a:r>
            <a:r>
              <a:rPr lang="de-DE" altLang="en-US" sz="2800" baseline="30000" dirty="0">
                <a:solidFill>
                  <a:srgbClr val="007833"/>
                </a:solidFill>
                <a:latin typeface="CourierNewPSMT" charset="0"/>
              </a:rPr>
              <a:t>"Chu"</a:t>
            </a:r>
          </a:p>
          <a:p>
            <a:pPr eaLnBrk="1" hangingPunct="1">
              <a:lnSpc>
                <a:spcPct val="130000"/>
              </a:lnSpc>
            </a:pPr>
            <a:r>
              <a:rPr lang="de-DE" altLang="en-US" sz="2800" baseline="30000" dirty="0">
                <a:solidFill>
                  <a:srgbClr val="141413"/>
                </a:solidFill>
                <a:latin typeface="CourierNewPSMT" charset="0"/>
              </a:rPr>
              <a:t>    },</a:t>
            </a:r>
          </a:p>
          <a:p>
            <a:pPr eaLnBrk="1" hangingPunct="1">
              <a:lnSpc>
                <a:spcPct val="130000"/>
              </a:lnSpc>
            </a:pPr>
            <a:r>
              <a:rPr lang="de-DE" altLang="en-US" sz="2800" baseline="30000" dirty="0">
                <a:solidFill>
                  <a:srgbClr val="141413"/>
                </a:solidFill>
                <a:latin typeface="CourierNewPSMT" charset="0"/>
              </a:rPr>
              <a:t>    newUserString </a:t>
            </a:r>
            <a:r>
              <a:rPr lang="de-DE" altLang="en-US" sz="28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de-DE" altLang="en-US" sz="2800" baseline="30000" dirty="0">
                <a:solidFill>
                  <a:srgbClr val="141413"/>
                </a:solidFill>
                <a:latin typeface="CourierNewPSMT" charset="0"/>
              </a:rPr>
              <a:t>JSON.stringify(newUser);</a:t>
            </a:r>
          </a:p>
          <a:p>
            <a:pPr eaLnBrk="1" hangingPunct="1">
              <a:lnSpc>
                <a:spcPct val="130000"/>
              </a:lnSpc>
            </a:pPr>
            <a:r>
              <a:rPr lang="de-DE" altLang="en-US" sz="2800" baseline="30000" dirty="0">
                <a:solidFill>
                  <a:srgbClr val="777877"/>
                </a:solidFill>
                <a:latin typeface="CourierNewPSMT" charset="0"/>
              </a:rPr>
              <a:t>// value of newUserString is</a:t>
            </a:r>
          </a:p>
          <a:p>
            <a:pPr eaLnBrk="1" hangingPunct="1">
              <a:lnSpc>
                <a:spcPct val="130000"/>
              </a:lnSpc>
            </a:pPr>
            <a:r>
              <a:rPr lang="de-DE" altLang="en-US" sz="2800" baseline="30000" dirty="0">
                <a:solidFill>
                  <a:srgbClr val="777877"/>
                </a:solidFill>
                <a:latin typeface="CourierNewPSMT" charset="0"/>
              </a:rPr>
              <a:t>// '{"fName":"Tony","lName":"Chu"}'</a:t>
            </a:r>
            <a:endParaRPr lang="en-US" altLang="en-US" sz="2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0809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3949891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Converting a String to an Object</a:t>
            </a:r>
          </a:p>
          <a:p>
            <a:pPr lvl="1" eaLnBrk="1" hangingPunct="1"/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parse()</a:t>
            </a:r>
            <a:r>
              <a:rPr lang="en-US" altLang="en-US" dirty="0" smtClean="0">
                <a:ea typeface="ヒラギノ角ゴ Pro W3" pitchFamily="127" charset="-128"/>
              </a:rPr>
              <a:t> method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800" i="1" baseline="30000" dirty="0" smtClean="0">
                <a:solidFill>
                  <a:srgbClr val="141413"/>
                </a:solidFill>
                <a:latin typeface="CourierNewPS-ItalicMT" charset="0"/>
                <a:ea typeface="ヒラギノ角ゴ Pro W3" pitchFamily="127" charset="-128"/>
              </a:rPr>
              <a:t>object </a:t>
            </a:r>
            <a:r>
              <a:rPr lang="en-US" altLang="en-US" sz="28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= </a:t>
            </a:r>
            <a:r>
              <a:rPr lang="en-US" altLang="en-US" sz="2800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JSON.parse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(</a:t>
            </a:r>
            <a:r>
              <a:rPr lang="en-US" altLang="en-US" sz="2800" i="1" baseline="30000" dirty="0" smtClean="0">
                <a:solidFill>
                  <a:srgbClr val="141413"/>
                </a:solidFill>
                <a:latin typeface="CourierNewPS-ItalicMT" charset="0"/>
                <a:ea typeface="ヒラギノ角ゴ Pro W3" pitchFamily="127" charset="-128"/>
              </a:rPr>
              <a:t>string 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[, </a:t>
            </a:r>
            <a:r>
              <a:rPr lang="en-US" altLang="en-US" sz="2800" i="1" baseline="30000" dirty="0" smtClean="0">
                <a:solidFill>
                  <a:srgbClr val="141413"/>
                </a:solidFill>
                <a:latin typeface="CourierNewPS-ItalicMT" charset="0"/>
                <a:ea typeface="ヒラギノ角ゴ Pro W3" pitchFamily="127" charset="-128"/>
              </a:rPr>
              <a:t>function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]);</a:t>
            </a:r>
            <a:endParaRPr lang="en-US" altLang="en-US" sz="2800" dirty="0" smtClean="0">
              <a:ea typeface="ヒラギノ角ゴ Pro W3" pitchFamily="127" charset="-128"/>
            </a:endParaRPr>
          </a:p>
          <a:p>
            <a:pPr lvl="1" eaLnBrk="1" hangingPunct="1"/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object</a:t>
            </a:r>
            <a:r>
              <a:rPr lang="en-US" altLang="en-US" dirty="0" smtClean="0">
                <a:ea typeface="ヒラギノ角ゴ Pro W3" pitchFamily="127" charset="-128"/>
              </a:rPr>
              <a:t> is name of variable that will contain object</a:t>
            </a:r>
          </a:p>
          <a:p>
            <a:pPr lvl="1" eaLnBrk="1" hangingPunct="1"/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string</a:t>
            </a:r>
            <a:r>
              <a:rPr lang="en-US" altLang="en-US" dirty="0" smtClean="0">
                <a:ea typeface="ヒラギノ角ゴ Pro W3" pitchFamily="127" charset="-128"/>
              </a:rPr>
              <a:t> represents JSON string to be converted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Converting Between Strings and JSON</a:t>
            </a:r>
          </a:p>
        </p:txBody>
      </p:sp>
    </p:spTree>
    <p:extLst>
      <p:ext uri="{BB962C8B-B14F-4D97-AF65-F5344CB8AC3E}">
        <p14:creationId xmlns:p14="http://schemas.microsoft.com/office/powerpoint/2010/main" val="35723301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2286000"/>
            <a:ext cx="8229600" cy="3721291"/>
          </a:xfrm>
        </p:spPr>
        <p:txBody>
          <a:bodyPr/>
          <a:lstStyle/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To convert string to JavaScript object: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Converting Between Strings and JSON</a:t>
            </a:r>
          </a:p>
        </p:txBody>
      </p:sp>
      <p:sp>
        <p:nvSpPr>
          <p:cNvPr id="66566" name="Rectangle 5"/>
          <p:cNvSpPr>
            <a:spLocks noChangeArrowheads="1"/>
          </p:cNvSpPr>
          <p:nvPr/>
        </p:nvSpPr>
        <p:spPr bwMode="auto">
          <a:xfrm>
            <a:off x="1295400" y="3206750"/>
            <a:ext cx="72390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newUser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'{"</a:t>
            </a:r>
            <a:r>
              <a:rPr lang="en-US" altLang="en-US" sz="2800" baseline="30000" dirty="0" err="1">
                <a:solidFill>
                  <a:srgbClr val="007833"/>
                </a:solidFill>
                <a:latin typeface="CourierNewPSMT" charset="0"/>
              </a:rPr>
              <a:t>fName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":"Tony","</a:t>
            </a:r>
            <a:r>
              <a:rPr lang="en-US" altLang="en-US" sz="2800" baseline="30000" dirty="0" err="1">
                <a:solidFill>
                  <a:srgbClr val="007833"/>
                </a:solidFill>
                <a:latin typeface="CourierNewPSMT" charset="0"/>
              </a:rPr>
              <a:t>lName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":"Chu"}'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  <a:endParaRPr lang="en-US" altLang="en-US" sz="2800" dirty="0">
              <a:latin typeface="Courier New" pitchFamily="49" charset="0"/>
            </a:endParaRPr>
          </a:p>
        </p:txBody>
      </p:sp>
      <p:sp>
        <p:nvSpPr>
          <p:cNvPr id="66567" name="Rectangle 6"/>
          <p:cNvSpPr>
            <a:spLocks noChangeArrowheads="1"/>
          </p:cNvSpPr>
          <p:nvPr/>
        </p:nvSpPr>
        <p:spPr bwMode="auto">
          <a:xfrm>
            <a:off x="1295400" y="3816350"/>
            <a:ext cx="7239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newUserObject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JSON.parse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newUser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/>
            <a:r>
              <a:rPr lang="en-US" altLang="en-US" sz="2800" baseline="30000" dirty="0">
                <a:solidFill>
                  <a:srgbClr val="777877"/>
                </a:solidFill>
                <a:latin typeface="CourierNewPSMT" charset="0"/>
              </a:rPr>
              <a:t>// value of </a:t>
            </a:r>
            <a:r>
              <a:rPr lang="en-US" altLang="en-US" sz="2800" baseline="30000" dirty="0" err="1">
                <a:solidFill>
                  <a:srgbClr val="777877"/>
                </a:solidFill>
                <a:latin typeface="CourierNewPSMT" charset="0"/>
              </a:rPr>
              <a:t>newUserObject</a:t>
            </a:r>
            <a:r>
              <a:rPr lang="en-US" altLang="en-US" sz="2800" baseline="30000" dirty="0">
                <a:solidFill>
                  <a:srgbClr val="777877"/>
                </a:solidFill>
                <a:latin typeface="CourierNewPSMT" charset="0"/>
              </a:rPr>
              <a:t> is</a:t>
            </a:r>
          </a:p>
          <a:p>
            <a:pPr eaLnBrk="1" hangingPunct="1"/>
            <a:r>
              <a:rPr lang="en-US" altLang="en-US" sz="2800" baseline="30000" dirty="0">
                <a:solidFill>
                  <a:srgbClr val="777877"/>
                </a:solidFill>
                <a:latin typeface="CourierNewPSMT" charset="0"/>
              </a:rPr>
              <a:t>// {</a:t>
            </a:r>
          </a:p>
          <a:p>
            <a:pPr eaLnBrk="1" hangingPunct="1"/>
            <a:r>
              <a:rPr lang="en-US" altLang="en-US" sz="2800" baseline="30000" dirty="0">
                <a:solidFill>
                  <a:srgbClr val="777877"/>
                </a:solidFill>
                <a:latin typeface="CourierNewPSMT" charset="0"/>
              </a:rPr>
              <a:t>//    </a:t>
            </a:r>
            <a:r>
              <a:rPr lang="de-DE" altLang="en-US" sz="2800" baseline="30000" dirty="0">
                <a:solidFill>
                  <a:srgbClr val="777877"/>
                </a:solidFill>
                <a:latin typeface="CourierNewPSMT" charset="0"/>
              </a:rPr>
              <a:t>fName: "Tony",</a:t>
            </a:r>
            <a:endParaRPr lang="en-US" altLang="en-US" sz="2800" baseline="30000" dirty="0">
              <a:solidFill>
                <a:srgbClr val="777877"/>
              </a:solidFill>
              <a:latin typeface="CourierNewPSMT" charset="0"/>
            </a:endParaRPr>
          </a:p>
          <a:p>
            <a:pPr eaLnBrk="1" hangingPunct="1"/>
            <a:r>
              <a:rPr lang="en-US" altLang="en-US" sz="2800" baseline="30000" dirty="0">
                <a:solidFill>
                  <a:srgbClr val="777877"/>
                </a:solidFill>
                <a:latin typeface="CourierNewPSMT" charset="0"/>
              </a:rPr>
              <a:t>//    </a:t>
            </a:r>
            <a:r>
              <a:rPr lang="de-DE" altLang="en-US" sz="2800" baseline="30000" dirty="0">
                <a:solidFill>
                  <a:srgbClr val="777877"/>
                </a:solidFill>
                <a:latin typeface="CourierNewPSMT" charset="0"/>
              </a:rPr>
              <a:t>lName: "Chu"</a:t>
            </a:r>
            <a:endParaRPr lang="en-US" altLang="en-US" sz="2800" baseline="30000" dirty="0">
              <a:solidFill>
                <a:srgbClr val="777877"/>
              </a:solidFill>
              <a:latin typeface="CourierNewPSMT" charset="0"/>
            </a:endParaRPr>
          </a:p>
          <a:p>
            <a:pPr eaLnBrk="1" hangingPunct="1"/>
            <a:r>
              <a:rPr lang="en-US" altLang="en-US" sz="2800" baseline="30000" dirty="0">
                <a:solidFill>
                  <a:srgbClr val="777877"/>
                </a:solidFill>
                <a:latin typeface="CourierNewPSMT" charset="0"/>
              </a:rPr>
              <a:t>// </a:t>
            </a:r>
            <a:r>
              <a:rPr lang="de-DE" altLang="en-US" sz="2800" baseline="30000" dirty="0">
                <a:solidFill>
                  <a:srgbClr val="777877"/>
                </a:solidFill>
                <a:latin typeface="CourierNewPSMT" charset="0"/>
              </a:rPr>
              <a:t>};</a:t>
            </a:r>
            <a:endParaRPr lang="en-US" altLang="en-US" sz="2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5176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82000" cy="4525963"/>
          </a:xfrm>
        </p:spPr>
        <p:txBody>
          <a:bodyPr/>
          <a:lstStyle/>
          <a:p>
            <a:pPr marL="400050" indent="-290513">
              <a:buFont typeface="+mj-lt"/>
              <a:buAutoNum type="arabicPeriod"/>
            </a:pPr>
            <a:r>
              <a:rPr lang="en-US" dirty="0" smtClean="0"/>
              <a:t>Which method do you use to convert a string to an array? Which object is this a method of?</a:t>
            </a:r>
            <a:br>
              <a:rPr lang="en-US" dirty="0" smtClean="0"/>
            </a:br>
            <a:endParaRPr lang="en-US" dirty="0" smtClean="0"/>
          </a:p>
          <a:p>
            <a:pPr marL="400050" indent="-290513">
              <a:buFont typeface="+mj-lt"/>
              <a:buAutoNum type="arabicPeriod"/>
            </a:pPr>
            <a:r>
              <a:rPr lang="en-US" dirty="0" smtClean="0"/>
              <a:t>What is the difference between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toLocaleString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methods of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 object?</a:t>
            </a:r>
            <a:br>
              <a:rPr lang="en-US" dirty="0" smtClean="0"/>
            </a:br>
            <a:endParaRPr lang="en-US" dirty="0" smtClean="0"/>
          </a:p>
          <a:p>
            <a:pPr marL="400050" indent="-290513">
              <a:buFont typeface="+mj-lt"/>
              <a:buAutoNum type="arabicPeriod"/>
            </a:pPr>
            <a:r>
              <a:rPr lang="en-US" dirty="0" smtClean="0"/>
              <a:t>What is JSON? What is it used for?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Short Quiz 4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3732082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All literal strings and string variables in JavaScript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Represented by the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String</a:t>
            </a:r>
            <a:r>
              <a:rPr lang="en-US" altLang="en-US" dirty="0" smtClean="0">
                <a:ea typeface="ヒラギノ角ゴ Pro W3" pitchFamily="127" charset="-128"/>
              </a:rPr>
              <a:t> class</a:t>
            </a:r>
          </a:p>
          <a:p>
            <a:pPr eaLnBrk="1" hangingPunct="1"/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fromCharCode()</a:t>
            </a:r>
            <a:r>
              <a:rPr lang="en-US" altLang="en-US" dirty="0" smtClean="0">
                <a:ea typeface="ヒラギノ角ゴ Pro W3" pitchFamily="127" charset="-128"/>
              </a:rPr>
              <a:t> method of the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String</a:t>
            </a:r>
            <a:r>
              <a:rPr lang="en-US" altLang="en-US" dirty="0" smtClean="0">
                <a:ea typeface="ヒラギノ角ゴ Pro W3" pitchFamily="127" charset="-128"/>
              </a:rPr>
              <a:t> class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Constructs a text string from Unicode character codes</a:t>
            </a:r>
          </a:p>
          <a:p>
            <a:pPr eaLnBrk="1" hangingPunct="1"/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</a:rPr>
              <a:t>toLowerCase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()</a:t>
            </a:r>
            <a:r>
              <a:rPr lang="en-US" altLang="en-US" dirty="0" smtClean="0">
                <a:ea typeface="ヒラギノ角ゴ Pro W3" pitchFamily="127" charset="-128"/>
              </a:rPr>
              <a:t> and </a:t>
            </a:r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</a:rPr>
              <a:t>toUpperCase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()</a:t>
            </a:r>
            <a:r>
              <a:rPr lang="en-US" altLang="en-US" dirty="0" smtClean="0">
                <a:ea typeface="ヒラギノ角ゴ Pro W3" pitchFamily="127" charset="-128"/>
              </a:rPr>
              <a:t> methods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Change the case of letters in a string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7630877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String</a:t>
            </a:r>
            <a:r>
              <a:rPr lang="en-US" altLang="en-US" smtClean="0">
                <a:ea typeface="ヒラギノ角ゴ Pro W3" pitchFamily="127" charset="-128"/>
              </a:rPr>
              <a:t> class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length</a:t>
            </a:r>
            <a:r>
              <a:rPr lang="en-US" altLang="en-US" smtClean="0">
                <a:ea typeface="ヒラギノ角ゴ Pro W3" pitchFamily="127" charset="-128"/>
              </a:rPr>
              <a:t> property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Methods: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replace()</a:t>
            </a:r>
            <a:r>
              <a:rPr lang="en-US" altLang="en-US" smtClean="0">
                <a:ea typeface="ヒラギノ角ゴ Pro W3" pitchFamily="127" charset="-128"/>
              </a:rPr>
              <a:t>,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concat()</a:t>
            </a:r>
            <a:r>
              <a:rPr lang="en-US" altLang="en-US" smtClean="0">
                <a:ea typeface="ヒラギノ角ゴ Pro W3" pitchFamily="127" charset="-128"/>
              </a:rPr>
              <a:t>,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localeCompare()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Regular expressions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Patterns used for matching and manipulating strings according to specified rules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RegExp</a:t>
            </a:r>
            <a:r>
              <a:rPr lang="en-US" altLang="en-US" smtClean="0">
                <a:ea typeface="ヒラギノ角ゴ Pro W3" pitchFamily="127" charset="-128"/>
              </a:rPr>
              <a:t> object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Contains methods and properties for working with regular expressions in JavaScript</a:t>
            </a:r>
          </a:p>
        </p:txBody>
      </p:sp>
      <p:sp>
        <p:nvSpPr>
          <p:cNvPr id="68612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059004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Use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Array</a:t>
            </a:r>
            <a:r>
              <a:rPr lang="en-US" altLang="en-US" smtClean="0">
                <a:ea typeface="ヒラギノ角ゴ Pro W3" pitchFamily="127" charset="-128"/>
              </a:rPr>
              <a:t> class methods and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length</a:t>
            </a:r>
            <a:r>
              <a:rPr lang="en-US" altLang="en-US" smtClean="0">
                <a:ea typeface="ヒラギノ角ゴ Pro W3" pitchFamily="127" charset="-128"/>
              </a:rPr>
              <a:t> property to manipulate arrays in scripts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Methods: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slice()</a:t>
            </a:r>
            <a:r>
              <a:rPr lang="en-US" altLang="en-US" smtClean="0">
                <a:ea typeface="ヒラギノ角ゴ Pro W3" pitchFamily="127" charset="-128"/>
              </a:rPr>
              <a:t>,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shift()</a:t>
            </a:r>
            <a:r>
              <a:rPr lang="en-US" altLang="en-US" smtClean="0">
                <a:ea typeface="ヒラギノ角ゴ Pro W3" pitchFamily="127" charset="-128"/>
              </a:rPr>
              <a:t> and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unshift()</a:t>
            </a:r>
            <a:r>
              <a:rPr lang="en-US" altLang="en-US" smtClean="0">
                <a:ea typeface="ヒラギノ角ゴ Pro W3" pitchFamily="127" charset="-128"/>
              </a:rPr>
              <a:t>,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pop()</a:t>
            </a:r>
            <a:r>
              <a:rPr lang="en-US" altLang="en-US" smtClean="0">
                <a:ea typeface="ヒラギノ角ゴ Pro W3" pitchFamily="127" charset="-128"/>
              </a:rPr>
              <a:t> and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push()</a:t>
            </a:r>
            <a:r>
              <a:rPr lang="en-US" altLang="en-US" smtClean="0">
                <a:ea typeface="ヒラギノ角ゴ Pro W3" pitchFamily="127" charset="-128"/>
              </a:rPr>
              <a:t>,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splice()</a:t>
            </a:r>
            <a:r>
              <a:rPr lang="en-US" altLang="en-US" smtClean="0">
                <a:ea typeface="ヒラギノ角ゴ Pro W3" pitchFamily="127" charset="-128"/>
              </a:rPr>
              <a:t>,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sort()</a:t>
            </a:r>
            <a:r>
              <a:rPr lang="en-US" altLang="en-US" smtClean="0">
                <a:ea typeface="ヒラギノ角ゴ Pro W3" pitchFamily="127" charset="-128"/>
              </a:rPr>
              <a:t>,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reverse()</a:t>
            </a:r>
            <a:r>
              <a:rPr lang="en-US" altLang="en-US" smtClean="0">
                <a:ea typeface="ヒラギノ角ゴ Pro W3" pitchFamily="127" charset="-128"/>
              </a:rPr>
              <a:t>,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concat()</a:t>
            </a:r>
            <a:r>
              <a:rPr lang="en-US" altLang="en-US" smtClean="0">
                <a:ea typeface="ヒラギノ角ゴ Pro W3" pitchFamily="127" charset="-128"/>
              </a:rPr>
              <a:t>, and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join()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split()</a:t>
            </a:r>
            <a:r>
              <a:rPr lang="en-US" altLang="en-US" smtClean="0">
                <a:ea typeface="ヒラギノ角ゴ Pro W3" pitchFamily="127" charset="-128"/>
              </a:rPr>
              <a:t> method of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String</a:t>
            </a:r>
            <a:r>
              <a:rPr lang="en-US" altLang="en-US" smtClean="0">
                <a:ea typeface="ヒラギノ角ゴ Pro W3" pitchFamily="127" charset="-128"/>
              </a:rPr>
              <a:t> class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Splits a string into an indexed array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join()</a:t>
            </a:r>
            <a:r>
              <a:rPr lang="en-US" altLang="en-US" smtClean="0">
                <a:ea typeface="ヒラギノ角ゴ Pro W3" pitchFamily="127" charset="-128"/>
              </a:rPr>
              <a:t> method of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Array</a:t>
            </a:r>
            <a:r>
              <a:rPr lang="en-US" altLang="en-US" smtClean="0">
                <a:ea typeface="ヒラギノ角ゴ Pro W3" pitchFamily="127" charset="-128"/>
              </a:rPr>
              <a:t> class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Combines array elements into a string</a:t>
            </a:r>
          </a:p>
          <a:p>
            <a:pPr lvl="1" eaLnBrk="1" hangingPunct="1"/>
            <a:endParaRPr lang="en-US" altLang="en-US" smtClean="0">
              <a:ea typeface="ヒラギノ角ゴ Pro W3" pitchFamily="127" charset="-128"/>
            </a:endParaRP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5110929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Use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JSON</a:t>
            </a:r>
            <a:r>
              <a:rPr lang="en-US" altLang="en-US" smtClean="0">
                <a:ea typeface="ヒラギノ角ゴ Pro W3" pitchFamily="127" charset="-128"/>
              </a:rPr>
              <a:t> class methods to convert between string values and object values</a:t>
            </a:r>
            <a:endParaRPr lang="en-US" altLang="en-US" smtClean="0">
              <a:latin typeface="Courier New" pitchFamily="49" charset="0"/>
              <a:ea typeface="ヒラギノ角ゴ Pro W3" pitchFamily="127" charset="-128"/>
            </a:endParaRP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stringify()</a:t>
            </a:r>
            <a:r>
              <a:rPr lang="en-US" altLang="en-US" smtClean="0">
                <a:ea typeface="ヒラギノ角ゴ Pro W3" pitchFamily="127" charset="-128"/>
              </a:rPr>
              <a:t> method of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JSON</a:t>
            </a:r>
            <a:r>
              <a:rPr lang="en-US" altLang="en-US" smtClean="0">
                <a:ea typeface="ヒラギノ角ゴ Pro W3" pitchFamily="127" charset="-128"/>
              </a:rPr>
              <a:t> class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Converts JavaScript object to JSON string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parse()</a:t>
            </a:r>
            <a:r>
              <a:rPr lang="en-US" altLang="en-US" smtClean="0">
                <a:ea typeface="ヒラギノ角ゴ Pro W3" pitchFamily="127" charset="-128"/>
              </a:rPr>
              <a:t> method of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JSON</a:t>
            </a:r>
            <a:r>
              <a:rPr lang="en-US" altLang="en-US" smtClean="0">
                <a:ea typeface="ヒラギノ角ゴ Pro W3" pitchFamily="127" charset="-128"/>
              </a:rPr>
              <a:t> class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Converts JSON string to JavaScript object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4109585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hlinkClick r:id="rId3"/>
              </a:rPr>
              <a:t>http://www.regular-expressions.info</a:t>
            </a:r>
            <a:r>
              <a:rPr lang="en-US" dirty="0" smtClean="0"/>
              <a:t> web site contains a wealth of information about regular expressions. Read the materials on the site and complete the Tutorial.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 smtClean="0">
                <a:latin typeface="Courier New" pitchFamily="49" charset="0"/>
                <a:ea typeface="ヒラギノ角ゴ Pro W3" pitchFamily="127" charset="-128"/>
              </a:rPr>
              <a:t>length</a:t>
            </a:r>
            <a:r>
              <a:rPr lang="en-US" altLang="en-US" u="sng" dirty="0" smtClean="0">
                <a:ea typeface="ヒラギノ角ゴ Pro W3" pitchFamily="127" charset="-128"/>
              </a:rPr>
              <a:t> property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Returns the number of characters in a string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Example:</a:t>
            </a:r>
            <a:endParaRPr lang="en-US" altLang="en-US" dirty="0" smtClean="0">
              <a:latin typeface="Courier New" pitchFamily="49" charset="0"/>
              <a:ea typeface="ヒラギノ角ゴ Pro W3" pitchFamily="127" charset="-128"/>
            </a:endParaRP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Counting Characters in a String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219200" y="3124200"/>
            <a:ext cx="6705600" cy="196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36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3600" baseline="30000" dirty="0">
                <a:solidFill>
                  <a:srgbClr val="141413"/>
                </a:solidFill>
                <a:latin typeface="CourierNewPSMT" charset="0"/>
              </a:rPr>
              <a:t>country </a:t>
            </a:r>
            <a:r>
              <a:rPr lang="en-US" altLang="en-US" sz="36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3600" baseline="30000" dirty="0">
                <a:solidFill>
                  <a:srgbClr val="007833"/>
                </a:solidFill>
                <a:latin typeface="CourierNewPSMT" charset="0"/>
              </a:rPr>
              <a:t>"Kingdom of Morocco"</a:t>
            </a:r>
            <a:r>
              <a:rPr lang="en-US" altLang="en-US" sz="36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36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3600" baseline="30000" dirty="0">
                <a:solidFill>
                  <a:srgbClr val="141413"/>
                </a:solidFill>
                <a:latin typeface="CourierNewPSMT" charset="0"/>
              </a:rPr>
              <a:t>stringLength </a:t>
            </a:r>
            <a:r>
              <a:rPr lang="en-US" altLang="en-US" sz="36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3600" baseline="30000" dirty="0">
                <a:solidFill>
                  <a:srgbClr val="141413"/>
                </a:solidFill>
                <a:latin typeface="CourierNewPSMT" charset="0"/>
              </a:rPr>
              <a:t>country.length;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3600" baseline="30000" dirty="0">
                <a:solidFill>
                  <a:srgbClr val="777877"/>
                </a:solidFill>
                <a:latin typeface="CourierNewPSMT" charset="0"/>
              </a:rPr>
              <a:t>// value of stringLength is 18</a:t>
            </a:r>
            <a:endParaRPr lang="en-US" altLang="en-US" sz="3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01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Finding and Extracting Characters and Substrings</a:t>
            </a:r>
          </a:p>
        </p:txBody>
      </p:sp>
      <p:sp>
        <p:nvSpPr>
          <p:cNvPr id="11269" name="Rectangle 9"/>
          <p:cNvSpPr>
            <a:spLocks noChangeArrowheads="1"/>
          </p:cNvSpPr>
          <p:nvPr/>
        </p:nvSpPr>
        <p:spPr bwMode="auto">
          <a:xfrm>
            <a:off x="990600" y="5530850"/>
            <a:ext cx="647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8-1 </a:t>
            </a:r>
            <a:r>
              <a:rPr lang="en-US" altLang="en-US"/>
              <a:t>Search and extraction methods of the </a:t>
            </a:r>
            <a:r>
              <a:rPr lang="en-US" altLang="en-US">
                <a:latin typeface="Courier New" pitchFamily="49" charset="0"/>
              </a:rPr>
              <a:t>String</a:t>
            </a:r>
            <a:r>
              <a:rPr lang="en-US" altLang="en-US"/>
              <a:t> class </a:t>
            </a:r>
            <a:r>
              <a:rPr lang="en-US" altLang="en-US" i="1"/>
              <a:t>(continues)</a:t>
            </a:r>
          </a:p>
        </p:txBody>
      </p:sp>
      <p:pic>
        <p:nvPicPr>
          <p:cNvPr id="11270" name="Picture 2" descr="Screen Shot 2014-10-14 at 14 Oct   5.53.1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162800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739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10"/>
          <p:cNvSpPr>
            <a:spLocks noChangeArrowheads="1"/>
          </p:cNvSpPr>
          <p:nvPr/>
        </p:nvSpPr>
        <p:spPr bwMode="auto">
          <a:xfrm>
            <a:off x="1600200" y="5500688"/>
            <a:ext cx="670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8-1 </a:t>
            </a:r>
            <a:r>
              <a:rPr lang="en-US" altLang="en-US"/>
              <a:t>Search and extraction methods of the </a:t>
            </a:r>
            <a:r>
              <a:rPr lang="en-US" altLang="en-US">
                <a:latin typeface="Courier New" pitchFamily="49" charset="0"/>
              </a:rPr>
              <a:t>String</a:t>
            </a:r>
            <a:r>
              <a:rPr lang="en-US" altLang="en-US"/>
              <a:t> class</a:t>
            </a:r>
          </a:p>
        </p:txBody>
      </p:sp>
      <p:pic>
        <p:nvPicPr>
          <p:cNvPr id="12294" name="Picture 2" descr="Screen Shot 2014-10-14 at 14 Oct   5.53.2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9945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3" descr="Screen Shot 2014-10-14 at 14 Oct   5.53.34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65313"/>
            <a:ext cx="6994525" cy="362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Grp="1" noChangeArrowheads="1"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Finding and Extracting Characters and Substrings</a:t>
            </a:r>
          </a:p>
        </p:txBody>
      </p:sp>
    </p:spTree>
    <p:extLst>
      <p:ext uri="{BB962C8B-B14F-4D97-AF65-F5344CB8AC3E}">
        <p14:creationId xmlns:p14="http://schemas.microsoft.com/office/powerpoint/2010/main" val="410505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COMPATIBLERD03" val="RXP"/>
  <p:tag name="VARPPTTYPE" val="RXP"/>
  <p:tag name="VARPPTSLIDEFORMAT" val="RXP"/>
  <p:tag name="VARSAVEMESSAGETIMESTAMP" val="RXP7/26/20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Hunter_120</Template>
  <TotalTime>1643</TotalTime>
  <Words>3539</Words>
  <Application>Microsoft Office PowerPoint</Application>
  <PresentationFormat>On-screen Show (4:3)</PresentationFormat>
  <Paragraphs>510</Paragraphs>
  <Slides>68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Concourse</vt:lpstr>
      <vt:lpstr>PowerPoint Presentation</vt:lpstr>
      <vt:lpstr>Manipulating Strings</vt:lpstr>
      <vt:lpstr>Manipulating Strings</vt:lpstr>
      <vt:lpstr>Formatting Strings</vt:lpstr>
      <vt:lpstr>Formatting Strings</vt:lpstr>
      <vt:lpstr>Formatting Strings</vt:lpstr>
      <vt:lpstr>Counting Characters in a String</vt:lpstr>
      <vt:lpstr>Finding and Extracting Characters and Substrings</vt:lpstr>
      <vt:lpstr>PowerPoint Presentation</vt:lpstr>
      <vt:lpstr>PowerPoint Presentation</vt:lpstr>
      <vt:lpstr>Finding and Extracting Characters and Substrings</vt:lpstr>
      <vt:lpstr>Finding and Extracting Characters and Substrings</vt:lpstr>
      <vt:lpstr>Finding and Extracting Characters and Substrings</vt:lpstr>
      <vt:lpstr>Finding and Extracting Characters and Substrings</vt:lpstr>
      <vt:lpstr>Replacing Characters and Substrings</vt:lpstr>
      <vt:lpstr>Combining Characters and Substrings</vt:lpstr>
      <vt:lpstr>PowerPoint Presentation</vt:lpstr>
      <vt:lpstr>Comparing Strings</vt:lpstr>
      <vt:lpstr>Short Quiz 1</vt:lpstr>
      <vt:lpstr>Working with Regular Expressions</vt:lpstr>
      <vt:lpstr>Defining Regular Expressions in JavaScript</vt:lpstr>
      <vt:lpstr>Defining Regular Expressions in JavaScript</vt:lpstr>
      <vt:lpstr>Using Regular Expression Methods</vt:lpstr>
      <vt:lpstr>Writing Regular Expression Patterns</vt:lpstr>
      <vt:lpstr>Writing Regular Expression Patterns</vt:lpstr>
      <vt:lpstr>PowerPoint Presentation</vt:lpstr>
      <vt:lpstr>Writing Regular Expression Patterns</vt:lpstr>
      <vt:lpstr>Writing Regular Expression Patterns</vt:lpstr>
      <vt:lpstr>Writing Regular Expression Patterns</vt:lpstr>
      <vt:lpstr>Writing Regular Expression Patterns</vt:lpstr>
      <vt:lpstr>Writing Regular Expression Patterns</vt:lpstr>
      <vt:lpstr>Writing Regular Expression Patterns</vt:lpstr>
      <vt:lpstr>Writing Regular Expression Patterns</vt:lpstr>
      <vt:lpstr>Setting Regular Expression Properties</vt:lpstr>
      <vt:lpstr>Setting Regular Expression Properties</vt:lpstr>
      <vt:lpstr>Short Quiz 2</vt:lpstr>
      <vt:lpstr>Manipulating Arrays</vt:lpstr>
      <vt:lpstr>Manipulating Arrays</vt:lpstr>
      <vt:lpstr>Finding and Extracting Elements and Values</vt:lpstr>
      <vt:lpstr>PowerPoint Presentation</vt:lpstr>
      <vt:lpstr>Manipulating Elements</vt:lpstr>
      <vt:lpstr>PowerPoint Presentation</vt:lpstr>
      <vt:lpstr>Manipulating Elements</vt:lpstr>
      <vt:lpstr>Manipulating Elements</vt:lpstr>
      <vt:lpstr>Manipulating Elements</vt:lpstr>
      <vt:lpstr>Manipulating Elements</vt:lpstr>
      <vt:lpstr>Sorting and Combining Arrays</vt:lpstr>
      <vt:lpstr>Sorting and Combining Arrays</vt:lpstr>
      <vt:lpstr>Sorting and Combining Arrays</vt:lpstr>
      <vt:lpstr>Short Quiz 3</vt:lpstr>
      <vt:lpstr>Converting Between Data Types</vt:lpstr>
      <vt:lpstr>Converting Between Strings and Arrays</vt:lpstr>
      <vt:lpstr>PowerPoint Presentation</vt:lpstr>
      <vt:lpstr>Converting Between Strings and Arrays</vt:lpstr>
      <vt:lpstr>PowerPoint Presentation</vt:lpstr>
      <vt:lpstr>Converting Between Strings and Arrays</vt:lpstr>
      <vt:lpstr>Converting Between Strings and Arrays</vt:lpstr>
      <vt:lpstr>Converting Between Strings and JSON</vt:lpstr>
      <vt:lpstr>Converting Between Strings and JSON</vt:lpstr>
      <vt:lpstr>Converting Between Strings and JSON</vt:lpstr>
      <vt:lpstr>Converting Between Strings and JSON</vt:lpstr>
      <vt:lpstr>Converting Between Strings and JSON</vt:lpstr>
      <vt:lpstr>Short Quiz 4</vt:lpstr>
      <vt:lpstr>Summary</vt:lpstr>
      <vt:lpstr>Summary</vt:lpstr>
      <vt:lpstr>Summary</vt:lpstr>
      <vt:lpstr>Summary</vt:lpstr>
      <vt:lpstr>Homework</vt:lpstr>
    </vt:vector>
  </TitlesOfParts>
  <Company>F. Hoffmann-La Roche,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Baduk, Katerina {DOPA~Boston Dia}</dc:creator>
  <cp:lastModifiedBy>George McRedmond</cp:lastModifiedBy>
  <cp:revision>98</cp:revision>
  <dcterms:created xsi:type="dcterms:W3CDTF">2016-07-26T13:18:21Z</dcterms:created>
  <dcterms:modified xsi:type="dcterms:W3CDTF">2017-06-01T15:26:15Z</dcterms:modified>
</cp:coreProperties>
</file>