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9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308" r:id="rId9"/>
    <p:sldId id="309" r:id="rId10"/>
    <p:sldId id="310" r:id="rId11"/>
    <p:sldId id="265" r:id="rId12"/>
    <p:sldId id="266" r:id="rId13"/>
    <p:sldId id="306" r:id="rId14"/>
    <p:sldId id="311" r:id="rId15"/>
    <p:sldId id="268" r:id="rId16"/>
    <p:sldId id="267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312" r:id="rId26"/>
    <p:sldId id="277" r:id="rId27"/>
    <p:sldId id="313" r:id="rId28"/>
    <p:sldId id="278" r:id="rId29"/>
    <p:sldId id="279" r:id="rId30"/>
    <p:sldId id="314" r:id="rId31"/>
    <p:sldId id="280" r:id="rId32"/>
    <p:sldId id="281" r:id="rId33"/>
    <p:sldId id="282" r:id="rId34"/>
    <p:sldId id="283" r:id="rId35"/>
    <p:sldId id="284" r:id="rId36"/>
    <p:sldId id="286" r:id="rId37"/>
    <p:sldId id="315" r:id="rId38"/>
    <p:sldId id="288" r:id="rId39"/>
    <p:sldId id="316" r:id="rId40"/>
    <p:sldId id="289" r:id="rId41"/>
    <p:sldId id="290" r:id="rId42"/>
    <p:sldId id="291" r:id="rId43"/>
    <p:sldId id="292" r:id="rId44"/>
    <p:sldId id="293" r:id="rId45"/>
    <p:sldId id="305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17" r:id="rId55"/>
    <p:sldId id="302" r:id="rId56"/>
    <p:sldId id="303" r:id="rId57"/>
    <p:sldId id="304" r:id="rId58"/>
  </p:sldIdLst>
  <p:sldSz cx="9144000" cy="6858000" type="screen4x3"/>
  <p:notesSz cx="6858000" cy="9144000"/>
  <p:custDataLst>
    <p:tags r:id="rId6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0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642AD6-40F7-42A1-85FF-D3D5F875273E}" type="datetimeFigureOut">
              <a:rPr lang="en-US" smtClean="0"/>
              <a:pPr/>
              <a:t>6/5/2017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D7229-763E-4F5C-B589-1BE7D23A84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84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A14B9B5-3987-493A-AD9B-C65984FB3FEF}" type="slidenum">
              <a:rPr lang="en-US" altLang="en-US">
                <a:solidFill>
                  <a:prstClr val="white"/>
                </a:solidFill>
              </a:rPr>
              <a:pPr/>
              <a:t>1</a:t>
            </a:fld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buNone/>
            </a:pPr>
            <a:endParaRPr lang="en-US" altLang="en-US" sz="2400">
              <a:solidFill>
                <a:prstClr val="white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9D9E81F-9310-4D87-B87D-D6FCC0D1B1AB}" type="datetimeFigureOut">
              <a:rPr lang="en-US" smtClean="0"/>
              <a:pPr/>
              <a:t>6/5/2017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D7E4185-462E-4C1B-A17C-F4D36599A0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09D9E81F-9310-4D87-B87D-D6FCC0D1B1AB}" type="datetimeFigureOut">
              <a:rPr lang="en-US" smtClean="0"/>
              <a:pPr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3D7E4185-462E-4C1B-A17C-F4D36599A0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09D9E81F-9310-4D87-B87D-D6FCC0D1B1AB}" type="datetimeFigureOut">
              <a:rPr lang="en-US" smtClean="0"/>
              <a:pPr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3D7E4185-462E-4C1B-A17C-F4D36599A0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D7E4185-462E-4C1B-A17C-F4D36599A0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09D9E81F-9310-4D87-B87D-D6FCC0D1B1AB}" type="datetimeFigureOut">
              <a:rPr lang="en-US" smtClean="0"/>
              <a:pPr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3D7E4185-462E-4C1B-A17C-F4D36599A0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09D9E81F-9310-4D87-B87D-D6FCC0D1B1AB}" type="datetimeFigureOut">
              <a:rPr lang="en-US" smtClean="0"/>
              <a:pPr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3D7E4185-462E-4C1B-A17C-F4D36599A0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09D9E81F-9310-4D87-B87D-D6FCC0D1B1AB}" type="datetimeFigureOut">
              <a:rPr lang="en-US" smtClean="0"/>
              <a:pPr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3D7E4185-462E-4C1B-A17C-F4D36599A0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09D9E81F-9310-4D87-B87D-D6FCC0D1B1AB}" type="datetimeFigureOut">
              <a:rPr lang="en-US" smtClean="0"/>
              <a:pPr/>
              <a:t>6/5/2017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3D7E4185-462E-4C1B-A17C-F4D36599A0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09D9E81F-9310-4D87-B87D-D6FCC0D1B1AB}" type="datetimeFigureOut">
              <a:rPr lang="en-US" smtClean="0"/>
              <a:pPr/>
              <a:t>6/5/2017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3D7E4185-462E-4C1B-A17C-F4D36599A0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09D9E81F-9310-4D87-B87D-D6FCC0D1B1AB}" type="datetimeFigureOut">
              <a:rPr lang="en-US" smtClean="0"/>
              <a:pPr/>
              <a:t>6/5/2017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3D7E4185-462E-4C1B-A17C-F4D36599A0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09D9E81F-9310-4D87-B87D-D6FCC0D1B1AB}" type="datetimeFigureOut">
              <a:rPr lang="en-US" smtClean="0"/>
              <a:pPr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3D7E4185-462E-4C1B-A17C-F4D36599A0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9D9E81F-9310-4D87-B87D-D6FCC0D1B1AB}" type="datetimeFigureOut">
              <a:rPr lang="en-US" smtClean="0"/>
              <a:pPr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D7E4185-462E-4C1B-A17C-F4D36599A0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6129511"/>
            <a:ext cx="736600" cy="552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48915" y="6341736"/>
            <a:ext cx="2438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JavaScript: The Web Warrior Series, 6</a:t>
            </a:r>
            <a:r>
              <a:rPr lang="en-US" sz="1100" baseline="30000" dirty="0" smtClean="0"/>
              <a:t>th</a:t>
            </a:r>
            <a:r>
              <a:rPr lang="en-US" sz="1100" dirty="0" smtClean="0"/>
              <a:t> Edition</a:t>
            </a:r>
            <a:endParaRPr lang="en-US" sz="11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2000" r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2400" y="1255455"/>
            <a:ext cx="8915400" cy="2554545"/>
          </a:xfrm>
          <a:prstGeom prst="rect">
            <a:avLst/>
          </a:prstGeom>
          <a:solidFill>
            <a:srgbClr val="00B0F0">
              <a:alpha val="34118"/>
            </a:srgbClr>
          </a:solidFill>
          <a:effectLst>
            <a:softEdge rad="317500"/>
          </a:effectLst>
        </p:spPr>
        <p:txBody>
          <a:bodyPr wrap="square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4000" b="1" dirty="0">
                <a:solidFill>
                  <a:prstClr val="black"/>
                </a:solidFill>
                <a:latin typeface="Calibri"/>
                <a:ea typeface="ＭＳ Ｐゴシック" pitchFamily="34" charset="-128"/>
              </a:rPr>
              <a:t>Programming with JavaScript and jQuery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4000" b="1" dirty="0">
                <a:solidFill>
                  <a:prstClr val="black"/>
                </a:solidFill>
                <a:latin typeface="Calibri"/>
                <a:ea typeface="ＭＳ Ｐゴシック" pitchFamily="34" charset="-128"/>
              </a:rPr>
              <a:t>Day </a:t>
            </a:r>
            <a:r>
              <a:rPr lang="en-US" sz="4000" b="1" dirty="0" smtClean="0">
                <a:solidFill>
                  <a:prstClr val="black"/>
                </a:solidFill>
                <a:latin typeface="Calibri"/>
                <a:ea typeface="ＭＳ Ｐゴシック" pitchFamily="34" charset="-128"/>
              </a:rPr>
              <a:t>7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4000" b="1" u="sng" dirty="0" smtClean="0">
                <a:solidFill>
                  <a:prstClr val="black"/>
                </a:solidFill>
                <a:latin typeface="Calibri"/>
                <a:ea typeface="ＭＳ Ｐゴシック" pitchFamily="34" charset="-128"/>
              </a:rPr>
              <a:t>Chapter 9: 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4000" b="1" dirty="0" smtClean="0">
                <a:solidFill>
                  <a:prstClr val="black"/>
                </a:solidFill>
                <a:latin typeface="Calibri"/>
                <a:ea typeface="ＭＳ Ｐゴシック" pitchFamily="34" charset="-128"/>
              </a:rPr>
              <a:t>Managing State Information and Security</a:t>
            </a:r>
            <a:endParaRPr lang="en-US" sz="3600" b="1" dirty="0">
              <a:solidFill>
                <a:prstClr val="black"/>
              </a:solidFill>
              <a:latin typeface="Calibri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318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a new blank document in Notepad ++ and save the file as “</a:t>
            </a:r>
            <a:r>
              <a:rPr lang="en-US" b="1" dirty="0" smtClean="0"/>
              <a:t>script2.js</a:t>
            </a:r>
            <a:r>
              <a:rPr lang="en-US" dirty="0" smtClean="0"/>
              <a:t>” in the “</a:t>
            </a:r>
            <a:r>
              <a:rPr lang="en-US" b="1" dirty="0" smtClean="0"/>
              <a:t>eating_well</a:t>
            </a:r>
            <a:r>
              <a:rPr lang="en-US" dirty="0" smtClean="0"/>
              <a:t>” folder.</a:t>
            </a:r>
          </a:p>
          <a:p>
            <a:r>
              <a:rPr lang="en-US" dirty="0" smtClean="0"/>
              <a:t>Enter the code in the instructions given on </a:t>
            </a:r>
            <a:r>
              <a:rPr lang="en-US" b="1" dirty="0" smtClean="0"/>
              <a:t>pages 626-628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result is that the info from Order 1 is now stored in the queryArray array which you can check in the browser console. However, only the order 2 data will be submitted if we click next at this point…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Exercise</a:t>
            </a:r>
            <a:r>
              <a:rPr lang="en-US" dirty="0" smtClean="0"/>
              <a:t>: Eating 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04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11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 dirty="0"/>
              <a:t>Hidden form field</a:t>
            </a:r>
          </a:p>
          <a:p>
            <a:pPr lvl="1" eaLnBrk="1" hangingPunct="1">
              <a:defRPr/>
            </a:pPr>
            <a:r>
              <a:rPr lang="en-US" dirty="0"/>
              <a:t>Special type of form </a:t>
            </a:r>
            <a:r>
              <a:rPr lang="en-US" dirty="0" smtClean="0"/>
              <a:t>element that is not </a:t>
            </a:r>
            <a:r>
              <a:rPr lang="en-US" dirty="0"/>
              <a:t>displayed by </a:t>
            </a:r>
            <a:r>
              <a:rPr lang="en-US" dirty="0" smtClean="0"/>
              <a:t>web browsers.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Allows information to be hidden from users</a:t>
            </a:r>
          </a:p>
          <a:p>
            <a:pPr lvl="1" eaLnBrk="1" hangingPunct="1">
              <a:defRPr/>
            </a:pPr>
            <a:r>
              <a:rPr lang="en-US" dirty="0"/>
              <a:t>Created with the </a:t>
            </a:r>
            <a:r>
              <a:rPr lang="en-US" dirty="0" smtClean="0">
                <a:latin typeface="Courier New" charset="0"/>
              </a:rPr>
              <a:t>input</a:t>
            </a:r>
            <a:r>
              <a:rPr lang="en-US" dirty="0" smtClean="0"/>
              <a:t> </a:t>
            </a:r>
            <a:r>
              <a:rPr lang="en-US" dirty="0"/>
              <a:t>element</a:t>
            </a:r>
          </a:p>
          <a:p>
            <a:pPr lvl="1" eaLnBrk="1" hangingPunct="1">
              <a:defRPr/>
            </a:pPr>
            <a:r>
              <a:rPr lang="en-US" dirty="0"/>
              <a:t>Temporarily stores data sent to a server along with the rest of a form</a:t>
            </a:r>
          </a:p>
          <a:p>
            <a:pPr lvl="1" eaLnBrk="1" hangingPunct="1">
              <a:defRPr/>
            </a:pPr>
            <a:r>
              <a:rPr lang="en-US" dirty="0"/>
              <a:t>No need for user to see hidden data</a:t>
            </a:r>
          </a:p>
          <a:p>
            <a:pPr eaLnBrk="1" hangingPunct="1">
              <a:defRPr/>
            </a:pPr>
            <a:r>
              <a:rPr lang="en-US" b="1" dirty="0"/>
              <a:t>Syntax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dirty="0" smtClean="0">
                <a:latin typeface="Courier New" charset="0"/>
              </a:rPr>
              <a:t>	&lt;</a:t>
            </a:r>
            <a:r>
              <a:rPr lang="en-US" dirty="0">
                <a:latin typeface="Courier New" charset="0"/>
              </a:rPr>
              <a:t>input type="hidden"&gt;</a:t>
            </a:r>
          </a:p>
        </p:txBody>
      </p:sp>
      <p:sp>
        <p:nvSpPr>
          <p:cNvPr id="11268" name="Rectangle 1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Saving State Information with Hidden Form Fields</a:t>
            </a:r>
          </a:p>
        </p:txBody>
      </p:sp>
    </p:spTree>
    <p:extLst>
      <p:ext uri="{BB962C8B-B14F-4D97-AF65-F5344CB8AC3E}">
        <p14:creationId xmlns:p14="http://schemas.microsoft.com/office/powerpoint/2010/main" val="336823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Saving State Information with Hidden Form Fields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1295400" y="5105400"/>
            <a:ext cx="695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/>
              <a:t>Figure 9-7 </a:t>
            </a:r>
            <a:r>
              <a:rPr lang="en-US" altLang="en-US"/>
              <a:t>Submitting data from multiple forms using hidden fields</a:t>
            </a:r>
          </a:p>
        </p:txBody>
      </p:sp>
      <p:pic>
        <p:nvPicPr>
          <p:cNvPr id="12294" name="Picture 3" descr="Screen Shot 2014-11-05 at 5 Nov   2.29.55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7848600" cy="321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310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 the instructions on </a:t>
            </a:r>
            <a:r>
              <a:rPr lang="en-US" b="1" dirty="0" smtClean="0"/>
              <a:t>pages 629 – 633</a:t>
            </a:r>
            <a:r>
              <a:rPr lang="en-US" dirty="0" smtClean="0"/>
              <a:t> which will assign values from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queryArray</a:t>
            </a:r>
            <a:r>
              <a:rPr lang="en-US" dirty="0" smtClean="0"/>
              <a:t> to the hidden fields so that when users submit the 2</a:t>
            </a:r>
            <a:r>
              <a:rPr lang="en-US" baseline="30000" dirty="0" smtClean="0"/>
              <a:t>nd</a:t>
            </a:r>
            <a:r>
              <a:rPr lang="en-US" dirty="0" smtClean="0"/>
              <a:t> page of the order form, the data from page 1 as well as page 2 will be encoded in a query string.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Exercise</a:t>
            </a:r>
            <a:r>
              <a:rPr lang="en-US" dirty="0" smtClean="0"/>
              <a:t>: Eating Well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reference a passed query string in your code?</a:t>
            </a:r>
          </a:p>
          <a:p>
            <a:r>
              <a:rPr lang="en-US" dirty="0" smtClean="0"/>
              <a:t>How is data in a query string separated from a URL? How are individual name-value pairs distinguished within a query string?</a:t>
            </a:r>
          </a:p>
          <a:p>
            <a:r>
              <a:rPr lang="en-US" dirty="0" smtClean="0"/>
              <a:t>How is a hidden form field different from other form fields?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Short Quiz 1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04665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1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Query strings and hidden form fields temporarily maintain state information.</a:t>
            </a:r>
          </a:p>
          <a:p>
            <a:pPr lvl="1"/>
            <a:r>
              <a:rPr lang="en-US" altLang="en-US" dirty="0" smtClean="0">
                <a:ea typeface="ヒラギノ角ゴ Pro W3" pitchFamily="127" charset="-128"/>
              </a:rPr>
              <a:t>Query strings and hidden form data are lost once a web page that reads the string closes.</a:t>
            </a:r>
          </a:p>
          <a:p>
            <a:pPr lvl="1"/>
            <a:endParaRPr lang="en-US" altLang="en-US" dirty="0" smtClean="0">
              <a:ea typeface="ヒラギノ角ゴ Pro W3" pitchFamily="127" charset="-128"/>
            </a:endParaRPr>
          </a:p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Two methods of storing state information on user's computer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cookies</a:t>
            </a:r>
          </a:p>
          <a:p>
            <a:pPr lvl="1" eaLnBrk="1" hangingPunct="1"/>
            <a:r>
              <a:rPr lang="en-US" altLang="ja-JP" dirty="0" smtClean="0">
                <a:ea typeface="ヒラギノ角ゴ Pro W3" pitchFamily="127" charset="-128"/>
              </a:rPr>
              <a:t>Web Storage (</a:t>
            </a:r>
            <a:r>
              <a:rPr lang="en-US" altLang="ja-JP" i="1" dirty="0" smtClean="0">
                <a:ea typeface="ヒラギノ角ゴ Pro W3" pitchFamily="127" charset="-128"/>
              </a:rPr>
              <a:t>not as widely supported</a:t>
            </a:r>
            <a:r>
              <a:rPr lang="en-US" altLang="ja-JP" dirty="0" smtClean="0">
                <a:ea typeface="ヒラギノ角ゴ Pro W3" pitchFamily="127" charset="-128"/>
              </a:rPr>
              <a:t>)</a:t>
            </a:r>
          </a:p>
        </p:txBody>
      </p:sp>
      <p:sp>
        <p:nvSpPr>
          <p:cNvPr id="14340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Storing 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38917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11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25146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b="1" dirty="0" smtClean="0">
                <a:ea typeface="ヒラギノ角ゴ Pro W3" pitchFamily="127" charset="-128"/>
              </a:rPr>
              <a:t>Cookies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Small pieces of information about a user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Stored by a web server in text files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Stored on the user</a:t>
            </a:r>
            <a:r>
              <a:rPr lang="ja-JP" altLang="en-US" dirty="0" smtClean="0">
                <a:ea typeface="ヒラギノ角ゴ Pro W3" pitchFamily="127" charset="-128"/>
              </a:rPr>
              <a:t>’</a:t>
            </a:r>
            <a:r>
              <a:rPr lang="en-US" altLang="ja-JP" dirty="0" smtClean="0">
                <a:ea typeface="ヒラギノ角ゴ Pro W3" pitchFamily="127" charset="-128"/>
              </a:rPr>
              <a:t>s computer as text files as well</a:t>
            </a:r>
          </a:p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When web client visits a web server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Saved cookies are sent from client to the server</a:t>
            </a:r>
          </a:p>
        </p:txBody>
      </p:sp>
      <p:sp>
        <p:nvSpPr>
          <p:cNvPr id="13316" name="Rectangle 10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90678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Storing State Information with Cookies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276600"/>
            <a:ext cx="5928360" cy="29489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819400"/>
            <a:ext cx="6035040" cy="3589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0851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ea typeface="ヒラギノ角ゴ Pro W3" pitchFamily="127" charset="-128"/>
              </a:rPr>
              <a:t>Temporary cookies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Remain available only for current browser session</a:t>
            </a:r>
          </a:p>
          <a:p>
            <a:pPr eaLnBrk="1" hangingPunct="1"/>
            <a:r>
              <a:rPr lang="en-US" altLang="en-US" b="1" dirty="0" smtClean="0">
                <a:ea typeface="ヒラギノ角ゴ Pro W3" pitchFamily="127" charset="-128"/>
              </a:rPr>
              <a:t>Persistent cookies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Remain available beyond current browser session </a:t>
            </a:r>
          </a:p>
          <a:p>
            <a:pPr lvl="2" eaLnBrk="1" hangingPunct="1"/>
            <a:r>
              <a:rPr lang="en-US" altLang="en-US" dirty="0" smtClean="0">
                <a:ea typeface="ヒラギノ角ゴ Pro W3" pitchFamily="127" charset="-128"/>
              </a:rPr>
              <a:t>Stored in a text file on a client computer</a:t>
            </a:r>
          </a:p>
        </p:txBody>
      </p:sp>
      <p:sp>
        <p:nvSpPr>
          <p:cNvPr id="15364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Storing State Information with Cookies</a:t>
            </a:r>
          </a:p>
        </p:txBody>
      </p:sp>
    </p:spTree>
    <p:extLst>
      <p:ext uri="{BB962C8B-B14F-4D97-AF65-F5344CB8AC3E}">
        <p14:creationId xmlns:p14="http://schemas.microsoft.com/office/powerpoint/2010/main" val="376695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Limitations on the use of cookies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Server or domain can store a maximum of 20 cookies on a user’s computer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Total cookies per browser cannot exceed 300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Largest cookie size is 4 kilobytes</a:t>
            </a:r>
          </a:p>
          <a:p>
            <a:pPr eaLnBrk="1" hangingPunct="1"/>
            <a:r>
              <a:rPr lang="en-US" altLang="en-US" i="1" dirty="0" smtClean="0">
                <a:ea typeface="ヒラギノ角ゴ Pro W3" pitchFamily="127" charset="-128"/>
              </a:rPr>
              <a:t>Not enforced by all browsers since in modern computing, storage space is not much of an issue compared to the early days of the web.</a:t>
            </a:r>
          </a:p>
          <a:p>
            <a:pPr eaLnBrk="1" hangingPunct="1"/>
            <a:endParaRPr lang="en-US" altLang="en-US" dirty="0" smtClean="0">
              <a:ea typeface="ヒラギノ角ゴ Pro W3" pitchFamily="127" charset="-128"/>
            </a:endParaRPr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Storing State Information with Cookies</a:t>
            </a:r>
          </a:p>
        </p:txBody>
      </p:sp>
    </p:spTree>
    <p:extLst>
      <p:ext uri="{BB962C8B-B14F-4D97-AF65-F5344CB8AC3E}">
        <p14:creationId xmlns:p14="http://schemas.microsoft.com/office/powerpoint/2010/main" val="12083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Use the </a:t>
            </a:r>
            <a:r>
              <a:rPr lang="en-US" dirty="0">
                <a:latin typeface="Courier New" charset="0"/>
              </a:rPr>
              <a:t>cookie</a:t>
            </a:r>
            <a:r>
              <a:rPr lang="en-US" dirty="0"/>
              <a:t> property of the </a:t>
            </a:r>
            <a:r>
              <a:rPr lang="en-US" dirty="0">
                <a:latin typeface="Courier New" charset="0"/>
              </a:rPr>
              <a:t>Document</a:t>
            </a:r>
            <a:r>
              <a:rPr lang="en-US" dirty="0"/>
              <a:t> object </a:t>
            </a:r>
          </a:p>
          <a:p>
            <a:pPr lvl="1" eaLnBrk="1" hangingPunct="1">
              <a:defRPr/>
            </a:pPr>
            <a:r>
              <a:rPr lang="en-US" dirty="0"/>
              <a:t>Creates cookies in </a:t>
            </a:r>
            <a:r>
              <a:rPr lang="en-US" dirty="0" smtClean="0"/>
              <a:t>name-value </a:t>
            </a:r>
            <a:r>
              <a:rPr lang="en-US" dirty="0"/>
              <a:t>pairs</a:t>
            </a:r>
          </a:p>
          <a:p>
            <a:pPr lvl="1" eaLnBrk="1" hangingPunct="1">
              <a:defRPr/>
            </a:pPr>
            <a:r>
              <a:rPr lang="en-US" dirty="0"/>
              <a:t>Syntax</a:t>
            </a:r>
          </a:p>
          <a:p>
            <a:pPr marL="914400" lvl="2" indent="0" eaLnBrk="1" hangingPunct="1">
              <a:buClr>
                <a:schemeClr val="tx1"/>
              </a:buClr>
              <a:buFontTx/>
              <a:buNone/>
              <a:defRPr/>
            </a:pPr>
            <a:r>
              <a:rPr lang="en-US" sz="2800" baseline="30000" dirty="0" smtClean="0">
                <a:solidFill>
                  <a:srgbClr val="00477B"/>
                </a:solidFill>
                <a:latin typeface="CourierNewPSMT"/>
              </a:rPr>
              <a:t>document</a:t>
            </a:r>
            <a:r>
              <a:rPr lang="en-US" sz="2800" baseline="30000" dirty="0" smtClean="0">
                <a:solidFill>
                  <a:srgbClr val="141413"/>
                </a:solidFill>
                <a:latin typeface="CourierNewPSMT"/>
              </a:rPr>
              <a:t>.cookie </a:t>
            </a:r>
            <a:r>
              <a:rPr lang="en-US" sz="2800" baseline="30000" dirty="0" smtClean="0">
                <a:solidFill>
                  <a:srgbClr val="D67134"/>
                </a:solidFill>
                <a:latin typeface="CourierNewPSMT"/>
              </a:rPr>
              <a:t>= </a:t>
            </a:r>
            <a:r>
              <a:rPr lang="en-US" sz="2800" i="1" baseline="30000" dirty="0" smtClean="0">
                <a:solidFill>
                  <a:srgbClr val="141413"/>
                </a:solidFill>
                <a:latin typeface="CourierNewPS-ItalicMT"/>
              </a:rPr>
              <a:t>name </a:t>
            </a:r>
            <a:r>
              <a:rPr lang="en-US" sz="2800" baseline="30000" dirty="0" smtClean="0">
                <a:solidFill>
                  <a:srgbClr val="D67134"/>
                </a:solidFill>
                <a:latin typeface="CourierNewPSMT"/>
              </a:rPr>
              <a:t>+ </a:t>
            </a:r>
            <a:r>
              <a:rPr lang="en-US" sz="2800" baseline="30000" dirty="0" smtClean="0">
                <a:solidFill>
                  <a:srgbClr val="007833"/>
                </a:solidFill>
                <a:latin typeface="CourierNewPSMT"/>
              </a:rPr>
              <a:t>"=" </a:t>
            </a:r>
            <a:r>
              <a:rPr lang="en-US" sz="2800" baseline="30000" dirty="0" smtClean="0">
                <a:solidFill>
                  <a:srgbClr val="D67134"/>
                </a:solidFill>
                <a:latin typeface="CourierNewPSMT"/>
              </a:rPr>
              <a:t>+ </a:t>
            </a:r>
            <a:r>
              <a:rPr lang="en-US" sz="2800" i="1" baseline="30000" dirty="0" smtClean="0">
                <a:solidFill>
                  <a:srgbClr val="141413"/>
                </a:solidFill>
                <a:latin typeface="CourierNewPS-ItalicMT"/>
              </a:rPr>
              <a:t>value</a:t>
            </a:r>
            <a:r>
              <a:rPr lang="en-US" sz="2800" baseline="30000" dirty="0" smtClean="0">
                <a:solidFill>
                  <a:srgbClr val="141413"/>
                </a:solidFill>
                <a:latin typeface="CourierNewPSMT"/>
              </a:rPr>
              <a:t>;</a:t>
            </a:r>
          </a:p>
          <a:p>
            <a:pPr lvl="1" eaLnBrk="1" hangingPunct="1">
              <a:buClr>
                <a:schemeClr val="tx1"/>
              </a:buClr>
              <a:defRPr/>
            </a:pPr>
            <a:r>
              <a:rPr lang="en-US" dirty="0" smtClean="0"/>
              <a:t>Cookie property is created </a:t>
            </a:r>
            <a:r>
              <a:rPr lang="en-US" dirty="0"/>
              <a:t>with a required </a:t>
            </a:r>
            <a:r>
              <a:rPr lang="en-US" dirty="0">
                <a:latin typeface="Courier New" charset="0"/>
              </a:rPr>
              <a:t>name</a:t>
            </a:r>
            <a:r>
              <a:rPr lang="en-US" dirty="0"/>
              <a:t> attribute and four optional attributes:</a:t>
            </a:r>
          </a:p>
          <a:p>
            <a:pPr lvl="2" eaLnBrk="1" hangingPunct="1">
              <a:defRPr/>
            </a:pPr>
            <a:r>
              <a:rPr lang="en-US" dirty="0">
                <a:latin typeface="Courier New" charset="0"/>
              </a:rPr>
              <a:t>expires</a:t>
            </a:r>
            <a:r>
              <a:rPr lang="en-US" dirty="0"/>
              <a:t>, </a:t>
            </a:r>
            <a:r>
              <a:rPr lang="en-US" dirty="0">
                <a:latin typeface="Courier New" charset="0"/>
              </a:rPr>
              <a:t>path</a:t>
            </a:r>
            <a:r>
              <a:rPr lang="en-US" dirty="0"/>
              <a:t>, </a:t>
            </a:r>
            <a:r>
              <a:rPr lang="en-US" dirty="0">
                <a:latin typeface="Courier New" charset="0"/>
              </a:rPr>
              <a:t>domain</a:t>
            </a:r>
            <a:r>
              <a:rPr lang="en-US" dirty="0"/>
              <a:t>, </a:t>
            </a:r>
            <a:r>
              <a:rPr lang="en-US" dirty="0">
                <a:latin typeface="Courier New" charset="0"/>
              </a:rPr>
              <a:t>secure</a:t>
            </a:r>
          </a:p>
        </p:txBody>
      </p:sp>
      <p:sp>
        <p:nvSpPr>
          <p:cNvPr id="17412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Creating and Modifying Cookies</a:t>
            </a:r>
          </a:p>
        </p:txBody>
      </p:sp>
    </p:spTree>
    <p:extLst>
      <p:ext uri="{BB962C8B-B14F-4D97-AF65-F5344CB8AC3E}">
        <p14:creationId xmlns:p14="http://schemas.microsoft.com/office/powerpoint/2010/main" val="324543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>
                <a:ea typeface="ヒラギノ角ゴ Pro W3" pitchFamily="127" charset="-128"/>
              </a:rPr>
              <a:t>State information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Information about individual visits to a Web site</a:t>
            </a:r>
          </a:p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HTTP’s original design: </a:t>
            </a:r>
            <a:r>
              <a:rPr lang="en-US" altLang="en-US" u="sng" dirty="0" smtClean="0">
                <a:ea typeface="ヒラギノ角ゴ Pro W3" pitchFamily="127" charset="-128"/>
              </a:rPr>
              <a:t>stateless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No persistent data about site visits stored</a:t>
            </a:r>
          </a:p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Reasons for maintaining state information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Customizes individual web pages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Stores information within a multipart form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Provide shopping carts</a:t>
            </a:r>
          </a:p>
        </p:txBody>
      </p:sp>
      <p:sp>
        <p:nvSpPr>
          <p:cNvPr id="5124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Understanding 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01050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Creating and Modifying Cookies</a:t>
            </a:r>
          </a:p>
        </p:txBody>
      </p:sp>
      <p:pic>
        <p:nvPicPr>
          <p:cNvPr id="18437" name="Picture 2" descr="Screen Shot 2014-11-05 at 5 Nov   2.37.41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8305800" cy="385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1295400" y="5573713"/>
            <a:ext cx="2963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/>
              <a:t>Table 9-1 </a:t>
            </a:r>
            <a:r>
              <a:rPr lang="en-US" altLang="en-US"/>
              <a:t>Cookie attributes</a:t>
            </a:r>
          </a:p>
        </p:txBody>
      </p:sp>
    </p:spTree>
    <p:extLst>
      <p:ext uri="{BB962C8B-B14F-4D97-AF65-F5344CB8AC3E}">
        <p14:creationId xmlns:p14="http://schemas.microsoft.com/office/powerpoint/2010/main" val="35583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ヒラギノ角ゴ Pro W3" pitchFamily="127" charset="-128"/>
              </a:rPr>
              <a:t>The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 name</a:t>
            </a:r>
            <a:r>
              <a:rPr lang="en-US" altLang="en-US" dirty="0" smtClean="0">
                <a:ea typeface="ヒラギノ角ゴ Pro W3" pitchFamily="127" charset="-128"/>
              </a:rPr>
              <a:t> attribute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This is the only </a:t>
            </a:r>
            <a:r>
              <a:rPr lang="en-US" altLang="en-US" u="sng" dirty="0" smtClean="0">
                <a:ea typeface="ヒラギノ角ゴ Pro W3" pitchFamily="127" charset="-128"/>
              </a:rPr>
              <a:t>required</a:t>
            </a:r>
            <a:r>
              <a:rPr lang="en-US" altLang="en-US" dirty="0" smtClean="0">
                <a:ea typeface="ヒラギノ角ゴ Pro W3" pitchFamily="127" charset="-128"/>
              </a:rPr>
              <a:t> parameter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Specifies the cookie</a:t>
            </a:r>
            <a:r>
              <a:rPr lang="ja-JP" altLang="en-US" dirty="0" smtClean="0">
                <a:ea typeface="ヒラギノ角ゴ Pro W3" pitchFamily="127" charset="-128"/>
              </a:rPr>
              <a:t>’</a:t>
            </a:r>
            <a:r>
              <a:rPr lang="en-US" altLang="ja-JP" dirty="0" smtClean="0">
                <a:ea typeface="ヒラギノ角ゴ Pro W3" pitchFamily="127" charset="-128"/>
              </a:rPr>
              <a:t>s name-value pair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Cookies created with only the 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name</a:t>
            </a:r>
            <a:r>
              <a:rPr lang="en-US" altLang="en-US" dirty="0" smtClean="0">
                <a:ea typeface="ヒラギノ角ゴ Pro W3" pitchFamily="127" charset="-128"/>
              </a:rPr>
              <a:t> attribute: are temporary cookies.</a:t>
            </a:r>
          </a:p>
          <a:p>
            <a:pPr lvl="1" eaLnBrk="1" hangingPunct="1"/>
            <a:r>
              <a:rPr lang="en-US" altLang="en-US" dirty="0">
                <a:ea typeface="ヒラギノ角ゴ Pro W3" pitchFamily="127" charset="-128"/>
              </a:rPr>
              <a:t>The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 cookie</a:t>
            </a:r>
            <a:r>
              <a:rPr lang="en-US" altLang="en-US" dirty="0" smtClean="0">
                <a:ea typeface="ヒラギノ角ゴ Pro W3" pitchFamily="127" charset="-128"/>
              </a:rPr>
              <a:t> property adds another entry to a list of cookies.</a:t>
            </a:r>
          </a:p>
          <a:p>
            <a:pPr lvl="2"/>
            <a:r>
              <a:rPr lang="en-US" altLang="en-US" u="sng" dirty="0" smtClean="0">
                <a:ea typeface="ヒラギノ角ゴ Pro W3" pitchFamily="127" charset="-128"/>
              </a:rPr>
              <a:t>Note</a:t>
            </a:r>
            <a:r>
              <a:rPr lang="en-US" altLang="en-US" dirty="0" smtClean="0">
                <a:ea typeface="ヒラギノ角ゴ Pro W3" pitchFamily="127" charset="-128"/>
              </a:rPr>
              <a:t>: </a:t>
            </a:r>
            <a:r>
              <a:rPr lang="en-US" altLang="en-US" i="1" dirty="0" smtClean="0">
                <a:ea typeface="ヒラギノ角ゴ Pro W3" pitchFamily="127" charset="-128"/>
              </a:rPr>
              <a:t>This is in contrast to other JavaScript properties which will replace the old value. </a:t>
            </a: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Creating and Modifying Cookies</a:t>
            </a:r>
          </a:p>
        </p:txBody>
      </p:sp>
    </p:spTree>
    <p:extLst>
      <p:ext uri="{BB962C8B-B14F-4D97-AF65-F5344CB8AC3E}">
        <p14:creationId xmlns:p14="http://schemas.microsoft.com/office/powerpoint/2010/main" val="24743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en-US" dirty="0" smtClean="0"/>
              <a:t>Example</a:t>
            </a:r>
            <a:r>
              <a:rPr lang="en-US" dirty="0"/>
              <a:t>: build a list of </a:t>
            </a:r>
            <a:r>
              <a:rPr lang="en-US" dirty="0" smtClean="0"/>
              <a:t>cookies</a:t>
            </a:r>
            <a:br>
              <a:rPr lang="en-US" dirty="0" smtClean="0"/>
            </a:br>
            <a:endParaRPr lang="en-US" dirty="0"/>
          </a:p>
          <a:p>
            <a:pPr marL="857250" lvl="2" indent="0">
              <a:buFontTx/>
              <a:buNone/>
              <a:defRPr/>
            </a:pPr>
            <a:r>
              <a:rPr lang="en-US" sz="2800" baseline="30000" dirty="0" smtClean="0">
                <a:solidFill>
                  <a:srgbClr val="00477B"/>
                </a:solidFill>
                <a:latin typeface="CourierNewPSMT"/>
              </a:rPr>
              <a:t>document</a:t>
            </a:r>
            <a:r>
              <a:rPr lang="en-US" sz="2800" baseline="30000" dirty="0" smtClean="0">
                <a:solidFill>
                  <a:srgbClr val="141413"/>
                </a:solidFill>
                <a:latin typeface="CourierNewPSMT"/>
              </a:rPr>
              <a:t>.cookie </a:t>
            </a:r>
            <a:r>
              <a:rPr lang="en-US" sz="2800" baseline="30000" dirty="0" smtClean="0">
                <a:solidFill>
                  <a:srgbClr val="D67134"/>
                </a:solidFill>
                <a:latin typeface="CourierNewPSMT"/>
              </a:rPr>
              <a:t>= </a:t>
            </a:r>
            <a:r>
              <a:rPr lang="en-US" sz="2800" baseline="30000" dirty="0" smtClean="0">
                <a:solidFill>
                  <a:srgbClr val="007833"/>
                </a:solidFill>
                <a:latin typeface="CourierNewPSMT"/>
              </a:rPr>
              <a:t>"username=mw101"</a:t>
            </a:r>
            <a:r>
              <a:rPr lang="en-US" sz="2800" baseline="30000" dirty="0" smtClean="0">
                <a:solidFill>
                  <a:srgbClr val="141413"/>
                </a:solidFill>
                <a:latin typeface="CourierNewPSMT"/>
              </a:rPr>
              <a:t>;</a:t>
            </a:r>
          </a:p>
          <a:p>
            <a:pPr marL="857250" lvl="2" indent="0">
              <a:buFontTx/>
              <a:buNone/>
              <a:defRPr/>
            </a:pPr>
            <a:r>
              <a:rPr lang="en-US" sz="2800" baseline="30000" dirty="0" smtClean="0">
                <a:solidFill>
                  <a:srgbClr val="00477B"/>
                </a:solidFill>
                <a:latin typeface="CourierNewPSMT"/>
              </a:rPr>
              <a:t>document</a:t>
            </a:r>
            <a:r>
              <a:rPr lang="en-US" sz="2800" baseline="30000" dirty="0" smtClean="0">
                <a:solidFill>
                  <a:srgbClr val="141413"/>
                </a:solidFill>
                <a:latin typeface="CourierNewPSMT"/>
              </a:rPr>
              <a:t>.cookie </a:t>
            </a:r>
            <a:r>
              <a:rPr lang="en-US" sz="2800" baseline="30000" dirty="0" smtClean="0">
                <a:solidFill>
                  <a:srgbClr val="D67134"/>
                </a:solidFill>
                <a:latin typeface="CourierNewPSMT"/>
              </a:rPr>
              <a:t>= </a:t>
            </a:r>
            <a:r>
              <a:rPr lang="en-US" sz="2800" baseline="30000" dirty="0" smtClean="0">
                <a:solidFill>
                  <a:srgbClr val="007833"/>
                </a:solidFill>
                <a:latin typeface="CourierNewPSMT"/>
              </a:rPr>
              <a:t>"member=true"</a:t>
            </a:r>
            <a:r>
              <a:rPr lang="en-US" sz="2800" baseline="30000" dirty="0" smtClean="0">
                <a:solidFill>
                  <a:srgbClr val="141413"/>
                </a:solidFill>
                <a:latin typeface="CourierNewPSMT"/>
              </a:rPr>
              <a:t>;</a:t>
            </a:r>
          </a:p>
          <a:p>
            <a:pPr marL="857250" lvl="2" indent="0">
              <a:buFontTx/>
              <a:buNone/>
              <a:defRPr/>
            </a:pPr>
            <a:r>
              <a:rPr lang="en-US" sz="2800" baseline="30000" dirty="0" smtClean="0">
                <a:solidFill>
                  <a:srgbClr val="00477B"/>
                </a:solidFill>
                <a:latin typeface="CourierNewPSMT"/>
              </a:rPr>
              <a:t>document</a:t>
            </a:r>
            <a:r>
              <a:rPr lang="en-US" sz="2800" baseline="30000" dirty="0" smtClean="0">
                <a:solidFill>
                  <a:srgbClr val="141413"/>
                </a:solidFill>
                <a:latin typeface="CourierNewPSMT"/>
              </a:rPr>
              <a:t>.cookie </a:t>
            </a:r>
            <a:r>
              <a:rPr lang="en-US" sz="2800" baseline="30000" dirty="0" smtClean="0">
                <a:solidFill>
                  <a:srgbClr val="D67134"/>
                </a:solidFill>
                <a:latin typeface="CourierNewPSMT"/>
              </a:rPr>
              <a:t>= </a:t>
            </a:r>
            <a:r>
              <a:rPr lang="en-US" sz="2800" baseline="30000" dirty="0" smtClean="0">
                <a:solidFill>
                  <a:srgbClr val="007833"/>
                </a:solidFill>
                <a:latin typeface="CourierNewPSMT"/>
              </a:rPr>
              <a:t>"audio=false"</a:t>
            </a:r>
            <a:r>
              <a:rPr lang="en-US" sz="2800" baseline="30000" dirty="0" smtClean="0">
                <a:solidFill>
                  <a:srgbClr val="141413"/>
                </a:solidFill>
                <a:latin typeface="CourierNewPSMT"/>
              </a:rPr>
              <a:t>;</a:t>
            </a:r>
            <a:br>
              <a:rPr lang="en-US" sz="2800" baseline="30000" dirty="0" smtClean="0">
                <a:solidFill>
                  <a:srgbClr val="141413"/>
                </a:solidFill>
                <a:latin typeface="CourierNewPSMT"/>
              </a:rPr>
            </a:br>
            <a:endParaRPr lang="en-US" sz="2800" baseline="30000" dirty="0" smtClean="0">
              <a:solidFill>
                <a:srgbClr val="141413"/>
              </a:solidFill>
              <a:latin typeface="CourierNewPSMT"/>
            </a:endParaRPr>
          </a:p>
          <a:p>
            <a:pPr marL="914400" lvl="1" indent="-457200">
              <a:defRPr/>
            </a:pPr>
            <a:r>
              <a:rPr lang="en-US" dirty="0" smtClean="0"/>
              <a:t>Resulting value of </a:t>
            </a:r>
            <a:r>
              <a:rPr lang="en-US" dirty="0" smtClean="0">
                <a:latin typeface="Courier New"/>
                <a:cs typeface="Courier New"/>
              </a:rPr>
              <a:t>cookie</a:t>
            </a:r>
            <a:r>
              <a:rPr lang="en-US" dirty="0" smtClean="0"/>
              <a:t> property:</a:t>
            </a:r>
            <a:br>
              <a:rPr lang="en-US" dirty="0" smtClean="0"/>
            </a:br>
            <a:endParaRPr lang="en-US" dirty="0" smtClean="0"/>
          </a:p>
          <a:p>
            <a:pPr marL="857250" lvl="2" indent="0">
              <a:buFontTx/>
              <a:buNone/>
              <a:defRPr/>
            </a:pPr>
            <a:r>
              <a:rPr lang="en-US" sz="2800" baseline="30000" dirty="0" smtClean="0">
                <a:solidFill>
                  <a:srgbClr val="141413"/>
                </a:solidFill>
                <a:latin typeface="CourierNewPSMT"/>
              </a:rPr>
              <a:t>username</a:t>
            </a:r>
            <a:r>
              <a:rPr lang="en-US" sz="2800" baseline="30000" dirty="0" smtClean="0">
                <a:solidFill>
                  <a:srgbClr val="D67134"/>
                </a:solidFill>
                <a:latin typeface="CourierNewPSMT"/>
              </a:rPr>
              <a:t>=</a:t>
            </a:r>
            <a:r>
              <a:rPr lang="en-US" sz="2800" baseline="30000" dirty="0" smtClean="0">
                <a:solidFill>
                  <a:srgbClr val="141413"/>
                </a:solidFill>
                <a:latin typeface="CourierNewPSMT"/>
              </a:rPr>
              <a:t>mw101; member</a:t>
            </a:r>
            <a:r>
              <a:rPr lang="en-US" sz="2800" baseline="30000" dirty="0" smtClean="0">
                <a:solidFill>
                  <a:srgbClr val="D67134"/>
                </a:solidFill>
                <a:latin typeface="CourierNewPSMT"/>
              </a:rPr>
              <a:t>=</a:t>
            </a:r>
            <a:r>
              <a:rPr lang="en-US" sz="2800" baseline="30000" dirty="0" smtClean="0">
                <a:solidFill>
                  <a:srgbClr val="00477B"/>
                </a:solidFill>
                <a:latin typeface="CourierNewPSMT"/>
              </a:rPr>
              <a:t>true</a:t>
            </a:r>
            <a:r>
              <a:rPr lang="en-US" sz="2800" baseline="30000" dirty="0" smtClean="0">
                <a:solidFill>
                  <a:srgbClr val="141413"/>
                </a:solidFill>
                <a:latin typeface="CourierNewPSMT"/>
              </a:rPr>
              <a:t>; audio</a:t>
            </a:r>
            <a:r>
              <a:rPr lang="en-US" sz="2800" baseline="30000" dirty="0" smtClean="0">
                <a:solidFill>
                  <a:srgbClr val="D67134"/>
                </a:solidFill>
                <a:latin typeface="CourierNewPSMT"/>
              </a:rPr>
              <a:t>=</a:t>
            </a:r>
            <a:r>
              <a:rPr lang="en-US" sz="2800" baseline="30000" dirty="0" smtClean="0">
                <a:solidFill>
                  <a:srgbClr val="00477B"/>
                </a:solidFill>
                <a:latin typeface="CourierNewPSMT"/>
              </a:rPr>
              <a:t>false</a:t>
            </a:r>
          </a:p>
          <a:p>
            <a:pPr marL="914400" lvl="1" indent="-457200">
              <a:defRPr/>
            </a:pPr>
            <a:r>
              <a:rPr lang="en-US" sz="2000" i="1" dirty="0"/>
              <a:t>A web browser automatically separates each name-value pair in the cookie property with a semicolon and a space.</a:t>
            </a:r>
          </a:p>
          <a:p>
            <a:pPr marL="914400" lvl="1" indent="-457200">
              <a:defRPr/>
            </a:pPr>
            <a:endParaRPr lang="en-US" dirty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Creating and Modifying Cookies</a:t>
            </a:r>
          </a:p>
        </p:txBody>
      </p:sp>
    </p:spTree>
    <p:extLst>
      <p:ext uri="{BB962C8B-B14F-4D97-AF65-F5344CB8AC3E}">
        <p14:creationId xmlns:p14="http://schemas.microsoft.com/office/powerpoint/2010/main" val="421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By default, cookies cannot include semicolons or special characters such as commas or spaces.</a:t>
            </a:r>
          </a:p>
          <a:p>
            <a:pPr lvl="2" eaLnBrk="1" hangingPunct="1"/>
            <a:r>
              <a:rPr lang="en-US" altLang="en-US" dirty="0" smtClean="0">
                <a:ea typeface="ヒラギノ角ゴ Pro W3" pitchFamily="127" charset="-128"/>
              </a:rPr>
              <a:t>Can use special characters in cookies if using encoding</a:t>
            </a:r>
          </a:p>
          <a:p>
            <a:pPr lvl="1" eaLnBrk="1" hangingPunct="1"/>
            <a:r>
              <a:rPr lang="en-US" altLang="en-US" b="1" dirty="0" smtClean="0">
                <a:ea typeface="ヒラギノ角ゴ Pro W3" pitchFamily="127" charset="-128"/>
              </a:rPr>
              <a:t>Encoding</a:t>
            </a:r>
            <a:r>
              <a:rPr lang="en-US" altLang="en-US" dirty="0" smtClean="0">
                <a:ea typeface="ヒラギノ角ゴ Pro W3" pitchFamily="127" charset="-128"/>
              </a:rPr>
              <a:t> involves converting special characters in a text string</a:t>
            </a:r>
          </a:p>
          <a:p>
            <a:pPr lvl="2" eaLnBrk="1" hangingPunct="1"/>
            <a:r>
              <a:rPr lang="en-US" altLang="en-US" dirty="0" smtClean="0">
                <a:ea typeface="ヒラギノ角ゴ Pro W3" pitchFamily="127" charset="-128"/>
              </a:rPr>
              <a:t>Converts each special character to its corresponding hexadecimal ASCII value preceded by a percent sign.</a:t>
            </a:r>
          </a:p>
          <a:p>
            <a:pPr lvl="2" eaLnBrk="1" hangingPunct="1"/>
            <a:endParaRPr lang="en-US" altLang="en-US" dirty="0">
              <a:ea typeface="ヒラギノ角ゴ Pro W3" pitchFamily="127" charset="-128"/>
            </a:endParaRPr>
          </a:p>
          <a:p>
            <a:pPr marL="630936" lvl="2" indent="0" eaLnBrk="1" hangingPunct="1">
              <a:buNone/>
            </a:pPr>
            <a:r>
              <a:rPr lang="en-US" altLang="en-US" b="1" dirty="0" err="1" smtClean="0">
                <a:ea typeface="ヒラギノ角ゴ Pro W3" pitchFamily="127" charset="-128"/>
              </a:rPr>
              <a:t>fullname</a:t>
            </a:r>
            <a:r>
              <a:rPr lang="en-US" altLang="en-US" b="1" dirty="0" smtClean="0">
                <a:ea typeface="ヒラギノ角ゴ Pro W3" pitchFamily="127" charset="-128"/>
              </a:rPr>
              <a:t> = Mitchell Ward</a:t>
            </a:r>
            <a:br>
              <a:rPr lang="en-US" altLang="en-US" b="1" dirty="0" smtClean="0">
                <a:ea typeface="ヒラギノ角ゴ Pro W3" pitchFamily="127" charset="-128"/>
              </a:rPr>
            </a:br>
            <a:r>
              <a:rPr lang="en-US" altLang="en-US" dirty="0" smtClean="0">
                <a:ea typeface="ヒラギノ角ゴ Pro W3" pitchFamily="127" charset="-128"/>
              </a:rPr>
              <a:t>would read as:</a:t>
            </a:r>
          </a:p>
          <a:p>
            <a:pPr marL="630936" lvl="2" indent="0" eaLnBrk="1" hangingPunct="1">
              <a:buNone/>
            </a:pPr>
            <a:r>
              <a:rPr lang="en-US" altLang="en-US" b="1" dirty="0" err="1" smtClean="0">
                <a:ea typeface="ヒラギノ角ゴ Pro W3" pitchFamily="127" charset="-128"/>
              </a:rPr>
              <a:t>fullname</a:t>
            </a:r>
            <a:r>
              <a:rPr lang="en-US" altLang="en-US" b="1" dirty="0" smtClean="0">
                <a:ea typeface="ヒラギノ角ゴ Pro W3" pitchFamily="127" charset="-128"/>
              </a:rPr>
              <a:t>=Mitchell%20Ward</a:t>
            </a:r>
          </a:p>
        </p:txBody>
      </p:sp>
      <p:sp>
        <p:nvSpPr>
          <p:cNvPr id="2150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Creating and Modifying Cookies</a:t>
            </a:r>
          </a:p>
        </p:txBody>
      </p:sp>
    </p:spTree>
    <p:extLst>
      <p:ext uri="{BB962C8B-B14F-4D97-AF65-F5344CB8AC3E}">
        <p14:creationId xmlns:p14="http://schemas.microsoft.com/office/powerpoint/2010/main" val="156610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5"/>
          <p:cNvSpPr>
            <a:spLocks noGrp="1" noChangeArrowheads="1"/>
          </p:cNvSpPr>
          <p:nvPr>
            <p:ph idx="1"/>
          </p:nvPr>
        </p:nvSpPr>
        <p:spPr>
          <a:xfrm>
            <a:off x="76200" y="1143000"/>
            <a:ext cx="8991600" cy="4953000"/>
          </a:xfrm>
        </p:spPr>
        <p:txBody>
          <a:bodyPr>
            <a:normAutofit fontScale="92500" lnSpcReduction="10000"/>
          </a:bodyPr>
          <a:lstStyle/>
          <a:p>
            <a:pPr lvl="1" eaLnBrk="1" hangingPunct="1"/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encodeURIComponent()</a:t>
            </a:r>
            <a:r>
              <a:rPr lang="en-US" altLang="en-US" dirty="0" smtClean="0">
                <a:ea typeface="ヒラギノ角ゴ Pro W3" pitchFamily="127" charset="-128"/>
              </a:rPr>
              <a:t> function</a:t>
            </a:r>
          </a:p>
          <a:p>
            <a:pPr lvl="2" eaLnBrk="1" hangingPunct="1"/>
            <a:r>
              <a:rPr lang="en-US" altLang="en-US" dirty="0" smtClean="0">
                <a:ea typeface="ヒラギノ角ゴ Pro W3" pitchFamily="127" charset="-128"/>
              </a:rPr>
              <a:t>Used for encoding the individual parts of a URI</a:t>
            </a:r>
          </a:p>
          <a:p>
            <a:pPr lvl="2" eaLnBrk="1" hangingPunct="1"/>
            <a:r>
              <a:rPr lang="en-US" altLang="en-US" dirty="0" smtClean="0">
                <a:ea typeface="ヒラギノ角ゴ Pro W3" pitchFamily="127" charset="-128"/>
              </a:rPr>
              <a:t>Converts special characters in the individual parts of a URI to corresponding hexadecimal ASCII value</a:t>
            </a:r>
          </a:p>
          <a:p>
            <a:pPr lvl="2" eaLnBrk="1" hangingPunct="1"/>
            <a:r>
              <a:rPr lang="en-US" altLang="en-US" dirty="0" smtClean="0">
                <a:ea typeface="ヒラギノ角ゴ Pro W3" pitchFamily="127" charset="-128"/>
              </a:rPr>
              <a:t>Syntax: </a:t>
            </a:r>
            <a:r>
              <a:rPr lang="en-US" altLang="en-US" dirty="0" err="1" smtClean="0">
                <a:latin typeface="Courier New" pitchFamily="49" charset="0"/>
                <a:ea typeface="ヒラギノ角ゴ Pro W3" pitchFamily="127" charset="-128"/>
              </a:rPr>
              <a:t>encodeURIComponent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(</a:t>
            </a:r>
            <a:r>
              <a:rPr lang="en-US" altLang="en-US" i="1" dirty="0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text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)</a:t>
            </a:r>
          </a:p>
          <a:p>
            <a:pPr lvl="2"/>
            <a:r>
              <a:rPr lang="en-US" altLang="en-US" dirty="0">
                <a:ea typeface="ヒラギノ角ゴ Pro W3" pitchFamily="127" charset="-128"/>
              </a:rPr>
              <a:t>Does not encode standard alphanumeric characters (A,B,C or 1,2,3…)</a:t>
            </a:r>
          </a:p>
          <a:p>
            <a:pPr lvl="2"/>
            <a:r>
              <a:rPr lang="en-US" altLang="en-US" dirty="0">
                <a:ea typeface="ヒラギノ角ゴ Pro W3" pitchFamily="127" charset="-128"/>
              </a:rPr>
              <a:t>Does not encode the following special characters: </a:t>
            </a:r>
            <a:r>
              <a:rPr lang="en-US" altLang="en-US" dirty="0" smtClean="0">
                <a:ea typeface="ヒラギノ角ゴ Pro W3" pitchFamily="127" charset="-128"/>
              </a:rPr>
              <a:t/>
            </a:r>
            <a:br>
              <a:rPr lang="en-US" altLang="en-US" dirty="0" smtClean="0">
                <a:ea typeface="ヒラギノ角ゴ Pro W3" pitchFamily="127" charset="-128"/>
              </a:rPr>
            </a:br>
            <a:r>
              <a:rPr lang="en-US" altLang="en-US" dirty="0" smtClean="0">
                <a:ea typeface="ヒラギノ角ゴ Pro W3" pitchFamily="127" charset="-128"/>
              </a:rPr>
              <a:t>-_.!~*’()</a:t>
            </a:r>
            <a:endParaRPr lang="en-US" altLang="en-US" dirty="0">
              <a:ea typeface="ヒラギノ角ゴ Pro W3" pitchFamily="127" charset="-128"/>
            </a:endParaRPr>
          </a:p>
          <a:p>
            <a:pPr lvl="2"/>
            <a:r>
              <a:rPr lang="en-US" altLang="en-US" dirty="0">
                <a:ea typeface="ヒラギノ角ゴ Pro W3" pitchFamily="127" charset="-128"/>
              </a:rPr>
              <a:t>Also does not encode characters which have a special meaning in a URI such as:</a:t>
            </a:r>
            <a:br>
              <a:rPr lang="en-US" altLang="en-US" dirty="0">
                <a:ea typeface="ヒラギノ角ゴ Pro W3" pitchFamily="127" charset="-128"/>
              </a:rPr>
            </a:br>
            <a:r>
              <a:rPr lang="en-US" altLang="en-US" dirty="0">
                <a:ea typeface="ヒラギノ角ゴ Pro W3" pitchFamily="127" charset="-128"/>
              </a:rPr>
              <a:t>;/?:%@&amp;=+$</a:t>
            </a:r>
            <a:br>
              <a:rPr lang="en-US" altLang="en-US" dirty="0">
                <a:ea typeface="ヒラギノ角ゴ Pro W3" pitchFamily="127" charset="-128"/>
              </a:rPr>
            </a:br>
            <a:endParaRPr lang="en-US" altLang="en-US" dirty="0">
              <a:ea typeface="ヒラギノ角ゴ Pro W3" pitchFamily="127" charset="-128"/>
            </a:endParaRPr>
          </a:p>
          <a:p>
            <a:pPr lvl="1" eaLnBrk="1" hangingPunct="1"/>
            <a:r>
              <a:rPr lang="en-US" altLang="en-US" dirty="0" err="1" smtClean="0">
                <a:latin typeface="Courier New" pitchFamily="49" charset="0"/>
                <a:ea typeface="ヒラギノ角ゴ Pro W3" pitchFamily="127" charset="-128"/>
              </a:rPr>
              <a:t>decodeURIComponent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()</a:t>
            </a:r>
            <a:r>
              <a:rPr lang="en-US" altLang="en-US" dirty="0" smtClean="0">
                <a:ea typeface="ヒラギノ角ゴ Pro W3" pitchFamily="127" charset="-128"/>
              </a:rPr>
              <a:t> function</a:t>
            </a:r>
          </a:p>
          <a:p>
            <a:pPr lvl="2" eaLnBrk="1" hangingPunct="1"/>
            <a:r>
              <a:rPr lang="en-US" altLang="en-US" dirty="0" smtClean="0">
                <a:ea typeface="ヒラギノ角ゴ Pro W3" pitchFamily="127" charset="-128"/>
              </a:rPr>
              <a:t>Counterpart of 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encodeURIComponent()</a:t>
            </a:r>
            <a:r>
              <a:rPr lang="en-US" altLang="en-US" dirty="0" smtClean="0">
                <a:ea typeface="ヒラギノ角ゴ Pro W3" pitchFamily="127" charset="-128"/>
              </a:rPr>
              <a:t> function</a:t>
            </a:r>
          </a:p>
          <a:p>
            <a:pPr lvl="2" eaLnBrk="1" hangingPunct="1"/>
            <a:r>
              <a:rPr lang="en-US" altLang="en-US" dirty="0" smtClean="0">
                <a:ea typeface="ヒラギノ角ゴ Pro W3" pitchFamily="127" charset="-128"/>
              </a:rPr>
              <a:t>Syntax: </a:t>
            </a:r>
            <a:r>
              <a:rPr lang="en-US" altLang="en-US" dirty="0" err="1" smtClean="0">
                <a:latin typeface="Courier New" pitchFamily="49" charset="0"/>
                <a:ea typeface="ヒラギノ角ゴ Pro W3" pitchFamily="127" charset="-128"/>
              </a:rPr>
              <a:t>decodeURIComponent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(</a:t>
            </a:r>
            <a:r>
              <a:rPr lang="en-US" altLang="en-US" i="1" dirty="0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text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)</a:t>
            </a:r>
          </a:p>
          <a:p>
            <a:pPr eaLnBrk="1" hangingPunct="1"/>
            <a:endParaRPr lang="en-US" altLang="en-US" dirty="0" smtClean="0">
              <a:ea typeface="ヒラギノ角ゴ Pro W3" pitchFamily="127" charset="-128"/>
            </a:endParaRP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Creating and Modifying Cookies</a:t>
            </a:r>
          </a:p>
        </p:txBody>
      </p:sp>
    </p:spTree>
    <p:extLst>
      <p:ext uri="{BB962C8B-B14F-4D97-AF65-F5344CB8AC3E}">
        <p14:creationId xmlns:p14="http://schemas.microsoft.com/office/powerpoint/2010/main" val="291373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5"/>
          <p:cNvSpPr>
            <a:spLocks noGrp="1" noChangeArrowheads="1"/>
          </p:cNvSpPr>
          <p:nvPr>
            <p:ph idx="1"/>
          </p:nvPr>
        </p:nvSpPr>
        <p:spPr>
          <a:xfrm>
            <a:off x="76200" y="1371600"/>
            <a:ext cx="8991600" cy="4343400"/>
          </a:xfrm>
        </p:spPr>
        <p:txBody>
          <a:bodyPr>
            <a:normAutofit/>
          </a:bodyPr>
          <a:lstStyle/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If you transmit a URI containing spaces using a modern web browser, the browser automatically encodes the spaces for you before transmitting the cookie.</a:t>
            </a:r>
            <a:br>
              <a:rPr lang="en-US" altLang="en-US" dirty="0" smtClean="0">
                <a:ea typeface="ヒラギノ角ゴ Pro W3" pitchFamily="127" charset="-128"/>
              </a:rPr>
            </a:br>
            <a:endParaRPr lang="en-US" altLang="en-US" dirty="0" smtClean="0">
              <a:ea typeface="ヒラギノ角ゴ Pro W3" pitchFamily="127" charset="-128"/>
            </a:endParaRP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  <a:cs typeface="Courier New" pitchFamily="49" charset="0"/>
              </a:rPr>
              <a:t>Older browsers do not automatically encode spaces or recognize certain special characters unless they are encoded.</a:t>
            </a:r>
            <a:br>
              <a:rPr lang="en-US" altLang="en-US" dirty="0" smtClean="0">
                <a:ea typeface="ヒラギノ角ゴ Pro W3" pitchFamily="127" charset="-128"/>
                <a:cs typeface="Courier New" pitchFamily="49" charset="0"/>
              </a:rPr>
            </a:br>
            <a:endParaRPr lang="en-US" altLang="en-US" dirty="0" smtClean="0">
              <a:ea typeface="ヒラギノ角ゴ Pro W3" pitchFamily="127" charset="-128"/>
              <a:cs typeface="Courier New" pitchFamily="49" charset="0"/>
            </a:endParaRP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  <a:cs typeface="Courier New" pitchFamily="49" charset="0"/>
              </a:rPr>
              <a:t>For these reasons, you should manually encode and decode cookies using the </a:t>
            </a:r>
            <a:r>
              <a:rPr lang="en-US" altLang="en-US" dirty="0" err="1" smtClean="0">
                <a:latin typeface="Courier New" panose="02070309020205020404" pitchFamily="49" charset="0"/>
                <a:ea typeface="ヒラギノ角ゴ Pro W3" pitchFamily="127" charset="-128"/>
                <a:cs typeface="Courier New" panose="02070309020205020404" pitchFamily="49" charset="0"/>
              </a:rPr>
              <a:t>encodeURIcomponent</a:t>
            </a:r>
            <a:r>
              <a:rPr lang="en-US" altLang="en-US" dirty="0" smtClean="0">
                <a:latin typeface="Courier New" panose="02070309020205020404" pitchFamily="49" charset="0"/>
                <a:ea typeface="ヒラギノ角ゴ Pro W3" pitchFamily="127" charset="-128"/>
                <a:cs typeface="Courier New" panose="02070309020205020404" pitchFamily="49" charset="0"/>
              </a:rPr>
              <a:t>() </a:t>
            </a:r>
            <a:r>
              <a:rPr lang="en-US" altLang="en-US" dirty="0" smtClean="0">
                <a:ea typeface="ヒラギノ角ゴ Pro W3" pitchFamily="127" charset="-128"/>
                <a:cs typeface="Courier New" pitchFamily="49" charset="0"/>
              </a:rPr>
              <a:t>and </a:t>
            </a:r>
            <a:r>
              <a:rPr lang="en-US" altLang="en-US" dirty="0" err="1" smtClean="0">
                <a:latin typeface="Courier New" panose="02070309020205020404" pitchFamily="49" charset="0"/>
                <a:ea typeface="ヒラギノ角ゴ Pro W3" pitchFamily="127" charset="-128"/>
                <a:cs typeface="Courier New" panose="02070309020205020404" pitchFamily="49" charset="0"/>
              </a:rPr>
              <a:t>decodeURIcomoponent</a:t>
            </a:r>
            <a:r>
              <a:rPr lang="en-US" altLang="en-US" dirty="0" smtClean="0">
                <a:latin typeface="Courier New" panose="02070309020205020404" pitchFamily="49" charset="0"/>
                <a:ea typeface="ヒラギノ角ゴ Pro W3" pitchFamily="127" charset="-128"/>
                <a:cs typeface="Courier New" panose="02070309020205020404" pitchFamily="49" charset="0"/>
              </a:rPr>
              <a:t>() </a:t>
            </a:r>
            <a:r>
              <a:rPr lang="en-US" altLang="en-US" dirty="0" smtClean="0">
                <a:ea typeface="ヒラギノ角ゴ Pro W3" pitchFamily="127" charset="-128"/>
                <a:cs typeface="Courier New" pitchFamily="49" charset="0"/>
              </a:rPr>
              <a:t>functions.</a:t>
            </a:r>
          </a:p>
          <a:p>
            <a:pPr eaLnBrk="1" hangingPunct="1"/>
            <a:endParaRPr lang="en-US" altLang="en-US" dirty="0" smtClean="0">
              <a:ea typeface="ヒラギノ角ゴ Pro W3" pitchFamily="127" charset="-128"/>
            </a:endParaRP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Creating and Modifying Cookies</a:t>
            </a:r>
          </a:p>
        </p:txBody>
      </p:sp>
    </p:spTree>
    <p:extLst>
      <p:ext uri="{BB962C8B-B14F-4D97-AF65-F5344CB8AC3E}">
        <p14:creationId xmlns:p14="http://schemas.microsoft.com/office/powerpoint/2010/main" val="14064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Testing Applications That Use Cookies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Browsers open local documents without HTTP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Some browsers don</a:t>
            </a:r>
            <a:r>
              <a:rPr lang="fr-FR" altLang="en-US" dirty="0" smtClean="0">
                <a:ea typeface="ヒラギノ角ゴ Pro W3" pitchFamily="127" charset="-128"/>
              </a:rPr>
              <a:t>'</a:t>
            </a:r>
            <a:r>
              <a:rPr lang="en-US" altLang="en-US" dirty="0" smtClean="0">
                <a:ea typeface="ヒラギノ角ゴ Pro W3" pitchFamily="127" charset="-128"/>
              </a:rPr>
              <a:t>t support setting cookies when HTTP protocol not used (like Chrome)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Can focus testing on browsers that support cookies on files opened without HTTP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More robust option</a:t>
            </a:r>
          </a:p>
          <a:p>
            <a:pPr lvl="2" eaLnBrk="1" hangingPunct="1"/>
            <a:r>
              <a:rPr lang="en-US" altLang="en-US" dirty="0" smtClean="0">
                <a:ea typeface="ヒラギノ角ゴ Pro W3" pitchFamily="127" charset="-128"/>
              </a:rPr>
              <a:t>run local web server</a:t>
            </a:r>
          </a:p>
          <a:p>
            <a:pPr lvl="2" eaLnBrk="1" hangingPunct="1"/>
            <a:r>
              <a:rPr lang="en-US" altLang="en-US" dirty="0" smtClean="0">
                <a:ea typeface="ヒラギノ角ゴ Pro W3" pitchFamily="127" charset="-128"/>
              </a:rPr>
              <a:t>open files using HTTP protocol</a:t>
            </a:r>
          </a:p>
          <a:p>
            <a:pPr lvl="2" eaLnBrk="1" hangingPunct="1"/>
            <a:r>
              <a:rPr lang="en-US" altLang="en-US" dirty="0" smtClean="0">
                <a:ea typeface="ヒラギノ角ゴ Pro W3" pitchFamily="127" charset="-128"/>
              </a:rPr>
              <a:t>some code editors include built-in testing server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Creating and Modifying Cookies</a:t>
            </a:r>
          </a:p>
        </p:txBody>
      </p:sp>
    </p:spTree>
    <p:extLst>
      <p:ext uri="{BB962C8B-B14F-4D97-AF65-F5344CB8AC3E}">
        <p14:creationId xmlns:p14="http://schemas.microsoft.com/office/powerpoint/2010/main" val="101228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 the code on </a:t>
            </a:r>
            <a:r>
              <a:rPr lang="en-US" b="1" dirty="0" smtClean="0"/>
              <a:t>pages 639-642</a:t>
            </a:r>
            <a:r>
              <a:rPr lang="en-US" dirty="0" smtClean="0"/>
              <a:t> to enhance the “</a:t>
            </a:r>
            <a:r>
              <a:rPr lang="en-US" b="1" dirty="0" smtClean="0"/>
              <a:t>script2.js</a:t>
            </a:r>
            <a:r>
              <a:rPr lang="en-US" dirty="0" smtClean="0"/>
              <a:t>” file to create cookies containing the form field names and their values.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Exercise</a:t>
            </a:r>
            <a:r>
              <a:rPr lang="en-US" dirty="0" smtClean="0"/>
              <a:t>: Eating 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78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 dirty="0" smtClean="0">
                <a:latin typeface="Courier New" pitchFamily="49" charset="0"/>
                <a:ea typeface="ヒラギノ角ゴ Pro W3" pitchFamily="127" charset="-128"/>
              </a:rPr>
              <a:t>expires</a:t>
            </a:r>
            <a:r>
              <a:rPr lang="en-US" altLang="en-US" u="sng" dirty="0" smtClean="0">
                <a:ea typeface="ヒラギノ角ゴ Pro W3" pitchFamily="127" charset="-128"/>
              </a:rPr>
              <a:t> attribute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Determines how long a cookie can remain on a client system before being deleted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Cookies created without this attribute are available for the current browser session only.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Syntax: 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expires=</a:t>
            </a:r>
            <a:r>
              <a:rPr lang="en-US" altLang="en-US" i="1" dirty="0" smtClean="0">
                <a:latin typeface="Courier New" pitchFamily="49" charset="0"/>
                <a:ea typeface="ヒラギノ角ゴ Pro W3" pitchFamily="127" charset="-128"/>
              </a:rPr>
              <a:t>date</a:t>
            </a:r>
          </a:p>
          <a:p>
            <a:pPr lvl="2" eaLnBrk="1" hangingPunct="1"/>
            <a:r>
              <a:rPr lang="en-US" altLang="en-US" dirty="0" smtClean="0">
                <a:ea typeface="ヒラギノ角ゴ Pro W3" pitchFamily="127" charset="-128"/>
              </a:rPr>
              <a:t>name-value pair and the 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expires=</a:t>
            </a:r>
            <a:r>
              <a:rPr lang="en-US" altLang="en-US" i="1" dirty="0" smtClean="0">
                <a:latin typeface="Courier New" pitchFamily="49" charset="0"/>
                <a:ea typeface="ヒラギノ角ゴ Pro W3" pitchFamily="127" charset="-128"/>
              </a:rPr>
              <a:t>date</a:t>
            </a:r>
            <a:r>
              <a:rPr lang="en-US" altLang="en-US" i="1" dirty="0" smtClean="0">
                <a:ea typeface="ヒラギノ角ゴ Pro W3" pitchFamily="127" charset="-128"/>
              </a:rPr>
              <a:t> </a:t>
            </a:r>
            <a:r>
              <a:rPr lang="en-US" altLang="en-US" dirty="0" smtClean="0">
                <a:ea typeface="ヒラギノ角ゴ Pro W3" pitchFamily="127" charset="-128"/>
              </a:rPr>
              <a:t>pair separated by a semicolon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Do not encode 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expires</a:t>
            </a:r>
            <a:r>
              <a:rPr lang="en-US" altLang="en-US" dirty="0" smtClean="0">
                <a:ea typeface="ヒラギノ角ゴ Pro W3" pitchFamily="127" charset="-128"/>
              </a:rPr>
              <a:t> attribute using </a:t>
            </a:r>
            <a:r>
              <a:rPr lang="en-US" altLang="en-US" dirty="0" smtClean="0">
                <a:latin typeface="Courier New" panose="02070309020205020404" pitchFamily="49" charset="0"/>
                <a:ea typeface="ヒラギノ角ゴ Pro W3" pitchFamily="127" charset="-128"/>
                <a:cs typeface="Courier New" panose="02070309020205020404" pitchFamily="49" charset="0"/>
              </a:rPr>
              <a:t>encodeURIComponent() </a:t>
            </a:r>
            <a:r>
              <a:rPr lang="en-US" altLang="en-US" dirty="0" smtClean="0">
                <a:ea typeface="ヒラギノ角ゴ Pro W3" pitchFamily="127" charset="-128"/>
              </a:rPr>
              <a:t>method. JavaScript will not recognize a UTC date when it is in URI-encoded format.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Setting Cookie Expiration Dates</a:t>
            </a:r>
          </a:p>
        </p:txBody>
      </p:sp>
    </p:spTree>
    <p:extLst>
      <p:ext uri="{BB962C8B-B14F-4D97-AF65-F5344CB8AC3E}">
        <p14:creationId xmlns:p14="http://schemas.microsoft.com/office/powerpoint/2010/main" val="349309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Can manually type a string in UTC (</a:t>
            </a:r>
            <a:r>
              <a:rPr lang="en-US" altLang="en-US" i="1" dirty="0" smtClean="0">
                <a:ea typeface="ヒラギノ角ゴ Pro W3" pitchFamily="127" charset="-128"/>
              </a:rPr>
              <a:t>Coordinated Universal Time</a:t>
            </a:r>
            <a:r>
              <a:rPr lang="en-US" altLang="en-US" dirty="0" smtClean="0">
                <a:ea typeface="ヒラギノ角ゴ Pro W3" pitchFamily="127" charset="-128"/>
              </a:rPr>
              <a:t>) format or:</a:t>
            </a:r>
          </a:p>
          <a:p>
            <a:pPr lvl="2" eaLnBrk="1" hangingPunct="1"/>
            <a:r>
              <a:rPr lang="en-US" altLang="en-US" dirty="0" smtClean="0">
                <a:ea typeface="ヒラギノ角ゴ Pro W3" pitchFamily="127" charset="-128"/>
              </a:rPr>
              <a:t>Can create string with the 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Date</a:t>
            </a:r>
            <a:r>
              <a:rPr lang="en-US" altLang="en-US" dirty="0" smtClean="0">
                <a:ea typeface="ヒラギノ角ゴ Pro W3" pitchFamily="127" charset="-128"/>
              </a:rPr>
              <a:t> object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Use the </a:t>
            </a:r>
            <a:r>
              <a:rPr lang="en-US" altLang="en-US" dirty="0" err="1" smtClean="0">
                <a:latin typeface="Courier New" pitchFamily="49" charset="0"/>
                <a:ea typeface="ヒラギノ角ゴ Pro W3" pitchFamily="127" charset="-128"/>
              </a:rPr>
              <a:t>toUTCString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()</a:t>
            </a:r>
            <a:r>
              <a:rPr lang="en-US" altLang="en-US" dirty="0" smtClean="0">
                <a:ea typeface="ヒラギノ角ゴ Pro W3" pitchFamily="127" charset="-128"/>
              </a:rPr>
              <a:t> method to convert the 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Date</a:t>
            </a:r>
            <a:r>
              <a:rPr lang="en-US" altLang="en-US" dirty="0" smtClean="0">
                <a:ea typeface="ヒラギノ角ゴ Pro W3" pitchFamily="127" charset="-128"/>
              </a:rPr>
              <a:t> object to a string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Example:</a:t>
            </a:r>
          </a:p>
        </p:txBody>
      </p:sp>
      <p:sp>
        <p:nvSpPr>
          <p:cNvPr id="25604" name="Rectangle 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Creating and Modifying Cookies</a:t>
            </a:r>
          </a:p>
        </p:txBody>
      </p:sp>
      <p:sp>
        <p:nvSpPr>
          <p:cNvPr id="25606" name="Rectangle 8"/>
          <p:cNvSpPr>
            <a:spLocks noChangeArrowheads="1"/>
          </p:cNvSpPr>
          <p:nvPr/>
        </p:nvSpPr>
        <p:spPr bwMode="auto">
          <a:xfrm>
            <a:off x="609600" y="3810000"/>
            <a:ext cx="8153400" cy="1959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800" baseline="30000" dirty="0" err="1">
                <a:solidFill>
                  <a:srgbClr val="141413"/>
                </a:solidFill>
                <a:latin typeface="CourierNewPSMT" charset="0"/>
              </a:rPr>
              <a:t>expiresDate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= new </a:t>
            </a:r>
            <a:r>
              <a:rPr lang="en-US" altLang="en-US" sz="2800" baseline="30000" dirty="0">
                <a:solidFill>
                  <a:srgbClr val="00477B"/>
                </a:solidFill>
                <a:latin typeface="CourierNewPSMT" charset="0"/>
              </a:rPr>
              <a:t>Date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();</a:t>
            </a:r>
          </a:p>
          <a:p>
            <a:pPr eaLnBrk="1" hangingPunct="1"/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username </a:t>
            </a:r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800" baseline="30000" dirty="0">
                <a:solidFill>
                  <a:srgbClr val="00477B"/>
                </a:solidFill>
                <a:latin typeface="CourierNewPSMT" charset="0"/>
              </a:rPr>
              <a:t>document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.getElementById(</a:t>
            </a:r>
            <a:r>
              <a:rPr lang="en-US" altLang="en-US" sz="2800" baseline="30000" dirty="0">
                <a:solidFill>
                  <a:srgbClr val="007833"/>
                </a:solidFill>
                <a:latin typeface="CourierNewPSMT" charset="0"/>
              </a:rPr>
              <a:t>"username"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).value;</a:t>
            </a:r>
          </a:p>
          <a:p>
            <a:pPr eaLnBrk="1" hangingPunct="1"/>
            <a:r>
              <a:rPr lang="en-US" altLang="en-US" sz="2800" baseline="30000" dirty="0" err="1">
                <a:solidFill>
                  <a:srgbClr val="141413"/>
                </a:solidFill>
                <a:latin typeface="CourierNewPSMT" charset="0"/>
              </a:rPr>
              <a:t>expiresDate.setFullYear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2800" baseline="30000" dirty="0" err="1">
                <a:solidFill>
                  <a:srgbClr val="141413"/>
                </a:solidFill>
                <a:latin typeface="CourierNewPSMT" charset="0"/>
              </a:rPr>
              <a:t>expiresDate.getFullYear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() </a:t>
            </a:r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+ </a:t>
            </a:r>
            <a:r>
              <a:rPr lang="en-US" altLang="en-US" sz="2800" baseline="30000" dirty="0">
                <a:solidFill>
                  <a:srgbClr val="00477B"/>
                </a:solidFill>
                <a:latin typeface="CourierNewPSMT" charset="0"/>
              </a:rPr>
              <a:t>1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); </a:t>
            </a:r>
          </a:p>
          <a:p>
            <a:pPr eaLnBrk="1" hangingPunct="1"/>
            <a:r>
              <a:rPr lang="en-US" altLang="en-US" sz="2800" baseline="30000" dirty="0">
                <a:solidFill>
                  <a:srgbClr val="00477B"/>
                </a:solidFill>
                <a:latin typeface="CourierNewPSMT" charset="0"/>
              </a:rPr>
              <a:t>document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.cookie </a:t>
            </a:r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800" baseline="30000" dirty="0">
                <a:solidFill>
                  <a:srgbClr val="007833"/>
                </a:solidFill>
                <a:latin typeface="CourierNewPSMT" charset="0"/>
              </a:rPr>
              <a:t>"username=" </a:t>
            </a:r>
            <a:r>
              <a:rPr lang="en-US" altLang="en-US" sz="2800" baseline="30000" dirty="0" smtClean="0">
                <a:solidFill>
                  <a:srgbClr val="D67134"/>
                </a:solidFill>
                <a:latin typeface="CourierNewPSMT" charset="0"/>
              </a:rPr>
              <a:t>+</a:t>
            </a:r>
            <a:endParaRPr lang="en-US" altLang="en-US" sz="2800" baseline="30000" dirty="0">
              <a:solidFill>
                <a:srgbClr val="141413"/>
              </a:solidFill>
              <a:latin typeface="LucidaGrande" charset="0"/>
            </a:endParaRPr>
          </a:p>
          <a:p>
            <a:pPr eaLnBrk="1" hangingPunct="1"/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   </a:t>
            </a:r>
            <a:r>
              <a:rPr lang="en-US" altLang="en-US" sz="2800" baseline="30000" dirty="0" err="1">
                <a:solidFill>
                  <a:srgbClr val="141413"/>
                </a:solidFill>
                <a:latin typeface="CourierNewPSMT" charset="0"/>
              </a:rPr>
              <a:t>encodeURIComponent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(username) </a:t>
            </a:r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+ </a:t>
            </a:r>
            <a:r>
              <a:rPr lang="en-US" altLang="en-US" sz="2800" baseline="30000" dirty="0">
                <a:solidFill>
                  <a:srgbClr val="007833"/>
                </a:solidFill>
                <a:latin typeface="CourierNewPSMT" charset="0"/>
              </a:rPr>
              <a:t>"; expires=" </a:t>
            </a:r>
            <a:r>
              <a:rPr lang="en-US" altLang="en-US" sz="2800" baseline="30000" dirty="0" smtClean="0">
                <a:solidFill>
                  <a:srgbClr val="D67134"/>
                </a:solidFill>
                <a:latin typeface="CourierNewPSMT" charset="0"/>
              </a:rPr>
              <a:t>+</a:t>
            </a:r>
            <a:endParaRPr lang="en-US" altLang="en-US" sz="2800" baseline="30000" dirty="0">
              <a:solidFill>
                <a:srgbClr val="141413"/>
              </a:solidFill>
              <a:latin typeface="LucidaGrande" charset="0"/>
            </a:endParaRPr>
          </a:p>
          <a:p>
            <a:pPr eaLnBrk="1" hangingPunct="1"/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   </a:t>
            </a:r>
            <a:r>
              <a:rPr lang="en-US" altLang="en-US" sz="2800" baseline="30000" dirty="0" err="1">
                <a:solidFill>
                  <a:srgbClr val="141413"/>
                </a:solidFill>
                <a:latin typeface="CourierNewPSMT" charset="0"/>
              </a:rPr>
              <a:t>expiresDate.toUTCString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();</a:t>
            </a:r>
            <a:endParaRPr lang="en-US" altLang="en-US" sz="2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44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>
                <a:ea typeface="ヒラギノ角ゴ Pro W3" pitchFamily="127" charset="-128"/>
              </a:rPr>
              <a:t>Query string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Set of name-value pairs</a:t>
            </a:r>
          </a:p>
          <a:p>
            <a:pPr lvl="2" eaLnBrk="1" hangingPunct="1"/>
            <a:r>
              <a:rPr lang="en-US" altLang="en-US" dirty="0" smtClean="0">
                <a:ea typeface="ヒラギノ角ゴ Pro W3" pitchFamily="127" charset="-128"/>
              </a:rPr>
              <a:t>Appended to a target URL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Consists of a single text string that contains one or more pieces of information.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You can use a query string to pass information, such as search criteria, from one web page to another.</a:t>
            </a:r>
          </a:p>
        </p:txBody>
      </p:sp>
      <p:sp>
        <p:nvSpPr>
          <p:cNvPr id="614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Saving State Information with Query Strings</a:t>
            </a:r>
          </a:p>
        </p:txBody>
      </p:sp>
    </p:spTree>
    <p:extLst>
      <p:ext uri="{BB962C8B-B14F-4D97-AF65-F5344CB8AC3E}">
        <p14:creationId xmlns:p14="http://schemas.microsoft.com/office/powerpoint/2010/main" val="205741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 the code on </a:t>
            </a:r>
            <a:r>
              <a:rPr lang="en-US" b="1" dirty="0" smtClean="0"/>
              <a:t>pages 644-646</a:t>
            </a:r>
            <a:r>
              <a:rPr lang="en-US" dirty="0" smtClean="0"/>
              <a:t> which will verify that the cookies are at first session cookies and then convert them into persistent cookies.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Exercise</a:t>
            </a:r>
            <a:r>
              <a:rPr lang="en-US" dirty="0" smtClean="0"/>
              <a:t>: Eating 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66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Configuring availability of cookies to other web pages on the server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Use the 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path</a:t>
            </a:r>
            <a:r>
              <a:rPr lang="en-US" altLang="en-US" dirty="0" smtClean="0">
                <a:ea typeface="ヒラギノ角ゴ Pro W3" pitchFamily="127" charset="-128"/>
              </a:rPr>
              <a:t> attribute</a:t>
            </a:r>
          </a:p>
          <a:p>
            <a:pPr lvl="2" eaLnBrk="1" hangingPunct="1"/>
            <a:r>
              <a:rPr lang="en-US" altLang="en-US" dirty="0" smtClean="0">
                <a:ea typeface="ヒラギノ角ゴ Pro W3" pitchFamily="127" charset="-128"/>
              </a:rPr>
              <a:t>Default: the cookie is available to all web pages in the same directory</a:t>
            </a:r>
          </a:p>
          <a:p>
            <a:pPr lvl="2" eaLnBrk="1" hangingPunct="1"/>
            <a:r>
              <a:rPr lang="en-US" altLang="en-US" dirty="0" smtClean="0">
                <a:ea typeface="ヒラギノ角ゴ Pro W3" pitchFamily="127" charset="-128"/>
              </a:rPr>
              <a:t>To make cookie available to all directories on a server</a:t>
            </a:r>
          </a:p>
          <a:p>
            <a:pPr lvl="3" eaLnBrk="1" hangingPunct="1"/>
            <a:r>
              <a:rPr lang="en-US" altLang="en-US" dirty="0" smtClean="0">
                <a:ea typeface="ヒラギノ角ゴ Pro W3" pitchFamily="127" charset="-128"/>
              </a:rPr>
              <a:t>Use a slash to indicate directory</a:t>
            </a:r>
          </a:p>
          <a:p>
            <a:pPr lvl="3" eaLnBrk="1" hangingPunct="1"/>
            <a:r>
              <a:rPr lang="en-US" altLang="en-US" dirty="0" smtClean="0">
                <a:ea typeface="ヒラギノ角ゴ Pro W3" pitchFamily="127" charset="-128"/>
              </a:rPr>
              <a:t>Use ONLY a slash to indicate the ROOT directory</a:t>
            </a:r>
          </a:p>
        </p:txBody>
      </p:sp>
      <p:sp>
        <p:nvSpPr>
          <p:cNvPr id="2662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Creating and Modifying Cookies</a:t>
            </a:r>
          </a:p>
        </p:txBody>
      </p:sp>
    </p:spTree>
    <p:extLst>
      <p:ext uri="{BB962C8B-B14F-4D97-AF65-F5344CB8AC3E}">
        <p14:creationId xmlns:p14="http://schemas.microsoft.com/office/powerpoint/2010/main" val="331905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7620000" cy="4525963"/>
          </a:xfrm>
        </p:spPr>
        <p:txBody>
          <a:bodyPr>
            <a:normAutofit/>
          </a:bodyPr>
          <a:lstStyle/>
          <a:p>
            <a:pPr lvl="1" eaLnBrk="1" hangingPunct="1"/>
            <a:r>
              <a:rPr lang="en-US" altLang="en-US" u="sng" dirty="0" smtClean="0">
                <a:ea typeface="ヒラギノ角ゴ Pro W3" pitchFamily="127" charset="-128"/>
              </a:rPr>
              <a:t>Example</a:t>
            </a:r>
            <a:r>
              <a:rPr lang="en-US" altLang="en-US" dirty="0" smtClean="0">
                <a:ea typeface="ヒラギノ角ゴ Pro W3" pitchFamily="127" charset="-128"/>
              </a:rPr>
              <a:t>:</a:t>
            </a:r>
          </a:p>
          <a:p>
            <a:pPr lvl="2" eaLnBrk="1" hangingPunct="1">
              <a:buFontTx/>
              <a:buNone/>
            </a:pPr>
            <a:r>
              <a:rPr lang="en-US" altLang="en-US" sz="2400" baseline="30000" dirty="0" smtClean="0">
                <a:solidFill>
                  <a:srgbClr val="D67134"/>
                </a:solidFill>
                <a:latin typeface="CourierNewPSMT" charset="0"/>
                <a:ea typeface="ヒラギノ角ゴ Pro W3" pitchFamily="127" charset="-128"/>
              </a:rPr>
              <a:t>var </a:t>
            </a:r>
            <a:r>
              <a:rPr lang="en-US" altLang="en-US" sz="24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username </a:t>
            </a:r>
            <a:r>
              <a:rPr lang="en-US" altLang="en-US" sz="2400" baseline="30000" dirty="0" smtClean="0">
                <a:solidFill>
                  <a:srgbClr val="D67134"/>
                </a:solidFill>
                <a:latin typeface="CourierNewPSMT" charset="0"/>
                <a:ea typeface="ヒラギノ角ゴ Pro W3" pitchFamily="127" charset="-128"/>
              </a:rPr>
              <a:t>= </a:t>
            </a:r>
            <a:r>
              <a:rPr lang="en-US" altLang="en-US" sz="2400" baseline="30000" dirty="0" smtClean="0">
                <a:solidFill>
                  <a:srgbClr val="00477B"/>
                </a:solidFill>
                <a:latin typeface="CourierNewPSMT" charset="0"/>
                <a:ea typeface="ヒラギノ角ゴ Pro W3" pitchFamily="127" charset="-128"/>
              </a:rPr>
              <a:t>document</a:t>
            </a:r>
            <a:r>
              <a:rPr lang="en-US" altLang="en-US" sz="24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.getElementById(</a:t>
            </a:r>
            <a:r>
              <a:rPr lang="en-US" altLang="en-US" sz="2400" baseline="30000" dirty="0" smtClean="0">
                <a:solidFill>
                  <a:srgbClr val="007833"/>
                </a:solidFill>
                <a:latin typeface="CourierNewPSMT" charset="0"/>
                <a:ea typeface="ヒラギノ角ゴ Pro W3" pitchFamily="127" charset="-128"/>
              </a:rPr>
              <a:t>"username"</a:t>
            </a:r>
            <a:r>
              <a:rPr lang="en-US" altLang="en-US" sz="24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).value; </a:t>
            </a:r>
          </a:p>
          <a:p>
            <a:pPr lvl="2" eaLnBrk="1" hangingPunct="1">
              <a:buFontTx/>
              <a:buNone/>
            </a:pPr>
            <a:r>
              <a:rPr lang="en-US" altLang="en-US" sz="2400" baseline="30000" dirty="0" smtClean="0">
                <a:solidFill>
                  <a:srgbClr val="00477B"/>
                </a:solidFill>
                <a:latin typeface="CourierNewPSMT" charset="0"/>
                <a:ea typeface="ヒラギノ角ゴ Pro W3" pitchFamily="127" charset="-128"/>
              </a:rPr>
              <a:t>document</a:t>
            </a:r>
            <a:r>
              <a:rPr lang="en-US" altLang="en-US" sz="24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.cookie </a:t>
            </a:r>
            <a:r>
              <a:rPr lang="en-US" altLang="en-US" sz="2400" baseline="30000" dirty="0" smtClean="0">
                <a:solidFill>
                  <a:srgbClr val="D67134"/>
                </a:solidFill>
                <a:latin typeface="CourierNewPSMT" charset="0"/>
                <a:ea typeface="ヒラギノ角ゴ Pro W3" pitchFamily="127" charset="-128"/>
              </a:rPr>
              <a:t>= </a:t>
            </a:r>
            <a:r>
              <a:rPr lang="en-US" altLang="en-US" sz="2400" baseline="30000" dirty="0" smtClean="0">
                <a:solidFill>
                  <a:srgbClr val="007833"/>
                </a:solidFill>
                <a:latin typeface="CourierNewPSMT" charset="0"/>
                <a:ea typeface="ヒラギノ角ゴ Pro W3" pitchFamily="127" charset="-128"/>
              </a:rPr>
              <a:t>"username=" </a:t>
            </a:r>
            <a:r>
              <a:rPr lang="en-US" altLang="en-US" sz="2400" baseline="30000" dirty="0" smtClean="0">
                <a:solidFill>
                  <a:srgbClr val="D67134"/>
                </a:solidFill>
                <a:latin typeface="CourierNewPSMT" charset="0"/>
                <a:ea typeface="ヒラギノ角ゴ Pro W3" pitchFamily="127" charset="-128"/>
              </a:rPr>
              <a:t>+</a:t>
            </a:r>
            <a:endParaRPr lang="en-US" altLang="en-US" sz="2400" baseline="30000" dirty="0" smtClean="0">
              <a:solidFill>
                <a:srgbClr val="141413"/>
              </a:solidFill>
              <a:latin typeface="LucidaGrande" charset="0"/>
              <a:ea typeface="ヒラギノ角ゴ Pro W3" pitchFamily="127" charset="-128"/>
            </a:endParaRPr>
          </a:p>
          <a:p>
            <a:pPr lvl="2" eaLnBrk="1" hangingPunct="1">
              <a:buFontTx/>
              <a:buNone/>
            </a:pPr>
            <a:r>
              <a:rPr lang="en-US" altLang="en-US" sz="24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   encodeURIComponent(username </a:t>
            </a:r>
            <a:r>
              <a:rPr lang="en-US" altLang="en-US" sz="2400" baseline="30000" dirty="0" smtClean="0">
                <a:solidFill>
                  <a:srgbClr val="D67134"/>
                </a:solidFill>
                <a:latin typeface="CourierNewPSMT" charset="0"/>
                <a:ea typeface="ヒラギノ角ゴ Pro W3" pitchFamily="127" charset="-128"/>
              </a:rPr>
              <a:t>+ </a:t>
            </a:r>
            <a:r>
              <a:rPr lang="en-US" altLang="en-US" sz="2400" baseline="30000" dirty="0" smtClean="0">
                <a:solidFill>
                  <a:srgbClr val="007833"/>
                </a:solidFill>
                <a:latin typeface="CourierNewPSMT" charset="0"/>
                <a:ea typeface="ヒラギノ角ゴ Pro W3" pitchFamily="127" charset="-128"/>
              </a:rPr>
              <a:t>"; path=/advertising"</a:t>
            </a:r>
            <a:r>
              <a:rPr lang="en-US" altLang="en-US" sz="24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);</a:t>
            </a:r>
          </a:p>
          <a:p>
            <a:pPr lvl="2" eaLnBrk="1" hangingPunct="1">
              <a:buFontTx/>
              <a:buNone/>
            </a:pPr>
            <a:endParaRPr lang="en-US" altLang="en-US" sz="2400" baseline="30000" dirty="0">
              <a:solidFill>
                <a:srgbClr val="141413"/>
              </a:solidFill>
              <a:latin typeface="CourierNewPSMT" charset="0"/>
              <a:ea typeface="ヒラギノ角ゴ Pro W3" pitchFamily="127" charset="-128"/>
            </a:endParaRPr>
          </a:p>
          <a:p>
            <a:pPr lvl="2" eaLnBrk="1" hangingPunct="1">
              <a:buFontTx/>
              <a:buNone/>
            </a:pPr>
            <a:endParaRPr lang="en-US" altLang="en-US" sz="2400" baseline="30000" dirty="0" smtClean="0">
              <a:solidFill>
                <a:srgbClr val="141413"/>
              </a:solidFill>
              <a:latin typeface="CourierNewPSMT" charset="0"/>
              <a:ea typeface="ヒラギノ角ゴ Pro W3" pitchFamily="127" charset="-128"/>
            </a:endParaRPr>
          </a:p>
          <a:p>
            <a:pPr lvl="2" eaLnBrk="1" hangingPunct="1">
              <a:buFontTx/>
              <a:buNone/>
            </a:pPr>
            <a:endParaRPr lang="en-US" altLang="en-US" sz="2400" baseline="30000" dirty="0" smtClean="0">
              <a:solidFill>
                <a:srgbClr val="D67134"/>
              </a:solidFill>
              <a:latin typeface="CourierNewPSMT" charset="0"/>
              <a:ea typeface="ヒラギノ角ゴ Pro W3" pitchFamily="127" charset="-128"/>
            </a:endParaRPr>
          </a:p>
          <a:p>
            <a:pPr lvl="1" eaLnBrk="1" hangingPunct="1"/>
            <a:r>
              <a:rPr lang="en-US" altLang="en-US" u="sng" dirty="0" smtClean="0">
                <a:ea typeface="ヒラギノ角ゴ Pro W3" pitchFamily="127" charset="-128"/>
              </a:rPr>
              <a:t>Example</a:t>
            </a:r>
            <a:r>
              <a:rPr lang="en-US" altLang="en-US" dirty="0" smtClean="0">
                <a:ea typeface="ヒラギノ角ゴ Pro W3" pitchFamily="127" charset="-128"/>
              </a:rPr>
              <a:t>:</a:t>
            </a:r>
          </a:p>
          <a:p>
            <a:pPr lvl="2" eaLnBrk="1" hangingPunct="1">
              <a:buFontTx/>
              <a:buNone/>
            </a:pPr>
            <a:r>
              <a:rPr lang="en-US" altLang="en-US" sz="2400" baseline="30000" dirty="0" smtClean="0">
                <a:solidFill>
                  <a:srgbClr val="00477B"/>
                </a:solidFill>
                <a:latin typeface="CourierNewPSMT" charset="0"/>
                <a:ea typeface="ヒラギノ角ゴ Pro W3" pitchFamily="127" charset="-128"/>
              </a:rPr>
              <a:t>document</a:t>
            </a:r>
            <a:r>
              <a:rPr lang="en-US" altLang="en-US" sz="24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.cookie </a:t>
            </a:r>
            <a:r>
              <a:rPr lang="en-US" altLang="en-US" sz="2400" baseline="30000" dirty="0" smtClean="0">
                <a:solidFill>
                  <a:srgbClr val="D67134"/>
                </a:solidFill>
                <a:latin typeface="CourierNewPSMT" charset="0"/>
                <a:ea typeface="ヒラギノ角ゴ Pro W3" pitchFamily="127" charset="-128"/>
              </a:rPr>
              <a:t>= </a:t>
            </a:r>
            <a:r>
              <a:rPr lang="en-US" altLang="en-US" sz="2400" baseline="30000" dirty="0" smtClean="0">
                <a:solidFill>
                  <a:srgbClr val="007833"/>
                </a:solidFill>
                <a:latin typeface="CourierNewPSMT" charset="0"/>
                <a:ea typeface="ヒラギノ角ゴ Pro W3" pitchFamily="127" charset="-128"/>
              </a:rPr>
              <a:t>"username=" </a:t>
            </a:r>
            <a:r>
              <a:rPr lang="en-US" altLang="en-US" sz="2400" baseline="30000" dirty="0" smtClean="0">
                <a:solidFill>
                  <a:srgbClr val="D67134"/>
                </a:solidFill>
                <a:latin typeface="CourierNewPSMT" charset="0"/>
                <a:ea typeface="ヒラギノ角ゴ Pro W3" pitchFamily="127" charset="-128"/>
              </a:rPr>
              <a:t>+</a:t>
            </a:r>
            <a:endParaRPr lang="en-US" altLang="en-US" sz="2400" baseline="30000" dirty="0" smtClean="0">
              <a:solidFill>
                <a:srgbClr val="141413"/>
              </a:solidFill>
              <a:latin typeface="LucidaGrande" charset="0"/>
              <a:ea typeface="ヒラギノ角ゴ Pro W3" pitchFamily="127" charset="-128"/>
            </a:endParaRPr>
          </a:p>
          <a:p>
            <a:pPr lvl="2" eaLnBrk="1" hangingPunct="1">
              <a:buFontTx/>
              <a:buNone/>
            </a:pPr>
            <a:r>
              <a:rPr lang="en-US" altLang="en-US" sz="24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   encodeURIComponent(username </a:t>
            </a:r>
            <a:r>
              <a:rPr lang="en-US" altLang="en-US" sz="2400" baseline="30000" dirty="0" smtClean="0">
                <a:solidFill>
                  <a:srgbClr val="D67134"/>
                </a:solidFill>
                <a:latin typeface="CourierNewPSMT" charset="0"/>
                <a:ea typeface="ヒラギノ角ゴ Pro W3" pitchFamily="127" charset="-128"/>
              </a:rPr>
              <a:t>+ </a:t>
            </a:r>
            <a:r>
              <a:rPr lang="en-US" altLang="en-US" sz="2400" baseline="30000" dirty="0" smtClean="0">
                <a:solidFill>
                  <a:srgbClr val="007833"/>
                </a:solidFill>
                <a:latin typeface="CourierNewPSMT" charset="0"/>
                <a:ea typeface="ヒラギノ角ゴ Pro W3" pitchFamily="127" charset="-128"/>
              </a:rPr>
              <a:t>"; path=/"</a:t>
            </a:r>
            <a:r>
              <a:rPr lang="en-US" altLang="en-US" sz="24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);</a:t>
            </a:r>
            <a:endParaRPr lang="en-US" altLang="en-US" sz="2400" dirty="0" smtClean="0">
              <a:ea typeface="ヒラギノ角ゴ Pro W3" pitchFamily="127" charset="-128"/>
            </a:endParaRPr>
          </a:p>
          <a:p>
            <a:pPr lvl="1" eaLnBrk="1" hangingPunct="1"/>
            <a:r>
              <a:rPr lang="en-US" altLang="en-US" sz="1900" dirty="0" smtClean="0">
                <a:ea typeface="ヒラギノ角ゴ Pro W3" pitchFamily="127" charset="-128"/>
              </a:rPr>
              <a:t>If cookies from other programs are stored in the same directory it can cause the JavaScript program to run erratically. Try to place a JavaScript program that creates cookies in its own directory.</a:t>
            </a: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Creating and Modifying Cookies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77000" y="2819400"/>
            <a:ext cx="25908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Cookie is available to all the web pages located in the /advertising directory or any of its subdirectories</a:t>
            </a:r>
            <a:endParaRPr lang="en-US" sz="1400" dirty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5562600" y="2667000"/>
            <a:ext cx="91440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477000" y="4191000"/>
            <a:ext cx="141737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Root directory</a:t>
            </a:r>
            <a:endParaRPr lang="en-US" sz="14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410200" y="4344888"/>
            <a:ext cx="1066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03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5"/>
          <p:cNvSpPr>
            <a:spLocks noGrp="1" noChangeArrowheads="1"/>
          </p:cNvSpPr>
          <p:nvPr>
            <p:ph idx="1"/>
          </p:nvPr>
        </p:nvSpPr>
        <p:spPr>
          <a:xfrm>
            <a:off x="152400" y="1481328"/>
            <a:ext cx="8839200" cy="4525963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Sharing cookies across a domain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use the 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domain</a:t>
            </a:r>
            <a:r>
              <a:rPr lang="en-US" altLang="en-US" dirty="0" smtClean="0">
                <a:ea typeface="ヒラギノ角ゴ Pro W3" pitchFamily="127" charset="-128"/>
              </a:rPr>
              <a:t> attribute when sharing cookies across multiple servers in the same domain.</a:t>
            </a:r>
            <a:br>
              <a:rPr lang="en-US" altLang="en-US" dirty="0" smtClean="0">
                <a:ea typeface="ヒラギノ角ゴ Pro W3" pitchFamily="127" charset="-128"/>
              </a:rPr>
            </a:br>
            <a:endParaRPr lang="en-US" altLang="en-US" dirty="0" smtClean="0">
              <a:ea typeface="ヒラギノ角ゴ Pro W3" pitchFamily="127" charset="-128"/>
            </a:endParaRPr>
          </a:p>
          <a:p>
            <a:pPr lvl="2" eaLnBrk="1" hangingPunct="1"/>
            <a:r>
              <a:rPr lang="en-US" altLang="en-US" u="sng" dirty="0" smtClean="0">
                <a:ea typeface="ヒラギノ角ゴ Pro W3" pitchFamily="127" charset="-128"/>
              </a:rPr>
              <a:t>Example</a:t>
            </a:r>
            <a:r>
              <a:rPr lang="en-US" altLang="en-US" dirty="0" smtClean="0">
                <a:ea typeface="ヒラギノ角ゴ Pro W3" pitchFamily="127" charset="-128"/>
              </a:rPr>
              <a:t>:</a:t>
            </a:r>
          </a:p>
          <a:p>
            <a:pPr lvl="2" eaLnBrk="1" hangingPunct="1">
              <a:buNone/>
            </a:pPr>
            <a:endParaRPr lang="en-US" altLang="en-US" dirty="0" smtClean="0">
              <a:ea typeface="ヒラギノ角ゴ Pro W3" pitchFamily="127" charset="-128"/>
            </a:endParaRPr>
          </a:p>
          <a:p>
            <a:pPr lvl="2">
              <a:buFontTx/>
              <a:buNone/>
            </a:pPr>
            <a:r>
              <a:rPr lang="en-US" altLang="en-US" sz="2400" baseline="30000" dirty="0" smtClean="0">
                <a:solidFill>
                  <a:srgbClr val="D67134"/>
                </a:solidFill>
                <a:latin typeface="CourierNewPSMT" charset="0"/>
                <a:ea typeface="ヒラギノ角ゴ Pro W3" pitchFamily="127" charset="-128"/>
              </a:rPr>
              <a:t>var </a:t>
            </a:r>
            <a:r>
              <a:rPr lang="en-US" altLang="en-US" sz="24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username </a:t>
            </a:r>
            <a:r>
              <a:rPr lang="en-US" altLang="en-US" sz="2400" baseline="30000" dirty="0" smtClean="0">
                <a:solidFill>
                  <a:srgbClr val="D67134"/>
                </a:solidFill>
                <a:latin typeface="CourierNewPSMT" charset="0"/>
                <a:ea typeface="ヒラギノ角ゴ Pro W3" pitchFamily="127" charset="-128"/>
              </a:rPr>
              <a:t>= </a:t>
            </a:r>
            <a:r>
              <a:rPr lang="en-US" altLang="en-US" sz="2400" baseline="30000" dirty="0" smtClean="0">
                <a:solidFill>
                  <a:srgbClr val="00477B"/>
                </a:solidFill>
                <a:latin typeface="CourierNewPSMT" charset="0"/>
                <a:ea typeface="ヒラギノ角ゴ Pro W3" pitchFamily="127" charset="-128"/>
              </a:rPr>
              <a:t>document</a:t>
            </a:r>
            <a:r>
              <a:rPr lang="en-US" altLang="en-US" sz="24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.getElementById(</a:t>
            </a:r>
            <a:r>
              <a:rPr lang="en-US" altLang="en-US" sz="2400" baseline="30000" dirty="0" smtClean="0">
                <a:solidFill>
                  <a:srgbClr val="007833"/>
                </a:solidFill>
                <a:latin typeface="CourierNewPSMT" charset="0"/>
                <a:ea typeface="ヒラギノ角ゴ Pro W3" pitchFamily="127" charset="-128"/>
              </a:rPr>
              <a:t>"username"</a:t>
            </a:r>
            <a:r>
              <a:rPr lang="en-US" altLang="en-US" sz="24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).value; </a:t>
            </a:r>
          </a:p>
          <a:p>
            <a:pPr lvl="2">
              <a:buFontTx/>
              <a:buNone/>
            </a:pPr>
            <a:r>
              <a:rPr lang="en-US" altLang="en-US" sz="2400" baseline="30000" dirty="0" smtClean="0">
                <a:solidFill>
                  <a:srgbClr val="00477B"/>
                </a:solidFill>
                <a:latin typeface="CourierNewPSMT" charset="0"/>
                <a:ea typeface="ヒラギノ角ゴ Pro W3" pitchFamily="127" charset="-128"/>
              </a:rPr>
              <a:t>document</a:t>
            </a:r>
            <a:r>
              <a:rPr lang="en-US" altLang="en-US" sz="24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.cookie </a:t>
            </a:r>
            <a:r>
              <a:rPr lang="en-US" altLang="en-US" sz="2400" baseline="30000" dirty="0" smtClean="0">
                <a:solidFill>
                  <a:srgbClr val="D67134"/>
                </a:solidFill>
                <a:latin typeface="CourierNewPSMT" charset="0"/>
                <a:ea typeface="ヒラギノ角ゴ Pro W3" pitchFamily="127" charset="-128"/>
              </a:rPr>
              <a:t>= </a:t>
            </a:r>
            <a:r>
              <a:rPr lang="en-US" altLang="en-US" sz="2400" baseline="30000" dirty="0" smtClean="0">
                <a:solidFill>
                  <a:srgbClr val="007833"/>
                </a:solidFill>
                <a:latin typeface="CourierNewPSMT" charset="0"/>
                <a:ea typeface="ヒラギノ角ゴ Pro W3" pitchFamily="127" charset="-128"/>
              </a:rPr>
              <a:t>"username=" </a:t>
            </a:r>
            <a:r>
              <a:rPr lang="en-US" altLang="en-US" sz="2400" baseline="30000" dirty="0" smtClean="0">
                <a:solidFill>
                  <a:srgbClr val="D67134"/>
                </a:solidFill>
                <a:latin typeface="CourierNewPSMT" charset="0"/>
                <a:ea typeface="ヒラギノ角ゴ Pro W3" pitchFamily="127" charset="-128"/>
              </a:rPr>
              <a:t>+</a:t>
            </a:r>
            <a:r>
              <a:rPr lang="en-US" altLang="en-US" sz="2400" baseline="30000" dirty="0" smtClean="0">
                <a:solidFill>
                  <a:srgbClr val="141413"/>
                </a:solidFill>
                <a:latin typeface="LucidaGrande" charset="0"/>
                <a:ea typeface="ヒラギノ角ゴ Pro W3" pitchFamily="127" charset="-128"/>
              </a:rPr>
              <a:t> </a:t>
            </a:r>
            <a:r>
              <a:rPr lang="en-US" altLang="en-US" sz="24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encodeURIComponent(username </a:t>
            </a:r>
            <a:r>
              <a:rPr lang="en-US" altLang="en-US" sz="2400" baseline="30000" dirty="0" smtClean="0">
                <a:solidFill>
                  <a:srgbClr val="D67134"/>
                </a:solidFill>
                <a:latin typeface="CourierNewPSMT" charset="0"/>
                <a:ea typeface="ヒラギノ角ゴ Pro W3" pitchFamily="127" charset="-128"/>
              </a:rPr>
              <a:t>+</a:t>
            </a:r>
            <a:r>
              <a:rPr lang="en-US" altLang="en-US" sz="2400" baseline="30000" dirty="0" smtClean="0">
                <a:solidFill>
                  <a:srgbClr val="141413"/>
                </a:solidFill>
                <a:latin typeface="LucidaGrande" charset="0"/>
                <a:ea typeface="ヒラギノ角ゴ Pro W3" pitchFamily="127" charset="-128"/>
              </a:rPr>
              <a:t> </a:t>
            </a:r>
            <a:r>
              <a:rPr lang="en-US" altLang="en-US" sz="2400" baseline="30000" dirty="0" smtClean="0">
                <a:solidFill>
                  <a:srgbClr val="007833"/>
                </a:solidFill>
                <a:latin typeface="CourierNewPSMT" charset="0"/>
                <a:ea typeface="ヒラギノ角ゴ Pro W3" pitchFamily="127" charset="-128"/>
              </a:rPr>
              <a:t>"; domain=.example.com"</a:t>
            </a:r>
            <a:r>
              <a:rPr lang="en-US" altLang="en-US" sz="24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);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Creating and Modifying Cookies</a:t>
            </a:r>
          </a:p>
        </p:txBody>
      </p:sp>
    </p:spTree>
    <p:extLst>
      <p:ext uri="{BB962C8B-B14F-4D97-AF65-F5344CB8AC3E}">
        <p14:creationId xmlns:p14="http://schemas.microsoft.com/office/powerpoint/2010/main" val="214357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Securing cookie transmissions</a:t>
            </a:r>
            <a:endParaRPr lang="en-US" altLang="en-US" dirty="0" smtClean="0">
              <a:latin typeface="Courier New" pitchFamily="49" charset="0"/>
              <a:ea typeface="ヒラギノ角ゴ Pro W3" pitchFamily="127" charset="-128"/>
            </a:endParaRPr>
          </a:p>
          <a:p>
            <a:pPr lvl="1" eaLnBrk="1" hangingPunct="1"/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secure</a:t>
            </a:r>
            <a:r>
              <a:rPr lang="en-US" altLang="en-US" dirty="0" smtClean="0">
                <a:ea typeface="ヒラギノ角ゴ Pro W3" pitchFamily="127" charset="-128"/>
              </a:rPr>
              <a:t> attribute</a:t>
            </a:r>
          </a:p>
          <a:p>
            <a:pPr lvl="2" eaLnBrk="1" hangingPunct="1"/>
            <a:r>
              <a:rPr lang="en-US" altLang="en-US" dirty="0" smtClean="0">
                <a:ea typeface="ヒラギノ角ゴ Pro W3" pitchFamily="127" charset="-128"/>
              </a:rPr>
              <a:t>Indicates cookie can only be transmitted across a secure Internet connection</a:t>
            </a:r>
          </a:p>
          <a:p>
            <a:pPr lvl="3" eaLnBrk="1" hangingPunct="1"/>
            <a:r>
              <a:rPr lang="en-US" altLang="en-US" dirty="0" smtClean="0">
                <a:ea typeface="ヒラギノ角ゴ Pro W3" pitchFamily="127" charset="-128"/>
              </a:rPr>
              <a:t>Using HTTPS or another security protocol</a:t>
            </a:r>
          </a:p>
          <a:p>
            <a:pPr lvl="2" eaLnBrk="1" hangingPunct="1"/>
            <a:r>
              <a:rPr lang="en-US" altLang="en-US" dirty="0" smtClean="0">
                <a:ea typeface="ヒラギノ角ゴ Pro W3" pitchFamily="127" charset="-128"/>
              </a:rPr>
              <a:t>Example:</a:t>
            </a:r>
          </a:p>
          <a:p>
            <a:pPr lvl="2" eaLnBrk="1" hangingPunct="1">
              <a:buNone/>
            </a:pPr>
            <a:endParaRPr lang="en-US" altLang="en-US" dirty="0" smtClean="0">
              <a:ea typeface="ヒラギノ角ゴ Pro W3" pitchFamily="127" charset="-128"/>
            </a:endParaRPr>
          </a:p>
          <a:p>
            <a:pPr lvl="2">
              <a:buFontTx/>
              <a:buNone/>
            </a:pPr>
            <a:r>
              <a:rPr lang="en-US" altLang="en-US" sz="2400" baseline="30000" dirty="0" smtClean="0">
                <a:solidFill>
                  <a:srgbClr val="D67134"/>
                </a:solidFill>
                <a:latin typeface="CourierNewPSMT" charset="0"/>
                <a:ea typeface="ヒラギノ角ゴ Pro W3" pitchFamily="127" charset="-128"/>
              </a:rPr>
              <a:t>var </a:t>
            </a:r>
            <a:r>
              <a:rPr lang="en-US" altLang="en-US" sz="24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username </a:t>
            </a:r>
            <a:r>
              <a:rPr lang="en-US" altLang="en-US" sz="2400" baseline="30000" dirty="0" smtClean="0">
                <a:solidFill>
                  <a:srgbClr val="D67134"/>
                </a:solidFill>
                <a:latin typeface="CourierNewPSMT" charset="0"/>
                <a:ea typeface="ヒラギノ角ゴ Pro W3" pitchFamily="127" charset="-128"/>
              </a:rPr>
              <a:t>= </a:t>
            </a:r>
            <a:r>
              <a:rPr lang="en-US" altLang="en-US" sz="2400" baseline="30000" dirty="0" smtClean="0">
                <a:solidFill>
                  <a:srgbClr val="00477B"/>
                </a:solidFill>
                <a:latin typeface="CourierNewPSMT" charset="0"/>
                <a:ea typeface="ヒラギノ角ゴ Pro W3" pitchFamily="127" charset="-128"/>
              </a:rPr>
              <a:t>document</a:t>
            </a:r>
            <a:r>
              <a:rPr lang="en-US" altLang="en-US" sz="24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.getElementById(</a:t>
            </a:r>
            <a:r>
              <a:rPr lang="en-US" altLang="en-US" sz="2400" baseline="30000" dirty="0" smtClean="0">
                <a:solidFill>
                  <a:srgbClr val="007833"/>
                </a:solidFill>
                <a:latin typeface="CourierNewPSMT" charset="0"/>
                <a:ea typeface="ヒラギノ角ゴ Pro W3" pitchFamily="127" charset="-128"/>
              </a:rPr>
              <a:t>"username"</a:t>
            </a:r>
            <a:r>
              <a:rPr lang="en-US" altLang="en-US" sz="24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).value; </a:t>
            </a:r>
            <a:r>
              <a:rPr lang="en-US" altLang="en-US" sz="2400" baseline="30000" dirty="0" smtClean="0">
                <a:solidFill>
                  <a:srgbClr val="00477B"/>
                </a:solidFill>
                <a:latin typeface="CourierNewPSMT" charset="0"/>
                <a:ea typeface="ヒラギノ角ゴ Pro W3" pitchFamily="127" charset="-128"/>
              </a:rPr>
              <a:t>document</a:t>
            </a:r>
            <a:r>
              <a:rPr lang="en-US" altLang="en-US" sz="24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.cookie </a:t>
            </a:r>
            <a:r>
              <a:rPr lang="en-US" altLang="en-US" sz="2400" baseline="30000" dirty="0" smtClean="0">
                <a:solidFill>
                  <a:srgbClr val="D67134"/>
                </a:solidFill>
                <a:latin typeface="CourierNewPSMT" charset="0"/>
                <a:ea typeface="ヒラギノ角ゴ Pro W3" pitchFamily="127" charset="-128"/>
              </a:rPr>
              <a:t>= </a:t>
            </a:r>
            <a:r>
              <a:rPr lang="en-US" altLang="en-US" sz="2400" baseline="30000" dirty="0" smtClean="0">
                <a:solidFill>
                  <a:srgbClr val="007833"/>
                </a:solidFill>
                <a:latin typeface="CourierNewPSMT" charset="0"/>
                <a:ea typeface="ヒラギノ角ゴ Pro W3" pitchFamily="127" charset="-128"/>
              </a:rPr>
              <a:t>"username=" </a:t>
            </a:r>
            <a:r>
              <a:rPr lang="en-US" altLang="en-US" sz="2400" baseline="30000" dirty="0" smtClean="0">
                <a:solidFill>
                  <a:srgbClr val="D67134"/>
                </a:solidFill>
                <a:latin typeface="CourierNewPSMT" charset="0"/>
                <a:ea typeface="ヒラギノ角ゴ Pro W3" pitchFamily="127" charset="-128"/>
              </a:rPr>
              <a:t>+</a:t>
            </a:r>
            <a:r>
              <a:rPr lang="en-US" altLang="en-US" sz="2400" baseline="30000" dirty="0" smtClean="0">
                <a:solidFill>
                  <a:srgbClr val="141413"/>
                </a:solidFill>
                <a:latin typeface="LucidaGrande" charset="0"/>
                <a:ea typeface="ヒラギノ角ゴ Pro W3" pitchFamily="127" charset="-128"/>
              </a:rPr>
              <a:t> </a:t>
            </a:r>
            <a:r>
              <a:rPr lang="en-US" altLang="en-US" sz="24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encodeURIComponent(username </a:t>
            </a:r>
            <a:r>
              <a:rPr lang="en-US" altLang="en-US" sz="2400" baseline="30000" dirty="0" smtClean="0">
                <a:solidFill>
                  <a:srgbClr val="D67134"/>
                </a:solidFill>
                <a:latin typeface="CourierNewPSMT" charset="0"/>
                <a:ea typeface="ヒラギノ角ゴ Pro W3" pitchFamily="127" charset="-128"/>
              </a:rPr>
              <a:t>+ </a:t>
            </a:r>
            <a:r>
              <a:rPr lang="en-US" altLang="en-US" sz="2400" baseline="30000" dirty="0" smtClean="0">
                <a:solidFill>
                  <a:srgbClr val="007833"/>
                </a:solidFill>
                <a:latin typeface="CourierNewPSMT" charset="0"/>
                <a:ea typeface="ヒラギノ角ゴ Pro W3" pitchFamily="127" charset="-128"/>
              </a:rPr>
              <a:t>"; secure=true"</a:t>
            </a:r>
            <a:r>
              <a:rPr lang="en-US" altLang="en-US" sz="24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);</a:t>
            </a:r>
            <a:endParaRPr lang="en-US" altLang="en-US" sz="2400" dirty="0" smtClean="0">
              <a:latin typeface="Courier New" pitchFamily="49" charset="0"/>
              <a:ea typeface="ヒラギノ角ゴ Pro W3" pitchFamily="127" charset="-128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Creating and Modifying Cookies</a:t>
            </a:r>
          </a:p>
        </p:txBody>
      </p:sp>
    </p:spTree>
    <p:extLst>
      <p:ext uri="{BB962C8B-B14F-4D97-AF65-F5344CB8AC3E}">
        <p14:creationId xmlns:p14="http://schemas.microsoft.com/office/powerpoint/2010/main" val="417262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Cookies are available in the </a:t>
            </a:r>
            <a:r>
              <a:rPr lang="en-US" altLang="en-US" dirty="0" smtClean="0">
                <a:latin typeface="Courier New" panose="02070309020205020404" pitchFamily="49" charset="0"/>
                <a:ea typeface="ヒラギノ角ゴ Pro W3" pitchFamily="127" charset="-128"/>
                <a:cs typeface="Courier New" panose="02070309020205020404" pitchFamily="49" charset="0"/>
              </a:rPr>
              <a:t>cookie</a:t>
            </a:r>
            <a:r>
              <a:rPr lang="en-US" altLang="en-US" dirty="0" smtClean="0">
                <a:ea typeface="ヒラギノ角ゴ Pro W3" pitchFamily="127" charset="-128"/>
              </a:rPr>
              <a:t> property of the </a:t>
            </a:r>
            <a:r>
              <a:rPr lang="en-US" altLang="en-US" dirty="0" smtClean="0">
                <a:latin typeface="Courier New" panose="02070309020205020404" pitchFamily="49" charset="0"/>
                <a:ea typeface="ヒラギノ角ゴ Pro W3" pitchFamily="127" charset="-128"/>
                <a:cs typeface="Courier New" panose="02070309020205020404" pitchFamily="49" charset="0"/>
              </a:rPr>
              <a:t>Document</a:t>
            </a:r>
            <a:r>
              <a:rPr lang="en-US" altLang="en-US" dirty="0" smtClean="0">
                <a:ea typeface="ヒラギノ角ゴ Pro W3" pitchFamily="127" charset="-128"/>
              </a:rPr>
              <a:t> object.</a:t>
            </a:r>
          </a:p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Each cookie is a continuous string that must be parsed before the data can be used.</a:t>
            </a:r>
          </a:p>
          <a:p>
            <a:pPr eaLnBrk="1" hangingPunct="1"/>
            <a:r>
              <a:rPr lang="en-US" altLang="en-US" u="sng" dirty="0" smtClean="0">
                <a:ea typeface="ヒラギノ角ゴ Pro W3" pitchFamily="127" charset="-128"/>
              </a:rPr>
              <a:t>Parsing a cookie (2 steps):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Decode it using the </a:t>
            </a:r>
            <a:r>
              <a:rPr lang="en-US" altLang="en-US" dirty="0" err="1" smtClean="0">
                <a:latin typeface="Courier New" pitchFamily="49" charset="0"/>
                <a:ea typeface="ヒラギノ角ゴ Pro W3" pitchFamily="127" charset="-128"/>
              </a:rPr>
              <a:t>decodeURIComponent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()</a:t>
            </a:r>
            <a:r>
              <a:rPr lang="en-US" altLang="en-US" dirty="0" smtClean="0">
                <a:ea typeface="ヒラギノ角ゴ Pro W3" pitchFamily="127" charset="-128"/>
              </a:rPr>
              <a:t> function.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Use the 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String</a:t>
            </a:r>
            <a:r>
              <a:rPr lang="en-US" altLang="en-US" dirty="0" smtClean="0">
                <a:ea typeface="ヒラギノ角ゴ Pro W3" pitchFamily="127" charset="-128"/>
              </a:rPr>
              <a:t> object methods to extract individual name-value pairs.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Similar to parsing query strings</a:t>
            </a:r>
          </a:p>
          <a:p>
            <a:pPr lvl="2" eaLnBrk="1" hangingPunct="1"/>
            <a:r>
              <a:rPr lang="en-US" altLang="en-US" dirty="0" smtClean="0">
                <a:ea typeface="ヒラギノ角ゴ Pro W3" pitchFamily="127" charset="-128"/>
              </a:rPr>
              <a:t>Do not need to remove the question mark at the beginning of the string</a:t>
            </a:r>
          </a:p>
          <a:p>
            <a:pPr lvl="2" eaLnBrk="1" hangingPunct="1"/>
            <a:r>
              <a:rPr lang="en-US" altLang="en-US" dirty="0" smtClean="0">
                <a:ea typeface="ヒラギノ角ゴ Pro W3" pitchFamily="127" charset="-128"/>
              </a:rPr>
              <a:t>Individual cookies separated by a semicolon and a space instead of ampersands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Reading Cookies with JavaScript</a:t>
            </a:r>
          </a:p>
        </p:txBody>
      </p:sp>
    </p:spTree>
    <p:extLst>
      <p:ext uri="{BB962C8B-B14F-4D97-AF65-F5344CB8AC3E}">
        <p14:creationId xmlns:p14="http://schemas.microsoft.com/office/powerpoint/2010/main" val="322243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533400" y="1524000"/>
            <a:ext cx="8153400" cy="1672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sz="2800" baseline="30000" dirty="0">
                <a:solidFill>
                  <a:srgbClr val="00477B"/>
                </a:solidFill>
                <a:latin typeface="CourierNewPSMT" charset="0"/>
              </a:rPr>
              <a:t>document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.cookie </a:t>
            </a:r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800" baseline="30000" dirty="0">
                <a:solidFill>
                  <a:srgbClr val="007833"/>
                </a:solidFill>
                <a:latin typeface="CourierNewPSMT" charset="0"/>
              </a:rPr>
              <a:t>"username=" </a:t>
            </a:r>
            <a:r>
              <a:rPr lang="en-US" altLang="en-US" sz="2800" baseline="30000" dirty="0" smtClean="0">
                <a:solidFill>
                  <a:srgbClr val="D67134"/>
                </a:solidFill>
                <a:latin typeface="CourierNewPSMT" charset="0"/>
              </a:rPr>
              <a:t>+</a:t>
            </a:r>
            <a:r>
              <a:rPr lang="en-US" altLang="en-US" sz="2800" baseline="30000" dirty="0" smtClean="0">
                <a:solidFill>
                  <a:srgbClr val="141413"/>
                </a:solidFill>
                <a:latin typeface="LucidaGrande" charset="0"/>
              </a:rPr>
              <a:t> </a:t>
            </a:r>
            <a:r>
              <a:rPr lang="en-US" altLang="en-US" sz="2800" baseline="30000" dirty="0" err="1" smtClean="0">
                <a:solidFill>
                  <a:srgbClr val="141413"/>
                </a:solidFill>
                <a:latin typeface="CourierNewPSMT" charset="0"/>
              </a:rPr>
              <a:t>encodeURIComponent</a:t>
            </a:r>
            <a:r>
              <a:rPr lang="en-US" altLang="en-US" sz="2800" baseline="30000" dirty="0" smtClean="0">
                <a:solidFill>
                  <a:srgbClr val="141413"/>
                </a:solidFill>
                <a:latin typeface="CourierNewPSMT" charset="0"/>
              </a:rPr>
              <a:t>(username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);</a:t>
            </a:r>
          </a:p>
          <a:p>
            <a:pPr eaLnBrk="1" hangingPunct="1"/>
            <a:r>
              <a:rPr lang="en-US" altLang="en-US" sz="2800" baseline="30000" dirty="0">
                <a:solidFill>
                  <a:srgbClr val="00477B"/>
                </a:solidFill>
                <a:latin typeface="CourierNewPSMT" charset="0"/>
              </a:rPr>
              <a:t>document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.cookie </a:t>
            </a:r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800" baseline="30000" dirty="0">
                <a:solidFill>
                  <a:srgbClr val="007833"/>
                </a:solidFill>
                <a:latin typeface="CourierNewPSMT" charset="0"/>
              </a:rPr>
              <a:t>"member=" </a:t>
            </a:r>
            <a:r>
              <a:rPr lang="en-US" altLang="en-US" sz="2800" baseline="30000" dirty="0" smtClean="0">
                <a:solidFill>
                  <a:srgbClr val="D67134"/>
                </a:solidFill>
                <a:latin typeface="CourierNewPSMT" charset="0"/>
              </a:rPr>
              <a:t>+</a:t>
            </a:r>
            <a:r>
              <a:rPr lang="en-US" altLang="en-US" sz="2800" baseline="30000" dirty="0" smtClean="0">
                <a:solidFill>
                  <a:srgbClr val="141413"/>
                </a:solidFill>
                <a:latin typeface="LucidaGrande" charset="0"/>
              </a:rPr>
              <a:t> </a:t>
            </a:r>
            <a:r>
              <a:rPr lang="en-US" altLang="en-US" sz="2800" baseline="30000" dirty="0" err="1" smtClean="0">
                <a:solidFill>
                  <a:srgbClr val="141413"/>
                </a:solidFill>
                <a:latin typeface="CourierNewPSMT" charset="0"/>
              </a:rPr>
              <a:t>encodeURIComponent</a:t>
            </a:r>
            <a:r>
              <a:rPr lang="en-US" altLang="en-US" sz="2800" baseline="30000" dirty="0" smtClean="0">
                <a:solidFill>
                  <a:srgbClr val="141413"/>
                </a:solidFill>
                <a:latin typeface="CourierNewPSMT" charset="0"/>
              </a:rPr>
              <a:t>(member); </a:t>
            </a:r>
          </a:p>
          <a:p>
            <a:pPr eaLnBrk="1" hangingPunct="1"/>
            <a:r>
              <a:rPr lang="en-US" altLang="en-US" sz="2800" baseline="30000" dirty="0" smtClean="0">
                <a:solidFill>
                  <a:srgbClr val="00477B"/>
                </a:solidFill>
                <a:latin typeface="CourierNewPSMT" charset="0"/>
              </a:rPr>
              <a:t>document</a:t>
            </a:r>
            <a:r>
              <a:rPr lang="en-US" altLang="en-US" sz="2800" baseline="30000" dirty="0" smtClean="0">
                <a:solidFill>
                  <a:srgbClr val="141413"/>
                </a:solidFill>
                <a:latin typeface="CourierNewPSMT" charset="0"/>
              </a:rPr>
              <a:t>.cookie </a:t>
            </a:r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800" baseline="30000" dirty="0">
                <a:solidFill>
                  <a:srgbClr val="007833"/>
                </a:solidFill>
                <a:latin typeface="CourierNewPSMT" charset="0"/>
              </a:rPr>
              <a:t>"audio=" </a:t>
            </a:r>
            <a:r>
              <a:rPr lang="en-US" altLang="en-US" sz="2800" baseline="30000" dirty="0" smtClean="0">
                <a:solidFill>
                  <a:srgbClr val="D67134"/>
                </a:solidFill>
                <a:latin typeface="CourierNewPSMT" charset="0"/>
              </a:rPr>
              <a:t>+</a:t>
            </a:r>
            <a:r>
              <a:rPr lang="en-US" altLang="en-US" sz="2800" baseline="30000" dirty="0">
                <a:solidFill>
                  <a:srgbClr val="141413"/>
                </a:solidFill>
                <a:latin typeface="LucidaGrande" charset="0"/>
              </a:rPr>
              <a:t> </a:t>
            </a:r>
            <a:r>
              <a:rPr lang="en-US" altLang="en-US" sz="2800" baseline="30000" dirty="0" err="1" smtClean="0">
                <a:solidFill>
                  <a:srgbClr val="141413"/>
                </a:solidFill>
                <a:latin typeface="CourierNewPSMT" charset="0"/>
              </a:rPr>
              <a:t>encodeURIComponent</a:t>
            </a:r>
            <a:r>
              <a:rPr lang="en-US" altLang="en-US" sz="2800" baseline="30000" dirty="0" smtClean="0">
                <a:solidFill>
                  <a:srgbClr val="141413"/>
                </a:solidFill>
                <a:latin typeface="CourierNewPSMT" charset="0"/>
              </a:rPr>
              <a:t>(audio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);</a:t>
            </a:r>
          </a:p>
          <a:p>
            <a:pPr eaLnBrk="1" hangingPunct="1"/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800" baseline="30000" dirty="0" err="1">
                <a:solidFill>
                  <a:srgbClr val="141413"/>
                </a:solidFill>
                <a:latin typeface="CourierNewPSMT" charset="0"/>
              </a:rPr>
              <a:t>cookieString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800" baseline="30000" dirty="0" err="1">
                <a:solidFill>
                  <a:srgbClr val="141413"/>
                </a:solidFill>
                <a:latin typeface="CourierNewPSMT" charset="0"/>
              </a:rPr>
              <a:t>decodeURIComponent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2800" baseline="30000" dirty="0">
                <a:solidFill>
                  <a:srgbClr val="00477B"/>
                </a:solidFill>
                <a:latin typeface="CourierNewPSMT" charset="0"/>
              </a:rPr>
              <a:t>document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.cookie);</a:t>
            </a:r>
          </a:p>
          <a:p>
            <a:pPr eaLnBrk="1" hangingPunct="1"/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800" baseline="30000" dirty="0" err="1">
                <a:solidFill>
                  <a:srgbClr val="141413"/>
                </a:solidFill>
                <a:latin typeface="CourierNewPSMT" charset="0"/>
              </a:rPr>
              <a:t>cookieArray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800" baseline="30000" dirty="0" err="1">
                <a:solidFill>
                  <a:srgbClr val="141413"/>
                </a:solidFill>
                <a:latin typeface="CourierNewPSMT" charset="0"/>
              </a:rPr>
              <a:t>cookieString.split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2800" baseline="30000" dirty="0">
                <a:solidFill>
                  <a:srgbClr val="007833"/>
                </a:solidFill>
                <a:latin typeface="CourierNewPSMT" charset="0"/>
              </a:rPr>
              <a:t>"; "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);</a:t>
            </a:r>
            <a:endParaRPr lang="en-US" altLang="en-US" sz="2800" dirty="0">
              <a:latin typeface="Courier New" pitchFamily="49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1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ヒラギノ角ゴ Pro W3" pitchFamily="127" charset="-128"/>
                <a:cs typeface="+mj-cs"/>
              </a:rPr>
              <a:t>Reading Cookies with JavaScript</a:t>
            </a:r>
            <a:endParaRPr kumimoji="0" lang="en-US" altLang="en-US" sz="41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ヒラギノ角ゴ Pro W3" pitchFamily="127" charset="-128"/>
              <a:cs typeface="+mj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3048000"/>
            <a:ext cx="81534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currentUsername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unBox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>
                <a:solidFill>
                  <a:srgbClr val="00477B"/>
                </a:solidFill>
                <a:latin typeface="CourierNewPSMT" charset="0"/>
              </a:rPr>
              <a:t>document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.getElementById(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"username"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);</a:t>
            </a:r>
          </a:p>
          <a:p>
            <a:pPr eaLnBrk="1" hangingPunct="1"/>
            <a:r>
              <a:rPr lang="da-DK" altLang="en-US" sz="2400" baseline="30000" dirty="0">
                <a:solidFill>
                  <a:srgbClr val="D67134"/>
                </a:solidFill>
                <a:latin typeface="CourierNewPSMT" charset="0"/>
              </a:rPr>
              <a:t>for </a:t>
            </a:r>
            <a:r>
              <a:rPr lang="da-DK" altLang="en-US" sz="2400" baseline="30000" dirty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da-DK" altLang="en-US" sz="2400" baseline="30000" dirty="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da-DK" altLang="en-US" sz="2400" baseline="30000" dirty="0">
                <a:solidFill>
                  <a:srgbClr val="141413"/>
                </a:solidFill>
                <a:latin typeface="CourierNewPSMT" charset="0"/>
              </a:rPr>
              <a:t>i </a:t>
            </a:r>
            <a:r>
              <a:rPr lang="da-DK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da-DK" altLang="en-US" sz="2400" baseline="30000" dirty="0">
                <a:solidFill>
                  <a:srgbClr val="00477B"/>
                </a:solidFill>
                <a:latin typeface="CourierNewPSMT" charset="0"/>
              </a:rPr>
              <a:t>0</a:t>
            </a:r>
            <a:r>
              <a:rPr lang="da-DK" altLang="en-US" sz="2400" baseline="30000" dirty="0">
                <a:solidFill>
                  <a:srgbClr val="141413"/>
                </a:solidFill>
                <a:latin typeface="CourierNewPSMT" charset="0"/>
              </a:rPr>
              <a:t>; i </a:t>
            </a:r>
            <a:r>
              <a:rPr lang="da-DK" altLang="en-US" sz="2400" baseline="30000" dirty="0">
                <a:solidFill>
                  <a:srgbClr val="D67134"/>
                </a:solidFill>
                <a:latin typeface="CourierNewPSMT" charset="0"/>
              </a:rPr>
              <a:t>&lt; </a:t>
            </a:r>
            <a:r>
              <a:rPr lang="da-DK" altLang="en-US" sz="2400" baseline="30000" dirty="0">
                <a:solidFill>
                  <a:srgbClr val="00477B"/>
                </a:solidFill>
                <a:latin typeface="CourierNewPSMT" charset="0"/>
              </a:rPr>
              <a:t>3</a:t>
            </a:r>
            <a:r>
              <a:rPr lang="da-DK" altLang="en-US" sz="2400" baseline="30000" dirty="0">
                <a:solidFill>
                  <a:srgbClr val="141413"/>
                </a:solidFill>
                <a:latin typeface="CourierNewPSMT" charset="0"/>
              </a:rPr>
              <a:t>; i</a:t>
            </a:r>
            <a:r>
              <a:rPr lang="da-DK" altLang="en-US" sz="2400" baseline="30000" dirty="0">
                <a:solidFill>
                  <a:srgbClr val="D67134"/>
                </a:solidFill>
                <a:latin typeface="CourierNewPSMT" charset="0"/>
              </a:rPr>
              <a:t>++</a:t>
            </a:r>
            <a:r>
              <a:rPr lang="da-DK" altLang="en-US" sz="2400" baseline="30000" dirty="0">
                <a:solidFill>
                  <a:srgbClr val="141413"/>
                </a:solidFill>
                <a:latin typeface="CourierNewPSMT" charset="0"/>
              </a:rPr>
              <a:t>) {</a:t>
            </a:r>
          </a:p>
          <a:p>
            <a:pPr eaLnBrk="1" hangingPunct="1"/>
            <a:r>
              <a:rPr lang="da-DK" altLang="en-US" sz="2400" baseline="30000" dirty="0">
                <a:solidFill>
                  <a:srgbClr val="141413"/>
                </a:solidFill>
                <a:latin typeface="CourierNewPSMT" charset="0"/>
              </a:rPr>
              <a:t>   currentUsername </a:t>
            </a:r>
            <a:r>
              <a:rPr lang="da-DK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da-DK" altLang="en-US" sz="2400" baseline="30000" dirty="0">
                <a:solidFill>
                  <a:srgbClr val="141413"/>
                </a:solidFill>
                <a:latin typeface="CourierNewPSMT" charset="0"/>
              </a:rPr>
              <a:t>cookieArray[i];</a:t>
            </a:r>
          </a:p>
          <a:p>
            <a:pPr eaLnBrk="1" hangingPunct="1"/>
            <a:r>
              <a:rPr lang="da-DK" altLang="en-US" sz="2400" baseline="30000" dirty="0">
                <a:solidFill>
                  <a:srgbClr val="D67134"/>
                </a:solidFill>
                <a:latin typeface="CourierNewPSMT" charset="0"/>
              </a:rPr>
              <a:t>   </a:t>
            </a:r>
            <a:r>
              <a:rPr lang="da-DK" altLang="en-US" sz="2400" baseline="30000" dirty="0" smtClean="0">
                <a:solidFill>
                  <a:srgbClr val="D67134"/>
                </a:solidFill>
                <a:latin typeface="CourierNewPSMT" charset="0"/>
              </a:rPr>
              <a:t>if</a:t>
            </a:r>
            <a:r>
              <a:rPr lang="da-DK" altLang="en-US" sz="2400" baseline="30000" dirty="0">
                <a:solidFill>
                  <a:srgbClr val="141413"/>
                </a:solidFill>
                <a:latin typeface="LucidaGrande" charset="0"/>
              </a:rPr>
              <a:t> </a:t>
            </a:r>
            <a:r>
              <a:rPr lang="da-DK" altLang="en-US" sz="2400" baseline="30000" dirty="0" smtClean="0">
                <a:solidFill>
                  <a:srgbClr val="141413"/>
                </a:solidFill>
                <a:latin typeface="CourierNewPSMT" charset="0"/>
              </a:rPr>
              <a:t>(currentUsername.substring(</a:t>
            </a:r>
            <a:r>
              <a:rPr lang="da-DK" altLang="en-US" sz="2400" baseline="30000" dirty="0" smtClean="0">
                <a:solidFill>
                  <a:srgbClr val="00477B"/>
                </a:solidFill>
                <a:latin typeface="CourierNewPSMT" charset="0"/>
              </a:rPr>
              <a:t>0</a:t>
            </a:r>
            <a:r>
              <a:rPr lang="da-DK" altLang="en-US" sz="2400" baseline="30000" dirty="0" smtClean="0">
                <a:solidFill>
                  <a:srgbClr val="141413"/>
                </a:solidFill>
                <a:latin typeface="CourierNewPSMT" charset="0"/>
              </a:rPr>
              <a:t>,currentUsername.indexOf(</a:t>
            </a:r>
            <a:r>
              <a:rPr lang="da-DK" altLang="en-US" sz="2400" baseline="30000" dirty="0" smtClean="0">
                <a:solidFill>
                  <a:srgbClr val="007833"/>
                </a:solidFill>
                <a:latin typeface="CourierNewPSMT" charset="0"/>
              </a:rPr>
              <a:t>"="</a:t>
            </a:r>
            <a:r>
              <a:rPr lang="da-DK" altLang="en-US" sz="2400" baseline="30000" dirty="0" smtClean="0">
                <a:solidFill>
                  <a:srgbClr val="141413"/>
                </a:solidFill>
                <a:latin typeface="CourierNewPSMT" charset="0"/>
              </a:rPr>
              <a:t>))</a:t>
            </a:r>
            <a:r>
              <a:rPr lang="da-DK" altLang="en-US" sz="2400" baseline="30000" dirty="0" smtClean="0">
                <a:solidFill>
                  <a:srgbClr val="141413"/>
                </a:solidFill>
                <a:latin typeface="LucidaGrande" charset="0"/>
              </a:rPr>
              <a:t> </a:t>
            </a:r>
            <a:r>
              <a:rPr lang="da-DK" altLang="en-US" sz="2400" baseline="30000" dirty="0" smtClean="0">
                <a:solidFill>
                  <a:srgbClr val="D67134"/>
                </a:solidFill>
                <a:latin typeface="CourierNewPSMT" charset="0"/>
              </a:rPr>
              <a:t>=== </a:t>
            </a:r>
            <a:r>
              <a:rPr lang="da-DK" altLang="en-US" sz="2400" baseline="30000" dirty="0">
                <a:solidFill>
                  <a:srgbClr val="007833"/>
                </a:solidFill>
                <a:latin typeface="CourierNewPSMT" charset="0"/>
              </a:rPr>
              <a:t>"username"</a:t>
            </a:r>
            <a:r>
              <a:rPr lang="da-DK" altLang="en-US" sz="2400" baseline="30000" dirty="0">
                <a:solidFill>
                  <a:srgbClr val="141413"/>
                </a:solidFill>
                <a:latin typeface="CourierNewPSMT" charset="0"/>
              </a:rPr>
              <a:t>) {</a:t>
            </a:r>
          </a:p>
          <a:p>
            <a:pPr eaLnBrk="1" hangingPunct="1"/>
            <a:r>
              <a:rPr lang="da-DK" altLang="en-US" sz="2400" baseline="30000" dirty="0">
                <a:solidFill>
                  <a:srgbClr val="141413"/>
                </a:solidFill>
                <a:latin typeface="CourierNewPSMT" charset="0"/>
              </a:rPr>
              <a:t>      unBox.value </a:t>
            </a:r>
            <a:r>
              <a:rPr lang="da-DK" altLang="en-US" sz="2400" baseline="30000" dirty="0" smtClean="0">
                <a:solidFill>
                  <a:srgbClr val="D67134"/>
                </a:solidFill>
                <a:latin typeface="CourierNewPSMT" charset="0"/>
              </a:rPr>
              <a:t>=</a:t>
            </a:r>
            <a:r>
              <a:rPr lang="da-DK" altLang="en-US" sz="2400" baseline="30000" dirty="0" smtClean="0">
                <a:solidFill>
                  <a:srgbClr val="141413"/>
                </a:solidFill>
                <a:latin typeface="LucidaGrande" charset="0"/>
              </a:rPr>
              <a:t> </a:t>
            </a:r>
            <a:r>
              <a:rPr lang="da-DK" altLang="en-US" sz="2400" baseline="30000" dirty="0" smtClean="0">
                <a:solidFill>
                  <a:srgbClr val="141413"/>
                </a:solidFill>
                <a:latin typeface="CourierNewPSMT" charset="0"/>
              </a:rPr>
              <a:t>currentUsername.substring(currentUsername.indexOf</a:t>
            </a:r>
            <a:r>
              <a:rPr lang="da-DK" altLang="en-US" sz="2400" baseline="30000" dirty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da-DK" altLang="en-US" sz="2400" baseline="30000" dirty="0">
                <a:solidFill>
                  <a:srgbClr val="007833"/>
                </a:solidFill>
                <a:latin typeface="CourierNewPSMT" charset="0"/>
              </a:rPr>
              <a:t>"="</a:t>
            </a:r>
            <a:r>
              <a:rPr lang="da-DK" altLang="en-US" sz="2400" baseline="30000" dirty="0">
                <a:solidFill>
                  <a:srgbClr val="141413"/>
                </a:solidFill>
                <a:latin typeface="CourierNewPSMT" charset="0"/>
              </a:rPr>
              <a:t>) </a:t>
            </a:r>
            <a:r>
              <a:rPr lang="da-DK" altLang="en-US" sz="2400" baseline="30000" dirty="0">
                <a:solidFill>
                  <a:srgbClr val="D67134"/>
                </a:solidFill>
                <a:latin typeface="CourierNewPSMT" charset="0"/>
              </a:rPr>
              <a:t>+ </a:t>
            </a:r>
            <a:r>
              <a:rPr lang="da-DK" altLang="en-US" sz="2400" baseline="30000" dirty="0">
                <a:solidFill>
                  <a:srgbClr val="00477B"/>
                </a:solidFill>
                <a:latin typeface="CourierNewPSMT" charset="0"/>
              </a:rPr>
              <a:t>1</a:t>
            </a:r>
            <a:r>
              <a:rPr lang="da-DK" altLang="en-US" sz="2400" baseline="30000" dirty="0" smtClean="0">
                <a:solidFill>
                  <a:srgbClr val="141413"/>
                </a:solidFill>
                <a:latin typeface="CourierNewPSMT" charset="0"/>
              </a:rPr>
              <a:t>, 	currentUsername.length</a:t>
            </a:r>
            <a:r>
              <a:rPr lang="da-DK" altLang="en-US" sz="2400" baseline="30000" dirty="0">
                <a:solidFill>
                  <a:srgbClr val="141413"/>
                </a:solidFill>
                <a:latin typeface="CourierNewPSMT" charset="0"/>
              </a:rPr>
              <a:t>);</a:t>
            </a:r>
          </a:p>
          <a:p>
            <a:pPr eaLnBrk="1" hangingPunct="1"/>
            <a:r>
              <a:rPr lang="da-DK" altLang="en-US" sz="2400" baseline="30000" dirty="0">
                <a:solidFill>
                  <a:srgbClr val="141413"/>
                </a:solidFill>
                <a:latin typeface="CourierNewPSMT" charset="0"/>
              </a:rPr>
              <a:t>      </a:t>
            </a:r>
            <a:r>
              <a:rPr lang="da-DK" altLang="en-US" sz="2400" baseline="30000" dirty="0">
                <a:solidFill>
                  <a:srgbClr val="D67134"/>
                </a:solidFill>
                <a:latin typeface="CourierNewPSMT" charset="0"/>
              </a:rPr>
              <a:t>break</a:t>
            </a:r>
            <a:r>
              <a:rPr lang="da-DK" altLang="en-US" sz="2400" baseline="30000" dirty="0">
                <a:solidFill>
                  <a:srgbClr val="141413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da-DK" altLang="en-US" sz="2400" baseline="30000" dirty="0">
                <a:solidFill>
                  <a:srgbClr val="141413"/>
                </a:solidFill>
                <a:latin typeface="CourierNewPSMT" charset="0"/>
              </a:rPr>
              <a:t>   }</a:t>
            </a:r>
          </a:p>
          <a:p>
            <a:pPr eaLnBrk="1" hangingPunct="1"/>
            <a:r>
              <a:rPr lang="da-DK" altLang="en-US" sz="2400" baseline="30000" dirty="0">
                <a:solidFill>
                  <a:srgbClr val="141413"/>
                </a:solidFill>
                <a:latin typeface="CourierNewPSMT" charset="0"/>
              </a:rPr>
              <a:t>}</a:t>
            </a:r>
            <a:endParaRPr lang="en-US" altLang="en-US" sz="2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59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Notepad ++ , return to the “</a:t>
            </a:r>
            <a:r>
              <a:rPr lang="en-US" b="1" dirty="0" smtClean="0"/>
              <a:t>script3.js</a:t>
            </a:r>
            <a:r>
              <a:rPr lang="en-US" dirty="0" smtClean="0"/>
              <a:t>” file.</a:t>
            </a:r>
          </a:p>
          <a:p>
            <a:r>
              <a:rPr lang="en-US" dirty="0" smtClean="0"/>
              <a:t>Enter the code as instructed on </a:t>
            </a:r>
            <a:r>
              <a:rPr lang="en-US" b="1" dirty="0" smtClean="0"/>
              <a:t>page 650</a:t>
            </a:r>
            <a:r>
              <a:rPr lang="en-US" dirty="0" smtClean="0"/>
              <a:t> to modify the function to read stored cookies instead of query strings.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Exercise</a:t>
            </a:r>
            <a:r>
              <a:rPr lang="en-US" dirty="0" smtClean="0"/>
              <a:t>: Eating 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19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Not intuitive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Must set cookie expiration to a date in the past</a:t>
            </a:r>
          </a:p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Example: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Delete 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username</a:t>
            </a:r>
            <a:r>
              <a:rPr lang="en-US" altLang="en-US" dirty="0" smtClean="0">
                <a:ea typeface="ヒラギノ角ゴ Pro W3" pitchFamily="127" charset="-128"/>
              </a:rPr>
              <a:t> cookie by setting its 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expires</a:t>
            </a:r>
            <a:r>
              <a:rPr lang="en-US" altLang="en-US" dirty="0" smtClean="0">
                <a:ea typeface="ヒラギノ角ゴ Pro W3" pitchFamily="127" charset="-128"/>
              </a:rPr>
              <a:t> attribute to one week ago:</a:t>
            </a:r>
          </a:p>
          <a:p>
            <a:pPr lvl="1" eaLnBrk="1" hangingPunct="1">
              <a:buNone/>
            </a:pPr>
            <a:endParaRPr lang="en-US" altLang="en-US" dirty="0" smtClean="0">
              <a:ea typeface="ヒラギノ角ゴ Pro W3" pitchFamily="127" charset="-128"/>
            </a:endParaRPr>
          </a:p>
          <a:p>
            <a:pPr marL="800100" lvl="2" indent="0">
              <a:buFontTx/>
              <a:buNone/>
            </a:pPr>
            <a:r>
              <a:rPr lang="en-US" altLang="en-US" sz="2400" baseline="30000" dirty="0" smtClean="0">
                <a:solidFill>
                  <a:srgbClr val="D67134"/>
                </a:solidFill>
                <a:latin typeface="CourierNewPSMT" charset="0"/>
                <a:ea typeface="ヒラギノ角ゴ Pro W3" pitchFamily="127" charset="-128"/>
              </a:rPr>
              <a:t>var </a:t>
            </a:r>
            <a:r>
              <a:rPr lang="en-US" altLang="en-US" sz="2400" baseline="30000" dirty="0" err="1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expiresDate</a:t>
            </a:r>
            <a:r>
              <a:rPr lang="en-US" altLang="en-US" sz="24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 </a:t>
            </a:r>
            <a:r>
              <a:rPr lang="en-US" altLang="en-US" sz="2400" baseline="30000" dirty="0" smtClean="0">
                <a:solidFill>
                  <a:srgbClr val="D67134"/>
                </a:solidFill>
                <a:latin typeface="CourierNewPSMT" charset="0"/>
                <a:ea typeface="ヒラギノ角ゴ Pro W3" pitchFamily="127" charset="-128"/>
              </a:rPr>
              <a:t>= new </a:t>
            </a:r>
            <a:r>
              <a:rPr lang="en-US" altLang="en-US" sz="2400" baseline="30000" dirty="0" smtClean="0">
                <a:solidFill>
                  <a:srgbClr val="00477B"/>
                </a:solidFill>
                <a:latin typeface="CourierNewPSMT" charset="0"/>
                <a:ea typeface="ヒラギノ角ゴ Pro W3" pitchFamily="127" charset="-128"/>
              </a:rPr>
              <a:t>Date</a:t>
            </a:r>
            <a:r>
              <a:rPr lang="en-US" altLang="en-US" sz="24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();</a:t>
            </a:r>
          </a:p>
          <a:p>
            <a:pPr marL="800100" lvl="2" indent="0">
              <a:buFontTx/>
              <a:buNone/>
            </a:pPr>
            <a:r>
              <a:rPr lang="en-US" altLang="en-US" sz="2400" baseline="30000" dirty="0" smtClean="0">
                <a:solidFill>
                  <a:srgbClr val="D67134"/>
                </a:solidFill>
                <a:latin typeface="CourierNewPSMT" charset="0"/>
                <a:ea typeface="ヒラギノ角ゴ Pro W3" pitchFamily="127" charset="-128"/>
              </a:rPr>
              <a:t>var </a:t>
            </a:r>
            <a:r>
              <a:rPr lang="en-US" altLang="en-US" sz="24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username </a:t>
            </a:r>
            <a:r>
              <a:rPr lang="en-US" altLang="en-US" sz="2400" baseline="30000" dirty="0" smtClean="0">
                <a:solidFill>
                  <a:srgbClr val="D67134"/>
                </a:solidFill>
                <a:latin typeface="CourierNewPSMT" charset="0"/>
                <a:ea typeface="ヒラギノ角ゴ Pro W3" pitchFamily="127" charset="-128"/>
              </a:rPr>
              <a:t>= </a:t>
            </a:r>
            <a:r>
              <a:rPr lang="en-US" altLang="en-US" sz="2400" baseline="30000" dirty="0" smtClean="0">
                <a:solidFill>
                  <a:srgbClr val="00477B"/>
                </a:solidFill>
                <a:latin typeface="CourierNewPSMT" charset="0"/>
                <a:ea typeface="ヒラギノ角ゴ Pro W3" pitchFamily="127" charset="-128"/>
              </a:rPr>
              <a:t>document</a:t>
            </a:r>
            <a:r>
              <a:rPr lang="en-US" altLang="en-US" sz="24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.getElementById(</a:t>
            </a:r>
            <a:r>
              <a:rPr lang="en-US" altLang="en-US" sz="2400" baseline="30000" dirty="0" smtClean="0">
                <a:solidFill>
                  <a:srgbClr val="007833"/>
                </a:solidFill>
                <a:latin typeface="CourierNewPSMT" charset="0"/>
                <a:ea typeface="ヒラギノ角ゴ Pro W3" pitchFamily="127" charset="-128"/>
              </a:rPr>
              <a:t>"username"</a:t>
            </a:r>
            <a:r>
              <a:rPr lang="en-US" altLang="en-US" sz="24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).value;</a:t>
            </a:r>
          </a:p>
          <a:p>
            <a:pPr marL="800100" lvl="2" indent="0">
              <a:buFontTx/>
              <a:buNone/>
            </a:pPr>
            <a:r>
              <a:rPr lang="en-US" altLang="en-US" sz="2400" baseline="30000" dirty="0" err="1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expiresDate.setDate</a:t>
            </a:r>
            <a:r>
              <a:rPr lang="en-US" altLang="en-US" sz="24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(</a:t>
            </a:r>
            <a:r>
              <a:rPr lang="en-US" altLang="en-US" sz="2400" baseline="30000" dirty="0" err="1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expiresDate.getDate</a:t>
            </a:r>
            <a:r>
              <a:rPr lang="en-US" altLang="en-US" sz="24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() </a:t>
            </a:r>
            <a:r>
              <a:rPr lang="en-US" altLang="en-US" sz="2400" baseline="30000" dirty="0" smtClean="0">
                <a:solidFill>
                  <a:srgbClr val="D67134"/>
                </a:solidFill>
                <a:latin typeface="CourierNewPSMT" charset="0"/>
                <a:ea typeface="ヒラギノ角ゴ Pro W3" pitchFamily="127" charset="-128"/>
              </a:rPr>
              <a:t>- </a:t>
            </a:r>
            <a:r>
              <a:rPr lang="en-US" altLang="en-US" sz="2400" baseline="30000" dirty="0" smtClean="0">
                <a:solidFill>
                  <a:srgbClr val="00477B"/>
                </a:solidFill>
                <a:latin typeface="CourierNewPSMT" charset="0"/>
                <a:ea typeface="ヒラギノ角ゴ Pro W3" pitchFamily="127" charset="-128"/>
              </a:rPr>
              <a:t>7</a:t>
            </a:r>
            <a:r>
              <a:rPr lang="en-US" altLang="en-US" sz="24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); </a:t>
            </a:r>
          </a:p>
          <a:p>
            <a:pPr marL="800100" lvl="2" indent="0">
              <a:buFontTx/>
              <a:buNone/>
            </a:pPr>
            <a:r>
              <a:rPr lang="en-US" altLang="en-US" sz="2400" baseline="30000" dirty="0" smtClean="0">
                <a:solidFill>
                  <a:srgbClr val="00477B"/>
                </a:solidFill>
                <a:latin typeface="CourierNewPSMT" charset="0"/>
                <a:ea typeface="ヒラギノ角ゴ Pro W3" pitchFamily="127" charset="-128"/>
              </a:rPr>
              <a:t>document</a:t>
            </a:r>
            <a:r>
              <a:rPr lang="en-US" altLang="en-US" sz="24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.cookie </a:t>
            </a:r>
            <a:r>
              <a:rPr lang="en-US" altLang="en-US" sz="2400" baseline="30000" dirty="0" smtClean="0">
                <a:solidFill>
                  <a:srgbClr val="D67134"/>
                </a:solidFill>
                <a:latin typeface="CourierNewPSMT" charset="0"/>
                <a:ea typeface="ヒラギノ角ゴ Pro W3" pitchFamily="127" charset="-128"/>
              </a:rPr>
              <a:t>= </a:t>
            </a:r>
            <a:r>
              <a:rPr lang="en-US" altLang="en-US" sz="2400" baseline="30000" dirty="0" smtClean="0">
                <a:solidFill>
                  <a:srgbClr val="007833"/>
                </a:solidFill>
                <a:latin typeface="CourierNewPSMT" charset="0"/>
                <a:ea typeface="ヒラギノ角ゴ Pro W3" pitchFamily="127" charset="-128"/>
              </a:rPr>
              <a:t>"username=" </a:t>
            </a:r>
            <a:r>
              <a:rPr lang="en-US" altLang="en-US" sz="2400" baseline="30000" dirty="0" smtClean="0">
                <a:solidFill>
                  <a:srgbClr val="D67134"/>
                </a:solidFill>
                <a:latin typeface="CourierNewPSMT" charset="0"/>
                <a:ea typeface="ヒラギノ角ゴ Pro W3" pitchFamily="127" charset="-128"/>
              </a:rPr>
              <a:t>+</a:t>
            </a:r>
            <a:r>
              <a:rPr lang="en-US" altLang="en-US" sz="2400" baseline="30000" dirty="0" smtClean="0">
                <a:solidFill>
                  <a:srgbClr val="141413"/>
                </a:solidFill>
                <a:latin typeface="LucidaGrande" charset="0"/>
                <a:ea typeface="ヒラギノ角ゴ Pro W3" pitchFamily="127" charset="-128"/>
              </a:rPr>
              <a:t> </a:t>
            </a:r>
            <a:r>
              <a:rPr lang="en-US" altLang="en-US" sz="2400" baseline="30000" dirty="0" err="1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encodeURIComponent</a:t>
            </a:r>
            <a:r>
              <a:rPr lang="en-US" altLang="en-US" sz="24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(username) </a:t>
            </a:r>
            <a:r>
              <a:rPr lang="en-US" altLang="en-US" sz="2400" baseline="30000" dirty="0" smtClean="0">
                <a:solidFill>
                  <a:srgbClr val="D67134"/>
                </a:solidFill>
                <a:latin typeface="CourierNewPSMT" charset="0"/>
                <a:ea typeface="ヒラギノ角ゴ Pro W3" pitchFamily="127" charset="-128"/>
              </a:rPr>
              <a:t>+ </a:t>
            </a:r>
          </a:p>
          <a:p>
            <a:pPr marL="800100" lvl="2" indent="0">
              <a:buFontTx/>
              <a:buNone/>
            </a:pPr>
            <a:r>
              <a:rPr lang="en-US" altLang="en-US" sz="2400" baseline="30000" dirty="0" smtClean="0">
                <a:solidFill>
                  <a:srgbClr val="007833"/>
                </a:solidFill>
                <a:latin typeface="CourierNewPSMT" charset="0"/>
                <a:ea typeface="ヒラギノ角ゴ Pro W3" pitchFamily="127" charset="-128"/>
              </a:rPr>
              <a:t>"; expires=" </a:t>
            </a:r>
            <a:r>
              <a:rPr lang="en-US" altLang="en-US" sz="2400" baseline="30000" dirty="0" smtClean="0">
                <a:solidFill>
                  <a:srgbClr val="D67134"/>
                </a:solidFill>
                <a:latin typeface="CourierNewPSMT" charset="0"/>
                <a:ea typeface="ヒラギノ角ゴ Pro W3" pitchFamily="127" charset="-128"/>
              </a:rPr>
              <a:t>+</a:t>
            </a:r>
            <a:r>
              <a:rPr lang="en-US" altLang="en-US" sz="2400" baseline="30000" dirty="0" smtClean="0">
                <a:solidFill>
                  <a:srgbClr val="141413"/>
                </a:solidFill>
                <a:latin typeface="LucidaGrande" charset="0"/>
                <a:ea typeface="ヒラギノ角ゴ Pro W3" pitchFamily="127" charset="-128"/>
              </a:rPr>
              <a:t> </a:t>
            </a:r>
            <a:r>
              <a:rPr lang="en-US" altLang="en-US" sz="2400" baseline="30000" dirty="0" err="1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expiresDate.toUTCString</a:t>
            </a:r>
            <a:r>
              <a:rPr lang="en-US" altLang="en-US" sz="24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();</a:t>
            </a:r>
            <a:endParaRPr lang="en-US" altLang="en-US" sz="9600" dirty="0" smtClean="0">
              <a:ea typeface="ヒラギノ角ゴ Pro W3" pitchFamily="127" charset="-128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Deleting Cookies with JavaScript</a:t>
            </a:r>
          </a:p>
        </p:txBody>
      </p:sp>
    </p:spTree>
    <p:extLst>
      <p:ext uri="{BB962C8B-B14F-4D97-AF65-F5344CB8AC3E}">
        <p14:creationId xmlns:p14="http://schemas.microsoft.com/office/powerpoint/2010/main" val="358510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Notepad ++ , create a new document and save it as “script.js” in your project folder.</a:t>
            </a:r>
          </a:p>
          <a:p>
            <a:r>
              <a:rPr lang="en-US" dirty="0" smtClean="0"/>
              <a:t>Enter the code as instructed on </a:t>
            </a:r>
            <a:r>
              <a:rPr lang="en-US" b="1" dirty="0" smtClean="0"/>
              <a:t>page 652-653</a:t>
            </a:r>
            <a:r>
              <a:rPr lang="en-US" dirty="0" smtClean="0"/>
              <a:t> to create a function to delete cookies when “order.htm” opens.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Exercise</a:t>
            </a:r>
            <a:r>
              <a:rPr lang="en-US" dirty="0" smtClean="0"/>
              <a:t>: Eating 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19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Passing data with a query string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Add a question mark (?) immediately after a URL</a:t>
            </a:r>
          </a:p>
          <a:p>
            <a:pPr lvl="2" eaLnBrk="1" hangingPunct="1"/>
            <a:r>
              <a:rPr lang="en-US" altLang="en-US" dirty="0" smtClean="0">
                <a:ea typeface="ヒラギノ角ゴ Pro W3" pitchFamily="127" charset="-128"/>
              </a:rPr>
              <a:t>Followed by the query string (in name-value pairs) for the information to preserve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Ampersands (&amp;)</a:t>
            </a:r>
          </a:p>
          <a:p>
            <a:pPr lvl="2" eaLnBrk="1" hangingPunct="1"/>
            <a:r>
              <a:rPr lang="en-US" altLang="en-US" dirty="0" smtClean="0">
                <a:ea typeface="ヒラギノ角ゴ Pro W3" pitchFamily="127" charset="-128"/>
              </a:rPr>
              <a:t>Separates individual name-value pairs within the query string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Example:</a:t>
            </a:r>
          </a:p>
          <a:p>
            <a:pPr lvl="2" eaLnBrk="1" hangingPunct="1">
              <a:buFontTx/>
              <a:buNone/>
            </a:pPr>
            <a:endParaRPr lang="en-US" altLang="en-US" baseline="30000" dirty="0" smtClean="0">
              <a:solidFill>
                <a:srgbClr val="141413"/>
              </a:solidFill>
              <a:latin typeface="CourierNewPSMT" charset="0"/>
              <a:ea typeface="ヒラギノ角ゴ Pro W3" pitchFamily="127" charset="-128"/>
            </a:endParaRPr>
          </a:p>
          <a:p>
            <a:pPr lvl="2" eaLnBrk="1" hangingPunct="1">
              <a:buFontTx/>
              <a:buNone/>
            </a:pPr>
            <a:r>
              <a:rPr lang="en-US" altLang="en-US" sz="18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&lt;</a:t>
            </a:r>
            <a:r>
              <a:rPr lang="en-US" altLang="en-US" sz="1800" baseline="30000" dirty="0" smtClean="0">
                <a:solidFill>
                  <a:srgbClr val="00477B"/>
                </a:solidFill>
                <a:latin typeface="CourierNewPSMT" charset="0"/>
                <a:ea typeface="ヒラギノ角ゴ Pro W3" pitchFamily="127" charset="-128"/>
              </a:rPr>
              <a:t>a </a:t>
            </a:r>
            <a:r>
              <a:rPr lang="en-US" altLang="en-US" sz="1800" baseline="30000" dirty="0" err="1" smtClean="0">
                <a:solidFill>
                  <a:srgbClr val="00477B"/>
                </a:solidFill>
                <a:latin typeface="CourierNewPSMT" charset="0"/>
                <a:ea typeface="ヒラギノ角ゴ Pro W3" pitchFamily="127" charset="-128"/>
              </a:rPr>
              <a:t>href</a:t>
            </a:r>
            <a:r>
              <a:rPr lang="en-US" altLang="en-US" sz="18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=</a:t>
            </a:r>
            <a:r>
              <a:rPr lang="en-US" altLang="en-US" sz="1800" baseline="30000" dirty="0" smtClean="0">
                <a:solidFill>
                  <a:srgbClr val="007833"/>
                </a:solidFill>
                <a:latin typeface="CourierNewPSMT" charset="0"/>
                <a:ea typeface="ヒラギノ角ゴ Pro W3" pitchFamily="127" charset="-128"/>
              </a:rPr>
              <a:t>"http://www.example.com/addItem.html?</a:t>
            </a:r>
            <a:r>
              <a:rPr lang="en-US" altLang="en-US" sz="1800" b="1" baseline="30000" dirty="0" smtClean="0">
                <a:solidFill>
                  <a:srgbClr val="007833"/>
                </a:solidFill>
                <a:latin typeface="CourierNewPSMT" charset="0"/>
                <a:ea typeface="ヒラギノ角ゴ Pro W3" pitchFamily="127" charset="-128"/>
              </a:rPr>
              <a:t>isbn=9780394800165&amp;quantity=2</a:t>
            </a:r>
            <a:r>
              <a:rPr lang="en-US" altLang="en-US" sz="1800" baseline="30000" dirty="0" smtClean="0">
                <a:solidFill>
                  <a:srgbClr val="007833"/>
                </a:solidFill>
                <a:latin typeface="CourierNewPSMT" charset="0"/>
                <a:ea typeface="ヒラギノ角ゴ Pro W3" pitchFamily="127" charset="-128"/>
              </a:rPr>
              <a:t>"</a:t>
            </a:r>
            <a:r>
              <a:rPr lang="en-US" altLang="en-US" sz="18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&gt;Order Book&lt;/</a:t>
            </a:r>
            <a:r>
              <a:rPr lang="en-US" altLang="en-US" sz="1800" baseline="30000" dirty="0" smtClean="0">
                <a:solidFill>
                  <a:srgbClr val="00477B"/>
                </a:solidFill>
                <a:latin typeface="CourierNewPSMT" charset="0"/>
                <a:ea typeface="ヒラギノ角ゴ Pro W3" pitchFamily="127" charset="-128"/>
              </a:rPr>
              <a:t>a</a:t>
            </a:r>
            <a:r>
              <a:rPr lang="en-US" altLang="en-US" sz="18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&gt;</a:t>
            </a:r>
            <a:endParaRPr lang="en-US" altLang="en-US" sz="1800" dirty="0" smtClean="0">
              <a:latin typeface="Courier New" pitchFamily="49" charset="0"/>
              <a:ea typeface="ヒラギノ角ゴ Pro W3" pitchFamily="127" charset="-128"/>
            </a:endParaRP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Saving State Information with Query Strings</a:t>
            </a:r>
          </a:p>
        </p:txBody>
      </p:sp>
    </p:spTree>
    <p:extLst>
      <p:ext uri="{BB962C8B-B14F-4D97-AF65-F5344CB8AC3E}">
        <p14:creationId xmlns:p14="http://schemas.microsoft.com/office/powerpoint/2010/main" val="69564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Persistent cookies can interfere with testing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Good idea to delete cookies periodically</a:t>
            </a: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Deleting Cookies from Your Browser</a:t>
            </a:r>
          </a:p>
        </p:txBody>
      </p:sp>
      <p:pic>
        <p:nvPicPr>
          <p:cNvPr id="35846" name="Picture 1" descr="Screen Shot 2014-11-05 at 5 Nov   3.12.57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514600"/>
            <a:ext cx="4648200" cy="343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7" name="Rectangle 5"/>
          <p:cNvSpPr>
            <a:spLocks noChangeArrowheads="1"/>
          </p:cNvSpPr>
          <p:nvPr/>
        </p:nvSpPr>
        <p:spPr bwMode="auto">
          <a:xfrm>
            <a:off x="1524000" y="5943600"/>
            <a:ext cx="63769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/>
              <a:t>Table 9-2 </a:t>
            </a:r>
            <a:r>
              <a:rPr lang="en-US" altLang="en-US"/>
              <a:t>Steps to delete cookies in IE, Firefox, and Chrome</a:t>
            </a:r>
          </a:p>
        </p:txBody>
      </p:sp>
    </p:spTree>
    <p:extLst>
      <p:ext uri="{BB962C8B-B14F-4D97-AF65-F5344CB8AC3E}">
        <p14:creationId xmlns:p14="http://schemas.microsoft.com/office/powerpoint/2010/main" val="249061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ea typeface="ヒラギノ角ゴ Pro W3" pitchFamily="127" charset="-128"/>
              </a:rPr>
              <a:t>Common uses of cookies was never originally </a:t>
            </a:r>
            <a:r>
              <a:rPr lang="en-US" altLang="en-US" dirty="0" smtClean="0">
                <a:ea typeface="ヒラギノ角ゴ Pro W3" pitchFamily="127" charset="-128"/>
              </a:rPr>
              <a:t>planned (</a:t>
            </a:r>
            <a:r>
              <a:rPr lang="en-US" altLang="en-US" i="1" dirty="0" smtClean="0">
                <a:ea typeface="ヒラギノ角ゴ Pro W3" pitchFamily="127" charset="-128"/>
              </a:rPr>
              <a:t>creating, reading, removing</a:t>
            </a:r>
            <a:r>
              <a:rPr lang="en-US" altLang="en-US" dirty="0" smtClean="0">
                <a:ea typeface="ヒラギノ角ゴ Pro W3" pitchFamily="127" charset="-128"/>
              </a:rPr>
              <a:t>).</a:t>
            </a:r>
            <a:endParaRPr lang="en-US" altLang="en-US" dirty="0" smtClean="0">
              <a:ea typeface="ヒラギノ角ゴ Pro W3" pitchFamily="127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ea typeface="ヒラギノ角ゴ Pro W3" pitchFamily="127" charset="-128"/>
              </a:rPr>
              <a:t>Web Storage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ea typeface="ヒラギノ角ゴ Pro W3" pitchFamily="127" charset="-128"/>
              </a:rPr>
              <a:t>Draft specification of W3C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ea typeface="ヒラギノ角ゴ Pro W3" pitchFamily="127" charset="-128"/>
              </a:rPr>
              <a:t>Not supported by some older browsers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ea typeface="ヒラギノ角ゴ Pro W3" pitchFamily="127" charset="-128"/>
              </a:rPr>
              <a:t>Cookies are still the standard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ea typeface="ヒラギノ角ゴ Pro W3" pitchFamily="127" charset="-128"/>
              </a:rPr>
              <a:t>Web Storage offers additional features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ea typeface="ヒラギノ角ゴ Pro W3" pitchFamily="127" charset="-128"/>
              </a:rPr>
              <a:t>Applications targeted at specific browsers can use Web Storage</a:t>
            </a:r>
          </a:p>
        </p:txBody>
      </p:sp>
      <p:sp>
        <p:nvSpPr>
          <p:cNvPr id="3686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Storing State Information with the Web Storage </a:t>
            </a:r>
            <a:r>
              <a:rPr lang="en-US" altLang="en-US" dirty="0" smtClean="0">
                <a:ea typeface="ヒラギノ角ゴ Pro W3" pitchFamily="127" charset="-128"/>
              </a:rPr>
              <a:t>API</a:t>
            </a:r>
            <a:br>
              <a:rPr lang="en-US" altLang="en-US" dirty="0" smtClean="0">
                <a:ea typeface="ヒラギノ角ゴ Pro W3" pitchFamily="127" charset="-128"/>
              </a:rPr>
            </a:br>
            <a:r>
              <a:rPr lang="en-US" altLang="en-US" sz="3100" dirty="0" smtClean="0">
                <a:ea typeface="ヒラギノ角ゴ Pro W3" pitchFamily="127" charset="-128"/>
              </a:rPr>
              <a:t>(Application Program Interface)</a:t>
            </a:r>
            <a:endParaRPr lang="en-US" altLang="en-US" sz="3100" dirty="0" smtClean="0">
              <a:ea typeface="ヒラギノ角ゴ Pro W3" pitchFamily="12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091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ea typeface="ヒラギノ角ゴ Pro W3" pitchFamily="127" charset="-128"/>
              </a:rPr>
              <a:t>Two Web Storage properties of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Window</a:t>
            </a:r>
            <a:r>
              <a:rPr lang="en-US" altLang="en-US" smtClean="0">
                <a:ea typeface="ヒラギノ角ゴ Pro W3" pitchFamily="127" charset="-128"/>
              </a:rPr>
              <a:t> 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localStorage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>
                <a:ea typeface="ヒラギノ角ゴ Pro W3" pitchFamily="127" charset="-128"/>
              </a:rPr>
              <a:t>Remains until you run code to delete it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>
                <a:ea typeface="ヒラギノ角ゴ Pro W3" pitchFamily="127" charset="-128"/>
              </a:rPr>
              <a:t>Similar to persistent cookies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sessionStorage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>
                <a:ea typeface="ヒラギノ角ゴ Pro W3" pitchFamily="127" charset="-128"/>
              </a:rPr>
              <a:t>Removed automatically when user closes browser tab or window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>
                <a:ea typeface="ヒラギノ角ゴ Pro W3" pitchFamily="127" charset="-128"/>
              </a:rPr>
              <a:t>Like temporary cookies</a:t>
            </a:r>
          </a:p>
        </p:txBody>
      </p:sp>
      <p:sp>
        <p:nvSpPr>
          <p:cNvPr id="37892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Storing State Information with the Web Storage API</a:t>
            </a:r>
          </a:p>
        </p:txBody>
      </p:sp>
    </p:spTree>
    <p:extLst>
      <p:ext uri="{BB962C8B-B14F-4D97-AF65-F5344CB8AC3E}">
        <p14:creationId xmlns:p14="http://schemas.microsoft.com/office/powerpoint/2010/main" val="42428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Storing/reading </a:t>
            </a:r>
            <a:r>
              <a:rPr lang="en-US" dirty="0" smtClean="0"/>
              <a:t> data with Web </a:t>
            </a:r>
            <a:r>
              <a:rPr lang="en-US" dirty="0" smtClean="0"/>
              <a:t>Storage </a:t>
            </a:r>
            <a:r>
              <a:rPr lang="en-US" dirty="0" smtClean="0"/>
              <a:t>easier and more straightforward </a:t>
            </a:r>
            <a:r>
              <a:rPr lang="en-US" dirty="0" smtClean="0"/>
              <a:t>than </a:t>
            </a:r>
            <a:r>
              <a:rPr lang="en-US" dirty="0" smtClean="0"/>
              <a:t>cookies.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Example:</a:t>
            </a:r>
          </a:p>
          <a:p>
            <a:pPr lvl="1" eaLnBrk="1" hangingPunct="1">
              <a:lnSpc>
                <a:spcPct val="90000"/>
              </a:lnSpc>
              <a:buNone/>
              <a:defRPr/>
            </a:pPr>
            <a:endParaRPr lang="en-US" dirty="0" smtClean="0">
              <a:latin typeface="Courier New"/>
              <a:cs typeface="Courier New"/>
            </a:endParaRPr>
          </a:p>
          <a:p>
            <a:pPr marL="400050" lvl="1" indent="0">
              <a:buFontTx/>
              <a:buNone/>
              <a:defRPr/>
            </a:pPr>
            <a:r>
              <a:rPr lang="en-US" sz="2600" baseline="30000" dirty="0" smtClean="0">
                <a:solidFill>
                  <a:srgbClr val="D67134"/>
                </a:solidFill>
                <a:latin typeface="CourierNewPSMT"/>
              </a:rPr>
              <a:t>var </a:t>
            </a:r>
            <a:r>
              <a:rPr lang="en-US" sz="2600" baseline="30000" dirty="0" err="1" smtClean="0">
                <a:solidFill>
                  <a:srgbClr val="141413"/>
                </a:solidFill>
                <a:latin typeface="CourierNewPSMT"/>
              </a:rPr>
              <a:t>firstName</a:t>
            </a:r>
            <a:r>
              <a:rPr lang="en-US" sz="2600" baseline="30000" dirty="0" smtClean="0">
                <a:solidFill>
                  <a:srgbClr val="141413"/>
                </a:solidFill>
                <a:latin typeface="CourierNewPSMT"/>
              </a:rPr>
              <a:t> </a:t>
            </a:r>
            <a:r>
              <a:rPr lang="en-US" sz="2600" baseline="30000" dirty="0" smtClean="0">
                <a:solidFill>
                  <a:srgbClr val="D67134"/>
                </a:solidFill>
                <a:latin typeface="CourierNewPSMT"/>
              </a:rPr>
              <a:t>= </a:t>
            </a:r>
            <a:r>
              <a:rPr lang="en-US" sz="2600" baseline="30000" dirty="0" smtClean="0">
                <a:solidFill>
                  <a:srgbClr val="00477B"/>
                </a:solidFill>
                <a:latin typeface="CourierNewPSMT"/>
              </a:rPr>
              <a:t>document</a:t>
            </a:r>
            <a:r>
              <a:rPr lang="en-US" sz="2600" baseline="30000" dirty="0" smtClean="0">
                <a:solidFill>
                  <a:srgbClr val="141413"/>
                </a:solidFill>
                <a:latin typeface="CourierNewPSMT"/>
              </a:rPr>
              <a:t>.getElementById(</a:t>
            </a:r>
            <a:r>
              <a:rPr lang="en-US" sz="2600" baseline="30000" dirty="0" smtClean="0">
                <a:solidFill>
                  <a:srgbClr val="007833"/>
                </a:solidFill>
                <a:latin typeface="CourierNewPSMT"/>
              </a:rPr>
              <a:t>"</a:t>
            </a:r>
            <a:r>
              <a:rPr lang="en-US" sz="2600" baseline="30000" dirty="0" err="1" smtClean="0">
                <a:solidFill>
                  <a:srgbClr val="007833"/>
                </a:solidFill>
                <a:latin typeface="CourierNewPSMT"/>
              </a:rPr>
              <a:t>fname</a:t>
            </a:r>
            <a:r>
              <a:rPr lang="en-US" sz="2600" baseline="30000" dirty="0" smtClean="0">
                <a:solidFill>
                  <a:srgbClr val="007833"/>
                </a:solidFill>
                <a:latin typeface="CourierNewPSMT"/>
              </a:rPr>
              <a:t>"</a:t>
            </a:r>
            <a:r>
              <a:rPr lang="en-US" sz="2600" baseline="30000" dirty="0" smtClean="0">
                <a:solidFill>
                  <a:srgbClr val="141413"/>
                </a:solidFill>
                <a:latin typeface="CourierNewPSMT"/>
              </a:rPr>
              <a:t>).value;</a:t>
            </a:r>
          </a:p>
          <a:p>
            <a:pPr marL="400050" lvl="1" indent="0">
              <a:buFontTx/>
              <a:buNone/>
              <a:defRPr/>
            </a:pPr>
            <a:r>
              <a:rPr lang="en-US" sz="2600" baseline="30000" dirty="0" err="1" smtClean="0">
                <a:solidFill>
                  <a:srgbClr val="141413"/>
                </a:solidFill>
                <a:latin typeface="CourierNewPSMT"/>
              </a:rPr>
              <a:t>localStorage.fName</a:t>
            </a:r>
            <a:r>
              <a:rPr lang="en-US" sz="2600" baseline="30000" dirty="0" smtClean="0">
                <a:solidFill>
                  <a:srgbClr val="141413"/>
                </a:solidFill>
                <a:latin typeface="CourierNewPSMT"/>
              </a:rPr>
              <a:t> </a:t>
            </a:r>
            <a:r>
              <a:rPr lang="en-US" sz="2600" baseline="30000" dirty="0" smtClean="0">
                <a:solidFill>
                  <a:srgbClr val="D67134"/>
                </a:solidFill>
                <a:latin typeface="CourierNewPSMT"/>
              </a:rPr>
              <a:t>= </a:t>
            </a:r>
            <a:r>
              <a:rPr lang="en-US" sz="2600" baseline="30000" dirty="0" err="1" smtClean="0">
                <a:solidFill>
                  <a:srgbClr val="141413"/>
                </a:solidFill>
                <a:latin typeface="CourierNewPSMT"/>
              </a:rPr>
              <a:t>firstName</a:t>
            </a:r>
            <a:r>
              <a:rPr lang="en-US" sz="2600" baseline="30000" dirty="0" smtClean="0">
                <a:solidFill>
                  <a:srgbClr val="141413"/>
                </a:solidFill>
                <a:latin typeface="CourierNewPSMT"/>
              </a:rPr>
              <a:t>;</a:t>
            </a:r>
          </a:p>
          <a:p>
            <a:pPr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To use a method</a:t>
            </a:r>
            <a:endParaRPr lang="en-US" dirty="0" smtClean="0">
              <a:latin typeface="Courier New"/>
              <a:cs typeface="Courier New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Preface it </a:t>
            </a:r>
            <a:r>
              <a:rPr lang="en-US" dirty="0" smtClean="0"/>
              <a:t>with </a:t>
            </a:r>
            <a:r>
              <a:rPr lang="en-US" dirty="0" err="1" smtClean="0">
                <a:latin typeface="Courier New"/>
                <a:cs typeface="Courier New"/>
              </a:rPr>
              <a:t>localStorage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/>
                <a:cs typeface="Courier New"/>
              </a:rPr>
              <a:t>sessionStorage</a:t>
            </a:r>
            <a:r>
              <a:rPr lang="en-US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400050" lvl="1" indent="0">
              <a:buFontTx/>
              <a:buNone/>
              <a:defRPr/>
            </a:pPr>
            <a:r>
              <a:rPr lang="en-US" sz="3200" baseline="30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localStorage.setItem</a:t>
            </a:r>
            <a:r>
              <a:rPr lang="en-US" sz="32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baseline="30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US" sz="32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baseline="30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32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3200" baseline="30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3192" lvl="1" indent="0" eaLnBrk="1" hangingPunct="1">
              <a:lnSpc>
                <a:spcPct val="90000"/>
              </a:lnSpc>
              <a:buNone/>
              <a:defRPr/>
            </a:pPr>
            <a:endParaRPr lang="en-US" dirty="0" smtClean="0"/>
          </a:p>
        </p:txBody>
      </p:sp>
      <p:sp>
        <p:nvSpPr>
          <p:cNvPr id="38916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Storing State Information with the Web Storage API</a:t>
            </a:r>
          </a:p>
        </p:txBody>
      </p:sp>
    </p:spTree>
    <p:extLst>
      <p:ext uri="{BB962C8B-B14F-4D97-AF65-F5344CB8AC3E}">
        <p14:creationId xmlns:p14="http://schemas.microsoft.com/office/powerpoint/2010/main" val="167477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Storing State Information with the Web Storage API</a:t>
            </a:r>
          </a:p>
        </p:txBody>
      </p:sp>
      <p:pic>
        <p:nvPicPr>
          <p:cNvPr id="39941" name="Picture 2" descr="Screen Shot 2014-11-05 at 5 Nov   3.20.45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01812"/>
            <a:ext cx="8763000" cy="200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2" name="Rectangle 5"/>
          <p:cNvSpPr>
            <a:spLocks noChangeArrowheads="1"/>
          </p:cNvSpPr>
          <p:nvPr/>
        </p:nvSpPr>
        <p:spPr bwMode="auto">
          <a:xfrm>
            <a:off x="1905000" y="3962400"/>
            <a:ext cx="45894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/>
              <a:t>Table 9-3 </a:t>
            </a:r>
            <a:r>
              <a:rPr lang="en-US" altLang="en-US"/>
              <a:t>Methods of the Web Storage API</a:t>
            </a:r>
          </a:p>
        </p:txBody>
      </p:sp>
    </p:spTree>
    <p:extLst>
      <p:ext uri="{BB962C8B-B14F-4D97-AF65-F5344CB8AC3E}">
        <p14:creationId xmlns:p14="http://schemas.microsoft.com/office/powerpoint/2010/main" val="301822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two main types of cookies? What is the difference between them?</a:t>
            </a:r>
          </a:p>
          <a:p>
            <a:r>
              <a:rPr lang="en-US" dirty="0" smtClean="0"/>
              <a:t>How do you delete a cookie in your code?</a:t>
            </a:r>
          </a:p>
          <a:p>
            <a:r>
              <a:rPr lang="en-US" dirty="0" smtClean="0"/>
              <a:t>What are some advantages of using Web Storage rather than cookies?</a:t>
            </a:r>
          </a:p>
          <a:p>
            <a:r>
              <a:rPr lang="en-US" dirty="0" smtClean="0"/>
              <a:t>Why might a developer choose to continue using cookies?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Short Quiz 2</a:t>
            </a:r>
            <a:endParaRPr lang="en-US" u="sng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ea typeface="ヒラギノ角ゴ Pro W3" pitchFamily="127" charset="-128"/>
              </a:rPr>
              <a:t>Security threats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a typeface="ヒラギノ角ゴ Pro W3" pitchFamily="127" charset="-128"/>
              </a:rPr>
              <a:t>Viruses, worms, data theft by hackers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ea typeface="ヒラギノ角ゴ Pro W3" pitchFamily="127" charset="-128"/>
              </a:rPr>
              <a:t>Consider web server security and secure coding issues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ea typeface="ヒラギノ角ゴ Pro W3" pitchFamily="127" charset="-128"/>
              </a:rPr>
              <a:t>Web server security technologies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a typeface="ヒラギノ角ゴ Pro W3" pitchFamily="127" charset="-128"/>
              </a:rPr>
              <a:t>Firewalls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a typeface="ヒラギノ角ゴ Pro W3" pitchFamily="127" charset="-128"/>
              </a:rPr>
              <a:t>Secure Socket Layer (SSL)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ea typeface="ヒラギノ角ゴ Pro W3" pitchFamily="127" charset="-128"/>
              </a:rPr>
              <a:t>JavaScript programs downloaded and execute locally</a:t>
            </a:r>
          </a:p>
        </p:txBody>
      </p:sp>
      <p:sp>
        <p:nvSpPr>
          <p:cNvPr id="4096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Understanding Security Issues</a:t>
            </a:r>
          </a:p>
        </p:txBody>
      </p:sp>
    </p:spTree>
    <p:extLst>
      <p:ext uri="{BB962C8B-B14F-4D97-AF65-F5344CB8AC3E}">
        <p14:creationId xmlns:p14="http://schemas.microsoft.com/office/powerpoint/2010/main" val="313034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Secure coding or defensive </a:t>
            </a:r>
            <a:r>
              <a:rPr lang="en-US" altLang="en-US" dirty="0" smtClean="0">
                <a:ea typeface="ヒラギノ角ゴ Pro W3" pitchFamily="127" charset="-128"/>
              </a:rPr>
              <a:t>coding refers to writing </a:t>
            </a:r>
            <a:r>
              <a:rPr lang="en-US" altLang="en-US" dirty="0" smtClean="0">
                <a:ea typeface="ヒラギノ角ゴ Pro W3" pitchFamily="127" charset="-128"/>
              </a:rPr>
              <a:t>code to minimize any intentional or accidental security </a:t>
            </a:r>
            <a:r>
              <a:rPr lang="en-US" altLang="en-US" dirty="0" smtClean="0">
                <a:ea typeface="ヒラギノ角ゴ Pro W3" pitchFamily="127" charset="-128"/>
              </a:rPr>
              <a:t>issues.</a:t>
            </a:r>
            <a:endParaRPr lang="en-US" altLang="en-US" dirty="0" smtClean="0">
              <a:ea typeface="ヒラギノ角ゴ Pro W3" pitchFamily="127" charset="-128"/>
            </a:endParaRPr>
          </a:p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All code: insecure unless proven otherwise</a:t>
            </a:r>
          </a:p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No magic formula for writing secure </a:t>
            </a:r>
            <a:r>
              <a:rPr lang="en-US" altLang="en-US" dirty="0" smtClean="0">
                <a:ea typeface="ヒラギノ角ゴ Pro W3" pitchFamily="127" charset="-128"/>
              </a:rPr>
              <a:t>code.</a:t>
            </a:r>
          </a:p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$60 billion a year is spent identifying and correcting software errors.</a:t>
            </a:r>
            <a:endParaRPr lang="en-US" altLang="en-US" dirty="0" smtClean="0">
              <a:ea typeface="ヒラギノ角ゴ Pro W3" pitchFamily="127" charset="-128"/>
            </a:endParaRPr>
          </a:p>
        </p:txBody>
      </p:sp>
      <p:sp>
        <p:nvSpPr>
          <p:cNvPr id="4198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Secure Coding with JavaScript</a:t>
            </a:r>
          </a:p>
        </p:txBody>
      </p:sp>
    </p:spTree>
    <p:extLst>
      <p:ext uri="{BB962C8B-B14F-4D97-AF65-F5344CB8AC3E}">
        <p14:creationId xmlns:p14="http://schemas.microsoft.com/office/powerpoint/2010/main" val="271403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ea typeface="ヒラギノ角ゴ Pro W3" pitchFamily="127" charset="-128"/>
              </a:rPr>
              <a:t>Security areas of most concern: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ea typeface="ヒラギノ角ゴ Pro W3" pitchFamily="127" charset="-128"/>
              </a:rPr>
              <a:t>Protection of a web page and JavaScript program against malicious tampering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ea typeface="ヒラギノ角ゴ Pro W3" pitchFamily="127" charset="-128"/>
              </a:rPr>
              <a:t>Privacy of individual client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ea typeface="ヒラギノ角ゴ Pro W3" pitchFamily="127" charset="-128"/>
              </a:rPr>
              <a:t>Protection of the local file system of the client or web site from theft or tampering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 dirty="0" smtClean="0">
                <a:ea typeface="ヒラギノ角ゴ Pro W3" pitchFamily="127" charset="-128"/>
              </a:rPr>
              <a:t>Code injection attack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ea typeface="ヒラギノ角ゴ Pro W3" pitchFamily="127" charset="-128"/>
              </a:rPr>
              <a:t>Program or user enters JavaScript code that changes function of web page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>
                <a:ea typeface="ヒラギノ角ゴ Pro W3" pitchFamily="127" charset="-128"/>
              </a:rPr>
              <a:t>Validating forms helps prevent this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>
                <a:ea typeface="ヒラギノ角ゴ Pro W3" pitchFamily="127" charset="-128"/>
              </a:rPr>
              <a:t>“Escaping” </a:t>
            </a:r>
            <a:r>
              <a:rPr lang="en-US" altLang="en-US" dirty="0" smtClean="0">
                <a:ea typeface="ヒラギノ角ゴ Pro W3" pitchFamily="127" charset="-128"/>
              </a:rPr>
              <a:t>characters also </a:t>
            </a:r>
            <a:r>
              <a:rPr lang="en-US" altLang="en-US" dirty="0" smtClean="0">
                <a:ea typeface="ヒラギノ角ゴ Pro W3" pitchFamily="127" charset="-128"/>
              </a:rPr>
              <a:t>important which involves converting characters to their code equivalents. </a:t>
            </a:r>
            <a:endParaRPr lang="en-US" altLang="en-US" dirty="0" smtClean="0">
              <a:ea typeface="ヒラギノ角ゴ Pro W3" pitchFamily="127" charset="-128"/>
            </a:endParaRPr>
          </a:p>
        </p:txBody>
      </p:sp>
      <p:sp>
        <p:nvSpPr>
          <p:cNvPr id="4301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JavaScript Security Concerns</a:t>
            </a:r>
          </a:p>
        </p:txBody>
      </p:sp>
    </p:spTree>
    <p:extLst>
      <p:ext uri="{BB962C8B-B14F-4D97-AF65-F5344CB8AC3E}">
        <p14:creationId xmlns:p14="http://schemas.microsoft.com/office/powerpoint/2010/main" val="409858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ea typeface="ヒラギノ角ゴ Pro W3" pitchFamily="127" charset="-128"/>
              </a:rPr>
              <a:t>Another security concern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ea typeface="ヒラギノ角ゴ Pro W3" pitchFamily="127" charset="-128"/>
              </a:rPr>
              <a:t>Privacy of individual client information in the web browser window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ea typeface="ヒラギノ角ゴ Pro W3" pitchFamily="127" charset="-128"/>
              </a:rPr>
              <a:t>Another </a:t>
            </a:r>
            <a:r>
              <a:rPr lang="en-US" altLang="en-US" dirty="0" smtClean="0">
                <a:ea typeface="ヒラギノ角ゴ Pro W3" pitchFamily="127" charset="-128"/>
              </a:rPr>
              <a:t>JavaScript security </a:t>
            </a:r>
            <a:r>
              <a:rPr lang="en-US" altLang="en-US" dirty="0" smtClean="0">
                <a:ea typeface="ヒラギノ角ゴ Pro W3" pitchFamily="127" charset="-128"/>
              </a:rPr>
              <a:t>feature is its lack </a:t>
            </a:r>
            <a:r>
              <a:rPr lang="en-US" altLang="en-US" dirty="0" smtClean="0">
                <a:ea typeface="ヒラギノ角ゴ Pro W3" pitchFamily="127" charset="-128"/>
              </a:rPr>
              <a:t>of certain types of </a:t>
            </a:r>
            <a:r>
              <a:rPr lang="en-US" altLang="en-US" dirty="0" smtClean="0">
                <a:ea typeface="ヒラギノ角ゴ Pro W3" pitchFamily="127" charset="-128"/>
              </a:rPr>
              <a:t>functionality…</a:t>
            </a:r>
            <a:endParaRPr lang="en-US" altLang="en-US" dirty="0" smtClean="0">
              <a:ea typeface="ヒラギノ角ゴ Pro W3" pitchFamily="127" charset="-128"/>
            </a:endParaRPr>
          </a:p>
          <a:p>
            <a:pPr lvl="2" eaLnBrk="1" hangingPunct="1"/>
            <a:r>
              <a:rPr lang="en-US" altLang="en-US" dirty="0" smtClean="0">
                <a:ea typeface="ヒラギノ角ゴ Pro W3" pitchFamily="127" charset="-128"/>
              </a:rPr>
              <a:t>File </a:t>
            </a:r>
            <a:r>
              <a:rPr lang="en-US" altLang="en-US" dirty="0" smtClean="0">
                <a:ea typeface="ヒラギノ角ゴ Pro W3" pitchFamily="127" charset="-128"/>
              </a:rPr>
              <a:t>manipulation cannot be done</a:t>
            </a:r>
            <a:endParaRPr lang="en-US" altLang="en-US" dirty="0" smtClean="0">
              <a:ea typeface="ヒラギノ角ゴ Pro W3" pitchFamily="127" charset="-128"/>
            </a:endParaRPr>
          </a:p>
          <a:p>
            <a:pPr lvl="2" eaLnBrk="1" hangingPunct="1"/>
            <a:r>
              <a:rPr lang="en-US" altLang="en-US" dirty="0" smtClean="0">
                <a:ea typeface="ヒラギノ角ゴ Pro W3" pitchFamily="127" charset="-128"/>
              </a:rPr>
              <a:t>Cannot create </a:t>
            </a:r>
            <a:r>
              <a:rPr lang="en-US" altLang="en-US" dirty="0" smtClean="0">
                <a:ea typeface="ヒラギノ角ゴ Pro W3" pitchFamily="127" charset="-128"/>
              </a:rPr>
              <a:t>a network connection</a:t>
            </a:r>
          </a:p>
          <a:p>
            <a:pPr lvl="2" eaLnBrk="1" hangingPunct="1"/>
            <a:r>
              <a:rPr lang="en-US" altLang="en-US" dirty="0" smtClean="0">
                <a:ea typeface="ヒラギノ角ゴ Pro W3" pitchFamily="127" charset="-128"/>
              </a:rPr>
              <a:t>Cannot run system commands or execute programs on a client</a:t>
            </a:r>
          </a:p>
        </p:txBody>
      </p:sp>
      <p:sp>
        <p:nvSpPr>
          <p:cNvPr id="4403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JavaScript Security Concerns</a:t>
            </a:r>
          </a:p>
        </p:txBody>
      </p:sp>
    </p:spTree>
    <p:extLst>
      <p:ext uri="{BB962C8B-B14F-4D97-AF65-F5344CB8AC3E}">
        <p14:creationId xmlns:p14="http://schemas.microsoft.com/office/powerpoint/2010/main" val="56831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8229600" cy="5148072"/>
          </a:xfrm>
        </p:spPr>
        <p:txBody>
          <a:bodyPr>
            <a:normAutofit/>
          </a:bodyPr>
          <a:lstStyle/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ea typeface="ヒラギノ角ゴ Pro W3" pitchFamily="127" charset="-128"/>
              </a:rPr>
              <a:t>The passed query string is assigned to the target web page through the 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Location</a:t>
            </a:r>
            <a:r>
              <a:rPr lang="en-US" altLang="en-US" dirty="0" smtClean="0">
                <a:ea typeface="ヒラギノ角ゴ Pro W3" pitchFamily="127" charset="-128"/>
              </a:rPr>
              <a:t> object’s 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search</a:t>
            </a:r>
            <a:r>
              <a:rPr lang="en-US" altLang="en-US" dirty="0" smtClean="0">
                <a:ea typeface="ヒラギノ角ゴ Pro W3" pitchFamily="127" charset="-128"/>
              </a:rPr>
              <a:t> property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search</a:t>
            </a:r>
            <a:r>
              <a:rPr lang="en-US" altLang="en-US" dirty="0" smtClean="0">
                <a:ea typeface="ヒラギノ角ゴ Pro W3" pitchFamily="127" charset="-128"/>
              </a:rPr>
              <a:t> property of the 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Location</a:t>
            </a:r>
            <a:r>
              <a:rPr lang="en-US" altLang="en-US" dirty="0" smtClean="0">
                <a:ea typeface="ヒラギノ角ゴ Pro W3" pitchFamily="127" charset="-128"/>
              </a:rPr>
              <a:t> object contains a URL</a:t>
            </a:r>
            <a:r>
              <a:rPr lang="ja-JP" altLang="en-US" dirty="0" smtClean="0">
                <a:ea typeface="ヒラギノ角ゴ Pro W3" pitchFamily="127" charset="-128"/>
              </a:rPr>
              <a:t>’</a:t>
            </a:r>
            <a:r>
              <a:rPr lang="en-US" altLang="ja-JP" dirty="0" smtClean="0">
                <a:ea typeface="ヒラギノ角ゴ Pro W3" pitchFamily="127" charset="-128"/>
              </a:rPr>
              <a:t>s query or search parameters</a:t>
            </a:r>
          </a:p>
          <a:p>
            <a:pPr marL="630936" lvl="2" indent="0">
              <a:lnSpc>
                <a:spcPct val="90000"/>
              </a:lnSpc>
              <a:buNone/>
            </a:pPr>
            <a:endParaRPr lang="en-US" altLang="ja-JP" sz="2000" dirty="0">
              <a:ea typeface="ヒラギノ角ゴ Pro W3" pitchFamily="127" charset="-128"/>
            </a:endParaRPr>
          </a:p>
          <a:p>
            <a:pPr marL="0" lvl="2" indent="1588">
              <a:lnSpc>
                <a:spcPct val="90000"/>
              </a:lnSpc>
              <a:buNone/>
            </a:pPr>
            <a:r>
              <a:rPr lang="en-US" altLang="en-US" sz="2000" baseline="30000" dirty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&lt;</a:t>
            </a:r>
            <a:r>
              <a:rPr lang="en-US" altLang="en-US" sz="2000" baseline="30000" dirty="0">
                <a:solidFill>
                  <a:srgbClr val="00477B"/>
                </a:solidFill>
                <a:latin typeface="CourierNewPSMT" charset="0"/>
                <a:ea typeface="ヒラギノ角ゴ Pro W3" pitchFamily="127" charset="-128"/>
              </a:rPr>
              <a:t>a </a:t>
            </a:r>
            <a:r>
              <a:rPr lang="en-US" altLang="en-US" sz="2000" baseline="30000" dirty="0" err="1">
                <a:solidFill>
                  <a:srgbClr val="00477B"/>
                </a:solidFill>
                <a:latin typeface="CourierNewPSMT" charset="0"/>
                <a:ea typeface="ヒラギノ角ゴ Pro W3" pitchFamily="127" charset="-128"/>
              </a:rPr>
              <a:t>href</a:t>
            </a:r>
            <a:r>
              <a:rPr lang="en-US" altLang="en-US" sz="2000" baseline="30000" dirty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=</a:t>
            </a:r>
            <a:r>
              <a:rPr lang="en-US" altLang="en-US" sz="2000" baseline="30000" dirty="0">
                <a:solidFill>
                  <a:srgbClr val="007833"/>
                </a:solidFill>
                <a:latin typeface="CourierNewPSMT" charset="0"/>
                <a:ea typeface="ヒラギノ角ゴ Pro W3" pitchFamily="127" charset="-128"/>
              </a:rPr>
              <a:t>"http://www.example.com/addItem.html?</a:t>
            </a:r>
            <a:r>
              <a:rPr lang="en-US" altLang="en-US" sz="2000" b="1" baseline="30000" dirty="0">
                <a:solidFill>
                  <a:srgbClr val="007833"/>
                </a:solidFill>
                <a:latin typeface="CourierNewPSMT" charset="0"/>
                <a:ea typeface="ヒラギノ角ゴ Pro W3" pitchFamily="127" charset="-128"/>
              </a:rPr>
              <a:t>isbn=9780394800165&amp;quantity=2</a:t>
            </a:r>
            <a:r>
              <a:rPr lang="en-US" altLang="en-US" sz="2000" baseline="30000" dirty="0">
                <a:solidFill>
                  <a:srgbClr val="007833"/>
                </a:solidFill>
                <a:latin typeface="CourierNewPSMT" charset="0"/>
                <a:ea typeface="ヒラギノ角ゴ Pro W3" pitchFamily="127" charset="-128"/>
              </a:rPr>
              <a:t>"</a:t>
            </a:r>
            <a:r>
              <a:rPr lang="en-US" altLang="en-US" sz="2000" baseline="30000" dirty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&gt;Order Book&lt;/</a:t>
            </a:r>
            <a:r>
              <a:rPr lang="en-US" altLang="en-US" sz="2000" baseline="30000" dirty="0">
                <a:solidFill>
                  <a:srgbClr val="00477B"/>
                </a:solidFill>
                <a:latin typeface="CourierNewPSMT" charset="0"/>
                <a:ea typeface="ヒラギノ角ゴ Pro W3" pitchFamily="127" charset="-128"/>
              </a:rPr>
              <a:t>a</a:t>
            </a:r>
            <a:r>
              <a:rPr lang="en-US" altLang="en-US" sz="2000" baseline="30000" dirty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&gt;</a:t>
            </a:r>
            <a:endParaRPr lang="en-US" altLang="en-US" sz="2000" dirty="0">
              <a:latin typeface="Courier New" pitchFamily="49" charset="0"/>
              <a:ea typeface="ヒラギノ角ゴ Pro W3" pitchFamily="127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ea typeface="ヒラギノ角ゴ Pro W3" pitchFamily="127" charset="-128"/>
              </a:rPr>
              <a:t>From preceding example: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ea typeface="ヒラギノ角ゴ Pro W3" pitchFamily="127" charset="-128"/>
              </a:rPr>
              <a:t>Query string:</a:t>
            </a:r>
          </a:p>
          <a:p>
            <a:pPr marL="1144588" lvl="2" eaLnBrk="1" hangingPunct="1">
              <a:lnSpc>
                <a:spcPct val="90000"/>
              </a:lnSpc>
            </a:pPr>
            <a:r>
              <a:rPr lang="it-IT" altLang="en-US" sz="2800" baseline="30000" dirty="0" smtClean="0">
                <a:solidFill>
                  <a:srgbClr val="000000"/>
                </a:solidFill>
                <a:latin typeface="CourierNewPSMT" charset="0"/>
                <a:ea typeface="ヒラギノ角ゴ Pro W3" pitchFamily="127" charset="-128"/>
              </a:rPr>
              <a:t>"</a:t>
            </a:r>
            <a:r>
              <a:rPr lang="it-IT" altLang="en-US" sz="2800" baseline="30000" dirty="0" smtClean="0">
                <a:solidFill>
                  <a:srgbClr val="007833"/>
                </a:solidFill>
                <a:latin typeface="CourierNewPSMT" charset="0"/>
                <a:ea typeface="ヒラギノ角ゴ Pro W3" pitchFamily="127" charset="-128"/>
              </a:rPr>
              <a:t>?isbn=9780394800165&amp;quantity=2</a:t>
            </a:r>
            <a:r>
              <a:rPr lang="it-IT" altLang="en-US" sz="2800" baseline="30000" dirty="0" smtClean="0">
                <a:solidFill>
                  <a:srgbClr val="000000"/>
                </a:solidFill>
                <a:latin typeface="CourierNewPSMT" charset="0"/>
                <a:ea typeface="ヒラギノ角ゴ Pro W3" pitchFamily="127" charset="-128"/>
              </a:rPr>
              <a:t>"</a:t>
            </a:r>
            <a:endParaRPr lang="en-US" altLang="ja-JP" sz="2000" dirty="0" smtClean="0">
              <a:solidFill>
                <a:srgbClr val="000000"/>
              </a:solidFill>
              <a:ea typeface="ヒラギノ角ゴ Pro W3" pitchFamily="127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ea typeface="ヒラギノ角ゴ Pro W3" pitchFamily="127" charset="-128"/>
              </a:rPr>
              <a:t>Available as the value of the 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search</a:t>
            </a:r>
            <a:r>
              <a:rPr lang="en-US" altLang="en-US" dirty="0" smtClean="0">
                <a:ea typeface="ヒラギノ角ゴ Pro W3" pitchFamily="127" charset="-128"/>
              </a:rPr>
              <a:t> property of the 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Location</a:t>
            </a:r>
            <a:r>
              <a:rPr lang="en-US" altLang="en-US" dirty="0" smtClean="0">
                <a:ea typeface="ヒラギノ角ゴ Pro W3" pitchFamily="127" charset="-128"/>
              </a:rPr>
              <a:t> object after addItem.html document opens.</a:t>
            </a: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Saving State Information with Query Strings</a:t>
            </a:r>
          </a:p>
        </p:txBody>
      </p:sp>
    </p:spTree>
    <p:extLst>
      <p:ext uri="{BB962C8B-B14F-4D97-AF65-F5344CB8AC3E}">
        <p14:creationId xmlns:p14="http://schemas.microsoft.com/office/powerpoint/2010/main" val="254565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Restricts how JavaScript code access between windows/tabs/frames 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To view and modify elements in other windows and frames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They must have the same protocol and exist on the same web server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Same origin policy applies to: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The domain name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The server on which a document located</a:t>
            </a:r>
          </a:p>
        </p:txBody>
      </p:sp>
      <p:sp>
        <p:nvSpPr>
          <p:cNvPr id="4506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The Same Origin Policy</a:t>
            </a:r>
          </a:p>
        </p:txBody>
      </p:sp>
    </p:spTree>
    <p:extLst>
      <p:ext uri="{BB962C8B-B14F-4D97-AF65-F5344CB8AC3E}">
        <p14:creationId xmlns:p14="http://schemas.microsoft.com/office/powerpoint/2010/main" val="339269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Policy prevents: 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Malicious scripts from modifying content of other windows and frames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Theft of private browser information and information displayed on secure web pages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Policy protects integrity of web page design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The Same Origin Policy</a:t>
            </a:r>
          </a:p>
        </p:txBody>
      </p:sp>
    </p:spTree>
    <p:extLst>
      <p:ext uri="{BB962C8B-B14F-4D97-AF65-F5344CB8AC3E}">
        <p14:creationId xmlns:p14="http://schemas.microsoft.com/office/powerpoint/2010/main" val="49073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domain</a:t>
            </a:r>
            <a:r>
              <a:rPr lang="en-US" altLang="en-US" smtClean="0">
                <a:ea typeface="ヒラギノ角ゴ Pro W3" pitchFamily="127" charset="-128"/>
              </a:rPr>
              <a:t> property of the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Document</a:t>
            </a:r>
            <a:r>
              <a:rPr lang="en-US" altLang="en-US" smtClean="0">
                <a:ea typeface="ヒラギノ角ゴ Pro W3" pitchFamily="127" charset="-128"/>
              </a:rPr>
              <a:t> object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Changes origin of a document to its root domain name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Allows documents from different origins in the same domain to access each other</a:t>
            </a:r>
            <a:r>
              <a:rPr lang="ja-JP" altLang="en-US" smtClean="0">
                <a:ea typeface="ヒラギノ角ゴ Pro W3" pitchFamily="127" charset="-128"/>
              </a:rPr>
              <a:t>’</a:t>
            </a:r>
            <a:r>
              <a:rPr lang="en-US" altLang="ja-JP" smtClean="0">
                <a:ea typeface="ヒラギノ角ゴ Pro W3" pitchFamily="127" charset="-128"/>
              </a:rPr>
              <a:t>s elements and properties</a:t>
            </a:r>
            <a:endParaRPr lang="en-US" altLang="en-US" smtClean="0">
              <a:ea typeface="ヒラギノ角ゴ Pro W3" pitchFamily="127" charset="-128"/>
            </a:endParaRP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The Same Origin Policy</a:t>
            </a:r>
          </a:p>
        </p:txBody>
      </p:sp>
    </p:spTree>
    <p:extLst>
      <p:ext uri="{BB962C8B-B14F-4D97-AF65-F5344CB8AC3E}">
        <p14:creationId xmlns:p14="http://schemas.microsoft.com/office/powerpoint/2010/main" val="271114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Sometimes you want to run scripts from other domains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Known as third-party scripts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Examples: </a:t>
            </a:r>
          </a:p>
          <a:p>
            <a:pPr lvl="2" eaLnBrk="1" hangingPunct="1"/>
            <a:r>
              <a:rPr lang="en-US" altLang="en-US" smtClean="0">
                <a:ea typeface="ヒラギノ角ゴ Pro W3" pitchFamily="127" charset="-128"/>
              </a:rPr>
              <a:t>Widgets that run from provider's server</a:t>
            </a:r>
          </a:p>
          <a:p>
            <a:pPr lvl="2" eaLnBrk="1" hangingPunct="1"/>
            <a:r>
              <a:rPr lang="en-US" altLang="en-US" smtClean="0">
                <a:ea typeface="ヒラギノ角ゴ Pro W3" pitchFamily="127" charset="-128"/>
              </a:rPr>
              <a:t>Using Content Delivery Network (CDN)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To enable third-party script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Include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script</a:t>
            </a:r>
            <a:r>
              <a:rPr lang="en-US" altLang="en-US" smtClean="0">
                <a:ea typeface="ヒラギノ角ゴ Pro W3" pitchFamily="127" charset="-128"/>
              </a:rPr>
              <a:t> element with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src</a:t>
            </a:r>
            <a:r>
              <a:rPr lang="en-US" altLang="en-US" smtClean="0">
                <a:ea typeface="ヒラギノ角ゴ Pro W3" pitchFamily="127" charset="-128"/>
              </a:rPr>
              <a:t> value pointing to third-party content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Exception to same origin policy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Using Third-Party Scripts</a:t>
            </a:r>
          </a:p>
        </p:txBody>
      </p:sp>
    </p:spTree>
    <p:extLst>
      <p:ext uri="{BB962C8B-B14F-4D97-AF65-F5344CB8AC3E}">
        <p14:creationId xmlns:p14="http://schemas.microsoft.com/office/powerpoint/2010/main" val="413871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code injection attack?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What is the same origin policy?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What is a third-party script? How do you include one in a web document?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Short Quiz 3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9241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ea typeface="ヒラギノ角ゴ Pro W3" pitchFamily="127" charset="-128"/>
              </a:rPr>
              <a:t>State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a typeface="ヒラギノ角ゴ Pro W3" pitchFamily="127" charset="-128"/>
              </a:rPr>
              <a:t>Information about individual visits to a web site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ea typeface="ヒラギノ角ゴ Pro W3" pitchFamily="127" charset="-128"/>
              </a:rPr>
              <a:t>HTTP originally designed to be stateless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ea typeface="ヒラギノ角ゴ Pro W3" pitchFamily="127" charset="-128"/>
              </a:rPr>
              <a:t>Most common tools for maintaining state information: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a typeface="ヒラギノ角ゴ Pro W3" pitchFamily="127" charset="-128"/>
              </a:rPr>
              <a:t>Query strings, hidden form fields, cookies, Web Storage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ea typeface="ヒラギノ角ゴ Pro W3" pitchFamily="127" charset="-128"/>
              </a:rPr>
              <a:t>Query string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a typeface="ヒラギノ角ゴ Pro W3" pitchFamily="127" charset="-128"/>
              </a:rPr>
              <a:t>Set of name-value pairs appended to a target URL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ea typeface="ヒラギノ角ゴ Pro W3" pitchFamily="127" charset="-128"/>
              </a:rPr>
              <a:t>Can hide information from users in a hidden form field</a:t>
            </a:r>
          </a:p>
        </p:txBody>
      </p:sp>
      <p:sp>
        <p:nvSpPr>
          <p:cNvPr id="4915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6693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Cookies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Small pieces of information about a user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Stored by a web server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Can be temporary or persistent</a:t>
            </a:r>
          </a:p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Cookie property created with a required 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name</a:t>
            </a:r>
            <a:r>
              <a:rPr lang="en-US" altLang="en-US" dirty="0" smtClean="0">
                <a:ea typeface="ヒラギノ角ゴ Pro W3" pitchFamily="127" charset="-128"/>
              </a:rPr>
              <a:t> attribute</a:t>
            </a:r>
          </a:p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Can use special characters in cookies if using encoding</a:t>
            </a:r>
          </a:p>
          <a:p>
            <a:pPr eaLnBrk="1" hangingPunct="1"/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encodeURIComponent()</a:t>
            </a:r>
            <a:r>
              <a:rPr lang="en-US" altLang="en-US" dirty="0" smtClean="0">
                <a:ea typeface="ヒラギノ角ゴ Pro W3" pitchFamily="127" charset="-128"/>
              </a:rPr>
              <a:t> function encodes the individual parts of a URI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95374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When reading a cookie or other text string encoded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Must first decode it with the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decodeURIComponent()</a:t>
            </a:r>
            <a:r>
              <a:rPr lang="en-US" altLang="en-US" smtClean="0">
                <a:ea typeface="ヒラギノ角ゴ Pro W3" pitchFamily="127" charset="-128"/>
              </a:rPr>
              <a:t> function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Cookies: one continuous string that must be parsed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Web Storage similar to cookies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Offers more features, but not as widely supported</a:t>
            </a:r>
          </a:p>
          <a:p>
            <a:pPr eaLnBrk="1" hangingPunct="1"/>
            <a:r>
              <a:rPr lang="ja-JP" altLang="en-US" smtClean="0">
                <a:ea typeface="ヒラギノ角ゴ Pro W3" pitchFamily="127" charset="-128"/>
              </a:rPr>
              <a:t>“</a:t>
            </a:r>
            <a:r>
              <a:rPr lang="en-US" altLang="ja-JP" smtClean="0">
                <a:ea typeface="ヒラギノ角ゴ Pro W3" pitchFamily="127" charset="-128"/>
              </a:rPr>
              <a:t>Secure coding</a:t>
            </a:r>
            <a:r>
              <a:rPr lang="ja-JP" altLang="en-US" smtClean="0">
                <a:ea typeface="ヒラギノ角ゴ Pro W3" pitchFamily="127" charset="-128"/>
              </a:rPr>
              <a:t>”</a:t>
            </a:r>
            <a:r>
              <a:rPr lang="en-US" altLang="ja-JP" smtClean="0">
                <a:ea typeface="ヒラギノ角ゴ Pro W3" pitchFamily="127" charset="-128"/>
              </a:rPr>
              <a:t> or </a:t>
            </a:r>
            <a:r>
              <a:rPr lang="ja-JP" altLang="en-US" smtClean="0">
                <a:ea typeface="ヒラギノ角ゴ Pro W3" pitchFamily="127" charset="-128"/>
              </a:rPr>
              <a:t>“</a:t>
            </a:r>
            <a:r>
              <a:rPr lang="en-US" altLang="ja-JP" smtClean="0">
                <a:ea typeface="ヒラギノ角ゴ Pro W3" pitchFamily="127" charset="-128"/>
              </a:rPr>
              <a:t>defensive coding</a:t>
            </a:r>
            <a:r>
              <a:rPr lang="ja-JP" altLang="en-US" smtClean="0">
                <a:ea typeface="ヒラギノ角ゴ Pro W3" pitchFamily="127" charset="-128"/>
              </a:rPr>
              <a:t>”</a:t>
            </a:r>
            <a:endParaRPr lang="en-US" altLang="ja-JP" smtClean="0">
              <a:ea typeface="ヒラギノ角ゴ Pro W3" pitchFamily="127" charset="-128"/>
            </a:endParaRP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Writing code to minimize any intentional or accidental security issues</a:t>
            </a: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83190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dirty="0" smtClean="0"/>
              <a:t>For a web page to use the information in a query string, your JavaScript program must first parse the string.</a:t>
            </a:r>
          </a:p>
          <a:p>
            <a:pPr eaLnBrk="1" hangingPunct="1">
              <a:defRPr/>
            </a:pPr>
            <a:r>
              <a:rPr lang="en-US" dirty="0" smtClean="0"/>
              <a:t>Remove </a:t>
            </a:r>
            <a:r>
              <a:rPr lang="en-US" dirty="0"/>
              <a:t>the question mark</a:t>
            </a:r>
          </a:p>
          <a:p>
            <a:pPr lvl="1" eaLnBrk="1" hangingPunct="1">
              <a:defRPr/>
            </a:pPr>
            <a:r>
              <a:rPr lang="en-US" dirty="0" smtClean="0"/>
              <a:t>Do this by using </a:t>
            </a:r>
            <a:r>
              <a:rPr lang="en-US" dirty="0"/>
              <a:t>the </a:t>
            </a:r>
            <a:r>
              <a:rPr lang="en-US" dirty="0">
                <a:latin typeface="Courier New" charset="0"/>
              </a:rPr>
              <a:t>substring()</a:t>
            </a:r>
            <a:r>
              <a:rPr lang="en-US" dirty="0"/>
              <a:t> method combined with the </a:t>
            </a:r>
            <a:r>
              <a:rPr lang="en-US" dirty="0">
                <a:latin typeface="Courier New" charset="0"/>
              </a:rPr>
              <a:t>length</a:t>
            </a:r>
            <a:r>
              <a:rPr lang="en-US" dirty="0"/>
              <a:t> </a:t>
            </a:r>
            <a:r>
              <a:rPr lang="en-US" dirty="0" smtClean="0"/>
              <a:t>property.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Example:</a:t>
            </a:r>
          </a:p>
          <a:p>
            <a:pPr marL="400050" lvl="1" indent="0">
              <a:buFontTx/>
              <a:buNone/>
              <a:defRPr/>
            </a:pPr>
            <a:endParaRPr lang="en-US" sz="2800" baseline="30000" dirty="0" smtClean="0">
              <a:solidFill>
                <a:srgbClr val="777877"/>
              </a:solidFill>
              <a:latin typeface="CourierNewPSMT"/>
            </a:endParaRPr>
          </a:p>
          <a:p>
            <a:pPr marL="400050" lvl="1" indent="0">
              <a:buFontTx/>
              <a:buNone/>
              <a:defRPr/>
            </a:pPr>
            <a:r>
              <a:rPr lang="en-US" sz="2800" baseline="30000" dirty="0" smtClean="0">
                <a:solidFill>
                  <a:srgbClr val="777877"/>
                </a:solidFill>
                <a:latin typeface="CourierNewPSMT"/>
              </a:rPr>
              <a:t>// Assign the query string to the </a:t>
            </a:r>
            <a:r>
              <a:rPr lang="en-US" sz="2800" baseline="30000" dirty="0" err="1" smtClean="0">
                <a:solidFill>
                  <a:srgbClr val="777877"/>
                </a:solidFill>
                <a:latin typeface="CourierNewPSMT"/>
              </a:rPr>
              <a:t>queryData</a:t>
            </a:r>
            <a:r>
              <a:rPr lang="en-US" sz="2800" baseline="30000" dirty="0" smtClean="0">
                <a:solidFill>
                  <a:srgbClr val="777877"/>
                </a:solidFill>
                <a:latin typeface="CourierNewPSMT"/>
              </a:rPr>
              <a:t> variable</a:t>
            </a:r>
          </a:p>
          <a:p>
            <a:pPr marL="400050" lvl="1" indent="0">
              <a:buFontTx/>
              <a:buNone/>
              <a:defRPr/>
            </a:pPr>
            <a:r>
              <a:rPr lang="en-US" sz="2800" baseline="30000" dirty="0" smtClean="0">
                <a:solidFill>
                  <a:srgbClr val="D67134"/>
                </a:solidFill>
                <a:latin typeface="CourierNewPSMT"/>
              </a:rPr>
              <a:t>var </a:t>
            </a:r>
            <a:r>
              <a:rPr lang="en-US" sz="2800" baseline="30000" dirty="0" err="1" smtClean="0">
                <a:solidFill>
                  <a:srgbClr val="141413"/>
                </a:solidFill>
                <a:latin typeface="CourierNewPSMT"/>
              </a:rPr>
              <a:t>queryData</a:t>
            </a:r>
            <a:r>
              <a:rPr lang="en-US" sz="2800" baseline="30000" dirty="0" smtClean="0">
                <a:solidFill>
                  <a:srgbClr val="141413"/>
                </a:solidFill>
                <a:latin typeface="CourierNewPSMT"/>
              </a:rPr>
              <a:t> </a:t>
            </a:r>
            <a:r>
              <a:rPr lang="en-US" sz="2800" baseline="30000" dirty="0" smtClean="0">
                <a:solidFill>
                  <a:srgbClr val="D67134"/>
                </a:solidFill>
                <a:latin typeface="CourierNewPSMT"/>
              </a:rPr>
              <a:t>= </a:t>
            </a:r>
            <a:r>
              <a:rPr lang="en-US" sz="2800" baseline="30000" dirty="0" err="1" smtClean="0">
                <a:solidFill>
                  <a:srgbClr val="141413"/>
                </a:solidFill>
                <a:latin typeface="CourierNewPSMT"/>
              </a:rPr>
              <a:t>location.search</a:t>
            </a:r>
            <a:r>
              <a:rPr lang="en-US" sz="2800" baseline="30000" dirty="0" smtClean="0">
                <a:solidFill>
                  <a:srgbClr val="141413"/>
                </a:solidFill>
                <a:latin typeface="CourierNewPSMT"/>
              </a:rPr>
              <a:t>;</a:t>
            </a:r>
          </a:p>
          <a:p>
            <a:pPr marL="400050" lvl="1" indent="0">
              <a:buNone/>
              <a:defRPr/>
            </a:pPr>
            <a:r>
              <a:rPr lang="en-US" sz="2800" baseline="30000" dirty="0" smtClean="0">
                <a:solidFill>
                  <a:srgbClr val="141413"/>
                </a:solidFill>
                <a:latin typeface="CourierNewPSMT"/>
              </a:rPr>
              <a:t>// </a:t>
            </a:r>
            <a:r>
              <a:rPr lang="it-IT" altLang="en-US" sz="2800" baseline="30000" dirty="0">
                <a:solidFill>
                  <a:srgbClr val="777877"/>
                </a:solidFill>
                <a:latin typeface="CourierNewPSMT"/>
              </a:rPr>
              <a:t>"?isbn=9780394800165&amp;quantity=2</a:t>
            </a:r>
            <a:r>
              <a:rPr lang="it-IT" altLang="en-US" sz="2800" baseline="30000" dirty="0">
                <a:solidFill>
                  <a:srgbClr val="000000"/>
                </a:solidFill>
                <a:latin typeface="CourierNewPSMT" charset="0"/>
                <a:ea typeface="ヒラギノ角ゴ Pro W3" pitchFamily="127" charset="-128"/>
              </a:rPr>
              <a:t>"</a:t>
            </a:r>
            <a:endParaRPr lang="en-US" altLang="ja-JP" sz="2000" dirty="0">
              <a:solidFill>
                <a:srgbClr val="000000"/>
              </a:solidFill>
              <a:ea typeface="ヒラギノ角ゴ Pro W3" pitchFamily="127" charset="-128"/>
            </a:endParaRPr>
          </a:p>
          <a:p>
            <a:pPr marL="400050" lvl="1" indent="0">
              <a:buFontTx/>
              <a:buNone/>
              <a:defRPr/>
            </a:pPr>
            <a:endParaRPr lang="en-US" sz="2800" baseline="30000" dirty="0" smtClean="0">
              <a:solidFill>
                <a:srgbClr val="141413"/>
              </a:solidFill>
              <a:latin typeface="CourierNewPSMT"/>
            </a:endParaRPr>
          </a:p>
          <a:p>
            <a:pPr marL="400050" lvl="1" indent="0">
              <a:buFontTx/>
              <a:buNone/>
              <a:defRPr/>
            </a:pPr>
            <a:endParaRPr lang="en-US" sz="2800" baseline="30000" dirty="0" smtClean="0">
              <a:solidFill>
                <a:srgbClr val="777877"/>
              </a:solidFill>
              <a:latin typeface="CourierNewPSMT"/>
            </a:endParaRPr>
          </a:p>
          <a:p>
            <a:pPr marL="400050" lvl="1" indent="0">
              <a:buFontTx/>
              <a:buNone/>
              <a:defRPr/>
            </a:pPr>
            <a:r>
              <a:rPr lang="en-US" sz="2800" baseline="30000" dirty="0" smtClean="0">
                <a:solidFill>
                  <a:srgbClr val="777877"/>
                </a:solidFill>
                <a:latin typeface="CourierNewPSMT"/>
              </a:rPr>
              <a:t>// Remove the opening question mark from the string</a:t>
            </a:r>
          </a:p>
          <a:p>
            <a:pPr marL="400050" lvl="1" indent="0">
              <a:buFontTx/>
              <a:buNone/>
              <a:defRPr/>
            </a:pPr>
            <a:r>
              <a:rPr lang="en-US" sz="2800" baseline="30000" dirty="0" err="1" smtClean="0">
                <a:solidFill>
                  <a:srgbClr val="141413"/>
                </a:solidFill>
                <a:latin typeface="CourierNewPSMT"/>
              </a:rPr>
              <a:t>queryData</a:t>
            </a:r>
            <a:r>
              <a:rPr lang="en-US" sz="2800" baseline="30000" dirty="0" smtClean="0">
                <a:solidFill>
                  <a:srgbClr val="141413"/>
                </a:solidFill>
                <a:latin typeface="CourierNewPSMT"/>
              </a:rPr>
              <a:t> </a:t>
            </a:r>
            <a:r>
              <a:rPr lang="en-US" sz="2800" baseline="30000" dirty="0" smtClean="0">
                <a:solidFill>
                  <a:srgbClr val="D67134"/>
                </a:solidFill>
                <a:latin typeface="CourierNewPSMT"/>
              </a:rPr>
              <a:t>= </a:t>
            </a:r>
            <a:r>
              <a:rPr lang="en-US" sz="2800" baseline="30000" dirty="0" err="1" smtClean="0">
                <a:solidFill>
                  <a:srgbClr val="141413"/>
                </a:solidFill>
                <a:latin typeface="CourierNewPSMT"/>
              </a:rPr>
              <a:t>queryData.substring</a:t>
            </a:r>
            <a:r>
              <a:rPr lang="en-US" sz="2800" baseline="30000" dirty="0" smtClean="0">
                <a:solidFill>
                  <a:srgbClr val="141413"/>
                </a:solidFill>
                <a:latin typeface="CourierNewPSMT"/>
              </a:rPr>
              <a:t>(</a:t>
            </a:r>
            <a:r>
              <a:rPr lang="en-US" sz="2800" baseline="30000" dirty="0" smtClean="0">
                <a:solidFill>
                  <a:srgbClr val="00477B"/>
                </a:solidFill>
                <a:latin typeface="CourierNewPSMT"/>
              </a:rPr>
              <a:t>1</a:t>
            </a:r>
            <a:r>
              <a:rPr lang="en-US" sz="2800" baseline="30000" dirty="0" smtClean="0">
                <a:solidFill>
                  <a:srgbClr val="141413"/>
                </a:solidFill>
                <a:latin typeface="CourierNewPSMT"/>
              </a:rPr>
              <a:t>, </a:t>
            </a:r>
            <a:r>
              <a:rPr lang="en-US" sz="2800" baseline="30000" dirty="0" err="1" smtClean="0">
                <a:solidFill>
                  <a:srgbClr val="141413"/>
                </a:solidFill>
                <a:latin typeface="CourierNewPSMT"/>
              </a:rPr>
              <a:t>queryData.length</a:t>
            </a:r>
            <a:r>
              <a:rPr lang="en-US" sz="2800" baseline="30000" dirty="0" smtClean="0">
                <a:solidFill>
                  <a:srgbClr val="141413"/>
                </a:solidFill>
                <a:latin typeface="CourierNewPSMT"/>
              </a:rPr>
              <a:t>);</a:t>
            </a:r>
            <a:endParaRPr lang="en-US" sz="2800" dirty="0">
              <a:latin typeface="Courier New" charset="0"/>
            </a:endParaRP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Parsing Data from a Query String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29400" y="3810000"/>
            <a:ext cx="2362200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First character in a string has a starting index of “0”, so giving a starting index of 1 will remove the question mark</a:t>
            </a:r>
            <a:endParaRPr lang="en-US" sz="1400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6096000" y="4572000"/>
            <a:ext cx="53340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65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481329"/>
            <a:ext cx="8229600" cy="362407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The next step is to convert </a:t>
            </a:r>
            <a:r>
              <a:rPr lang="en-US" dirty="0"/>
              <a:t>individual pieces of information into array </a:t>
            </a:r>
            <a:r>
              <a:rPr lang="en-US" dirty="0" smtClean="0"/>
              <a:t>elements.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Using the </a:t>
            </a:r>
            <a:r>
              <a:rPr lang="en-US" dirty="0">
                <a:latin typeface="Courier New" charset="0"/>
              </a:rPr>
              <a:t>split()</a:t>
            </a:r>
            <a:r>
              <a:rPr lang="en-US" dirty="0"/>
              <a:t> method</a:t>
            </a:r>
          </a:p>
          <a:p>
            <a:pPr lvl="1" eaLnBrk="1" hangingPunct="1">
              <a:defRPr/>
            </a:pPr>
            <a:r>
              <a:rPr lang="en-US" dirty="0"/>
              <a:t>Example:</a:t>
            </a:r>
          </a:p>
          <a:p>
            <a:pPr lvl="2" eaLnBrk="1" hangingPunct="1">
              <a:defRPr/>
            </a:pPr>
            <a:r>
              <a:rPr lang="en-US" dirty="0"/>
              <a:t>Convert the information in the </a:t>
            </a:r>
            <a:r>
              <a:rPr lang="en-US" dirty="0" err="1">
                <a:latin typeface="Courier New" charset="0"/>
              </a:rPr>
              <a:t>queryData</a:t>
            </a:r>
            <a:r>
              <a:rPr lang="en-US" dirty="0"/>
              <a:t> variable into an array named </a:t>
            </a:r>
            <a:r>
              <a:rPr lang="en-US" dirty="0">
                <a:latin typeface="Courier New" charset="0"/>
              </a:rPr>
              <a:t>queryArray[]</a:t>
            </a:r>
          </a:p>
          <a:p>
            <a:pPr lvl="2" eaLnBrk="1" hangingPunct="1">
              <a:defRPr/>
            </a:pPr>
            <a:endParaRPr lang="en-US" dirty="0">
              <a:latin typeface="Courier New" charset="0"/>
            </a:endParaRPr>
          </a:p>
          <a:p>
            <a:pPr marL="400050" lvl="1" indent="0">
              <a:buFontTx/>
              <a:buNone/>
              <a:defRPr/>
            </a:pPr>
            <a:r>
              <a:rPr lang="en-US" sz="2800" baseline="30000" dirty="0" smtClean="0">
                <a:solidFill>
                  <a:srgbClr val="777877"/>
                </a:solidFill>
                <a:latin typeface="CourierNewPSMT"/>
              </a:rPr>
              <a:t>// split </a:t>
            </a:r>
            <a:r>
              <a:rPr lang="en-US" sz="2800" baseline="30000" dirty="0" err="1" smtClean="0">
                <a:solidFill>
                  <a:srgbClr val="777877"/>
                </a:solidFill>
                <a:latin typeface="CourierNewPSMT"/>
              </a:rPr>
              <a:t>queryData</a:t>
            </a:r>
            <a:r>
              <a:rPr lang="en-US" sz="2800" baseline="30000" dirty="0" smtClean="0">
                <a:solidFill>
                  <a:srgbClr val="777877"/>
                </a:solidFill>
                <a:latin typeface="CourierNewPSMT"/>
              </a:rPr>
              <a:t> into an array</a:t>
            </a:r>
          </a:p>
          <a:p>
            <a:pPr marL="400050" lvl="1" indent="0">
              <a:buFontTx/>
              <a:buNone/>
              <a:defRPr/>
            </a:pPr>
            <a:r>
              <a:rPr lang="en-US" sz="2800" baseline="30000" dirty="0" smtClean="0">
                <a:solidFill>
                  <a:srgbClr val="D67134"/>
                </a:solidFill>
                <a:latin typeface="CourierNewPSMT"/>
              </a:rPr>
              <a:t>var </a:t>
            </a:r>
            <a:r>
              <a:rPr lang="en-US" sz="2800" baseline="30000" dirty="0" smtClean="0">
                <a:solidFill>
                  <a:srgbClr val="141413"/>
                </a:solidFill>
                <a:latin typeface="CourierNewPSMT"/>
              </a:rPr>
              <a:t>queryArray </a:t>
            </a:r>
            <a:r>
              <a:rPr lang="en-US" sz="2800" baseline="30000" dirty="0" smtClean="0">
                <a:solidFill>
                  <a:srgbClr val="D67134"/>
                </a:solidFill>
                <a:latin typeface="CourierNewPSMT"/>
              </a:rPr>
              <a:t>= </a:t>
            </a:r>
            <a:r>
              <a:rPr lang="en-US" sz="2800" baseline="30000" dirty="0" err="1" smtClean="0">
                <a:solidFill>
                  <a:srgbClr val="141413"/>
                </a:solidFill>
                <a:latin typeface="CourierNewPSMT"/>
              </a:rPr>
              <a:t>queryData.split</a:t>
            </a:r>
            <a:r>
              <a:rPr lang="en-US" sz="2800" baseline="30000" dirty="0" smtClean="0">
                <a:solidFill>
                  <a:srgbClr val="141413"/>
                </a:solidFill>
                <a:latin typeface="CourierNewPSMT"/>
              </a:rPr>
              <a:t>(</a:t>
            </a:r>
            <a:r>
              <a:rPr lang="en-US" sz="2800" baseline="30000" dirty="0" smtClean="0">
                <a:solidFill>
                  <a:srgbClr val="007833"/>
                </a:solidFill>
                <a:latin typeface="CourierNewPSMT"/>
              </a:rPr>
              <a:t>"&amp;"</a:t>
            </a:r>
            <a:r>
              <a:rPr lang="en-US" sz="2800" baseline="30000" dirty="0" smtClean="0">
                <a:solidFill>
                  <a:srgbClr val="141413"/>
                </a:solidFill>
                <a:latin typeface="CourierNewPSMT"/>
              </a:rPr>
              <a:t>);</a:t>
            </a:r>
            <a:endParaRPr lang="en-US" sz="2800" dirty="0">
              <a:latin typeface="Courier New" charset="0"/>
            </a:endParaRPr>
          </a:p>
        </p:txBody>
      </p:sp>
      <p:sp>
        <p:nvSpPr>
          <p:cNvPr id="10244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Parsing Data from Query Strings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77000" y="4208585"/>
            <a:ext cx="2590800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You pass the ampersand, because that is the character that separates the name-value pairs in the query string.</a:t>
            </a:r>
            <a:endParaRPr lang="en-US" sz="1400" dirty="0"/>
          </a:p>
        </p:txBody>
      </p:sp>
      <p:cxnSp>
        <p:nvCxnSpPr>
          <p:cNvPr id="4" name="Straight Arrow Connector 3"/>
          <p:cNvCxnSpPr>
            <a:stCxn id="2" idx="1"/>
          </p:cNvCxnSpPr>
          <p:nvPr/>
        </p:nvCxnSpPr>
        <p:spPr>
          <a:xfrm flipH="1" flipV="1">
            <a:off x="4724400" y="4572000"/>
            <a:ext cx="1752600" cy="2213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50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“</a:t>
            </a:r>
            <a:r>
              <a:rPr lang="en-US" b="1" dirty="0" smtClean="0"/>
              <a:t>WA120_data_files</a:t>
            </a:r>
            <a:r>
              <a:rPr lang="en-US" dirty="0" smtClean="0"/>
              <a:t>” folder, open the folder for “</a:t>
            </a:r>
            <a:r>
              <a:rPr lang="en-US" b="1" dirty="0" smtClean="0"/>
              <a:t>Chapter09</a:t>
            </a:r>
            <a:r>
              <a:rPr lang="en-US" dirty="0" smtClean="0"/>
              <a:t>”.</a:t>
            </a:r>
          </a:p>
          <a:p>
            <a:r>
              <a:rPr lang="en-US" dirty="0" smtClean="0"/>
              <a:t>Open the “</a:t>
            </a:r>
            <a:r>
              <a:rPr lang="en-US" b="1" dirty="0" smtClean="0"/>
              <a:t>chapter</a:t>
            </a:r>
            <a:r>
              <a:rPr lang="en-US" dirty="0" smtClean="0"/>
              <a:t>” sub-folder and copy the contents.</a:t>
            </a:r>
          </a:p>
          <a:p>
            <a:r>
              <a:rPr lang="en-US" dirty="0" smtClean="0"/>
              <a:t>Navigate to where you save your projects and create a new folder named “</a:t>
            </a:r>
            <a:r>
              <a:rPr lang="en-US" b="1" dirty="0" smtClean="0"/>
              <a:t>eating_well</a:t>
            </a:r>
            <a:r>
              <a:rPr lang="en-US" dirty="0" smtClean="0"/>
              <a:t>”.</a:t>
            </a:r>
          </a:p>
          <a:p>
            <a:r>
              <a:rPr lang="en-US" dirty="0" smtClean="0"/>
              <a:t>Paste the copied contents into this folder.</a:t>
            </a:r>
          </a:p>
          <a:p>
            <a:r>
              <a:rPr lang="en-US" dirty="0" smtClean="0"/>
              <a:t>Open the “</a:t>
            </a:r>
            <a:r>
              <a:rPr lang="en-US" b="1" dirty="0" smtClean="0"/>
              <a:t>order.htm</a:t>
            </a:r>
            <a:r>
              <a:rPr lang="en-US" dirty="0" smtClean="0"/>
              <a:t>”, “</a:t>
            </a:r>
            <a:r>
              <a:rPr lang="en-US" b="1" dirty="0" smtClean="0"/>
              <a:t>order2.htm</a:t>
            </a:r>
            <a:r>
              <a:rPr lang="en-US" dirty="0" smtClean="0"/>
              <a:t>”, and “</a:t>
            </a:r>
            <a:r>
              <a:rPr lang="en-US" b="1" dirty="0" smtClean="0"/>
              <a:t>results.htm</a:t>
            </a:r>
            <a:r>
              <a:rPr lang="en-US" dirty="0" smtClean="0"/>
              <a:t>” documents in Notepad ++.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Exercise</a:t>
            </a:r>
            <a:r>
              <a:rPr lang="en-US" dirty="0" smtClean="0"/>
              <a:t>: Eating 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45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“</a:t>
            </a:r>
            <a:r>
              <a:rPr lang="en-US" b="1" dirty="0" smtClean="0"/>
              <a:t>order.htm</a:t>
            </a:r>
            <a:r>
              <a:rPr lang="en-US" dirty="0" smtClean="0"/>
              <a:t>” in a browser and complete the text fields with some information.</a:t>
            </a:r>
          </a:p>
          <a:p>
            <a:r>
              <a:rPr lang="en-US" dirty="0" smtClean="0"/>
              <a:t>Click the NEXT button and the second page will open.</a:t>
            </a:r>
          </a:p>
          <a:p>
            <a:r>
              <a:rPr lang="en-US" dirty="0" smtClean="0"/>
              <a:t>The address displayed in the browser’s address bar includes a query string that incorporates the names and values from the fields on the previous page.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Exercise</a:t>
            </a:r>
            <a:r>
              <a:rPr lang="en-US" dirty="0" smtClean="0"/>
              <a:t>: Eating 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38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4" val="RXP"/>
  <p:tag name="VARPPTCOMPATIBLERD03" val="RXP"/>
  <p:tag name="VARPPTTYPE" val="RXP"/>
  <p:tag name="VARPPTSLIDEFORMAT" val="RXP"/>
  <p:tag name="VARSAVEMESSAGETIMESTAMP" val="RXP7/26/201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Hunter_120</Template>
  <TotalTime>541</TotalTime>
  <Words>2900</Words>
  <Application>Microsoft Office PowerPoint</Application>
  <PresentationFormat>On-screen Show (4:3)</PresentationFormat>
  <Paragraphs>393</Paragraphs>
  <Slides>57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Concourse</vt:lpstr>
      <vt:lpstr>PowerPoint Presentation</vt:lpstr>
      <vt:lpstr>Understanding State Information</vt:lpstr>
      <vt:lpstr>Saving State Information with Query Strings</vt:lpstr>
      <vt:lpstr>Saving State Information with Query Strings</vt:lpstr>
      <vt:lpstr>Saving State Information with Query Strings</vt:lpstr>
      <vt:lpstr>Parsing Data from a Query String</vt:lpstr>
      <vt:lpstr>Parsing Data from Query Strings</vt:lpstr>
      <vt:lpstr>Exercise: Eating Well</vt:lpstr>
      <vt:lpstr>Exercise: Eating Well</vt:lpstr>
      <vt:lpstr>Exercise: Eating Well</vt:lpstr>
      <vt:lpstr>Saving State Information with Hidden Form Fields</vt:lpstr>
      <vt:lpstr>Saving State Information with Hidden Form Fields</vt:lpstr>
      <vt:lpstr>Exercise: Eating Well</vt:lpstr>
      <vt:lpstr>Short Quiz 1</vt:lpstr>
      <vt:lpstr>Storing State Information</vt:lpstr>
      <vt:lpstr>Storing State Information with Cookies</vt:lpstr>
      <vt:lpstr>Storing State Information with Cookies</vt:lpstr>
      <vt:lpstr>Storing State Information with Cookies</vt:lpstr>
      <vt:lpstr>Creating and Modifying Cookies</vt:lpstr>
      <vt:lpstr>Creating and Modifying Cookies</vt:lpstr>
      <vt:lpstr>Creating and Modifying Cookies</vt:lpstr>
      <vt:lpstr>Creating and Modifying Cookies</vt:lpstr>
      <vt:lpstr>Creating and Modifying Cookies</vt:lpstr>
      <vt:lpstr>Creating and Modifying Cookies</vt:lpstr>
      <vt:lpstr>Creating and Modifying Cookies</vt:lpstr>
      <vt:lpstr>Creating and Modifying Cookies</vt:lpstr>
      <vt:lpstr>Exercise: Eating Well</vt:lpstr>
      <vt:lpstr>Setting Cookie Expiration Dates</vt:lpstr>
      <vt:lpstr>Creating and Modifying Cookies</vt:lpstr>
      <vt:lpstr>Exercise: Eating Well</vt:lpstr>
      <vt:lpstr>Creating and Modifying Cookies</vt:lpstr>
      <vt:lpstr>Creating and Modifying Cookies</vt:lpstr>
      <vt:lpstr>Creating and Modifying Cookies</vt:lpstr>
      <vt:lpstr>Creating and Modifying Cookies</vt:lpstr>
      <vt:lpstr>Reading Cookies with JavaScript</vt:lpstr>
      <vt:lpstr>PowerPoint Presentation</vt:lpstr>
      <vt:lpstr>Exercise: Eating Well</vt:lpstr>
      <vt:lpstr>Deleting Cookies with JavaScript</vt:lpstr>
      <vt:lpstr>Exercise: Eating Well</vt:lpstr>
      <vt:lpstr>Deleting Cookies from Your Browser</vt:lpstr>
      <vt:lpstr>Storing State Information with the Web Storage API (Application Program Interface)</vt:lpstr>
      <vt:lpstr>Storing State Information with the Web Storage API</vt:lpstr>
      <vt:lpstr>Storing State Information with the Web Storage API</vt:lpstr>
      <vt:lpstr>Storing State Information with the Web Storage API</vt:lpstr>
      <vt:lpstr>Short Quiz 2</vt:lpstr>
      <vt:lpstr>Understanding Security Issues</vt:lpstr>
      <vt:lpstr>Secure Coding with JavaScript</vt:lpstr>
      <vt:lpstr>JavaScript Security Concerns</vt:lpstr>
      <vt:lpstr>JavaScript Security Concerns</vt:lpstr>
      <vt:lpstr>The Same Origin Policy</vt:lpstr>
      <vt:lpstr>The Same Origin Policy</vt:lpstr>
      <vt:lpstr>The Same Origin Policy</vt:lpstr>
      <vt:lpstr>Using Third-Party Scripts</vt:lpstr>
      <vt:lpstr>Short Quiz 3</vt:lpstr>
      <vt:lpstr>Summary</vt:lpstr>
      <vt:lpstr>Summary</vt:lpstr>
      <vt:lpstr>Summary</vt:lpstr>
    </vt:vector>
  </TitlesOfParts>
  <Company>F. Hoffmann-La Roche,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Baduk, Katerina {DOPA~Boston Dia}</dc:creator>
  <cp:lastModifiedBy>George McRedmond</cp:lastModifiedBy>
  <cp:revision>111</cp:revision>
  <dcterms:created xsi:type="dcterms:W3CDTF">2016-07-26T13:20:12Z</dcterms:created>
  <dcterms:modified xsi:type="dcterms:W3CDTF">2017-06-06T00:08:06Z</dcterms:modified>
</cp:coreProperties>
</file>