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9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0" r:id="rId43"/>
    <p:sldId id="301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6B1-05AC-4C85-A6D5-0212907CA073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83C8C-152B-4C00-87B3-F6B615107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23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>
                <a:solidFill>
                  <a:prstClr val="white"/>
                </a:solidFill>
              </a:rPr>
              <a:pPr/>
              <a:t>1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7C95AE-03A0-4C66-8D83-5F6D490538B6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3D9862-2F05-4149-9E35-9EFBACEE6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JavaScript: The Web Warrior Series, 6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scriptkit.com/javatutors/touchevents.s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get-api-ke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" y="2667000"/>
            <a:ext cx="8915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Programming with JavaScript and jQuery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Day </a:t>
            </a: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8</a:t>
            </a:r>
            <a:endParaRPr lang="en-US" sz="3600" b="1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78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Touch </a:t>
            </a:r>
            <a:r>
              <a:rPr lang="en-US" altLang="en-US" dirty="0" smtClean="0">
                <a:ea typeface="ヒラギノ角ゴ Pro W3" pitchFamily="127" charset="-128"/>
              </a:rPr>
              <a:t>Events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pic>
        <p:nvPicPr>
          <p:cNvPr id="13317" name="Picture 2" descr="Screen Shot 2014-11-05 at 5 Nov   4.31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8112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7"/>
          <p:cNvSpPr txBox="1">
            <a:spLocks noChangeArrowheads="1"/>
          </p:cNvSpPr>
          <p:nvPr/>
        </p:nvSpPr>
        <p:spPr bwMode="auto">
          <a:xfrm>
            <a:off x="1905000" y="4278312"/>
            <a:ext cx="463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10-3 </a:t>
            </a:r>
            <a:r>
              <a:rPr lang="en-US" altLang="en-US"/>
              <a:t>Array properties of touch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2684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Distinguishing Between App and Device Interaction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Touchscreen devices use touch events for more than one purpose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Can interact via touch with an app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Use touch to perform gestures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Browser and device interactions like scrolling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Use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preventDefault()</a:t>
            </a:r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 method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Ensures that OS interface doesn't respond to events when users interact with your app</a:t>
            </a:r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Touch </a:t>
            </a:r>
            <a:r>
              <a:rPr lang="en-US" altLang="en-US" dirty="0" smtClean="0">
                <a:ea typeface="ヒラギノ角ゴ Pro W3" pitchFamily="127" charset="-128"/>
              </a:rPr>
              <a:t>Events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7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Touch </a:t>
            </a:r>
            <a:r>
              <a:rPr lang="en-US" altLang="en-US" dirty="0" smtClean="0">
                <a:ea typeface="ヒラギノ角ゴ Pro W3" pitchFamily="127" charset="-128"/>
              </a:rPr>
              <a:t>Events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pic>
        <p:nvPicPr>
          <p:cNvPr id="15365" name="Picture 1" descr="Screen Shot 2014-11-05 at 5 Nov   4.34.3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77000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981200" y="4740275"/>
            <a:ext cx="520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10-7 </a:t>
            </a:r>
            <a:r>
              <a:rPr lang="en-US" altLang="en-US"/>
              <a:t>Multiple uses of a single touch event</a:t>
            </a:r>
          </a:p>
        </p:txBody>
      </p:sp>
    </p:spTree>
    <p:extLst>
      <p:ext uri="{BB962C8B-B14F-4D97-AF65-F5344CB8AC3E}">
        <p14:creationId xmlns:p14="http://schemas.microsoft.com/office/powerpoint/2010/main" xmlns="" val="26383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Touchscreens on new types of devices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Tablets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Notebook computers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Makes coding for touch and mouse events more complicated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Some devices support stylus input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Some devices have trackpads</a:t>
            </a:r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Implementing Pointer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12525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Microsoft pointer events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Aim to handle input from mouse, finger, or stylus with each event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Incorporate other event properties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Pressure on screen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Angle of stylus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Only IE Mobile and IE 10 and later support pointer events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Some versions of IE do not recognize touch events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Use mouse+touch+pointer for max. compatibility</a:t>
            </a:r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Pointer </a:t>
            </a:r>
            <a:r>
              <a:rPr lang="en-US" altLang="en-US" dirty="0" smtClean="0">
                <a:ea typeface="ヒラギノ角ゴ Pro W3" pitchFamily="127" charset="-128"/>
              </a:rPr>
              <a:t>Events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4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Pointer </a:t>
            </a:r>
            <a:r>
              <a:rPr lang="en-US" altLang="en-US" dirty="0" smtClean="0">
                <a:ea typeface="ヒラギノ角ゴ Pro W3" pitchFamily="127" charset="-128"/>
              </a:rPr>
              <a:t>Events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pic>
        <p:nvPicPr>
          <p:cNvPr id="18437" name="Picture 2" descr="Screen Shot 2014-11-05 at 5 Nov   4.41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5112"/>
            <a:ext cx="822960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3048000" y="5878512"/>
            <a:ext cx="283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10-4 </a:t>
            </a:r>
            <a:r>
              <a:rPr lang="en-US" altLang="en-US"/>
              <a:t>Pointer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17506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Identifying pointer screen coordinates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clientX</a:t>
            </a: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 and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clientY</a:t>
            </a: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 properties like mouse events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Stopping OS gestures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Requires setting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msTouchAction</a:t>
            </a: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 CSS property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Set value to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none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Pointer </a:t>
            </a:r>
            <a:r>
              <a:rPr lang="en-US" altLang="en-US" dirty="0" smtClean="0">
                <a:ea typeface="ヒラギノ角ゴ Pro W3" pitchFamily="127" charset="-128"/>
              </a:rPr>
              <a:t>Events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tutorial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www.javascriptkit.com/javatutors/touchevents.shtml</a:t>
            </a:r>
            <a:r>
              <a:rPr lang="en-US" dirty="0" smtClean="0"/>
              <a:t> and implement the exercise.</a:t>
            </a:r>
          </a:p>
          <a:p>
            <a:r>
              <a:rPr lang="en-US" dirty="0" smtClean="0"/>
              <a:t>Upload the exercise to your server and test it from a touch screen device.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APIs available to access information provided by mobile device hardware</a:t>
            </a:r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Programming Interfaces for Mobile Devices</a:t>
            </a:r>
          </a:p>
        </p:txBody>
      </p:sp>
      <p:pic>
        <p:nvPicPr>
          <p:cNvPr id="20486" name="Picture 1" descr="Screen Shot 2014-11-05 at 5 Nov   4.47.0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3820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1676400" y="4876800"/>
            <a:ext cx="5748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10-5 </a:t>
            </a:r>
            <a:r>
              <a:rPr lang="en-US" altLang="en-US"/>
              <a:t>Selected hardware APIs for mobile devices</a:t>
            </a:r>
          </a:p>
        </p:txBody>
      </p:sp>
    </p:spTree>
    <p:extLst>
      <p:ext uri="{BB962C8B-B14F-4D97-AF65-F5344CB8AC3E}">
        <p14:creationId xmlns:p14="http://schemas.microsoft.com/office/powerpoint/2010/main" xmlns="" val="29346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Provides access to user's latitude &amp; longitude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Accessed using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geolocation</a:t>
            </a:r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 property of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Navigator</a:t>
            </a:r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 object</a:t>
            </a:r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the Geolocation API</a:t>
            </a:r>
          </a:p>
        </p:txBody>
      </p:sp>
      <p:pic>
        <p:nvPicPr>
          <p:cNvPr id="21510" name="Picture 2" descr="Screen Shot 2014-11-05 at 5 Nov   4.49.0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1650"/>
            <a:ext cx="83820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1676400" y="5726113"/>
            <a:ext cx="5748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10-5 </a:t>
            </a:r>
            <a:r>
              <a:rPr lang="en-US" altLang="en-US"/>
              <a:t>Selected hardware APIs for mobile devices</a:t>
            </a:r>
          </a:p>
        </p:txBody>
      </p:sp>
    </p:spTree>
    <p:extLst>
      <p:ext uri="{BB962C8B-B14F-4D97-AF65-F5344CB8AC3E}">
        <p14:creationId xmlns:p14="http://schemas.microsoft.com/office/powerpoint/2010/main" xmlns="" val="2739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On </a:t>
            </a:r>
            <a:r>
              <a:rPr lang="en-US" altLang="en-US" dirty="0" err="1" smtClean="0">
                <a:ea typeface="ヒラギノ角ゴ Pro W3" pitchFamily="127" charset="-128"/>
              </a:rPr>
              <a:t>touchscreen</a:t>
            </a:r>
            <a:r>
              <a:rPr lang="en-US" altLang="en-US" dirty="0" smtClean="0">
                <a:ea typeface="ヒラギノ角ゴ Pro W3" pitchFamily="127" charset="-128"/>
              </a:rPr>
              <a:t> device without a </a:t>
            </a:r>
            <a:r>
              <a:rPr lang="en-US" altLang="en-US" dirty="0" smtClean="0">
                <a:ea typeface="ヒラギノ角ゴ Pro W3" pitchFamily="127" charset="-128"/>
              </a:rPr>
              <a:t>mouse</a:t>
            </a:r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browsers fire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click</a:t>
            </a:r>
            <a:r>
              <a:rPr lang="en-US" altLang="en-US" dirty="0" smtClean="0">
                <a:ea typeface="ヒラギノ角ゴ Pro W3" pitchFamily="127" charset="-128"/>
              </a:rPr>
              <a:t> event when user touches screen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Other events don't translate neatly for </a:t>
            </a:r>
            <a:r>
              <a:rPr lang="en-US" altLang="en-US" dirty="0" err="1" smtClean="0">
                <a:ea typeface="ヒラギノ角ゴ Pro W3" pitchFamily="127" charset="-128"/>
              </a:rPr>
              <a:t>touchscreens</a:t>
            </a:r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What other events can be captured </a:t>
            </a:r>
            <a:r>
              <a:rPr lang="en-US" altLang="en-US" dirty="0" smtClean="0">
                <a:ea typeface="ヒラギノ角ゴ Pro W3" pitchFamily="127" charset="-128"/>
              </a:rPr>
              <a:t>from a desktop computer </a:t>
            </a:r>
            <a:r>
              <a:rPr lang="en-US" altLang="en-US" dirty="0" smtClean="0">
                <a:ea typeface="ヒラギノ角ゴ Pro W3" pitchFamily="127" charset="-128"/>
              </a:rPr>
              <a:t>with a mouse?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Touch Events and Pointer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12225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Callbacks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Arguments that contain/reference executable code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getCurrentPosition()</a:t>
            </a:r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  <a:cs typeface="Courier New" pitchFamily="49" charset="0"/>
              </a:rPr>
              <a:t>Request user's position a single time</a:t>
            </a:r>
            <a:endParaRPr lang="en-US" altLang="en-US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3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1109663" y="4495800"/>
            <a:ext cx="689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10-7 </a:t>
            </a:r>
            <a:r>
              <a:rPr lang="en-US" altLang="en-US"/>
              <a:t>Properties passed on a successful geolocation request</a:t>
            </a:r>
          </a:p>
        </p:txBody>
      </p:sp>
      <p:pic>
        <p:nvPicPr>
          <p:cNvPr id="23558" name="Picture 1" descr="Screen Shot 2014-11-05 at 5 Nov   4.51.5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028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 </a:t>
            </a:r>
            <a:r>
              <a:rPr lang="en-US" dirty="0" smtClean="0"/>
              <a:t>example:</a:t>
            </a:r>
          </a:p>
          <a:p>
            <a:pPr eaLnBrk="1" hangingPunct="1">
              <a:defRPr/>
            </a:pPr>
            <a:endParaRPr lang="en-US" baseline="30000" dirty="0" smtClean="0">
              <a:solidFill>
                <a:srgbClr val="00477B"/>
              </a:solidFill>
              <a:latin typeface="CourierNewPSMT"/>
            </a:endParaRPr>
          </a:p>
          <a:p>
            <a:pPr eaLnBrk="1" hangingPunct="1">
              <a:buNone/>
              <a:defRPr/>
            </a:pPr>
            <a:r>
              <a:rPr lang="en-US" baseline="30000" dirty="0" smtClean="0">
                <a:solidFill>
                  <a:srgbClr val="00477B"/>
                </a:solidFill>
                <a:latin typeface="CourierNewPSMT"/>
              </a:rPr>
              <a:t>	</a:t>
            </a:r>
            <a:r>
              <a:rPr lang="en-US" baseline="30000" dirty="0" err="1" smtClean="0">
                <a:solidFill>
                  <a:srgbClr val="00477B"/>
                </a:solidFill>
                <a:latin typeface="CourierNewPSMT"/>
              </a:rPr>
              <a:t>navigator</a:t>
            </a:r>
            <a:r>
              <a:rPr lang="en-US" baseline="30000" dirty="0" err="1" smtClean="0">
                <a:solidFill>
                  <a:srgbClr val="141413"/>
                </a:solidFill>
                <a:latin typeface="CourierNewPSMT"/>
              </a:rPr>
              <a:t>.geolocation.getCurrentPosition</a:t>
            </a: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baseline="30000" dirty="0" err="1" smtClean="0">
                <a:solidFill>
                  <a:srgbClr val="141413"/>
                </a:solidFill>
                <a:latin typeface="CourierNewPSMT"/>
              </a:rPr>
              <a:t>showLocation</a:t>
            </a: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);</a:t>
            </a:r>
          </a:p>
          <a:p>
            <a:pPr eaLnBrk="1" hangingPunct="1">
              <a:buNone/>
              <a:defRPr/>
            </a:pPr>
            <a:endParaRPr lang="en-US" baseline="30000" dirty="0" smtClean="0">
              <a:solidFill>
                <a:srgbClr val="141413"/>
              </a:solidFill>
              <a:latin typeface="CourierNewPSMT"/>
            </a:endParaRPr>
          </a:p>
          <a:p>
            <a:pPr marL="400050" lvl="1" indent="0">
              <a:buFontTx/>
              <a:buNone/>
              <a:defRPr/>
            </a:pPr>
            <a:r>
              <a:rPr lang="en-US" baseline="30000" dirty="0" smtClean="0">
                <a:solidFill>
                  <a:srgbClr val="D67134"/>
                </a:solidFill>
                <a:latin typeface="CourierNewPSMT"/>
              </a:rPr>
              <a:t>function </a:t>
            </a:r>
            <a:r>
              <a:rPr lang="en-US" baseline="30000" dirty="0" err="1" smtClean="0">
                <a:solidFill>
                  <a:srgbClr val="00477B"/>
                </a:solidFill>
                <a:latin typeface="CourierNewPSMT"/>
              </a:rPr>
              <a:t>showLocation</a:t>
            </a: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(position) {</a:t>
            </a:r>
          </a:p>
          <a:p>
            <a:pPr marL="400050" lvl="1" indent="0">
              <a:buFontTx/>
              <a:buNone/>
              <a:defRPr/>
            </a:pP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   </a:t>
            </a:r>
            <a:r>
              <a:rPr lang="en-US" baseline="30000" dirty="0" err="1" smtClean="0">
                <a:solidFill>
                  <a:srgbClr val="141413"/>
                </a:solidFill>
                <a:latin typeface="CourierNewPSMT"/>
              </a:rPr>
              <a:t>console.</a:t>
            </a:r>
            <a:r>
              <a:rPr lang="en-US" baseline="30000" dirty="0" err="1" smtClean="0">
                <a:solidFill>
                  <a:srgbClr val="00477B"/>
                </a:solidFill>
                <a:latin typeface="CourierNewPSMT"/>
              </a:rPr>
              <a:t>log</a:t>
            </a: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baseline="30000" dirty="0" smtClean="0">
                <a:solidFill>
                  <a:srgbClr val="007833"/>
                </a:solidFill>
                <a:latin typeface="CourierNewPSMT"/>
              </a:rPr>
              <a:t>"Longitude: " </a:t>
            </a:r>
            <a:r>
              <a:rPr lang="en-US" baseline="30000" dirty="0" smtClean="0">
                <a:solidFill>
                  <a:srgbClr val="D67134"/>
                </a:solidFill>
                <a:latin typeface="CourierNewPSMT"/>
              </a:rPr>
              <a:t>+ </a:t>
            </a:r>
            <a:r>
              <a:rPr lang="en-US" baseline="30000" dirty="0" err="1" smtClean="0">
                <a:solidFill>
                  <a:srgbClr val="141413"/>
                </a:solidFill>
                <a:latin typeface="CourierNewPSMT"/>
              </a:rPr>
              <a:t>position.coords.longitude</a:t>
            </a: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);</a:t>
            </a:r>
          </a:p>
          <a:p>
            <a:pPr marL="400050" lvl="1" indent="0">
              <a:buFontTx/>
              <a:buNone/>
              <a:defRPr/>
            </a:pP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   </a:t>
            </a:r>
            <a:r>
              <a:rPr lang="en-US" baseline="30000" dirty="0" err="1" smtClean="0">
                <a:solidFill>
                  <a:srgbClr val="141413"/>
                </a:solidFill>
                <a:latin typeface="CourierNewPSMT"/>
              </a:rPr>
              <a:t>console.</a:t>
            </a:r>
            <a:r>
              <a:rPr lang="en-US" baseline="30000" dirty="0" err="1" smtClean="0">
                <a:solidFill>
                  <a:srgbClr val="00477B"/>
                </a:solidFill>
                <a:latin typeface="CourierNewPSMT"/>
              </a:rPr>
              <a:t>log</a:t>
            </a: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baseline="30000" dirty="0" smtClean="0">
                <a:solidFill>
                  <a:srgbClr val="007833"/>
                </a:solidFill>
                <a:latin typeface="CourierNewPSMT"/>
              </a:rPr>
              <a:t>"Latitude: " </a:t>
            </a:r>
            <a:r>
              <a:rPr lang="en-US" baseline="30000" dirty="0" smtClean="0">
                <a:solidFill>
                  <a:srgbClr val="D67134"/>
                </a:solidFill>
                <a:latin typeface="CourierNewPSMT"/>
              </a:rPr>
              <a:t>+ </a:t>
            </a:r>
            <a:r>
              <a:rPr lang="en-US" baseline="30000" dirty="0" err="1" smtClean="0">
                <a:solidFill>
                  <a:srgbClr val="141413"/>
                </a:solidFill>
                <a:latin typeface="CourierNewPSMT"/>
              </a:rPr>
              <a:t>position.coords.latitude</a:t>
            </a: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);</a:t>
            </a:r>
          </a:p>
          <a:p>
            <a:pPr marL="400050" lvl="1" indent="0">
              <a:buFontTx/>
              <a:buNone/>
              <a:defRPr/>
            </a:pPr>
            <a:r>
              <a:rPr lang="en-US" baseline="30000" dirty="0" smtClean="0">
                <a:solidFill>
                  <a:srgbClr val="141413"/>
                </a:solidFill>
                <a:latin typeface="CourierNewPSMT"/>
              </a:rPr>
              <a:t>}</a:t>
            </a:r>
            <a:endParaRPr lang="en-US" dirty="0" smtClean="0">
              <a:cs typeface="Courier New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6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Enhanced example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Handle failed request, set 10-second timeout</a:t>
            </a:r>
            <a:r>
              <a:rPr lang="en-US" altLang="en-US" dirty="0" smtClean="0">
                <a:ea typeface="ヒラギノ角ゴ Pro W3" pitchFamily="127" charset="-128"/>
              </a:rPr>
              <a:t>:</a:t>
            </a:r>
          </a:p>
          <a:p>
            <a:pPr lvl="1" eaLnBrk="1" hangingPunct="1">
              <a:buNone/>
            </a:pPr>
            <a:endParaRPr lang="en-US" altLang="en-US" dirty="0" smtClean="0">
              <a:ea typeface="ヒラギノ角ゴ Pro W3" pitchFamily="127" charset="-128"/>
            </a:endParaRPr>
          </a:p>
          <a:p>
            <a:pPr lvl="1">
              <a:buFontTx/>
              <a:buNone/>
            </a:pPr>
            <a:r>
              <a:rPr lang="en-US" altLang="en-US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navigator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.geolocation.getCurrentPosition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showLocation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fail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</a:t>
            </a:r>
            <a:r>
              <a:rPr lang="en-US" altLang="en-US" baseline="30000" dirty="0" smtClean="0">
                <a:solidFill>
                  <a:srgbClr val="141413"/>
                </a:solidFill>
                <a:latin typeface="LucidaGrande" charset="0"/>
                <a:ea typeface="ヒラギノ角ゴ Pro W3" pitchFamily="127" charset="-128"/>
              </a:rPr>
              <a:t> 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{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timeout: </a:t>
            </a:r>
            <a:r>
              <a:rPr lang="en-US" altLang="en-US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10000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});</a:t>
            </a:r>
          </a:p>
          <a:p>
            <a:pPr lvl="1">
              <a:buFontTx/>
              <a:buNone/>
            </a:pPr>
            <a:endParaRPr lang="en-US" altLang="en-US" baseline="30000" dirty="0" smtClean="0">
              <a:solidFill>
                <a:srgbClr val="141413"/>
              </a:solidFill>
              <a:latin typeface="CourierNewPSMT" charset="0"/>
              <a:ea typeface="ヒラギノ角ゴ Pro W3" pitchFamily="127" charset="-128"/>
            </a:endParaRP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function </a:t>
            </a:r>
            <a:r>
              <a:rPr lang="en-US" altLang="en-US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showLocation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(position) {</a:t>
            </a: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console.</a:t>
            </a:r>
            <a:r>
              <a:rPr lang="en-US" altLang="en-US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log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"Longitude: " </a:t>
            </a: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 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position.coords.longitude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console.</a:t>
            </a:r>
            <a:r>
              <a:rPr lang="en-US" altLang="en-US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log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"Latitude: " </a:t>
            </a: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 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position.coords.latitude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}</a:t>
            </a:r>
          </a:p>
          <a:p>
            <a:pPr lvl="1">
              <a:buFontTx/>
              <a:buNone/>
            </a:pPr>
            <a:endParaRPr lang="en-US" altLang="en-US" baseline="30000" dirty="0" smtClean="0">
              <a:solidFill>
                <a:srgbClr val="D67134"/>
              </a:solidFill>
              <a:latin typeface="CourierNewPSMT" charset="0"/>
              <a:ea typeface="ヒラギノ角ゴ Pro W3" pitchFamily="127" charset="-128"/>
            </a:endParaRP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function </a:t>
            </a:r>
            <a:r>
              <a:rPr lang="en-US" altLang="en-US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fail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() {</a:t>
            </a: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   </a:t>
            </a:r>
            <a:r>
              <a:rPr lang="en-US" altLang="en-US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content </a:t>
            </a: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.getElementById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baseline="30000" dirty="0" err="1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mainParagraph</a:t>
            </a: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content.innerHTML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"&lt;p&gt;</a:t>
            </a:r>
            <a:r>
              <a:rPr lang="en-US" altLang="en-US" baseline="30000" dirty="0" err="1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Geolocation</a:t>
            </a: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 information </a:t>
            </a: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not</a:t>
            </a:r>
            <a:endParaRPr lang="en-US" altLang="en-US" baseline="30000" dirty="0" smtClean="0">
              <a:solidFill>
                <a:srgbClr val="141413"/>
              </a:solidFill>
              <a:latin typeface="LucidaGrande" charset="0"/>
              <a:ea typeface="ヒラギノ角ゴ Pro W3" pitchFamily="127" charset="-128"/>
            </a:endParaRP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      available or not authorized.&lt;/p&gt;"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1">
              <a:buFontTx/>
              <a:buNone/>
            </a:pP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}</a:t>
            </a:r>
            <a:endParaRPr lang="en-US" altLang="en-US" dirty="0" smtClean="0"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3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Need to fail gracefully in older browsers</a:t>
            </a:r>
          </a:p>
          <a:p>
            <a:pPr marL="400050" lvl="1" indent="0">
              <a:buFontTx/>
              <a:buNone/>
            </a:pPr>
            <a:endParaRPr lang="en-US" altLang="en-US" baseline="30000" dirty="0" smtClean="0">
              <a:solidFill>
                <a:srgbClr val="D67134"/>
              </a:solidFill>
              <a:latin typeface="CourierNewPSMT" charset="0"/>
              <a:ea typeface="ヒラギノ角ゴ Pro W3" pitchFamily="127" charset="-128"/>
            </a:endParaRPr>
          </a:p>
          <a:p>
            <a:pPr marL="400050" lvl="1" indent="0">
              <a:buFontTx/>
              <a:buNone/>
            </a:pP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if 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navigator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.geolocation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{</a:t>
            </a:r>
          </a:p>
          <a:p>
            <a:pPr marL="400050" lvl="1" indent="0">
              <a:buFontTx/>
              <a:buNone/>
            </a:pP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</a:t>
            </a:r>
            <a:r>
              <a:rPr lang="en-US" altLang="en-US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navigator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.geolocation.getCurrentPosition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createDirections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</a:t>
            </a:r>
            <a:r>
              <a:rPr lang="en-US" altLang="en-US" baseline="30000" dirty="0" smtClean="0">
                <a:solidFill>
                  <a:srgbClr val="141413"/>
                </a:solidFill>
                <a:latin typeface="LucidaGrande" charset="0"/>
                <a:ea typeface="ヒラギノ角ゴ Pro W3" pitchFamily="127" charset="-128"/>
              </a:rPr>
              <a:t> </a:t>
            </a:r>
            <a:r>
              <a:rPr lang="fr-FR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fail</a:t>
            </a:r>
            <a:r>
              <a:rPr lang="fr-FR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{timeout: </a:t>
            </a:r>
            <a:r>
              <a:rPr lang="fr-FR" altLang="en-US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10000</a:t>
            </a:r>
            <a:r>
              <a:rPr lang="fr-FR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});</a:t>
            </a:r>
          </a:p>
          <a:p>
            <a:pPr marL="400050" lvl="1" indent="0">
              <a:buFontTx/>
              <a:buNone/>
            </a:pPr>
            <a:r>
              <a:rPr lang="fr-FR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} </a:t>
            </a:r>
            <a:r>
              <a:rPr lang="en-US" altLang="en-US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else 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{</a:t>
            </a:r>
          </a:p>
          <a:p>
            <a:pPr marL="400050" lvl="1" indent="0">
              <a:buFontTx/>
              <a:buNone/>
            </a:pPr>
            <a:r>
              <a:rPr lang="fr-FR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</a:t>
            </a:r>
            <a:r>
              <a:rPr lang="fr-FR" altLang="en-US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fail</a:t>
            </a:r>
            <a:r>
              <a:rPr lang="fr-FR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();</a:t>
            </a:r>
          </a:p>
          <a:p>
            <a:pPr marL="400050" lvl="1" indent="0">
              <a:buFontTx/>
              <a:buNone/>
            </a:pPr>
            <a:r>
              <a:rPr lang="fr-FR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}</a:t>
            </a:r>
          </a:p>
          <a:p>
            <a:pPr marL="400050" lvl="1" indent="0">
              <a:buFontTx/>
              <a:buNone/>
            </a:pPr>
            <a:endParaRPr lang="en-US" altLang="en-US" dirty="0" smtClean="0"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1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Need to clear geolocation history for testing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pic>
        <p:nvPicPr>
          <p:cNvPr id="27654" name="Picture 1" descr="Screen Shot 2014-11-05 at 5 Nov   5.02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4582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1676400" y="5334000"/>
            <a:ext cx="544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10-9 </a:t>
            </a:r>
            <a:r>
              <a:rPr lang="en-US" altLang="en-US"/>
              <a:t>Steps to clear saved geolocation history</a:t>
            </a:r>
          </a:p>
        </p:txBody>
      </p:sp>
    </p:spTree>
    <p:extLst>
      <p:ext uri="{BB962C8B-B14F-4D97-AF65-F5344CB8AC3E}">
        <p14:creationId xmlns:p14="http://schemas.microsoft.com/office/powerpoint/2010/main" xmlns="" val="4525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Sometimes users don't notice or ignore geolocation request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Request neither fails or succeeds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Any dependent code not executed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8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143000" y="5573712"/>
            <a:ext cx="703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10-10 </a:t>
            </a:r>
            <a:r>
              <a:rPr lang="en-US" altLang="en-US"/>
              <a:t>Flowchart illustrating flow of current geolocation code</a:t>
            </a:r>
          </a:p>
        </p:txBody>
      </p:sp>
      <p:pic>
        <p:nvPicPr>
          <p:cNvPr id="29702" name="Picture 3" descr="Screen Shot 2014-11-05 at 5 Nov   5.04.1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30312"/>
            <a:ext cx="746760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40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Can handle lack of yes/no response from user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setTimeout()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Start countdown before request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If timeout expires, stop waiting and trigger failure code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If user responds, cancel timeout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6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1752600" y="5878513"/>
            <a:ext cx="7032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400" b="1" dirty="0"/>
              <a:t>Figure 10-11 </a:t>
            </a:r>
            <a:r>
              <a:rPr lang="en-US" altLang="en-US" sz="1400" dirty="0"/>
              <a:t>Flowchart illustrating </a:t>
            </a:r>
            <a:r>
              <a:rPr lang="en-US" altLang="en-US" sz="1400" dirty="0" err="1"/>
              <a:t>geolocation</a:t>
            </a:r>
            <a:r>
              <a:rPr lang="en-US" altLang="en-US" sz="1400" dirty="0"/>
              <a:t> code that incorporates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pic>
        <p:nvPicPr>
          <p:cNvPr id="31750" name="Picture 1" descr="Screen Shot 2014-11-05 at 5 Nov   5.07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71575"/>
            <a:ext cx="49530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96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Mouse events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events based on actions of mouse or touchpad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Creating a Drag-and Drop Application with Mouse Events</a:t>
            </a:r>
          </a:p>
        </p:txBody>
      </p:sp>
      <p:pic>
        <p:nvPicPr>
          <p:cNvPr id="6150" name="Picture 1" descr="Screen Shot 2014-11-05 at 5 Nov   4.17.0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458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2"/>
          <p:cNvSpPr txBox="1">
            <a:spLocks noChangeArrowheads="1"/>
          </p:cNvSpPr>
          <p:nvPr/>
        </p:nvSpPr>
        <p:spPr bwMode="auto">
          <a:xfrm>
            <a:off x="2667000" y="53340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10-1 </a:t>
            </a:r>
            <a:r>
              <a:rPr lang="en-US" altLang="en-US"/>
              <a:t>Mouse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1926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Code complete to acquire </a:t>
            </a:r>
            <a:r>
              <a:rPr lang="en-US" dirty="0" err="1" smtClean="0"/>
              <a:t>geolocation</a:t>
            </a:r>
            <a:r>
              <a:rPr lang="en-US" dirty="0" smtClean="0"/>
              <a:t> information</a:t>
            </a:r>
          </a:p>
          <a:p>
            <a:pPr lvl="1" eaLnBrk="1" hangingPunct="1">
              <a:defRPr/>
            </a:pPr>
            <a:r>
              <a:rPr lang="en-US" dirty="0" smtClean="0"/>
              <a:t>Then you can integrate with databases</a:t>
            </a:r>
          </a:p>
          <a:p>
            <a:pPr eaLnBrk="1" hangingPunct="1">
              <a:defRPr/>
            </a:pPr>
            <a:r>
              <a:rPr lang="en-US" dirty="0" smtClean="0"/>
              <a:t>Using the Google Maps API</a:t>
            </a:r>
          </a:p>
          <a:p>
            <a:pPr lvl="1" eaLnBrk="1" hangingPunct="1">
              <a:defRPr/>
            </a:pPr>
            <a:r>
              <a:rPr lang="en-US" dirty="0" smtClean="0"/>
              <a:t>Can display a map centered on user's location</a:t>
            </a:r>
          </a:p>
          <a:p>
            <a:pPr lvl="1" eaLnBrk="1" hangingPunct="1">
              <a:defRPr/>
            </a:pPr>
            <a:r>
              <a:rPr lang="en-US" dirty="0" smtClean="0"/>
              <a:t>Can show route/directions between two locations</a:t>
            </a:r>
          </a:p>
          <a:p>
            <a:pPr lvl="1" eaLnBrk="1" hangingPunct="1">
              <a:defRPr/>
            </a:pPr>
            <a:r>
              <a:rPr lang="en-US" dirty="0" smtClean="0"/>
              <a:t>Includes 2 constructors</a:t>
            </a:r>
          </a:p>
          <a:p>
            <a:pPr lvl="2" eaLnBrk="1" hangingPunct="1">
              <a:defRPr/>
            </a:pPr>
            <a:r>
              <a:rPr lang="en-US" dirty="0" smtClean="0">
                <a:latin typeface="Courier New"/>
                <a:cs typeface="Courier New"/>
              </a:rPr>
              <a:t>Map()</a:t>
            </a:r>
            <a:r>
              <a:rPr lang="en-US" dirty="0" smtClean="0"/>
              <a:t> creates a map object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2600" baseline="30000" dirty="0" err="1" smtClean="0">
                <a:solidFill>
                  <a:srgbClr val="141413"/>
                </a:solidFill>
                <a:latin typeface="CourierNewPSMT"/>
              </a:rPr>
              <a:t>var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 </a:t>
            </a:r>
            <a:r>
              <a:rPr lang="en-US" sz="2600" i="1" baseline="30000" dirty="0" smtClean="0">
                <a:solidFill>
                  <a:srgbClr val="141413"/>
                </a:solidFill>
                <a:latin typeface="CourierNewPS-ItalicMT"/>
              </a:rPr>
              <a:t>name 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= new </a:t>
            </a:r>
            <a:r>
              <a:rPr lang="en-US" sz="2600" baseline="30000" dirty="0" err="1" smtClean="0">
                <a:solidFill>
                  <a:srgbClr val="141413"/>
                </a:solidFill>
                <a:latin typeface="CourierNewPSMT"/>
              </a:rPr>
              <a:t>google.maps.Map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600" i="1" baseline="30000" dirty="0" smtClean="0">
                <a:solidFill>
                  <a:srgbClr val="141413"/>
                </a:solidFill>
                <a:latin typeface="CourierNewPS-ItalicMT"/>
              </a:rPr>
              <a:t>element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, </a:t>
            </a:r>
            <a:r>
              <a:rPr lang="en-US" sz="2600" i="1" baseline="30000" dirty="0" smtClean="0">
                <a:solidFill>
                  <a:srgbClr val="141413"/>
                </a:solidFill>
                <a:latin typeface="CourierNewPS-ItalicMT"/>
              </a:rPr>
              <a:t>options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);</a:t>
            </a:r>
            <a:endParaRPr lang="en-US" sz="2600" dirty="0" smtClean="0"/>
          </a:p>
          <a:p>
            <a:pPr lvl="2" eaLnBrk="1" hangingPunct="1">
              <a:defRPr/>
            </a:pPr>
            <a:r>
              <a:rPr lang="en-US" dirty="0" err="1" smtClean="0">
                <a:latin typeface="Courier New"/>
                <a:cs typeface="Courier New"/>
              </a:rPr>
              <a:t>LatLng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creates an object containing coordinates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2400" baseline="30000" dirty="0" smtClean="0">
                <a:solidFill>
                  <a:srgbClr val="141413"/>
                </a:solidFill>
                <a:latin typeface="CourierNewPSMT"/>
              </a:rPr>
              <a:t>center: new </a:t>
            </a:r>
            <a:r>
              <a:rPr lang="en-US" sz="2400" baseline="30000" dirty="0" err="1" smtClean="0">
                <a:solidFill>
                  <a:srgbClr val="141413"/>
                </a:solidFill>
                <a:latin typeface="CourierNewPSMT"/>
              </a:rPr>
              <a:t>google.maps.LatLng</a:t>
            </a:r>
            <a:r>
              <a:rPr lang="en-US" sz="2400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400" i="1" baseline="30000" dirty="0" smtClean="0">
                <a:solidFill>
                  <a:srgbClr val="141413"/>
                </a:solidFill>
                <a:latin typeface="CourierNewPS-ItalicMT"/>
              </a:rPr>
              <a:t>latitude</a:t>
            </a:r>
            <a:r>
              <a:rPr lang="en-US" sz="2400" baseline="30000" dirty="0" smtClean="0">
                <a:solidFill>
                  <a:srgbClr val="141413"/>
                </a:solidFill>
                <a:latin typeface="CourierNewPSMT"/>
              </a:rPr>
              <a:t>, </a:t>
            </a:r>
            <a:r>
              <a:rPr lang="en-US" sz="2400" i="1" baseline="30000" dirty="0" smtClean="0">
                <a:solidFill>
                  <a:srgbClr val="141413"/>
                </a:solidFill>
                <a:latin typeface="CourierNewPS-ItalicMT"/>
              </a:rPr>
              <a:t>longitude</a:t>
            </a:r>
            <a:r>
              <a:rPr lang="en-US" sz="2400" baseline="30000" dirty="0" smtClean="0">
                <a:solidFill>
                  <a:srgbClr val="141413"/>
                </a:solidFill>
                <a:latin typeface="CourierNewPSMT"/>
              </a:rPr>
              <a:t>)</a:t>
            </a:r>
            <a:endParaRPr lang="en-US" dirty="0" smtClean="0"/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3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Google Maps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Example—create new map centered on current position with zoom of 11: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ea typeface="ヒラギノ角ゴ Pro W3" pitchFamily="127" charset="-128"/>
            </a:endParaRPr>
          </a:p>
          <a:p>
            <a:pPr lvl="1">
              <a:buFontTx/>
              <a:buNone/>
            </a:pPr>
            <a:r>
              <a:rPr lang="en-US" altLang="en-US" sz="20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currPosLat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position.coords.latitude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currPosLng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position.coords.longitude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mapOptions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center: </a:t>
            </a:r>
            <a:r>
              <a:rPr lang="en-US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new 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google.maps.LatLng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currPosLat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</a:t>
            </a:r>
            <a:r>
              <a:rPr lang="en-US" altLang="en-US" sz="2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currPosLng</a:t>
            </a:r>
            <a:r>
              <a:rPr lang="en-US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),</a:t>
            </a:r>
          </a:p>
          <a:p>
            <a:pPr lvl="1">
              <a:buFontTx/>
              <a:buNone/>
            </a:pPr>
            <a:r>
              <a:rPr lang="nl-NL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zoom: </a:t>
            </a:r>
            <a:r>
              <a:rPr lang="nl-NL" altLang="en-US" sz="20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11</a:t>
            </a:r>
          </a:p>
          <a:p>
            <a:pPr lvl="1">
              <a:buFontTx/>
              <a:buNone/>
            </a:pPr>
            <a:r>
              <a:rPr lang="nl-NL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};</a:t>
            </a:r>
          </a:p>
          <a:p>
            <a:pPr lvl="1">
              <a:buFontTx/>
              <a:buNone/>
            </a:pPr>
            <a:r>
              <a:rPr lang="nl-NL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nl-NL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map </a:t>
            </a:r>
            <a:r>
              <a:rPr lang="nl-NL" altLang="en-US" sz="20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new </a:t>
            </a:r>
            <a:r>
              <a:rPr lang="nl-NL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google.maps.Map(</a:t>
            </a:r>
            <a:r>
              <a:rPr lang="nl-NL" altLang="en-US" sz="20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nl-NL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.getElementById(</a:t>
            </a:r>
            <a:r>
              <a:rPr lang="nl-NL" altLang="en-US" sz="20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"map</a:t>
            </a:r>
            <a:r>
              <a:rPr lang="nl-NL" altLang="en-US" sz="20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nl-NL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),</a:t>
            </a:r>
            <a:r>
              <a:rPr lang="nl-NL" altLang="en-US" sz="2000" baseline="30000" dirty="0" smtClean="0">
                <a:solidFill>
                  <a:srgbClr val="141413"/>
                </a:solidFill>
                <a:latin typeface="LucidaGrande" charset="0"/>
                <a:ea typeface="ヒラギノ角ゴ Pro W3" pitchFamily="127" charset="-128"/>
              </a:rPr>
              <a:t> </a:t>
            </a:r>
            <a:r>
              <a:rPr lang="nl-NL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mapOptions</a:t>
            </a:r>
            <a:r>
              <a:rPr lang="nl-NL" altLang="en-US" sz="2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  <a:endParaRPr lang="en-US" altLang="en-US" sz="2000" dirty="0" smtClean="0">
              <a:ea typeface="ヒラギノ角ゴ Pro W3" pitchFamily="127" charset="-128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the Google Maps API (cont'd.)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also create map centered on specified point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Geocoding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Converting physical address to latitude/longitude coordinates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the </a:t>
            </a:r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4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Get a Google API </a:t>
            </a:r>
            <a:r>
              <a:rPr lang="en-US" sz="2000" dirty="0" smtClean="0"/>
              <a:t>key from </a:t>
            </a: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developers.google.com/maps/documentation/javascript/get-api-key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Implement the Hands On Project 10-3, page 735 in the textbook.</a:t>
            </a:r>
          </a:p>
          <a:p>
            <a:r>
              <a:rPr lang="en-US" sz="2000" dirty="0" smtClean="0"/>
              <a:t>In step 6 (page 736) use the following script include (Google APIs have changed):</a:t>
            </a:r>
          </a:p>
          <a:p>
            <a:pPr>
              <a:buNone/>
            </a:pPr>
            <a:r>
              <a:rPr lang="en-US" sz="1400" dirty="0" smtClean="0"/>
              <a:t>	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&lt;</a:t>
            </a:r>
            <a:r>
              <a:rPr lang="en-US" sz="1400" dirty="0" smtClean="0"/>
              <a:t>script </a:t>
            </a:r>
            <a:r>
              <a:rPr lang="en-US" sz="1400" dirty="0" err="1" smtClean="0"/>
              <a:t>src</a:t>
            </a:r>
            <a:r>
              <a:rPr lang="en-US" sz="1400" dirty="0" smtClean="0"/>
              <a:t>="https://maps.googleapis.com/maps/api/js?callback=geoTest&amp;key</a:t>
            </a:r>
            <a:r>
              <a:rPr lang="en-US" sz="1400" dirty="0" smtClean="0"/>
              <a:t>=&lt;YOUR GOOGLE API KEY&gt;"&gt;&lt;/</a:t>
            </a:r>
            <a:r>
              <a:rPr lang="en-US" sz="1400" dirty="0" smtClean="0"/>
              <a:t>script</a:t>
            </a:r>
            <a:r>
              <a:rPr lang="en-US" sz="1400" dirty="0" smtClean="0"/>
              <a:t>&gt;</a:t>
            </a:r>
          </a:p>
          <a:p>
            <a:endParaRPr lang="en-US" sz="2000" dirty="0" smtClean="0"/>
          </a:p>
          <a:p>
            <a:r>
              <a:rPr lang="en-US" sz="2000" dirty="0" smtClean="0"/>
              <a:t>Upload your code to the server and test from both desktop and mobile devices.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Adds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battery</a:t>
            </a:r>
            <a:r>
              <a:rPr lang="en-US" altLang="en-US" smtClean="0">
                <a:ea typeface="ヒラギノ角ゴ Pro W3" pitchFamily="127" charset="-128"/>
              </a:rPr>
              <a:t> property to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Navigator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the Battery Status API</a:t>
            </a:r>
          </a:p>
        </p:txBody>
      </p:sp>
      <p:pic>
        <p:nvPicPr>
          <p:cNvPr id="35846" name="Picture 1" descr="Screen Shot 2014-11-06 at 6 Nov   10.20.57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93950"/>
            <a:ext cx="59436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 descr="Screen Shot 2014-11-06 at 6 Nov   10.21.08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27550"/>
            <a:ext cx="5943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2112962" y="5880100"/>
            <a:ext cx="453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10-11 </a:t>
            </a:r>
            <a:r>
              <a:rPr lang="en-US" altLang="en-US"/>
              <a:t>Events of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battery</a:t>
            </a:r>
            <a:r>
              <a:rPr lang="en-US" altLang="en-US"/>
              <a:t> object</a:t>
            </a:r>
            <a:endParaRPr lang="en-US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2112962" y="3765550"/>
            <a:ext cx="489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10-10 </a:t>
            </a:r>
            <a:r>
              <a:rPr lang="en-US" altLang="en-US"/>
              <a:t>Properties of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battery</a:t>
            </a:r>
            <a:r>
              <a:rPr lang="en-US" altLang="en-US"/>
              <a:t> object</a:t>
            </a:r>
            <a:endParaRPr lang="en-US" alt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2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Provides access to changes in position and speed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Gyroscope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Device hardware that detects orientation in space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deviceorientation</a:t>
            </a:r>
            <a:r>
              <a:rPr lang="en-US" altLang="en-US" smtClean="0">
                <a:ea typeface="ヒラギノ角ゴ Pro W3" pitchFamily="127" charset="-128"/>
              </a:rPr>
              <a:t> event</a:t>
            </a:r>
          </a:p>
          <a:p>
            <a:pPr lvl="3" eaLnBrk="1" hangingPunct="1"/>
            <a:r>
              <a:rPr lang="en-US" altLang="en-US" sz="22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alpha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z="22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beta</a:t>
            </a:r>
            <a:r>
              <a:rPr lang="en-US" altLang="en-US" smtClean="0">
                <a:ea typeface="ヒラギノ角ゴ Pro W3" pitchFamily="127" charset="-128"/>
              </a:rPr>
              <a:t>, and </a:t>
            </a:r>
            <a:r>
              <a:rPr lang="en-US" altLang="en-US" sz="22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gamma</a:t>
            </a:r>
            <a:r>
              <a:rPr lang="en-US" altLang="en-US" smtClean="0">
                <a:ea typeface="ヒラギノ角ゴ Pro W3" pitchFamily="127" charset="-128"/>
              </a:rPr>
              <a:t> coordinate properties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Accelerometer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Device hardware that detects changes in speed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devicemotion</a:t>
            </a:r>
            <a:r>
              <a:rPr lang="en-US" altLang="en-US" smtClean="0">
                <a:ea typeface="ヒラギノ角ゴ Pro W3" pitchFamily="127" charset="-128"/>
              </a:rPr>
              <a:t> event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reports values for acceleration and rotation</a:t>
            </a:r>
          </a:p>
          <a:p>
            <a:pPr lvl="1"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the Device Orientation API</a:t>
            </a:r>
          </a:p>
        </p:txBody>
      </p:sp>
    </p:spTree>
    <p:extLst>
      <p:ext uri="{BB962C8B-B14F-4D97-AF65-F5344CB8AC3E}">
        <p14:creationId xmlns:p14="http://schemas.microsoft.com/office/powerpoint/2010/main" xmlns="" val="1042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Short for web real-time communication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Enables apps to 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receive data from device camera and microphone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send and receive audio/video/data in real time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Should eventually allow text/video chat using only HTML and JavaScript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the WebRTC API</a:t>
            </a:r>
          </a:p>
        </p:txBody>
      </p:sp>
    </p:spTree>
    <p:extLst>
      <p:ext uri="{BB962C8B-B14F-4D97-AF65-F5344CB8AC3E}">
        <p14:creationId xmlns:p14="http://schemas.microsoft.com/office/powerpoint/2010/main" xmlns="" val="35239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Testing tools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Often impractical to collect many mobile devices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Online services available for testing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Free testing apps from mobile OS makers: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Enhancing Mobile Web Apps</a:t>
            </a:r>
          </a:p>
        </p:txBody>
      </p:sp>
      <p:pic>
        <p:nvPicPr>
          <p:cNvPr id="38918" name="Picture 1" descr="Screen Shot 2014-11-06 at 6 Nov   10.28.5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7724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1752600" y="4953000"/>
            <a:ext cx="5735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10-12 </a:t>
            </a:r>
            <a:r>
              <a:rPr lang="en-US" altLang="en-US"/>
              <a:t>Software used to simulate mobile devices</a:t>
            </a:r>
            <a:endParaRPr lang="en-US" alt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3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Minimizing Download Size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Mobile speeds usually slower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Mobile users often have data caps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Enhancing Mobile Web </a:t>
            </a:r>
            <a:r>
              <a:rPr lang="en-US" altLang="en-US" dirty="0" smtClean="0">
                <a:ea typeface="ヒラギノ角ゴ Pro W3" pitchFamily="127" charset="-128"/>
              </a:rPr>
              <a:t>Apps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3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Minimizing Download </a:t>
            </a:r>
            <a:r>
              <a:rPr lang="en-US" altLang="en-US" dirty="0" smtClean="0">
                <a:ea typeface="ヒラギノ角ゴ Pro W3" pitchFamily="127" charset="-128"/>
              </a:rPr>
              <a:t>Size</a:t>
            </a:r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Loading Scripts Responsively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Enhancing Mobile Web </a:t>
            </a:r>
            <a:r>
              <a:rPr lang="en-US" altLang="en-US" dirty="0" smtClean="0">
                <a:ea typeface="ヒラギノ角ゴ Pro W3" pitchFamily="127" charset="-128"/>
              </a:rPr>
              <a:t>Apps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pic>
        <p:nvPicPr>
          <p:cNvPr id="40966" name="Picture 1" descr="Screen Shot 2014-11-06 at 6 Nov   10.32.4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49530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1295400" y="5878513"/>
            <a:ext cx="6367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600" b="1" dirty="0"/>
              <a:t>Figure 10-14 </a:t>
            </a:r>
            <a:r>
              <a:rPr lang="en-US" altLang="en-US" sz="1600" dirty="0"/>
              <a:t>Implementing responsive script loading for oaktop.htm</a:t>
            </a: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4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On a touchscreen device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Some web page elements respond to mouse events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div</a:t>
            </a:r>
            <a:r>
              <a:rPr lang="en-US" altLang="en-US" smtClean="0">
                <a:ea typeface="ヒラギノ角ゴ Pro W3" pitchFamily="127" charset="-128"/>
              </a:rPr>
              <a:t> element not considered clickable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doesn't fire mouse events on touchscreen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links and form elements are clickable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browsers respond to touch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Touch cascade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Browser checks a touched element for an event handler for multiple events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Including some mouse events</a:t>
            </a:r>
          </a:p>
          <a:p>
            <a:pPr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Understanding Mouse Events on a Touchscreen Device</a:t>
            </a:r>
          </a:p>
        </p:txBody>
      </p:sp>
    </p:spTree>
    <p:extLst>
      <p:ext uri="{BB962C8B-B14F-4D97-AF65-F5344CB8AC3E}">
        <p14:creationId xmlns:p14="http://schemas.microsoft.com/office/powerpoint/2010/main" xmlns="" val="21644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Minifying Files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Removes comments, indents, and line breaks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Tweaks code in other ways to make it smaller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Online minifying services available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Enhancing Mobile Web </a:t>
            </a:r>
            <a:r>
              <a:rPr lang="en-US" altLang="en-US" dirty="0" smtClean="0">
                <a:ea typeface="ヒラギノ角ゴ Pro W3" pitchFamily="127" charset="-128"/>
              </a:rPr>
              <a:t>Apps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9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Touch events focus on responding to a user's finger touches on a </a:t>
            </a:r>
            <a:r>
              <a:rPr lang="en-US" altLang="en-US" dirty="0" err="1" smtClean="0">
                <a:ea typeface="ヒラギノ角ゴ Pro W3" pitchFamily="127" charset="-128"/>
              </a:rPr>
              <a:t>touchscreen</a:t>
            </a:r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To ensure OS interface doesn't respond to gestures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preventDefault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Pointer events are different than touch events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Aim to handle input from mouse, finger, or stylus</a:t>
            </a:r>
          </a:p>
          <a:p>
            <a:pPr eaLnBrk="1" hangingPunct="1"/>
            <a:r>
              <a:rPr lang="en-US" altLang="en-US" dirty="0" err="1" smtClean="0">
                <a:ea typeface="ヒラギノ角ゴ Pro W3" pitchFamily="127" charset="-128"/>
              </a:rPr>
              <a:t>Geolocation</a:t>
            </a:r>
            <a:r>
              <a:rPr lang="en-US" altLang="en-US" dirty="0" smtClean="0">
                <a:ea typeface="ヒラギノ角ゴ Pro W3" pitchFamily="127" charset="-128"/>
              </a:rPr>
              <a:t> API provides access to a user's latitude and longitude coordinates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 number of tools exist for testing mobile web apps </a:t>
            </a:r>
            <a:r>
              <a:rPr lang="en-US" altLang="en-US" dirty="0" smtClean="0">
                <a:ea typeface="ヒラギノ角ゴ Pro W3" pitchFamily="127" charset="-128"/>
              </a:rPr>
              <a:t>virtually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Important to minimize download size of mobile web app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Load scripts responsively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Minify </a:t>
            </a:r>
            <a:r>
              <a:rPr lang="en-US" altLang="en-US" dirty="0" smtClean="0">
                <a:ea typeface="ヒラギノ角ゴ Pro W3" pitchFamily="127" charset="-128"/>
              </a:rPr>
              <a:t>files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17474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Enhance your web site project with a page that shows users their current location on the map. </a:t>
            </a:r>
            <a:endParaRPr lang="en-US" dirty="0" smtClean="0"/>
          </a:p>
          <a:p>
            <a:r>
              <a:rPr lang="en-US" dirty="0" smtClean="0"/>
              <a:t>Note that you must specify a height and width using CSS for the element in which you display the map; these dimensions can be any size you choose.</a:t>
            </a:r>
          </a:p>
          <a:p>
            <a:r>
              <a:rPr lang="en-US" dirty="0" smtClean="0"/>
              <a:t>Also, enhance the page to display user’s latitude, longitude and altitude, with a label for each value.</a:t>
            </a:r>
          </a:p>
          <a:p>
            <a:r>
              <a:rPr lang="en-US" dirty="0" smtClean="0"/>
              <a:t>Upload the new web page to the server and test from both desktop and mobile devices.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Lab 2 by adding Beijing, Paris and Rio de Janeiro (or any other cities of your choice) </a:t>
            </a:r>
            <a:r>
              <a:rPr lang="en-US" dirty="0" err="1" smtClean="0"/>
              <a:t>geolocations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user clicks on the city label, the city should be shown on Google Map.</a:t>
            </a:r>
          </a:p>
          <a:p>
            <a:r>
              <a:rPr lang="en-US" dirty="0" smtClean="0"/>
              <a:t>Detailed steps can be found in Hands on projects 10-4 and 10-5 on pages 737-738 of </a:t>
            </a:r>
            <a:r>
              <a:rPr lang="en-US" smtClean="0"/>
              <a:t>the textbook.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Mouse Events on a </a:t>
            </a:r>
            <a:r>
              <a:rPr lang="en-US" altLang="en-US" dirty="0" err="1" smtClean="0">
                <a:ea typeface="ヒラギノ角ゴ Pro W3" pitchFamily="127" charset="-128"/>
              </a:rPr>
              <a:t>Touchscreen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Device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pic>
        <p:nvPicPr>
          <p:cNvPr id="8197" name="Picture 2" descr="Screen Shot 2014-11-05 at 5 Nov   4.20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6112"/>
            <a:ext cx="7391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2667000" y="5268912"/>
            <a:ext cx="362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10-5 </a:t>
            </a:r>
            <a:r>
              <a:rPr lang="en-US" altLang="en-US"/>
              <a:t>Touch cascade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9495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09928"/>
            <a:ext cx="8229600" cy="3166872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ea typeface="ヒラギノ角ゴ Pro W3" pitchFamily="127" charset="-128"/>
              </a:rPr>
              <a:t>Touchscreen</a:t>
            </a:r>
            <a:r>
              <a:rPr lang="en-US" altLang="en-US" dirty="0" smtClean="0">
                <a:ea typeface="ヒラギノ角ゴ Pro W3" pitchFamily="127" charset="-128"/>
              </a:rPr>
              <a:t> devices fire </a:t>
            </a:r>
            <a:r>
              <a:rPr lang="en-US" altLang="en-US" dirty="0" err="1" smtClean="0">
                <a:ea typeface="ヒラギノ角ゴ Pro W3" pitchFamily="127" charset="-128"/>
              </a:rPr>
              <a:t>touchscreen</a:t>
            </a:r>
            <a:r>
              <a:rPr lang="en-US" altLang="en-US" dirty="0" smtClean="0">
                <a:ea typeface="ヒラギノ角ゴ Pro W3" pitchFamily="127" charset="-128"/>
              </a:rPr>
              <a:t>-specific events for some elements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Touch events created by Apple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Used on Apple </a:t>
            </a:r>
            <a:r>
              <a:rPr lang="en-US" altLang="en-US" dirty="0" err="1" smtClean="0">
                <a:ea typeface="ヒラギノ角ゴ Pro W3" pitchFamily="127" charset="-128"/>
              </a:rPr>
              <a:t>iOS</a:t>
            </a:r>
            <a:r>
              <a:rPr lang="en-US" altLang="en-US" dirty="0" smtClean="0">
                <a:ea typeface="ヒラギノ角ゴ Pro W3" pitchFamily="127" charset="-128"/>
              </a:rPr>
              <a:t> and Google Android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Pointer events created by Microsoft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Used on Windows Phone and Windows 8 and higher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Mouse Events on a </a:t>
            </a:r>
            <a:r>
              <a:rPr lang="en-US" altLang="en-US" dirty="0" err="1" smtClean="0">
                <a:ea typeface="ヒラギノ角ゴ Pro W3" pitchFamily="127" charset="-128"/>
              </a:rPr>
              <a:t>Touchscreen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Device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5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18567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Respond to user's finger touches on a touchscreen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Implementing Touch Events</a:t>
            </a:r>
          </a:p>
        </p:txBody>
      </p:sp>
      <p:pic>
        <p:nvPicPr>
          <p:cNvPr id="10246" name="Picture 1" descr="Screen Shot 2014-11-05 at 5 Nov   4.25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78112"/>
            <a:ext cx="80010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2667000" y="4964112"/>
            <a:ext cx="272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10-2 </a:t>
            </a:r>
            <a:r>
              <a:rPr lang="en-US" altLang="en-US"/>
              <a:t>Touch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203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776472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touchstart</a:t>
            </a:r>
            <a:r>
              <a:rPr lang="en-US" altLang="en-US" dirty="0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analogous to </a:t>
            </a:r>
            <a:r>
              <a:rPr lang="en-US" altLang="en-US" sz="26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mousedown</a:t>
            </a:r>
            <a:r>
              <a:rPr lang="en-US" altLang="en-US" dirty="0" smtClean="0">
                <a:ea typeface="ヒラギノ角ゴ Pro W3" pitchFamily="127" charset="-128"/>
              </a:rPr>
              <a:t> mouse event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touchmove</a:t>
            </a:r>
            <a:r>
              <a:rPr lang="en-US" altLang="en-US" dirty="0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corresponds to </a:t>
            </a:r>
            <a:r>
              <a:rPr lang="en-US" altLang="en-US" sz="26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mousemove</a:t>
            </a:r>
            <a:endParaRPr lang="en-US" altLang="en-US" sz="2600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touchend</a:t>
            </a:r>
            <a:r>
              <a:rPr lang="en-US" altLang="en-US" dirty="0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similar to </a:t>
            </a:r>
            <a:r>
              <a:rPr lang="en-US" altLang="en-US" sz="26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mouseup</a:t>
            </a:r>
            <a:endParaRPr lang="en-US" altLang="en-US" sz="2600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touchcancel</a:t>
            </a:r>
            <a:r>
              <a:rPr lang="en-US" altLang="en-US" dirty="0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unique to </a:t>
            </a:r>
            <a:r>
              <a:rPr lang="en-US" altLang="en-US" dirty="0" err="1" smtClean="0">
                <a:ea typeface="ヒラギノ角ゴ Pro W3" pitchFamily="127" charset="-128"/>
              </a:rPr>
              <a:t>touchscreen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Touch </a:t>
            </a:r>
            <a:r>
              <a:rPr lang="en-US" altLang="en-US" dirty="0" smtClean="0">
                <a:ea typeface="ヒラギノ角ゴ Pro W3" pitchFamily="127" charset="-128"/>
              </a:rPr>
              <a:t>Events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7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Working with Touch Coordinates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Mouse events can work with event properties</a:t>
            </a:r>
          </a:p>
          <a:p>
            <a:pPr lvl="2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clientX</a:t>
            </a:r>
            <a:r>
              <a:rPr lang="en-US" altLang="en-US" dirty="0" smtClean="0">
                <a:ea typeface="ヒラギノ角ゴ Pro W3" pitchFamily="127" charset="-128"/>
              </a:rPr>
              <a:t> property = x coordinate of event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lvl="2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clientY</a:t>
            </a:r>
            <a:r>
              <a:rPr lang="en-US" altLang="en-US" dirty="0" smtClean="0">
                <a:ea typeface="ヒラギノ角ゴ Pro W3" pitchFamily="127" charset="-128"/>
              </a:rPr>
              <a:t> property = y coordinate of event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Touch events support </a:t>
            </a:r>
            <a:r>
              <a:rPr lang="en-US" altLang="en-US" dirty="0" err="1" smtClean="0">
                <a:ea typeface="ヒラギノ角ゴ Pro W3" pitchFamily="127" charset="-128"/>
              </a:rPr>
              <a:t>multitouch</a:t>
            </a:r>
            <a:r>
              <a:rPr lang="en-US" altLang="en-US" dirty="0" smtClean="0">
                <a:ea typeface="ヒラギノ角ゴ Pro W3" pitchFamily="127" charset="-128"/>
              </a:rPr>
              <a:t> devices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Allow for multiple touches on screen at once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Don't support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clientX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or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clientY</a:t>
            </a:r>
            <a:r>
              <a:rPr lang="en-US" altLang="en-US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properties as direct children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Each touch event has array </a:t>
            </a: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properties</a:t>
            </a:r>
          </a:p>
          <a:p>
            <a:pPr lvl="2" eaLnBrk="1" hangingPunct="1"/>
            <a:endParaRPr lang="en-US" altLang="en-US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r>
              <a:rPr lang="en-US" altLang="en-US" sz="3100" dirty="0" smtClean="0">
                <a:ea typeface="ヒラギノ角ゴ Pro W3" pitchFamily="127" charset="-128"/>
              </a:rPr>
              <a:t>What is an array?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Touch </a:t>
            </a:r>
            <a:r>
              <a:rPr lang="en-US" altLang="en-US" dirty="0" smtClean="0">
                <a:ea typeface="ヒラギノ角ゴ Pro W3" pitchFamily="127" charset="-128"/>
              </a:rPr>
              <a:t>Events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6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475</TotalTime>
  <Words>1431</Words>
  <Application>Microsoft Office PowerPoint</Application>
  <PresentationFormat>On-screen Show (4:3)</PresentationFormat>
  <Paragraphs>251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Slide 1</vt:lpstr>
      <vt:lpstr>Using Touch Events and Pointer Events</vt:lpstr>
      <vt:lpstr>Creating a Drag-and Drop Application with Mouse Events</vt:lpstr>
      <vt:lpstr>Understanding Mouse Events on a Touchscreen Device</vt:lpstr>
      <vt:lpstr>Understanding Mouse Events on a Touchscreen Device</vt:lpstr>
      <vt:lpstr>Understanding Mouse Events on a Touchscreen Device</vt:lpstr>
      <vt:lpstr>Implementing Touch Events</vt:lpstr>
      <vt:lpstr>Implementing Touch Events</vt:lpstr>
      <vt:lpstr>Implementing Touch Events</vt:lpstr>
      <vt:lpstr>Implementing Touch Events</vt:lpstr>
      <vt:lpstr>Implementing Touch Events</vt:lpstr>
      <vt:lpstr>Implementing Touch Events</vt:lpstr>
      <vt:lpstr>Implementing Pointer Events</vt:lpstr>
      <vt:lpstr>Implementing Pointer Events</vt:lpstr>
      <vt:lpstr>Implementing Pointer Events</vt:lpstr>
      <vt:lpstr>Implementing Pointer Events</vt:lpstr>
      <vt:lpstr>Exercise</vt:lpstr>
      <vt:lpstr>Using Programming Interfaces for Mobile Devices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Using the Geolocation API</vt:lpstr>
      <vt:lpstr>Exercise</vt:lpstr>
      <vt:lpstr>Using the Battery Status API</vt:lpstr>
      <vt:lpstr>Using the Device Orientation API</vt:lpstr>
      <vt:lpstr>Using the WebRTC API</vt:lpstr>
      <vt:lpstr>Enhancing Mobile Web Apps</vt:lpstr>
      <vt:lpstr>Enhancing Mobile Web Apps</vt:lpstr>
      <vt:lpstr>Enhancing Mobile Web Apps</vt:lpstr>
      <vt:lpstr>Enhancing Mobile Web Apps</vt:lpstr>
      <vt:lpstr>Summary</vt:lpstr>
      <vt:lpstr>Exercise</vt:lpstr>
      <vt:lpstr>Homework </vt:lpstr>
    </vt:vector>
  </TitlesOfParts>
  <Company>F. Hoffmann-La Roche,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ADMINIBM</cp:lastModifiedBy>
  <cp:revision>64</cp:revision>
  <dcterms:created xsi:type="dcterms:W3CDTF">2016-07-26T13:21:34Z</dcterms:created>
  <dcterms:modified xsi:type="dcterms:W3CDTF">2016-07-31T20:21:14Z</dcterms:modified>
</cp:coreProperties>
</file>