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1"/>
  </p:notesMasterIdLst>
  <p:sldIdLst>
    <p:sldId id="257" r:id="rId2"/>
    <p:sldId id="259" r:id="rId3"/>
    <p:sldId id="260" r:id="rId4"/>
    <p:sldId id="261" r:id="rId5"/>
    <p:sldId id="284" r:id="rId6"/>
    <p:sldId id="285" r:id="rId7"/>
    <p:sldId id="262" r:id="rId8"/>
    <p:sldId id="263" r:id="rId9"/>
    <p:sldId id="264" r:id="rId10"/>
    <p:sldId id="265" r:id="rId11"/>
    <p:sldId id="266" r:id="rId12"/>
    <p:sldId id="267" r:id="rId13"/>
    <p:sldId id="268" r:id="rId14"/>
    <p:sldId id="269" r:id="rId15"/>
    <p:sldId id="270" r:id="rId16"/>
    <p:sldId id="286" r:id="rId17"/>
    <p:sldId id="271" r:id="rId18"/>
    <p:sldId id="272" r:id="rId19"/>
    <p:sldId id="273" r:id="rId20"/>
    <p:sldId id="287" r:id="rId21"/>
    <p:sldId id="289" r:id="rId22"/>
    <p:sldId id="274" r:id="rId23"/>
    <p:sldId id="275" r:id="rId24"/>
    <p:sldId id="288" r:id="rId25"/>
    <p:sldId id="290" r:id="rId26"/>
    <p:sldId id="280" r:id="rId27"/>
    <p:sldId id="281" r:id="rId28"/>
    <p:sldId id="276" r:id="rId29"/>
    <p:sldId id="277" r:id="rId30"/>
  </p:sldIdLst>
  <p:sldSz cx="9144000" cy="6858000" type="screen4x3"/>
  <p:notesSz cx="6858000" cy="9144000"/>
  <p:custDataLst>
    <p:tags r:id="rId3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1098" y="-90"/>
      </p:cViewPr>
      <p:guideLst>
        <p:guide orient="horz" pos="2160"/>
        <p:guide pos="2880"/>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FE3EBD3-78B5-4499-82FD-629F85593F76}" type="datetimeFigureOut">
              <a:rPr lang="en-US" smtClean="0"/>
              <a:pPr/>
              <a:t>6/7/2017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29280C8-532D-48F8-8BCC-24F9B944AE14}" type="slidenum">
              <a:rPr lang="en-US" smtClean="0"/>
              <a:pPr/>
              <a:t>‹#›</a:t>
            </a:fld>
            <a:endParaRPr lang="en-US"/>
          </a:p>
        </p:txBody>
      </p:sp>
    </p:spTree>
    <p:extLst>
      <p:ext uri="{BB962C8B-B14F-4D97-AF65-F5344CB8AC3E}">
        <p14:creationId xmlns:p14="http://schemas.microsoft.com/office/powerpoint/2010/main" val="39723651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6866" name="Rectangle 12"/>
          <p:cNvSpPr>
            <a:spLocks noGrp="1" noChangeArrowheads="1"/>
          </p:cNvSpPr>
          <p:nvPr>
            <p:ph type="sldNum" sz="quarter"/>
          </p:nvPr>
        </p:nvSpPr>
        <p:spPr>
          <a:noFill/>
        </p:spPr>
        <p:txBody>
          <a:bodyPr/>
          <a:lstStyle/>
          <a:p>
            <a:fld id="{9A14B9B5-3987-493A-AD9B-C65984FB3FEF}" type="slidenum">
              <a:rPr lang="en-US" altLang="en-US">
                <a:solidFill>
                  <a:prstClr val="white"/>
                </a:solidFill>
              </a:rPr>
              <a:pPr/>
              <a:t>1</a:t>
            </a:fld>
            <a:endParaRPr lang="en-US" altLang="en-US">
              <a:solidFill>
                <a:prstClr val="white"/>
              </a:solidFill>
            </a:endParaRPr>
          </a:p>
        </p:txBody>
      </p:sp>
      <p:sp>
        <p:nvSpPr>
          <p:cNvPr id="36867" name="Text Box 1"/>
          <p:cNvSpPr txBox="1">
            <a:spLocks noChangeArrowheads="1"/>
          </p:cNvSpPr>
          <p:nvPr/>
        </p:nvSpPr>
        <p:spPr bwMode="auto">
          <a:xfrm>
            <a:off x="1143000" y="685800"/>
            <a:ext cx="4572000" cy="3429000"/>
          </a:xfrm>
          <a:prstGeom prst="rect">
            <a:avLst/>
          </a:prstGeom>
          <a:solidFill>
            <a:srgbClr val="FFFFFF"/>
          </a:solidFill>
          <a:ln w="9360">
            <a:solidFill>
              <a:srgbClr val="000000"/>
            </a:solidFill>
            <a:miter lim="800000"/>
            <a:headEnd/>
            <a:tailEnd/>
          </a:ln>
        </p:spPr>
        <p:txBody>
          <a:bodyPr wrap="none" anchor="ctr"/>
          <a:lstStyle/>
          <a:p>
            <a:pPr defTabSz="457200" fontAlgn="base">
              <a:spcBef>
                <a:spcPct val="0"/>
              </a:spcBef>
              <a:spcAft>
                <a:spcPct val="0"/>
              </a:spcAft>
              <a:buClr>
                <a:srgbClr val="FFFFFF"/>
              </a:buClr>
              <a:buSzPct val="100000"/>
              <a:buFont typeface="Times New Roman" pitchFamily="18" charset="0"/>
              <a:buNone/>
            </a:pPr>
            <a:endParaRPr lang="en-US" altLang="en-US" sz="2400">
              <a:solidFill>
                <a:prstClr val="white"/>
              </a:solidFill>
              <a:latin typeface="Times New Roman" pitchFamily="18" charset="0"/>
              <a:ea typeface="ＭＳ Ｐゴシック" pitchFamily="34" charset="-128"/>
            </a:endParaRPr>
          </a:p>
        </p:txBody>
      </p:sp>
      <p:sp>
        <p:nvSpPr>
          <p:cNvPr id="36868" name="Rectangle 2"/>
          <p:cNvSpPr>
            <a:spLocks noGrp="1" noChangeArrowheads="1"/>
          </p:cNvSpPr>
          <p:nvPr>
            <p:ph type="body"/>
          </p:nvPr>
        </p:nvSpPr>
        <p:spPr>
          <a:xfrm>
            <a:off x="685800" y="4343400"/>
            <a:ext cx="5478463" cy="4106863"/>
          </a:xfrm>
          <a:noFill/>
          <a:ln/>
        </p:spPr>
        <p:txBody>
          <a:bodyPr wrap="none" anchor="ctr"/>
          <a:lstStyle/>
          <a:p>
            <a:endParaRPr lang="en-US" altLang="en-US" smtClean="0">
              <a:latin typeface="Times New Roman" pitchFamily="18" charset="0"/>
              <a:ea typeface="ＭＳ Ｐゴシック" pitchFamily="34" charset="-128"/>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Rot="1" noChangeAspect="1" noChangeArrowheads="1" noTextEdit="1"/>
          </p:cNvSpPr>
          <p:nvPr>
            <p:ph type="sldImg"/>
          </p:nvPr>
        </p:nvSpPr>
        <p:spPr>
          <a:ln/>
        </p:spPr>
      </p:sp>
      <p:sp>
        <p:nvSpPr>
          <p:cNvPr id="358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ea typeface="ヒラギノ角ゴ Pro W3" pitchFamily="127" charset="-128"/>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Rot="1" noChangeAspect="1" noChangeArrowheads="1" noTextEdit="1"/>
          </p:cNvSpPr>
          <p:nvPr>
            <p:ph type="sldImg"/>
          </p:nvPr>
        </p:nvSpPr>
        <p:spPr>
          <a:ln/>
        </p:spPr>
      </p:sp>
      <p:sp>
        <p:nvSpPr>
          <p:cNvPr id="3686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ea typeface="ヒラギノ角ゴ Pro W3" pitchFamily="127" charset="-128"/>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Rot="1" noChangeAspect="1" noChangeArrowheads="1" noTextEdit="1"/>
          </p:cNvSpPr>
          <p:nvPr>
            <p:ph type="sldImg"/>
          </p:nvPr>
        </p:nvSpPr>
        <p:spPr>
          <a:ln/>
        </p:spPr>
      </p:sp>
      <p:sp>
        <p:nvSpPr>
          <p:cNvPr id="3789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ea typeface="ヒラギノ角ゴ Pro W3" pitchFamily="127" charset="-128"/>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Rot="1" noChangeAspect="1" noChangeArrowheads="1" noTextEdit="1"/>
          </p:cNvSpPr>
          <p:nvPr>
            <p:ph type="sldImg"/>
          </p:nvPr>
        </p:nvSpPr>
        <p:spPr>
          <a:ln/>
        </p:spPr>
      </p:sp>
      <p:sp>
        <p:nvSpPr>
          <p:cNvPr id="389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ea typeface="ヒラギノ角ゴ Pro W3" pitchFamily="127" charset="-128"/>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Rot="1" noChangeArrowheads="1" noTextEdit="1"/>
          </p:cNvSpPr>
          <p:nvPr>
            <p:ph type="sldImg"/>
          </p:nvPr>
        </p:nvSpPr>
        <p:spPr>
          <a:ln/>
        </p:spPr>
      </p:sp>
      <p:sp>
        <p:nvSpPr>
          <p:cNvPr id="3993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ea typeface="ヒラギノ角ゴ Pro W3" pitchFamily="125" charset="-128"/>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Rot="1" noChangeAspect="1" noChangeArrowheads="1" noTextEdit="1"/>
          </p:cNvSpPr>
          <p:nvPr>
            <p:ph type="sldImg"/>
          </p:nvPr>
        </p:nvSpPr>
        <p:spPr>
          <a:ln/>
        </p:spPr>
      </p:sp>
      <p:sp>
        <p:nvSpPr>
          <p:cNvPr id="3993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ea typeface="ヒラギノ角ゴ Pro W3" pitchFamily="127" charset="-128"/>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Rot="1" noChangeAspect="1" noChangeArrowheads="1" noTextEdit="1"/>
          </p:cNvSpPr>
          <p:nvPr>
            <p:ph type="sldImg"/>
          </p:nvPr>
        </p:nvSpPr>
        <p:spPr>
          <a:ln/>
        </p:spPr>
      </p:sp>
      <p:sp>
        <p:nvSpPr>
          <p:cNvPr id="4096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ea typeface="ヒラギノ角ゴ Pro W3" pitchFamily="127" charset="-128"/>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spect="1" noChangeArrowheads="1" noTextEdit="1"/>
          </p:cNvSpPr>
          <p:nvPr>
            <p:ph type="sldImg"/>
          </p:nvPr>
        </p:nvSpPr>
        <p:spPr>
          <a:ln/>
        </p:spPr>
      </p:sp>
      <p:sp>
        <p:nvSpPr>
          <p:cNvPr id="419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ea typeface="ヒラギノ角ゴ Pro W3" pitchFamily="127" charset="-128"/>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spect="1" noChangeArrowheads="1" noTextEdit="1"/>
          </p:cNvSpPr>
          <p:nvPr>
            <p:ph type="sldImg"/>
          </p:nvPr>
        </p:nvSpPr>
        <p:spPr>
          <a:ln/>
        </p:spPr>
      </p:sp>
      <p:sp>
        <p:nvSpPr>
          <p:cNvPr id="4301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ea typeface="ヒラギノ角ゴ Pro W3" pitchFamily="127" charset="-128"/>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spect="1" noChangeArrowheads="1" noTextEdit="1"/>
          </p:cNvSpPr>
          <p:nvPr>
            <p:ph type="sldImg"/>
          </p:nvPr>
        </p:nvSpPr>
        <p:spPr>
          <a:ln/>
        </p:spPr>
      </p:sp>
      <p:sp>
        <p:nvSpPr>
          <p:cNvPr id="440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ea typeface="ヒラギノ角ゴ Pro W3" pitchFamily="127" charset="-128"/>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Rot="1" noChangeAspect="1" noChangeArrowheads="1" noTextEdit="1"/>
          </p:cNvSpPr>
          <p:nvPr>
            <p:ph type="sldImg"/>
          </p:nvPr>
        </p:nvSpPr>
        <p:spPr>
          <a:ln/>
        </p:spPr>
      </p:sp>
      <p:sp>
        <p:nvSpPr>
          <p:cNvPr id="2765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ea typeface="ヒラギノ角ゴ Pro W3" pitchFamily="127" charset="-128"/>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spect="1" noChangeArrowheads="1" noTextEdit="1"/>
          </p:cNvSpPr>
          <p:nvPr>
            <p:ph type="sldImg"/>
          </p:nvPr>
        </p:nvSpPr>
        <p:spPr>
          <a:ln/>
        </p:spPr>
      </p:sp>
      <p:sp>
        <p:nvSpPr>
          <p:cNvPr id="450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ea typeface="ヒラギノ角ゴ Pro W3" pitchFamily="127" charset="-128"/>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Rot="1" noChangeAspect="1" noChangeArrowheads="1" noTextEdit="1"/>
          </p:cNvSpPr>
          <p:nvPr>
            <p:ph type="sldImg"/>
          </p:nvPr>
        </p:nvSpPr>
        <p:spPr>
          <a:ln/>
        </p:spPr>
      </p:sp>
      <p:sp>
        <p:nvSpPr>
          <p:cNvPr id="4608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ea typeface="ヒラギノ角ゴ Pro W3" pitchFamily="127" charset="-128"/>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ea typeface="ヒラギノ角ゴ Pro W3" pitchFamily="127" charset="-128"/>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Rot="1" noChangeAspect="1" noChangeArrowheads="1" noTextEdit="1"/>
          </p:cNvSpPr>
          <p:nvPr>
            <p:ph type="sldImg"/>
          </p:nvPr>
        </p:nvSpPr>
        <p:spPr>
          <a:ln/>
        </p:spPr>
      </p:sp>
      <p:sp>
        <p:nvSpPr>
          <p:cNvPr id="2969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ea typeface="ヒラギノ角ゴ Pro W3" pitchFamily="127" charset="-128"/>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Rot="1" noChangeAspect="1" noChangeArrowheads="1" noTextEdit="1"/>
          </p:cNvSpPr>
          <p:nvPr>
            <p:ph type="sldImg"/>
          </p:nvPr>
        </p:nvSpPr>
        <p:spPr>
          <a:ln/>
        </p:spPr>
      </p:sp>
      <p:sp>
        <p:nvSpPr>
          <p:cNvPr id="3072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ea typeface="ヒラギノ角ゴ Pro W3" pitchFamily="127" charset="-128"/>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a:ln/>
        </p:spPr>
      </p:sp>
      <p:sp>
        <p:nvSpPr>
          <p:cNvPr id="317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ea typeface="ヒラギノ角ゴ Pro W3" pitchFamily="127" charset="-128"/>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Rot="1" noChangeAspect="1" noChangeArrowheads="1" noTextEdit="1"/>
          </p:cNvSpPr>
          <p:nvPr>
            <p:ph type="sldImg"/>
          </p:nvPr>
        </p:nvSpPr>
        <p:spPr>
          <a:ln/>
        </p:spPr>
      </p:sp>
      <p:sp>
        <p:nvSpPr>
          <p:cNvPr id="3277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ea typeface="ヒラギノ角ゴ Pro W3" pitchFamily="127" charset="-128"/>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Rot="1" noChangeAspect="1" noChangeArrowheads="1" noTextEdit="1"/>
          </p:cNvSpPr>
          <p:nvPr>
            <p:ph type="sldImg"/>
          </p:nvPr>
        </p:nvSpPr>
        <p:spPr>
          <a:ln/>
        </p:spPr>
      </p:sp>
      <p:sp>
        <p:nvSpPr>
          <p:cNvPr id="337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ea typeface="ヒラギノ角ゴ Pro W3" pitchFamily="127" charset="-128"/>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Rot="1" noChangeAspect="1" noChangeArrowheads="1" noTextEdit="1"/>
          </p:cNvSpPr>
          <p:nvPr>
            <p:ph type="sldImg"/>
          </p:nvPr>
        </p:nvSpPr>
        <p:spPr>
          <a:ln/>
        </p:spPr>
      </p:sp>
      <p:sp>
        <p:nvSpPr>
          <p:cNvPr id="348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ea typeface="ヒラギノ角ゴ Pro W3" pitchFamily="127" charset="-128"/>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a:xfrm>
            <a:off x="6727032" y="6407944"/>
            <a:ext cx="1920240" cy="365760"/>
          </a:xfrm>
          <a:prstGeom prst="rect">
            <a:avLst/>
          </a:prstGeom>
        </p:spPr>
        <p:txBody>
          <a:bodyPr/>
          <a:lstStyle>
            <a:lvl1pPr>
              <a:defRPr>
                <a:solidFill>
                  <a:srgbClr val="FFFFFF"/>
                </a:solidFill>
              </a:defRPr>
            </a:lvl1pPr>
            <a:extLst/>
          </a:lstStyle>
          <a:p>
            <a:fld id="{862BFD9D-767A-4424-8D39-59D007CD1590}" type="datetimeFigureOut">
              <a:rPr lang="en-US" smtClean="0"/>
              <a:pPr/>
              <a:t>6/7/2017</a:t>
            </a:fld>
            <a:endParaRPr lang="en-US"/>
          </a:p>
        </p:txBody>
      </p:sp>
      <p:sp>
        <p:nvSpPr>
          <p:cNvPr id="19" name="Footer Placeholder 18"/>
          <p:cNvSpPr>
            <a:spLocks noGrp="1"/>
          </p:cNvSpPr>
          <p:nvPr>
            <p:ph type="ftr" sz="quarter" idx="11"/>
          </p:nvPr>
        </p:nvSpPr>
        <p:spPr>
          <a:xfrm>
            <a:off x="5715000" y="6398980"/>
            <a:ext cx="2350681" cy="365125"/>
          </a:xfrm>
          <a:prstGeom prst="rect">
            <a:avLst/>
          </a:prstGeom>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a:xfrm>
            <a:off x="8647272" y="6407944"/>
            <a:ext cx="365760" cy="365125"/>
          </a:xfrm>
          <a:prstGeom prst="rect">
            <a:avLst/>
          </a:prstGeom>
        </p:spPr>
        <p:txBody>
          <a:bodyPr/>
          <a:lstStyle>
            <a:lvl1pPr>
              <a:defRPr>
                <a:solidFill>
                  <a:srgbClr val="FFFFFF"/>
                </a:solidFill>
              </a:defRPr>
            </a:lvl1pPr>
            <a:extLst/>
          </a:lstStyle>
          <a:p>
            <a:fld id="{F87A8EA2-5538-4F92-8688-60DA7EB67AEF}" type="slidenum">
              <a:rPr lang="en-US" smtClean="0"/>
              <a:pPr/>
              <a:t>‹#›</a:t>
            </a:fld>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727032" y="6407944"/>
            <a:ext cx="1920240" cy="365760"/>
          </a:xfrm>
          <a:prstGeom prst="rect">
            <a:avLst/>
          </a:prstGeom>
        </p:spPr>
        <p:txBody>
          <a:bodyPr/>
          <a:lstStyle>
            <a:extLst/>
          </a:lstStyle>
          <a:p>
            <a:fld id="{862BFD9D-767A-4424-8D39-59D007CD1590}" type="datetimeFigureOut">
              <a:rPr lang="en-US" smtClean="0"/>
              <a:pPr/>
              <a:t>6/7/2017</a:t>
            </a:fld>
            <a:endParaRPr lang="en-US"/>
          </a:p>
        </p:txBody>
      </p:sp>
      <p:sp>
        <p:nvSpPr>
          <p:cNvPr id="5" name="Footer Placeholder 4"/>
          <p:cNvSpPr>
            <a:spLocks noGrp="1"/>
          </p:cNvSpPr>
          <p:nvPr>
            <p:ph type="ftr" sz="quarter" idx="11"/>
          </p:nvPr>
        </p:nvSpPr>
        <p:spPr>
          <a:xfrm>
            <a:off x="5715000" y="6398980"/>
            <a:ext cx="2350681" cy="365125"/>
          </a:xfrm>
          <a:prstGeom prst="rect">
            <a:avLst/>
          </a:prstGeom>
        </p:spPr>
        <p:txBody>
          <a:bodyPr/>
          <a:lstStyle>
            <a:extLst/>
          </a:lstStyle>
          <a:p>
            <a:endParaRPr lang="en-US"/>
          </a:p>
        </p:txBody>
      </p:sp>
      <p:sp>
        <p:nvSpPr>
          <p:cNvPr id="6" name="Slide Number Placeholder 5"/>
          <p:cNvSpPr>
            <a:spLocks noGrp="1"/>
          </p:cNvSpPr>
          <p:nvPr>
            <p:ph type="sldNum" sz="quarter" idx="12"/>
          </p:nvPr>
        </p:nvSpPr>
        <p:spPr>
          <a:xfrm>
            <a:off x="8647272" y="6407944"/>
            <a:ext cx="365760" cy="365125"/>
          </a:xfrm>
          <a:prstGeom prst="rect">
            <a:avLst/>
          </a:prstGeom>
        </p:spPr>
        <p:txBody>
          <a:bodyPr/>
          <a:lstStyle>
            <a:extLst/>
          </a:lstStyle>
          <a:p>
            <a:fld id="{F87A8EA2-5538-4F92-8688-60DA7EB67AEF}" type="slidenum">
              <a:rPr lang="en-US" smtClean="0"/>
              <a:pPr/>
              <a:t>‹#›</a:t>
            </a:fld>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727032" y="6407944"/>
            <a:ext cx="1920240" cy="365760"/>
          </a:xfrm>
          <a:prstGeom prst="rect">
            <a:avLst/>
          </a:prstGeom>
        </p:spPr>
        <p:txBody>
          <a:bodyPr/>
          <a:lstStyle>
            <a:extLst/>
          </a:lstStyle>
          <a:p>
            <a:fld id="{862BFD9D-767A-4424-8D39-59D007CD1590}" type="datetimeFigureOut">
              <a:rPr lang="en-US" smtClean="0"/>
              <a:pPr/>
              <a:t>6/7/2017</a:t>
            </a:fld>
            <a:endParaRPr lang="en-US"/>
          </a:p>
        </p:txBody>
      </p:sp>
      <p:sp>
        <p:nvSpPr>
          <p:cNvPr id="5" name="Footer Placeholder 4"/>
          <p:cNvSpPr>
            <a:spLocks noGrp="1"/>
          </p:cNvSpPr>
          <p:nvPr>
            <p:ph type="ftr" sz="quarter" idx="11"/>
          </p:nvPr>
        </p:nvSpPr>
        <p:spPr>
          <a:xfrm>
            <a:off x="5715000" y="6398980"/>
            <a:ext cx="2350681" cy="365125"/>
          </a:xfrm>
          <a:prstGeom prst="rect">
            <a:avLst/>
          </a:prstGeom>
        </p:spPr>
        <p:txBody>
          <a:bodyPr/>
          <a:lstStyle>
            <a:extLst/>
          </a:lstStyle>
          <a:p>
            <a:endParaRPr lang="en-US"/>
          </a:p>
        </p:txBody>
      </p:sp>
      <p:sp>
        <p:nvSpPr>
          <p:cNvPr id="6" name="Slide Number Placeholder 5"/>
          <p:cNvSpPr>
            <a:spLocks noGrp="1"/>
          </p:cNvSpPr>
          <p:nvPr>
            <p:ph type="sldNum" sz="quarter" idx="12"/>
          </p:nvPr>
        </p:nvSpPr>
        <p:spPr>
          <a:xfrm>
            <a:off x="8647272" y="6407944"/>
            <a:ext cx="365760" cy="365125"/>
          </a:xfrm>
          <a:prstGeom prst="rect">
            <a:avLst/>
          </a:prstGeom>
        </p:spPr>
        <p:txBody>
          <a:bodyPr/>
          <a:lstStyle>
            <a:extLst/>
          </a:lstStyle>
          <a:p>
            <a:fld id="{F87A8EA2-5538-4F92-8688-60DA7EB67AEF}" type="slidenum">
              <a:rPr lang="en-US" smtClean="0"/>
              <a:pPr/>
              <a:t>‹#›</a:t>
            </a:fld>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274638"/>
            <a:ext cx="8229600" cy="58515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Rectangle 5"/>
          <p:cNvSpPr>
            <a:spLocks noGrp="1" noChangeArrowheads="1"/>
          </p:cNvSpPr>
          <p:nvPr>
            <p:ph type="ftr" sz="quarter" idx="10"/>
          </p:nvPr>
        </p:nvSpPr>
        <p:spPr>
          <a:xfrm>
            <a:off x="457200" y="6245225"/>
            <a:ext cx="5562600" cy="476250"/>
          </a:xfrm>
          <a:prstGeom prst="rect">
            <a:avLst/>
          </a:prstGeom>
          <a:ln/>
        </p:spPr>
        <p:txBody>
          <a:bodyPr/>
          <a:lstStyle>
            <a:lvl1pPr>
              <a:defRPr/>
            </a:lvl1pPr>
          </a:lstStyle>
          <a:p>
            <a:endParaRPr lang="en-US"/>
          </a:p>
        </p:txBody>
      </p:sp>
      <p:sp>
        <p:nvSpPr>
          <p:cNvPr id="4" name="Rectangle 6"/>
          <p:cNvSpPr>
            <a:spLocks noGrp="1" noChangeArrowheads="1"/>
          </p:cNvSpPr>
          <p:nvPr>
            <p:ph type="sldNum" sz="quarter" idx="11"/>
          </p:nvPr>
        </p:nvSpPr>
        <p:spPr>
          <a:xfrm>
            <a:off x="6553200" y="6245225"/>
            <a:ext cx="2133600" cy="476250"/>
          </a:xfrm>
          <a:prstGeom prst="rect">
            <a:avLst/>
          </a:prstGeom>
          <a:ln/>
        </p:spPr>
        <p:txBody>
          <a:bodyPr/>
          <a:lstStyle>
            <a:lvl1pPr>
              <a:defRPr/>
            </a:lvl1pPr>
          </a:lstStyle>
          <a:p>
            <a:fld id="{F87A8EA2-5538-4F92-8688-60DA7EB67AEF}" type="slidenum">
              <a:rPr lang="en-US" smtClean="0"/>
              <a:pPr/>
              <a:t>‹#›</a:t>
            </a:fld>
            <a:endParaRPr lang="en-US"/>
          </a:p>
        </p:txBody>
      </p:sp>
    </p:spTree>
    <p:extLst>
      <p:ext uri="{BB962C8B-B14F-4D97-AF65-F5344CB8AC3E}">
        <p14:creationId xmlns:p14="http://schemas.microsoft.com/office/powerpoint/2010/main" val="107306516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727032" y="6407944"/>
            <a:ext cx="1920240" cy="365760"/>
          </a:xfrm>
          <a:prstGeom prst="rect">
            <a:avLst/>
          </a:prstGeom>
        </p:spPr>
        <p:txBody>
          <a:bodyPr/>
          <a:lstStyle>
            <a:extLst/>
          </a:lstStyle>
          <a:p>
            <a:fld id="{862BFD9D-767A-4424-8D39-59D007CD1590}" type="datetimeFigureOut">
              <a:rPr lang="en-US" smtClean="0"/>
              <a:pPr/>
              <a:t>6/7/2017</a:t>
            </a:fld>
            <a:endParaRPr lang="en-US"/>
          </a:p>
        </p:txBody>
      </p:sp>
      <p:sp>
        <p:nvSpPr>
          <p:cNvPr id="5" name="Footer Placeholder 4"/>
          <p:cNvSpPr>
            <a:spLocks noGrp="1"/>
          </p:cNvSpPr>
          <p:nvPr>
            <p:ph type="ftr" sz="quarter" idx="11"/>
          </p:nvPr>
        </p:nvSpPr>
        <p:spPr>
          <a:xfrm>
            <a:off x="5715000" y="6398980"/>
            <a:ext cx="2350681" cy="365125"/>
          </a:xfrm>
          <a:prstGeom prst="rect">
            <a:avLst/>
          </a:prstGeom>
        </p:spPr>
        <p:txBody>
          <a:bodyPr/>
          <a:lstStyle>
            <a:extLst/>
          </a:lstStyle>
          <a:p>
            <a:endParaRPr lang="en-US"/>
          </a:p>
        </p:txBody>
      </p:sp>
      <p:sp>
        <p:nvSpPr>
          <p:cNvPr id="6" name="Slide Number Placeholder 5"/>
          <p:cNvSpPr>
            <a:spLocks noGrp="1"/>
          </p:cNvSpPr>
          <p:nvPr>
            <p:ph type="sldNum" sz="quarter" idx="12"/>
          </p:nvPr>
        </p:nvSpPr>
        <p:spPr>
          <a:xfrm>
            <a:off x="8647272" y="6407944"/>
            <a:ext cx="365760" cy="365125"/>
          </a:xfrm>
          <a:prstGeom prst="rect">
            <a:avLst/>
          </a:prstGeom>
        </p:spPr>
        <p:txBody>
          <a:bodyPr/>
          <a:lstStyle>
            <a:extLst/>
          </a:lstStyle>
          <a:p>
            <a:fld id="{F87A8EA2-5538-4F92-8688-60DA7EB67AEF}"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727032" y="6407944"/>
            <a:ext cx="1920240" cy="365760"/>
          </a:xfrm>
          <a:prstGeom prst="rect">
            <a:avLst/>
          </a:prstGeom>
        </p:spPr>
        <p:txBody>
          <a:bodyPr/>
          <a:lstStyle>
            <a:extLst/>
          </a:lstStyle>
          <a:p>
            <a:fld id="{862BFD9D-767A-4424-8D39-59D007CD1590}" type="datetimeFigureOut">
              <a:rPr lang="en-US" smtClean="0"/>
              <a:pPr/>
              <a:t>6/7/2017</a:t>
            </a:fld>
            <a:endParaRPr lang="en-US"/>
          </a:p>
        </p:txBody>
      </p:sp>
      <p:sp>
        <p:nvSpPr>
          <p:cNvPr id="5" name="Footer Placeholder 4"/>
          <p:cNvSpPr>
            <a:spLocks noGrp="1"/>
          </p:cNvSpPr>
          <p:nvPr>
            <p:ph type="ftr" sz="quarter" idx="11"/>
          </p:nvPr>
        </p:nvSpPr>
        <p:spPr>
          <a:xfrm>
            <a:off x="5715000" y="6398980"/>
            <a:ext cx="2350681" cy="365125"/>
          </a:xfrm>
          <a:prstGeom prst="rect">
            <a:avLst/>
          </a:prstGeom>
        </p:spPr>
        <p:txBody>
          <a:bodyPr/>
          <a:lstStyle>
            <a:extLst/>
          </a:lstStyle>
          <a:p>
            <a:endParaRPr lang="en-US"/>
          </a:p>
        </p:txBody>
      </p:sp>
      <p:sp>
        <p:nvSpPr>
          <p:cNvPr id="6" name="Slide Number Placeholder 5"/>
          <p:cNvSpPr>
            <a:spLocks noGrp="1"/>
          </p:cNvSpPr>
          <p:nvPr>
            <p:ph type="sldNum" sz="quarter" idx="12"/>
          </p:nvPr>
        </p:nvSpPr>
        <p:spPr>
          <a:xfrm>
            <a:off x="8647272" y="6407944"/>
            <a:ext cx="365760" cy="365125"/>
          </a:xfrm>
          <a:prstGeom prst="rect">
            <a:avLst/>
          </a:prstGeom>
        </p:spPr>
        <p:txBody>
          <a:bodyPr/>
          <a:lstStyle>
            <a:extLst/>
          </a:lstStyle>
          <a:p>
            <a:fld id="{F87A8EA2-5538-4F92-8688-60DA7EB67AEF}"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a:prstGeom prst="rect">
            <a:avLst/>
          </a:prstGeom>
        </p:spPr>
        <p:txBody>
          <a:bodyPr/>
          <a:lstStyle>
            <a:extLst/>
          </a:lstStyle>
          <a:p>
            <a:fld id="{862BFD9D-767A-4424-8D39-59D007CD1590}" type="datetimeFigureOut">
              <a:rPr lang="en-US" smtClean="0"/>
              <a:pPr/>
              <a:t>6/7/2017</a:t>
            </a:fld>
            <a:endParaRPr lang="en-US"/>
          </a:p>
        </p:txBody>
      </p:sp>
      <p:sp>
        <p:nvSpPr>
          <p:cNvPr id="6" name="Footer Placeholder 5"/>
          <p:cNvSpPr>
            <a:spLocks noGrp="1"/>
          </p:cNvSpPr>
          <p:nvPr>
            <p:ph type="ftr" sz="quarter" idx="11"/>
          </p:nvPr>
        </p:nvSpPr>
        <p:spPr>
          <a:xfrm>
            <a:off x="5715000" y="6398980"/>
            <a:ext cx="2350681" cy="365125"/>
          </a:xfrm>
          <a:prstGeom prst="rect">
            <a:avLst/>
          </a:prstGeom>
        </p:spPr>
        <p:txBody>
          <a:bodyPr/>
          <a:lstStyle>
            <a:extLst/>
          </a:lstStyle>
          <a:p>
            <a:endParaRPr lang="en-US"/>
          </a:p>
        </p:txBody>
      </p:sp>
      <p:sp>
        <p:nvSpPr>
          <p:cNvPr id="7" name="Slide Number Placeholder 6"/>
          <p:cNvSpPr>
            <a:spLocks noGrp="1"/>
          </p:cNvSpPr>
          <p:nvPr>
            <p:ph type="sldNum" sz="quarter" idx="12"/>
          </p:nvPr>
        </p:nvSpPr>
        <p:spPr>
          <a:xfrm>
            <a:off x="8647272" y="6407944"/>
            <a:ext cx="365760" cy="365125"/>
          </a:xfrm>
          <a:prstGeom prst="rect">
            <a:avLst/>
          </a:prstGeom>
        </p:spPr>
        <p:txBody>
          <a:bodyPr/>
          <a:lstStyle>
            <a:extLst/>
          </a:lstStyle>
          <a:p>
            <a:fld id="{F87A8EA2-5538-4F92-8688-60DA7EB67AEF}"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a:xfrm>
            <a:off x="6727032" y="6407944"/>
            <a:ext cx="1920240" cy="365760"/>
          </a:xfrm>
          <a:prstGeom prst="rect">
            <a:avLst/>
          </a:prstGeom>
        </p:spPr>
        <p:txBody>
          <a:bodyPr/>
          <a:lstStyle>
            <a:extLst/>
          </a:lstStyle>
          <a:p>
            <a:fld id="{862BFD9D-767A-4424-8D39-59D007CD1590}" type="datetimeFigureOut">
              <a:rPr lang="en-US" smtClean="0"/>
              <a:pPr/>
              <a:t>6/7/2017</a:t>
            </a:fld>
            <a:endParaRPr lang="en-US"/>
          </a:p>
        </p:txBody>
      </p:sp>
      <p:sp>
        <p:nvSpPr>
          <p:cNvPr id="8" name="Footer Placeholder 7"/>
          <p:cNvSpPr>
            <a:spLocks noGrp="1"/>
          </p:cNvSpPr>
          <p:nvPr>
            <p:ph type="ftr" sz="quarter" idx="11"/>
          </p:nvPr>
        </p:nvSpPr>
        <p:spPr>
          <a:xfrm>
            <a:off x="5715000" y="6398980"/>
            <a:ext cx="2350681" cy="365125"/>
          </a:xfrm>
          <a:prstGeom prst="rect">
            <a:avLst/>
          </a:prstGeom>
        </p:spPr>
        <p:txBody>
          <a:bodyPr/>
          <a:lstStyle>
            <a:extLst/>
          </a:lstStyle>
          <a:p>
            <a:endParaRPr lang="en-US"/>
          </a:p>
        </p:txBody>
      </p:sp>
      <p:sp>
        <p:nvSpPr>
          <p:cNvPr id="9" name="Slide Number Placeholder 8"/>
          <p:cNvSpPr>
            <a:spLocks noGrp="1"/>
          </p:cNvSpPr>
          <p:nvPr>
            <p:ph type="sldNum" sz="quarter" idx="12"/>
          </p:nvPr>
        </p:nvSpPr>
        <p:spPr>
          <a:xfrm>
            <a:off x="8647272" y="6407944"/>
            <a:ext cx="365760" cy="365125"/>
          </a:xfrm>
          <a:prstGeom prst="rect">
            <a:avLst/>
          </a:prstGeom>
        </p:spPr>
        <p:txBody>
          <a:bodyPr/>
          <a:lstStyle>
            <a:extLst/>
          </a:lstStyle>
          <a:p>
            <a:fld id="{F87A8EA2-5538-4F92-8688-60DA7EB67AEF}"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6727032" y="6407944"/>
            <a:ext cx="1920240" cy="365760"/>
          </a:xfrm>
          <a:prstGeom prst="rect">
            <a:avLst/>
          </a:prstGeom>
        </p:spPr>
        <p:txBody>
          <a:bodyPr/>
          <a:lstStyle>
            <a:extLst/>
          </a:lstStyle>
          <a:p>
            <a:fld id="{862BFD9D-767A-4424-8D39-59D007CD1590}" type="datetimeFigureOut">
              <a:rPr lang="en-US" smtClean="0"/>
              <a:pPr/>
              <a:t>6/7/2017</a:t>
            </a:fld>
            <a:endParaRPr lang="en-US"/>
          </a:p>
        </p:txBody>
      </p:sp>
      <p:sp>
        <p:nvSpPr>
          <p:cNvPr id="4" name="Footer Placeholder 3"/>
          <p:cNvSpPr>
            <a:spLocks noGrp="1"/>
          </p:cNvSpPr>
          <p:nvPr>
            <p:ph type="ftr" sz="quarter" idx="11"/>
          </p:nvPr>
        </p:nvSpPr>
        <p:spPr>
          <a:xfrm>
            <a:off x="5715000" y="6398980"/>
            <a:ext cx="2350681" cy="365125"/>
          </a:xfrm>
          <a:prstGeom prst="rect">
            <a:avLst/>
          </a:prstGeom>
        </p:spPr>
        <p:txBody>
          <a:bodyPr/>
          <a:lstStyle>
            <a:extLst/>
          </a:lstStyle>
          <a:p>
            <a:endParaRPr lang="en-US"/>
          </a:p>
        </p:txBody>
      </p:sp>
      <p:sp>
        <p:nvSpPr>
          <p:cNvPr id="5" name="Slide Number Placeholder 4"/>
          <p:cNvSpPr>
            <a:spLocks noGrp="1"/>
          </p:cNvSpPr>
          <p:nvPr>
            <p:ph type="sldNum" sz="quarter" idx="12"/>
          </p:nvPr>
        </p:nvSpPr>
        <p:spPr>
          <a:xfrm>
            <a:off x="8647272" y="6407944"/>
            <a:ext cx="365760" cy="365125"/>
          </a:xfrm>
          <a:prstGeom prst="rect">
            <a:avLst/>
          </a:prstGeom>
        </p:spPr>
        <p:txBody>
          <a:bodyPr/>
          <a:lstStyle>
            <a:extLst/>
          </a:lstStyle>
          <a:p>
            <a:fld id="{F87A8EA2-5538-4F92-8688-60DA7EB67AEF}"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727032" y="6407944"/>
            <a:ext cx="1920240" cy="365760"/>
          </a:xfrm>
          <a:prstGeom prst="rect">
            <a:avLst/>
          </a:prstGeom>
        </p:spPr>
        <p:txBody>
          <a:bodyPr/>
          <a:lstStyle>
            <a:extLst/>
          </a:lstStyle>
          <a:p>
            <a:fld id="{862BFD9D-767A-4424-8D39-59D007CD1590}" type="datetimeFigureOut">
              <a:rPr lang="en-US" smtClean="0"/>
              <a:pPr/>
              <a:t>6/7/2017</a:t>
            </a:fld>
            <a:endParaRPr lang="en-US"/>
          </a:p>
        </p:txBody>
      </p:sp>
      <p:sp>
        <p:nvSpPr>
          <p:cNvPr id="3" name="Footer Placeholder 2"/>
          <p:cNvSpPr>
            <a:spLocks noGrp="1"/>
          </p:cNvSpPr>
          <p:nvPr>
            <p:ph type="ftr" sz="quarter" idx="11"/>
          </p:nvPr>
        </p:nvSpPr>
        <p:spPr>
          <a:xfrm>
            <a:off x="5715000" y="6398980"/>
            <a:ext cx="2350681" cy="365125"/>
          </a:xfrm>
          <a:prstGeom prst="rect">
            <a:avLst/>
          </a:prstGeom>
        </p:spPr>
        <p:txBody>
          <a:bodyPr/>
          <a:lstStyle>
            <a:extLst/>
          </a:lstStyle>
          <a:p>
            <a:endParaRPr lang="en-US"/>
          </a:p>
        </p:txBody>
      </p:sp>
      <p:sp>
        <p:nvSpPr>
          <p:cNvPr id="4" name="Slide Number Placeholder 3"/>
          <p:cNvSpPr>
            <a:spLocks noGrp="1"/>
          </p:cNvSpPr>
          <p:nvPr>
            <p:ph type="sldNum" sz="quarter" idx="12"/>
          </p:nvPr>
        </p:nvSpPr>
        <p:spPr>
          <a:xfrm>
            <a:off x="8647272" y="6407944"/>
            <a:ext cx="365760" cy="365125"/>
          </a:xfrm>
          <a:prstGeom prst="rect">
            <a:avLst/>
          </a:prstGeom>
        </p:spPr>
        <p:txBody>
          <a:bodyPr/>
          <a:lstStyle>
            <a:extLst/>
          </a:lstStyle>
          <a:p>
            <a:fld id="{F87A8EA2-5538-4F92-8688-60DA7EB67AEF}" type="slidenum">
              <a:rPr lang="en-US" smtClean="0"/>
              <a:pPr/>
              <a:t>‹#›</a:t>
            </a:fld>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a:prstGeom prst="rect">
            <a:avLst/>
          </a:prstGeom>
        </p:spPr>
        <p:txBody>
          <a:bodyPr/>
          <a:lstStyle>
            <a:extLst/>
          </a:lstStyle>
          <a:p>
            <a:fld id="{862BFD9D-767A-4424-8D39-59D007CD1590}" type="datetimeFigureOut">
              <a:rPr lang="en-US" smtClean="0"/>
              <a:pPr/>
              <a:t>6/7/2017</a:t>
            </a:fld>
            <a:endParaRPr lang="en-US"/>
          </a:p>
        </p:txBody>
      </p:sp>
      <p:sp>
        <p:nvSpPr>
          <p:cNvPr id="6" name="Footer Placeholder 5"/>
          <p:cNvSpPr>
            <a:spLocks noGrp="1"/>
          </p:cNvSpPr>
          <p:nvPr>
            <p:ph type="ftr" sz="quarter" idx="11"/>
          </p:nvPr>
        </p:nvSpPr>
        <p:spPr>
          <a:xfrm>
            <a:off x="5715000" y="6398980"/>
            <a:ext cx="2350681" cy="365125"/>
          </a:xfrm>
          <a:prstGeom prst="rect">
            <a:avLst/>
          </a:prstGeom>
        </p:spPr>
        <p:txBody>
          <a:bodyPr/>
          <a:lstStyle>
            <a:extLst/>
          </a:lstStyle>
          <a:p>
            <a:endParaRPr lang="en-US"/>
          </a:p>
        </p:txBody>
      </p:sp>
      <p:sp>
        <p:nvSpPr>
          <p:cNvPr id="7" name="Slide Number Placeholder 6"/>
          <p:cNvSpPr>
            <a:spLocks noGrp="1"/>
          </p:cNvSpPr>
          <p:nvPr>
            <p:ph type="sldNum" sz="quarter" idx="12"/>
          </p:nvPr>
        </p:nvSpPr>
        <p:spPr>
          <a:xfrm>
            <a:off x="8647272" y="6407944"/>
            <a:ext cx="365760" cy="365125"/>
          </a:xfrm>
          <a:prstGeom prst="rect">
            <a:avLst/>
          </a:prstGeom>
        </p:spPr>
        <p:txBody>
          <a:bodyPr/>
          <a:lstStyle>
            <a:extLst/>
          </a:lstStyle>
          <a:p>
            <a:fld id="{F87A8EA2-5538-4F92-8688-60DA7EB67AEF}"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a:xfrm>
            <a:off x="6727032" y="6407944"/>
            <a:ext cx="1920240" cy="365760"/>
          </a:xfrm>
          <a:prstGeom prst="rect">
            <a:avLst/>
          </a:prstGeom>
        </p:spPr>
        <p:txBody>
          <a:bodyPr/>
          <a:lstStyle>
            <a:lvl1pPr>
              <a:defRPr>
                <a:solidFill>
                  <a:schemeClr val="tx1"/>
                </a:solidFill>
              </a:defRPr>
            </a:lvl1pPr>
            <a:extLst/>
          </a:lstStyle>
          <a:p>
            <a:fld id="{862BFD9D-767A-4424-8D39-59D007CD1590}" type="datetimeFigureOut">
              <a:rPr lang="en-US" smtClean="0"/>
              <a:pPr/>
              <a:t>6/7/2017</a:t>
            </a:fld>
            <a:endParaRPr lang="en-US"/>
          </a:p>
        </p:txBody>
      </p:sp>
      <p:sp>
        <p:nvSpPr>
          <p:cNvPr id="6" name="Footer Placeholder 5"/>
          <p:cNvSpPr>
            <a:spLocks noGrp="1"/>
          </p:cNvSpPr>
          <p:nvPr>
            <p:ph type="ftr" sz="quarter" idx="11"/>
          </p:nvPr>
        </p:nvSpPr>
        <p:spPr>
          <a:xfrm>
            <a:off x="4380072" y="6407944"/>
            <a:ext cx="2350681" cy="365125"/>
          </a:xfrm>
          <a:prstGeom prst="rect">
            <a:avLst/>
          </a:prstGeo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a:xfrm>
            <a:off x="8647272" y="6407944"/>
            <a:ext cx="365760" cy="365125"/>
          </a:xfrm>
          <a:prstGeom prst="rect">
            <a:avLst/>
          </a:prstGeom>
        </p:spPr>
        <p:txBody>
          <a:bodyPr/>
          <a:lstStyle>
            <a:lvl1pPr>
              <a:defRPr>
                <a:solidFill>
                  <a:schemeClr val="tx1"/>
                </a:solidFill>
              </a:defRPr>
            </a:lvl1pPr>
            <a:extLst/>
          </a:lstStyle>
          <a:p>
            <a:fld id="{F87A8EA2-5538-4F92-8688-60DA7EB67AEF}"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gi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4"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pic>
        <p:nvPicPr>
          <p:cNvPr id="2" name="Picture 1"/>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8077200" y="6129511"/>
            <a:ext cx="736600" cy="552450"/>
          </a:xfrm>
          <a:prstGeom prst="rect">
            <a:avLst/>
          </a:prstGeom>
        </p:spPr>
      </p:pic>
      <p:sp>
        <p:nvSpPr>
          <p:cNvPr id="4" name="TextBox 3"/>
          <p:cNvSpPr txBox="1"/>
          <p:nvPr/>
        </p:nvSpPr>
        <p:spPr>
          <a:xfrm>
            <a:off x="5648915" y="6341736"/>
            <a:ext cx="2438400" cy="430887"/>
          </a:xfrm>
          <a:prstGeom prst="rect">
            <a:avLst/>
          </a:prstGeom>
          <a:noFill/>
        </p:spPr>
        <p:txBody>
          <a:bodyPr wrap="square" rtlCol="0">
            <a:spAutoFit/>
          </a:bodyPr>
          <a:lstStyle/>
          <a:p>
            <a:pPr algn="r"/>
            <a:r>
              <a:rPr lang="en-US" sz="1100" dirty="0" smtClean="0"/>
              <a:t>JavaScript: The Web Warrior Series, 6</a:t>
            </a:r>
            <a:r>
              <a:rPr lang="en-US" sz="1100" baseline="30000" dirty="0" smtClean="0"/>
              <a:t>th</a:t>
            </a:r>
            <a:r>
              <a:rPr lang="en-US" sz="1100" dirty="0" smtClean="0"/>
              <a:t> Edition</a:t>
            </a:r>
            <a:endParaRPr lang="en-US" sz="110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jquery.com/"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t="14024" b="-203"/>
          <a:stretch/>
        </p:blipFill>
        <p:spPr>
          <a:xfrm>
            <a:off x="0" y="0"/>
            <a:ext cx="9144000" cy="4846320"/>
          </a:xfrm>
          <a:prstGeom prst="rect">
            <a:avLst/>
          </a:prstGeom>
        </p:spPr>
      </p:pic>
      <p:sp>
        <p:nvSpPr>
          <p:cNvPr id="13" name="TextBox 12"/>
          <p:cNvSpPr txBox="1"/>
          <p:nvPr/>
        </p:nvSpPr>
        <p:spPr>
          <a:xfrm>
            <a:off x="152400" y="2971800"/>
            <a:ext cx="8915400" cy="1938992"/>
          </a:xfrm>
          <a:prstGeom prst="rect">
            <a:avLst/>
          </a:prstGeom>
          <a:noFill/>
        </p:spPr>
        <p:txBody>
          <a:bodyPr wrap="square">
            <a:spAutoFit/>
          </a:bodyPr>
          <a:lstStyle/>
          <a:p>
            <a:pPr algn="ctr" defTabSz="457200" fontAlgn="base">
              <a:spcBef>
                <a:spcPct val="0"/>
              </a:spcBef>
              <a:spcAft>
                <a:spcPct val="0"/>
              </a:spcAft>
              <a:buClr>
                <a:srgbClr val="FFFFFF"/>
              </a:buClr>
              <a:buSzPct val="100000"/>
              <a:buFont typeface="Times New Roman" panose="02020603050405020304" pitchFamily="18" charset="0"/>
              <a:buNone/>
              <a:defRPr/>
            </a:pPr>
            <a:r>
              <a:rPr lang="en-US" sz="4000" b="1" dirty="0">
                <a:solidFill>
                  <a:srgbClr val="FFFF00"/>
                </a:solidFill>
                <a:effectLst>
                  <a:outerShdw blurRad="38100" dist="38100" dir="2700000" algn="tl">
                    <a:srgbClr val="000000">
                      <a:alpha val="43137"/>
                    </a:srgbClr>
                  </a:outerShdw>
                </a:effectLst>
                <a:latin typeface="Calibri"/>
                <a:ea typeface="ＭＳ Ｐゴシック" pitchFamily="34" charset="-128"/>
              </a:rPr>
              <a:t>Programming with JavaScript and jQuery</a:t>
            </a:r>
          </a:p>
          <a:p>
            <a:pPr algn="ctr" defTabSz="457200" fontAlgn="base">
              <a:spcBef>
                <a:spcPct val="0"/>
              </a:spcBef>
              <a:spcAft>
                <a:spcPct val="0"/>
              </a:spcAft>
              <a:buClr>
                <a:srgbClr val="FFFFFF"/>
              </a:buClr>
              <a:buSzPct val="100000"/>
              <a:buFont typeface="Times New Roman" panose="02020603050405020304" pitchFamily="18" charset="0"/>
              <a:buNone/>
              <a:defRPr/>
            </a:pPr>
            <a:r>
              <a:rPr lang="en-US" sz="4000" b="1" dirty="0" smtClean="0">
                <a:solidFill>
                  <a:srgbClr val="FFFF00"/>
                </a:solidFill>
                <a:effectLst>
                  <a:outerShdw blurRad="38100" dist="38100" dir="2700000" algn="tl">
                    <a:srgbClr val="000000">
                      <a:alpha val="43137"/>
                    </a:srgbClr>
                  </a:outerShdw>
                </a:effectLst>
                <a:latin typeface="Calibri"/>
                <a:ea typeface="ＭＳ Ｐゴシック" pitchFamily="34" charset="-128"/>
              </a:rPr>
              <a:t>Chapter 12:</a:t>
            </a:r>
          </a:p>
          <a:p>
            <a:pPr algn="ctr" defTabSz="457200" fontAlgn="base">
              <a:spcBef>
                <a:spcPct val="0"/>
              </a:spcBef>
              <a:spcAft>
                <a:spcPct val="0"/>
              </a:spcAft>
              <a:buClr>
                <a:srgbClr val="FFFFFF"/>
              </a:buClr>
              <a:buSzPct val="100000"/>
              <a:buFont typeface="Times New Roman" panose="02020603050405020304" pitchFamily="18" charset="0"/>
              <a:buNone/>
              <a:defRPr/>
            </a:pPr>
            <a:r>
              <a:rPr lang="en-US" sz="4000" b="1" dirty="0" smtClean="0">
                <a:solidFill>
                  <a:srgbClr val="FFFF00"/>
                </a:solidFill>
                <a:effectLst>
                  <a:outerShdw blurRad="38100" dist="38100" dir="2700000" algn="tl">
                    <a:srgbClr val="000000">
                      <a:alpha val="43137"/>
                    </a:srgbClr>
                  </a:outerShdw>
                </a:effectLst>
                <a:latin typeface="Calibri"/>
                <a:ea typeface="ＭＳ Ｐゴシック" pitchFamily="34" charset="-128"/>
              </a:rPr>
              <a:t>Intro to jQuery</a:t>
            </a:r>
            <a:endParaRPr lang="en-US" sz="3600" b="1" dirty="0">
              <a:solidFill>
                <a:srgbClr val="FFFF00"/>
              </a:solidFill>
              <a:effectLst>
                <a:outerShdw blurRad="38100" dist="38100" dir="2700000" algn="tl">
                  <a:srgbClr val="000000">
                    <a:alpha val="43137"/>
                  </a:srgbClr>
                </a:outerShdw>
              </a:effectLst>
              <a:latin typeface="Calibri"/>
              <a:ea typeface="ＭＳ Ｐゴシック" pitchFamily="34" charset="-128"/>
            </a:endParaRPr>
          </a:p>
        </p:txBody>
      </p:sp>
    </p:spTree>
    <p:extLst>
      <p:ext uri="{BB962C8B-B14F-4D97-AF65-F5344CB8AC3E}">
        <p14:creationId xmlns:p14="http://schemas.microsoft.com/office/powerpoint/2010/main" val="326719454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9" name="Rectangle 5"/>
          <p:cNvSpPr>
            <a:spLocks noGrp="1" noChangeArrowheads="1"/>
          </p:cNvSpPr>
          <p:nvPr>
            <p:ph idx="1"/>
          </p:nvPr>
        </p:nvSpPr>
        <p:spPr>
          <a:xfrm>
            <a:off x="457200" y="1481329"/>
            <a:ext cx="7010400" cy="3471672"/>
          </a:xfrm>
        </p:spPr>
        <p:txBody>
          <a:bodyPr>
            <a:normAutofit lnSpcReduction="10000"/>
          </a:bodyPr>
          <a:lstStyle/>
          <a:p>
            <a:pPr eaLnBrk="1" hangingPunct="1"/>
            <a:r>
              <a:rPr lang="en-US" altLang="en-US" dirty="0" smtClean="0">
                <a:ea typeface="ヒラギノ角ゴ Pro W3" pitchFamily="127" charset="-128"/>
              </a:rPr>
              <a:t>Select children of original selection</a:t>
            </a:r>
            <a:r>
              <a:rPr lang="en-US" altLang="en-US" dirty="0" smtClean="0">
                <a:ea typeface="ヒラギノ角ゴ Pro W3" pitchFamily="127" charset="-128"/>
              </a:rPr>
              <a:t>:</a:t>
            </a:r>
            <a:br>
              <a:rPr lang="en-US" altLang="en-US" dirty="0" smtClean="0">
                <a:ea typeface="ヒラギノ角ゴ Pro W3" pitchFamily="127" charset="-128"/>
              </a:rPr>
            </a:br>
            <a:endParaRPr lang="en-US" altLang="en-US" dirty="0" smtClean="0">
              <a:ea typeface="ヒラギノ角ゴ Pro W3" pitchFamily="127" charset="-128"/>
            </a:endParaRPr>
          </a:p>
          <a:p>
            <a:pPr marL="400050" lvl="1" indent="0" eaLnBrk="1" hangingPunct="1">
              <a:buFontTx/>
              <a:buNone/>
            </a:pPr>
            <a:r>
              <a:rPr lang="en-US" altLang="en-US" sz="3600" baseline="30000" dirty="0" smtClean="0">
                <a:solidFill>
                  <a:srgbClr val="141413"/>
                </a:solidFill>
                <a:latin typeface="CourierNewPSMT" charset="0"/>
                <a:ea typeface="ヒラギノ角ゴ Pro W3" pitchFamily="127" charset="-128"/>
              </a:rPr>
              <a:t>$(</a:t>
            </a:r>
            <a:r>
              <a:rPr lang="en-US" altLang="en-US" sz="3600" baseline="30000" dirty="0" smtClean="0">
                <a:solidFill>
                  <a:srgbClr val="007833"/>
                </a:solidFill>
                <a:latin typeface="CourierNewPSMT" charset="0"/>
                <a:ea typeface="ヒラギノ角ゴ Pro W3" pitchFamily="127" charset="-128"/>
              </a:rPr>
              <a:t>"</a:t>
            </a:r>
            <a:r>
              <a:rPr lang="en-US" altLang="en-US" sz="3600" baseline="30000" dirty="0" err="1" smtClean="0">
                <a:solidFill>
                  <a:srgbClr val="007833"/>
                </a:solidFill>
                <a:latin typeface="CourierNewPSMT" charset="0"/>
                <a:ea typeface="ヒラギノ角ゴ Pro W3" pitchFamily="127" charset="-128"/>
              </a:rPr>
              <a:t>ul.mainmenu</a:t>
            </a:r>
            <a:r>
              <a:rPr lang="en-US" altLang="en-US" sz="3600" baseline="30000" dirty="0" smtClean="0">
                <a:solidFill>
                  <a:srgbClr val="007833"/>
                </a:solidFill>
                <a:latin typeface="CourierNewPSMT" charset="0"/>
                <a:ea typeface="ヒラギノ角ゴ Pro W3" pitchFamily="127" charset="-128"/>
              </a:rPr>
              <a:t> li"</a:t>
            </a:r>
            <a:r>
              <a:rPr lang="en-US" altLang="en-US" sz="3600" baseline="30000" dirty="0" smtClean="0">
                <a:solidFill>
                  <a:srgbClr val="141413"/>
                </a:solidFill>
                <a:latin typeface="CourierNewPSMT" charset="0"/>
                <a:ea typeface="ヒラギノ角ゴ Pro W3" pitchFamily="127" charset="-128"/>
              </a:rPr>
              <a:t>).children</a:t>
            </a:r>
            <a:r>
              <a:rPr lang="en-US" altLang="en-US" sz="3600" baseline="30000" dirty="0" smtClean="0">
                <a:solidFill>
                  <a:srgbClr val="141413"/>
                </a:solidFill>
                <a:latin typeface="CourierNewPSMT" charset="0"/>
                <a:ea typeface="ヒラギノ角ゴ Pro W3" pitchFamily="127" charset="-128"/>
              </a:rPr>
              <a:t>()</a:t>
            </a:r>
          </a:p>
          <a:p>
            <a:pPr marL="400050" lvl="1" indent="0" eaLnBrk="1" hangingPunct="1">
              <a:buFontTx/>
              <a:buNone/>
            </a:pPr>
            <a:endParaRPr lang="en-US" altLang="en-US" sz="1800" dirty="0" smtClean="0">
              <a:ea typeface="ヒラギノ角ゴ Pro W3" pitchFamily="127" charset="-128"/>
            </a:endParaRPr>
          </a:p>
          <a:p>
            <a:pPr eaLnBrk="1" hangingPunct="1"/>
            <a:r>
              <a:rPr lang="en-US" altLang="en-US" dirty="0" smtClean="0">
                <a:ea typeface="ヒラギノ角ゴ Pro W3" pitchFamily="127" charset="-128"/>
              </a:rPr>
              <a:t>Narrow selected items with selector in method's parentheses</a:t>
            </a:r>
            <a:r>
              <a:rPr lang="en-US" altLang="en-US" dirty="0" smtClean="0">
                <a:ea typeface="ヒラギノ角ゴ Pro W3" pitchFamily="127" charset="-128"/>
              </a:rPr>
              <a:t>:</a:t>
            </a:r>
            <a:br>
              <a:rPr lang="en-US" altLang="en-US" dirty="0" smtClean="0">
                <a:ea typeface="ヒラギノ角ゴ Pro W3" pitchFamily="127" charset="-128"/>
              </a:rPr>
            </a:br>
            <a:endParaRPr lang="en-US" altLang="en-US" dirty="0" smtClean="0">
              <a:ea typeface="ヒラギノ角ゴ Pro W3" pitchFamily="127" charset="-128"/>
            </a:endParaRPr>
          </a:p>
          <a:p>
            <a:pPr marL="400050" lvl="1" indent="0" eaLnBrk="1" hangingPunct="1">
              <a:buFontTx/>
              <a:buNone/>
            </a:pPr>
            <a:r>
              <a:rPr lang="en-US" altLang="en-US" sz="3600" baseline="30000" dirty="0" smtClean="0">
                <a:solidFill>
                  <a:srgbClr val="141413"/>
                </a:solidFill>
                <a:latin typeface="CourierNewPSMT" charset="0"/>
                <a:ea typeface="ヒラギノ角ゴ Pro W3" pitchFamily="127" charset="-128"/>
              </a:rPr>
              <a:t>$(</a:t>
            </a:r>
            <a:r>
              <a:rPr lang="en-US" altLang="en-US" sz="3600" baseline="30000" dirty="0" smtClean="0">
                <a:solidFill>
                  <a:srgbClr val="007833"/>
                </a:solidFill>
                <a:latin typeface="CourierNewPSMT" charset="0"/>
                <a:ea typeface="ヒラギノ角ゴ Pro W3" pitchFamily="127" charset="-128"/>
              </a:rPr>
              <a:t>"</a:t>
            </a:r>
            <a:r>
              <a:rPr lang="en-US" altLang="en-US" sz="3600" baseline="30000" dirty="0" err="1" smtClean="0">
                <a:solidFill>
                  <a:srgbClr val="007833"/>
                </a:solidFill>
                <a:latin typeface="CourierNewPSMT" charset="0"/>
                <a:ea typeface="ヒラギノ角ゴ Pro W3" pitchFamily="127" charset="-128"/>
              </a:rPr>
              <a:t>ul.mainmenu</a:t>
            </a:r>
            <a:r>
              <a:rPr lang="en-US" altLang="en-US" sz="3600" baseline="30000" dirty="0" smtClean="0">
                <a:solidFill>
                  <a:srgbClr val="007833"/>
                </a:solidFill>
                <a:latin typeface="CourierNewPSMT" charset="0"/>
                <a:ea typeface="ヒラギノ角ゴ Pro W3" pitchFamily="127" charset="-128"/>
              </a:rPr>
              <a:t> li"</a:t>
            </a:r>
            <a:r>
              <a:rPr lang="en-US" altLang="en-US" sz="3600" baseline="30000" dirty="0" smtClean="0">
                <a:solidFill>
                  <a:srgbClr val="141413"/>
                </a:solidFill>
                <a:latin typeface="CourierNewPSMT" charset="0"/>
                <a:ea typeface="ヒラギノ角ゴ Pro W3" pitchFamily="127" charset="-128"/>
              </a:rPr>
              <a:t>).children(</a:t>
            </a:r>
            <a:r>
              <a:rPr lang="en-US" altLang="en-US" sz="3600" baseline="30000" dirty="0" smtClean="0">
                <a:solidFill>
                  <a:srgbClr val="007833"/>
                </a:solidFill>
                <a:latin typeface="CourierNewPSMT" charset="0"/>
                <a:ea typeface="ヒラギノ角ゴ Pro W3" pitchFamily="127" charset="-128"/>
              </a:rPr>
              <a:t>"</a:t>
            </a:r>
            <a:r>
              <a:rPr lang="en-US" altLang="en-US" sz="3600" baseline="30000" dirty="0" err="1" smtClean="0">
                <a:solidFill>
                  <a:srgbClr val="007833"/>
                </a:solidFill>
                <a:latin typeface="CourierNewPSMT" charset="0"/>
                <a:ea typeface="ヒラギノ角ゴ Pro W3" pitchFamily="127" charset="-128"/>
              </a:rPr>
              <a:t>ul</a:t>
            </a:r>
            <a:r>
              <a:rPr lang="en-US" altLang="en-US" sz="3600" baseline="30000" dirty="0" smtClean="0">
                <a:solidFill>
                  <a:srgbClr val="007833"/>
                </a:solidFill>
                <a:latin typeface="CourierNewPSMT" charset="0"/>
                <a:ea typeface="ヒラギノ角ゴ Pro W3" pitchFamily="127" charset="-128"/>
              </a:rPr>
              <a:t>"</a:t>
            </a:r>
            <a:r>
              <a:rPr lang="en-US" altLang="en-US" sz="3600" baseline="30000" dirty="0" smtClean="0">
                <a:solidFill>
                  <a:srgbClr val="141413"/>
                </a:solidFill>
                <a:latin typeface="CourierNewPSMT" charset="0"/>
                <a:ea typeface="ヒラギノ角ゴ Pro W3" pitchFamily="127" charset="-128"/>
              </a:rPr>
              <a:t>)</a:t>
            </a:r>
            <a:endParaRPr lang="en-US" altLang="en-US" sz="3600" dirty="0" smtClean="0">
              <a:ea typeface="ヒラギノ角ゴ Pro W3" pitchFamily="127" charset="-128"/>
            </a:endParaRPr>
          </a:p>
          <a:p>
            <a:pPr eaLnBrk="1" hangingPunct="1"/>
            <a:endParaRPr lang="en-US" altLang="en-US" dirty="0" smtClean="0">
              <a:ea typeface="ヒラギノ角ゴ Pro W3" pitchFamily="127" charset="-128"/>
            </a:endParaRPr>
          </a:p>
        </p:txBody>
      </p:sp>
      <p:sp>
        <p:nvSpPr>
          <p:cNvPr id="11268" name="Rectangle 4"/>
          <p:cNvSpPr>
            <a:spLocks noGrp="1" noChangeArrowheads="1"/>
          </p:cNvSpPr>
          <p:nvPr>
            <p:ph type="title"/>
          </p:nvPr>
        </p:nvSpPr>
        <p:spPr/>
        <p:txBody>
          <a:bodyPr>
            <a:normAutofit fontScale="90000"/>
          </a:bodyPr>
          <a:lstStyle/>
          <a:p>
            <a:pPr eaLnBrk="1" hangingPunct="1"/>
            <a:r>
              <a:rPr lang="en-US" altLang="en-US" dirty="0" smtClean="0">
                <a:ea typeface="ヒラギノ角ゴ Pro W3" pitchFamily="127" charset="-128"/>
              </a:rPr>
              <a:t>Traversing the DOM with </a:t>
            </a:r>
            <a:r>
              <a:rPr lang="en-US" altLang="en-US" dirty="0" err="1" smtClean="0">
                <a:ea typeface="ヒラギノ角ゴ Pro W3" pitchFamily="127" charset="-128"/>
              </a:rPr>
              <a:t>jQuery</a:t>
            </a:r>
            <a:r>
              <a:rPr lang="en-US" altLang="en-US" dirty="0" smtClean="0">
                <a:ea typeface="ヒラギノ角ゴ Pro W3" pitchFamily="127" charset="-128"/>
              </a:rPr>
              <a:t> Methods</a:t>
            </a:r>
            <a:endParaRPr lang="en-US" altLang="en-US" dirty="0" smtClean="0">
              <a:latin typeface="Courier New" pitchFamily="49" charset="0"/>
              <a:ea typeface="ヒラギノ角ゴ Pro W3" pitchFamily="127" charset="-128"/>
              <a:cs typeface="Courier New" pitchFamily="49" charset="0"/>
            </a:endParaRPr>
          </a:p>
        </p:txBody>
      </p:sp>
      <p:sp>
        <p:nvSpPr>
          <p:cNvPr id="2" name="TextBox 1"/>
          <p:cNvSpPr txBox="1"/>
          <p:nvPr/>
        </p:nvSpPr>
        <p:spPr>
          <a:xfrm>
            <a:off x="6811108" y="1981200"/>
            <a:ext cx="2258490" cy="830997"/>
          </a:xfrm>
          <a:prstGeom prst="rect">
            <a:avLst/>
          </a:prstGeom>
          <a:noFill/>
          <a:ln>
            <a:solidFill>
              <a:schemeClr val="tx1"/>
            </a:solidFill>
          </a:ln>
        </p:spPr>
        <p:txBody>
          <a:bodyPr wrap="square" rtlCol="0">
            <a:spAutoFit/>
          </a:bodyPr>
          <a:lstStyle/>
          <a:p>
            <a:r>
              <a:rPr lang="en-US" sz="1600" dirty="0" smtClean="0"/>
              <a:t>Selects all children of the original selection</a:t>
            </a:r>
            <a:endParaRPr lang="en-US" sz="1600" dirty="0"/>
          </a:p>
        </p:txBody>
      </p:sp>
      <p:cxnSp>
        <p:nvCxnSpPr>
          <p:cNvPr id="4" name="Straight Arrow Connector 3"/>
          <p:cNvCxnSpPr/>
          <p:nvPr/>
        </p:nvCxnSpPr>
        <p:spPr>
          <a:xfrm flipH="1" flipV="1">
            <a:off x="5105400" y="2286000"/>
            <a:ext cx="1705708" cy="11069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6400800" y="3886200"/>
            <a:ext cx="2258490" cy="1323439"/>
          </a:xfrm>
          <a:prstGeom prst="rect">
            <a:avLst/>
          </a:prstGeom>
          <a:noFill/>
          <a:ln>
            <a:solidFill>
              <a:schemeClr val="tx1"/>
            </a:solidFill>
          </a:ln>
        </p:spPr>
        <p:txBody>
          <a:bodyPr wrap="square" rtlCol="0">
            <a:spAutoFit/>
          </a:bodyPr>
          <a:lstStyle/>
          <a:p>
            <a:r>
              <a:rPr lang="en-US" sz="1600" dirty="0" smtClean="0"/>
              <a:t>Selects only the </a:t>
            </a:r>
            <a:r>
              <a:rPr lang="en-US" sz="1600" dirty="0" err="1" smtClean="0"/>
              <a:t>ul</a:t>
            </a:r>
            <a:r>
              <a:rPr lang="en-US" sz="1600" dirty="0" smtClean="0"/>
              <a:t> elements that are children of each list item mentioned in the literal selector</a:t>
            </a:r>
            <a:endParaRPr lang="en-US" sz="1600" dirty="0"/>
          </a:p>
        </p:txBody>
      </p:sp>
      <p:cxnSp>
        <p:nvCxnSpPr>
          <p:cNvPr id="8" name="Straight Arrow Connector 7"/>
          <p:cNvCxnSpPr>
            <a:stCxn id="7" idx="1"/>
          </p:cNvCxnSpPr>
          <p:nvPr/>
        </p:nvCxnSpPr>
        <p:spPr>
          <a:xfrm flipH="1" flipV="1">
            <a:off x="5334000" y="4191001"/>
            <a:ext cx="1066800" cy="35691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0710769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3" name="Rectangle 5"/>
          <p:cNvSpPr>
            <a:spLocks noGrp="1" noChangeArrowheads="1"/>
          </p:cNvSpPr>
          <p:nvPr>
            <p:ph idx="1"/>
          </p:nvPr>
        </p:nvSpPr>
        <p:spPr/>
        <p:txBody>
          <a:bodyPr/>
          <a:lstStyle/>
          <a:p>
            <a:pPr eaLnBrk="1" hangingPunct="1"/>
            <a:r>
              <a:rPr lang="en-US" altLang="en-US" dirty="0" smtClean="0">
                <a:ea typeface="ヒラギノ角ゴ Pro W3" pitchFamily="127" charset="-128"/>
              </a:rPr>
              <a:t>Plain </a:t>
            </a:r>
            <a:r>
              <a:rPr lang="en-US" altLang="en-US" dirty="0" smtClean="0">
                <a:ea typeface="ヒラギノ角ゴ Pro W3" pitchFamily="127" charset="-128"/>
              </a:rPr>
              <a:t>JavaScript (sometimes called “Vanilla”)</a:t>
            </a:r>
            <a:endParaRPr lang="en-US" altLang="en-US" dirty="0" smtClean="0">
              <a:ea typeface="ヒラギノ角ゴ Pro W3" pitchFamily="127" charset="-128"/>
            </a:endParaRPr>
          </a:p>
          <a:p>
            <a:pPr lvl="1" eaLnBrk="1" hangingPunct="1"/>
            <a:r>
              <a:rPr lang="en-US" altLang="en-US" dirty="0" smtClean="0">
                <a:ea typeface="ヒラギノ角ゴ Pro W3" pitchFamily="127" charset="-128"/>
              </a:rPr>
              <a:t>Refers to JavaScript </a:t>
            </a:r>
            <a:r>
              <a:rPr lang="en-US" altLang="en-US" dirty="0" smtClean="0">
                <a:ea typeface="ヒラギノ角ゴ Pro W3" pitchFamily="127" charset="-128"/>
              </a:rPr>
              <a:t>without jQuery</a:t>
            </a:r>
          </a:p>
          <a:p>
            <a:pPr eaLnBrk="1" hangingPunct="1"/>
            <a:r>
              <a:rPr lang="en-US" altLang="en-US" dirty="0" smtClean="0">
                <a:ea typeface="ヒラギノ角ゴ Pro W3" pitchFamily="127" charset="-128"/>
              </a:rPr>
              <a:t>jQuery API includes methods for performing actions on selected </a:t>
            </a:r>
            <a:r>
              <a:rPr lang="en-US" altLang="en-US" dirty="0" smtClean="0">
                <a:ea typeface="ヒラギノ角ゴ Pro W3" pitchFamily="127" charset="-128"/>
              </a:rPr>
              <a:t>elements.</a:t>
            </a:r>
          </a:p>
          <a:p>
            <a:pPr lvl="1"/>
            <a:r>
              <a:rPr lang="en-US" altLang="en-US" dirty="0" smtClean="0">
                <a:ea typeface="ヒラギノ角ゴ Pro W3" pitchFamily="127" charset="-128"/>
              </a:rPr>
              <a:t>Some of the most powerful are the methods that enable you to manipulate the DOM elements.</a:t>
            </a:r>
            <a:endParaRPr lang="en-US" altLang="en-US" dirty="0" smtClean="0">
              <a:ea typeface="ヒラギノ角ゴ Pro W3" pitchFamily="127" charset="-128"/>
            </a:endParaRPr>
          </a:p>
          <a:p>
            <a:pPr eaLnBrk="1" hangingPunct="1"/>
            <a:endParaRPr lang="en-US" altLang="en-US" dirty="0" smtClean="0">
              <a:ea typeface="ヒラギノ角ゴ Pro W3" pitchFamily="127" charset="-128"/>
            </a:endParaRPr>
          </a:p>
        </p:txBody>
      </p:sp>
      <p:sp>
        <p:nvSpPr>
          <p:cNvPr id="12292" name="Rectangle 4"/>
          <p:cNvSpPr>
            <a:spLocks noGrp="1" noChangeArrowheads="1"/>
          </p:cNvSpPr>
          <p:nvPr>
            <p:ph type="title"/>
          </p:nvPr>
        </p:nvSpPr>
        <p:spPr/>
        <p:txBody>
          <a:bodyPr>
            <a:normAutofit fontScale="90000"/>
          </a:bodyPr>
          <a:lstStyle/>
          <a:p>
            <a:pPr eaLnBrk="1" hangingPunct="1"/>
            <a:r>
              <a:rPr lang="en-US" altLang="en-US" smtClean="0">
                <a:ea typeface="ヒラギノ角ゴ Pro W3" pitchFamily="127" charset="-128"/>
              </a:rPr>
              <a:t>Manipulating the DOM with jQuery Methods</a:t>
            </a:r>
            <a:endParaRPr lang="en-US" altLang="en-US" smtClean="0">
              <a:latin typeface="Courier New" pitchFamily="49" charset="0"/>
              <a:ea typeface="ヒラギノ角ゴ Pro W3" pitchFamily="127" charset="-128"/>
              <a:cs typeface="Courier New" pitchFamily="49" charset="0"/>
            </a:endParaRPr>
          </a:p>
        </p:txBody>
      </p:sp>
    </p:spTree>
    <p:extLst>
      <p:ext uri="{BB962C8B-B14F-4D97-AF65-F5344CB8AC3E}">
        <p14:creationId xmlns:p14="http://schemas.microsoft.com/office/powerpoint/2010/main" val="203023937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4"/>
          <p:cNvSpPr>
            <a:spLocks noGrp="1" noChangeArrowheads="1"/>
          </p:cNvSpPr>
          <p:nvPr>
            <p:ph type="title"/>
          </p:nvPr>
        </p:nvSpPr>
        <p:spPr/>
        <p:txBody>
          <a:bodyPr>
            <a:normAutofit fontScale="90000"/>
          </a:bodyPr>
          <a:lstStyle/>
          <a:p>
            <a:pPr eaLnBrk="1" hangingPunct="1"/>
            <a:r>
              <a:rPr lang="en-US" altLang="en-US" dirty="0" smtClean="0">
                <a:ea typeface="ヒラギノ角ゴ Pro W3" pitchFamily="127" charset="-128"/>
              </a:rPr>
              <a:t>Manipulating the DOM with </a:t>
            </a:r>
            <a:r>
              <a:rPr lang="en-US" altLang="en-US" dirty="0" err="1" smtClean="0">
                <a:ea typeface="ヒラギノ角ゴ Pro W3" pitchFamily="127" charset="-128"/>
              </a:rPr>
              <a:t>jQuery</a:t>
            </a:r>
            <a:r>
              <a:rPr lang="en-US" altLang="en-US" dirty="0" smtClean="0">
                <a:ea typeface="ヒラギノ角ゴ Pro W3" pitchFamily="127" charset="-128"/>
              </a:rPr>
              <a:t> Methods</a:t>
            </a:r>
            <a:endParaRPr lang="en-US" altLang="en-US" dirty="0" smtClean="0">
              <a:latin typeface="Courier New" pitchFamily="49" charset="0"/>
              <a:ea typeface="ヒラギノ角ゴ Pro W3" pitchFamily="127" charset="-128"/>
              <a:cs typeface="Courier New" pitchFamily="49" charset="0"/>
            </a:endParaRPr>
          </a:p>
        </p:txBody>
      </p:sp>
      <p:sp>
        <p:nvSpPr>
          <p:cNvPr id="13317" name="TextBox 5"/>
          <p:cNvSpPr txBox="1">
            <a:spLocks noChangeArrowheads="1"/>
          </p:cNvSpPr>
          <p:nvPr/>
        </p:nvSpPr>
        <p:spPr bwMode="auto">
          <a:xfrm>
            <a:off x="2133600" y="5726113"/>
            <a:ext cx="46958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ヒラギノ角ゴ Pro W3" pitchFamily="127" charset="-128"/>
              </a:defRPr>
            </a:lvl1pPr>
            <a:lvl2pPr marL="742950" indent="-285750" eaLnBrk="0" hangingPunct="0">
              <a:defRPr>
                <a:solidFill>
                  <a:schemeClr val="tx1"/>
                </a:solidFill>
                <a:latin typeface="Arial" pitchFamily="34" charset="0"/>
                <a:ea typeface="ヒラギノ角ゴ Pro W3" pitchFamily="127" charset="-128"/>
              </a:defRPr>
            </a:lvl2pPr>
            <a:lvl3pPr marL="1143000" indent="-228600" eaLnBrk="0" hangingPunct="0">
              <a:defRPr>
                <a:solidFill>
                  <a:schemeClr val="tx1"/>
                </a:solidFill>
                <a:latin typeface="Arial" pitchFamily="34" charset="0"/>
                <a:ea typeface="ヒラギノ角ゴ Pro W3" pitchFamily="127" charset="-128"/>
              </a:defRPr>
            </a:lvl3pPr>
            <a:lvl4pPr marL="1600200" indent="-228600" eaLnBrk="0" hangingPunct="0">
              <a:defRPr>
                <a:solidFill>
                  <a:schemeClr val="tx1"/>
                </a:solidFill>
                <a:latin typeface="Arial" pitchFamily="34" charset="0"/>
                <a:ea typeface="ヒラギノ角ゴ Pro W3" pitchFamily="127" charset="-128"/>
              </a:defRPr>
            </a:lvl4pPr>
            <a:lvl5pPr marL="2057400" indent="-228600" eaLnBrk="0" hangingPunct="0">
              <a:defRPr>
                <a:solidFill>
                  <a:schemeClr val="tx1"/>
                </a:solidFill>
                <a:latin typeface="Arial" pitchFamily="34" charset="0"/>
                <a:ea typeface="ヒラギノ角ゴ Pro W3" pitchFamily="127" charset="-128"/>
              </a:defRPr>
            </a:lvl5pPr>
            <a:lvl6pPr marL="2514600" indent="-228600" eaLnBrk="0" fontAlgn="base" hangingPunct="0">
              <a:spcBef>
                <a:spcPct val="0"/>
              </a:spcBef>
              <a:spcAft>
                <a:spcPct val="0"/>
              </a:spcAft>
              <a:defRPr>
                <a:solidFill>
                  <a:schemeClr val="tx1"/>
                </a:solidFill>
                <a:latin typeface="Arial" pitchFamily="34" charset="0"/>
                <a:ea typeface="ヒラギノ角ゴ Pro W3" pitchFamily="127" charset="-128"/>
              </a:defRPr>
            </a:lvl6pPr>
            <a:lvl7pPr marL="2971800" indent="-228600" eaLnBrk="0" fontAlgn="base" hangingPunct="0">
              <a:spcBef>
                <a:spcPct val="0"/>
              </a:spcBef>
              <a:spcAft>
                <a:spcPct val="0"/>
              </a:spcAft>
              <a:defRPr>
                <a:solidFill>
                  <a:schemeClr val="tx1"/>
                </a:solidFill>
                <a:latin typeface="Arial" pitchFamily="34" charset="0"/>
                <a:ea typeface="ヒラギノ角ゴ Pro W3" pitchFamily="127" charset="-128"/>
              </a:defRPr>
            </a:lvl7pPr>
            <a:lvl8pPr marL="3429000" indent="-228600" eaLnBrk="0" fontAlgn="base" hangingPunct="0">
              <a:spcBef>
                <a:spcPct val="0"/>
              </a:spcBef>
              <a:spcAft>
                <a:spcPct val="0"/>
              </a:spcAft>
              <a:defRPr>
                <a:solidFill>
                  <a:schemeClr val="tx1"/>
                </a:solidFill>
                <a:latin typeface="Arial" pitchFamily="34" charset="0"/>
                <a:ea typeface="ヒラギノ角ゴ Pro W3" pitchFamily="127" charset="-128"/>
              </a:defRPr>
            </a:lvl8pPr>
            <a:lvl9pPr marL="3886200" indent="-228600" eaLnBrk="0" fontAlgn="base" hangingPunct="0">
              <a:spcBef>
                <a:spcPct val="0"/>
              </a:spcBef>
              <a:spcAft>
                <a:spcPct val="0"/>
              </a:spcAft>
              <a:defRPr>
                <a:solidFill>
                  <a:schemeClr val="tx1"/>
                </a:solidFill>
                <a:latin typeface="Arial" pitchFamily="34" charset="0"/>
                <a:ea typeface="ヒラギノ角ゴ Pro W3" pitchFamily="127" charset="-128"/>
              </a:defRPr>
            </a:lvl9pPr>
          </a:lstStyle>
          <a:p>
            <a:pPr eaLnBrk="1" hangingPunct="1"/>
            <a:r>
              <a:rPr lang="en-US" altLang="en-US" b="1"/>
              <a:t>Table 12-2</a:t>
            </a:r>
            <a:r>
              <a:rPr lang="en-US" altLang="en-US"/>
              <a:t> jQuery methods for manipulation</a:t>
            </a:r>
            <a:endParaRPr lang="en-US" altLang="en-US" b="1"/>
          </a:p>
        </p:txBody>
      </p:sp>
      <p:pic>
        <p:nvPicPr>
          <p:cNvPr id="13318" name="Picture 1" descr="Screen Shot 2014-11-06 at 6 Nov   1.11.36 PM.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9600" y="1447800"/>
            <a:ext cx="7870825"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8183186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6" name="Rectangle 5"/>
          <p:cNvSpPr>
            <a:spLocks noGrp="1" noChangeArrowheads="1"/>
          </p:cNvSpPr>
          <p:nvPr>
            <p:ph idx="1"/>
          </p:nvPr>
        </p:nvSpPr>
        <p:spPr/>
        <p:txBody>
          <a:bodyPr/>
          <a:lstStyle/>
          <a:p>
            <a:pPr eaLnBrk="1" hangingPunct="1">
              <a:defRPr/>
            </a:pPr>
            <a:r>
              <a:rPr lang="en-US" dirty="0" smtClean="0"/>
              <a:t>Many jQuery methods serve dual </a:t>
            </a:r>
            <a:r>
              <a:rPr lang="en-US" dirty="0" smtClean="0"/>
              <a:t>functions</a:t>
            </a:r>
            <a:endParaRPr lang="en-US" dirty="0" smtClean="0"/>
          </a:p>
          <a:p>
            <a:pPr lvl="1" eaLnBrk="1" hangingPunct="1">
              <a:defRPr/>
            </a:pPr>
            <a:r>
              <a:rPr lang="en-US" dirty="0" smtClean="0"/>
              <a:t>Look up a value</a:t>
            </a:r>
          </a:p>
          <a:p>
            <a:pPr lvl="1" eaLnBrk="1" hangingPunct="1">
              <a:defRPr/>
            </a:pPr>
            <a:r>
              <a:rPr lang="en-US" dirty="0" smtClean="0"/>
              <a:t>Set that </a:t>
            </a:r>
            <a:r>
              <a:rPr lang="en-US" dirty="0" smtClean="0"/>
              <a:t>value to something new</a:t>
            </a:r>
            <a:endParaRPr lang="en-US" dirty="0" smtClean="0"/>
          </a:p>
          <a:p>
            <a:pPr lvl="1" eaLnBrk="1" hangingPunct="1">
              <a:defRPr/>
            </a:pPr>
            <a:endParaRPr lang="en-US" dirty="0" smtClean="0"/>
          </a:p>
          <a:p>
            <a:pPr marL="0" indent="0">
              <a:buFontTx/>
              <a:buNone/>
              <a:defRPr/>
            </a:pPr>
            <a:r>
              <a:rPr lang="en-US" sz="3600" baseline="30000" dirty="0" smtClean="0">
                <a:solidFill>
                  <a:srgbClr val="141413"/>
                </a:solidFill>
                <a:latin typeface="CourierNewPSMT"/>
              </a:rPr>
              <a:t>$(</a:t>
            </a:r>
            <a:r>
              <a:rPr lang="en-US" sz="3600" baseline="30000" dirty="0" smtClean="0">
                <a:solidFill>
                  <a:srgbClr val="007833"/>
                </a:solidFill>
                <a:latin typeface="CourierNewPSMT"/>
              </a:rPr>
              <a:t>".odd"</a:t>
            </a:r>
            <a:r>
              <a:rPr lang="en-US" sz="3600" baseline="30000" dirty="0" smtClean="0">
                <a:solidFill>
                  <a:srgbClr val="141413"/>
                </a:solidFill>
                <a:latin typeface="CourierNewPSMT"/>
              </a:rPr>
              <a:t>).width();</a:t>
            </a:r>
          </a:p>
          <a:p>
            <a:pPr marL="0" indent="0">
              <a:buFontTx/>
              <a:buNone/>
              <a:defRPr/>
            </a:pPr>
            <a:r>
              <a:rPr lang="en-US" sz="2800" baseline="30000" dirty="0" smtClean="0">
                <a:solidFill>
                  <a:srgbClr val="777877"/>
                </a:solidFill>
                <a:latin typeface="CourierNewPSMT"/>
              </a:rPr>
              <a:t>/* returns the computed width value for the first</a:t>
            </a:r>
            <a:r>
              <a:rPr lang="en-US" sz="2800" dirty="0" smtClean="0">
                <a:solidFill>
                  <a:srgbClr val="777877"/>
                </a:solidFill>
                <a:latin typeface="CourierNewPSMT"/>
              </a:rPr>
              <a:t> </a:t>
            </a:r>
            <a:r>
              <a:rPr lang="en-US" sz="2800" baseline="30000" dirty="0" smtClean="0">
                <a:solidFill>
                  <a:srgbClr val="777877"/>
                </a:solidFill>
                <a:latin typeface="CourierNewPSMT"/>
              </a:rPr>
              <a:t>element with the class name "odd" */</a:t>
            </a:r>
          </a:p>
          <a:p>
            <a:pPr marL="0" indent="0">
              <a:buFontTx/>
              <a:buNone/>
              <a:defRPr/>
            </a:pPr>
            <a:endParaRPr lang="en-US" sz="2800" baseline="30000" dirty="0" smtClean="0">
              <a:solidFill>
                <a:srgbClr val="777877"/>
              </a:solidFill>
              <a:latin typeface="CourierNewPSMT"/>
            </a:endParaRPr>
          </a:p>
          <a:p>
            <a:pPr marL="0" indent="0">
              <a:buFontTx/>
              <a:buNone/>
              <a:defRPr/>
            </a:pPr>
            <a:r>
              <a:rPr lang="en-US" sz="3600" baseline="30000" dirty="0" smtClean="0">
                <a:solidFill>
                  <a:srgbClr val="141413"/>
                </a:solidFill>
                <a:latin typeface="CourierNewPSMT"/>
              </a:rPr>
              <a:t>$(</a:t>
            </a:r>
            <a:r>
              <a:rPr lang="en-US" sz="3600" baseline="30000" dirty="0" smtClean="0">
                <a:solidFill>
                  <a:srgbClr val="007833"/>
                </a:solidFill>
                <a:latin typeface="CourierNewPSMT"/>
              </a:rPr>
              <a:t>".odd"</a:t>
            </a:r>
            <a:r>
              <a:rPr lang="en-US" sz="3600" baseline="30000" dirty="0" smtClean="0">
                <a:solidFill>
                  <a:srgbClr val="141413"/>
                </a:solidFill>
                <a:latin typeface="CourierNewPSMT"/>
              </a:rPr>
              <a:t>).width(</a:t>
            </a:r>
            <a:r>
              <a:rPr lang="en-US" sz="3600" baseline="30000" dirty="0" smtClean="0">
                <a:solidFill>
                  <a:srgbClr val="007833"/>
                </a:solidFill>
                <a:latin typeface="CourierNewPSMT"/>
              </a:rPr>
              <a:t>"5em"</a:t>
            </a:r>
            <a:r>
              <a:rPr lang="en-US" sz="3600" baseline="30000" dirty="0" smtClean="0">
                <a:solidFill>
                  <a:srgbClr val="141413"/>
                </a:solidFill>
                <a:latin typeface="CourierNewPSMT"/>
              </a:rPr>
              <a:t>);</a:t>
            </a:r>
          </a:p>
          <a:p>
            <a:pPr marL="0" indent="0">
              <a:buFontTx/>
              <a:buNone/>
              <a:defRPr/>
            </a:pPr>
            <a:r>
              <a:rPr lang="en-US" sz="2800" baseline="30000" dirty="0" smtClean="0">
                <a:solidFill>
                  <a:srgbClr val="777877"/>
                </a:solidFill>
                <a:latin typeface="CourierNewPSMT"/>
              </a:rPr>
              <a:t>/* sets the width of all elements with the class name </a:t>
            </a:r>
            <a:r>
              <a:rPr lang="en-US" sz="2800" baseline="30000" dirty="0" smtClean="0">
                <a:solidFill>
                  <a:srgbClr val="007833"/>
                </a:solidFill>
                <a:latin typeface="CourierNewPSMT"/>
              </a:rPr>
              <a:t>6 </a:t>
            </a:r>
            <a:r>
              <a:rPr lang="en-US" sz="2800" baseline="30000" dirty="0" smtClean="0">
                <a:solidFill>
                  <a:srgbClr val="777877"/>
                </a:solidFill>
                <a:latin typeface="CourierNewPSMT"/>
              </a:rPr>
              <a:t>"odd" to 5em */</a:t>
            </a:r>
            <a:endParaRPr lang="en-US" dirty="0" smtClean="0"/>
          </a:p>
          <a:p>
            <a:pPr eaLnBrk="1" hangingPunct="1">
              <a:defRPr/>
            </a:pPr>
            <a:endParaRPr lang="en-US" dirty="0" smtClean="0"/>
          </a:p>
        </p:txBody>
      </p:sp>
      <p:sp>
        <p:nvSpPr>
          <p:cNvPr id="14340" name="Rectangle 4"/>
          <p:cNvSpPr>
            <a:spLocks noGrp="1" noChangeArrowheads="1"/>
          </p:cNvSpPr>
          <p:nvPr>
            <p:ph type="title"/>
          </p:nvPr>
        </p:nvSpPr>
        <p:spPr/>
        <p:txBody>
          <a:bodyPr>
            <a:normAutofit fontScale="90000"/>
          </a:bodyPr>
          <a:lstStyle/>
          <a:p>
            <a:pPr eaLnBrk="1" hangingPunct="1"/>
            <a:r>
              <a:rPr lang="en-US" altLang="en-US" dirty="0" smtClean="0">
                <a:ea typeface="ヒラギノ角ゴ Pro W3" pitchFamily="127" charset="-128"/>
              </a:rPr>
              <a:t>Manipulating the DOM with </a:t>
            </a:r>
            <a:r>
              <a:rPr lang="en-US" altLang="en-US" dirty="0" err="1" smtClean="0">
                <a:ea typeface="ヒラギノ角ゴ Pro W3" pitchFamily="127" charset="-128"/>
              </a:rPr>
              <a:t>jQuery</a:t>
            </a:r>
            <a:r>
              <a:rPr lang="en-US" altLang="en-US" dirty="0" smtClean="0">
                <a:ea typeface="ヒラギノ角ゴ Pro W3" pitchFamily="127" charset="-128"/>
              </a:rPr>
              <a:t> Methods</a:t>
            </a:r>
            <a:endParaRPr lang="en-US" altLang="en-US" dirty="0" smtClean="0">
              <a:latin typeface="Courier New" pitchFamily="49" charset="0"/>
              <a:ea typeface="ヒラギノ角ゴ Pro W3" pitchFamily="127" charset="-128"/>
              <a:cs typeface="Courier New" pitchFamily="49" charset="0"/>
            </a:endParaRPr>
          </a:p>
        </p:txBody>
      </p:sp>
    </p:spTree>
    <p:extLst>
      <p:ext uri="{BB962C8B-B14F-4D97-AF65-F5344CB8AC3E}">
        <p14:creationId xmlns:p14="http://schemas.microsoft.com/office/powerpoint/2010/main" val="230561399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6" name="Rectangle 5"/>
          <p:cNvSpPr>
            <a:spLocks noGrp="1" noChangeArrowheads="1"/>
          </p:cNvSpPr>
          <p:nvPr>
            <p:ph idx="1"/>
          </p:nvPr>
        </p:nvSpPr>
        <p:spPr/>
        <p:txBody>
          <a:bodyPr/>
          <a:lstStyle/>
          <a:p>
            <a:pPr eaLnBrk="1" hangingPunct="1">
              <a:defRPr/>
            </a:pPr>
            <a:r>
              <a:rPr lang="en-US" dirty="0" smtClean="0"/>
              <a:t>You can </a:t>
            </a:r>
            <a:r>
              <a:rPr lang="en-US" dirty="0" smtClean="0"/>
              <a:t>group jQuery statements into </a:t>
            </a:r>
            <a:r>
              <a:rPr lang="en-US" dirty="0" smtClean="0"/>
              <a:t>functions using standard </a:t>
            </a:r>
            <a:r>
              <a:rPr lang="en-US" dirty="0" smtClean="0"/>
              <a:t>JavaScript syntax</a:t>
            </a:r>
          </a:p>
          <a:p>
            <a:pPr lvl="1" eaLnBrk="1" hangingPunct="1">
              <a:defRPr/>
            </a:pPr>
            <a:endParaRPr lang="en-US" dirty="0" smtClean="0"/>
          </a:p>
          <a:p>
            <a:pPr marL="685800" indent="0">
              <a:buFontTx/>
              <a:buNone/>
              <a:defRPr/>
            </a:pPr>
            <a:r>
              <a:rPr lang="en-US" sz="3200" baseline="30000" dirty="0" smtClean="0">
                <a:solidFill>
                  <a:srgbClr val="D67134"/>
                </a:solidFill>
                <a:latin typeface="CourierNewPSMT"/>
              </a:rPr>
              <a:t>function </a:t>
            </a:r>
            <a:r>
              <a:rPr lang="en-US" sz="3200" baseline="30000" dirty="0" smtClean="0">
                <a:solidFill>
                  <a:srgbClr val="00477B"/>
                </a:solidFill>
                <a:latin typeface="CourierNewPSMT"/>
              </a:rPr>
              <a:t>display</a:t>
            </a:r>
            <a:r>
              <a:rPr lang="en-US" sz="3200" baseline="30000" dirty="0" smtClean="0">
                <a:solidFill>
                  <a:srgbClr val="141413"/>
                </a:solidFill>
                <a:latin typeface="CourierNewPSMT"/>
              </a:rPr>
              <a:t>() {</a:t>
            </a:r>
          </a:p>
          <a:p>
            <a:pPr marL="685800" indent="0">
              <a:buFontTx/>
              <a:buNone/>
              <a:defRPr/>
            </a:pPr>
            <a:r>
              <a:rPr lang="en-US" sz="3200" baseline="30000" dirty="0" smtClean="0">
                <a:solidFill>
                  <a:srgbClr val="141413"/>
                </a:solidFill>
                <a:latin typeface="CourierNewPSMT"/>
              </a:rPr>
              <a:t>     $(</a:t>
            </a:r>
            <a:r>
              <a:rPr lang="en-US" sz="3200" baseline="30000" dirty="0" smtClean="0">
                <a:solidFill>
                  <a:srgbClr val="007833"/>
                </a:solidFill>
                <a:latin typeface="CourierNewPSMT"/>
              </a:rPr>
              <a:t>"</a:t>
            </a:r>
            <a:r>
              <a:rPr lang="en-US" sz="3200" baseline="30000" dirty="0" err="1" smtClean="0">
                <a:solidFill>
                  <a:srgbClr val="007833"/>
                </a:solidFill>
                <a:latin typeface="CourierNewPSMT"/>
              </a:rPr>
              <a:t>ul.mainmenu</a:t>
            </a:r>
            <a:r>
              <a:rPr lang="en-US" sz="3200" baseline="30000" dirty="0" smtClean="0">
                <a:solidFill>
                  <a:srgbClr val="007833"/>
                </a:solidFill>
                <a:latin typeface="CourierNewPSMT"/>
              </a:rPr>
              <a:t> li"</a:t>
            </a:r>
            <a:r>
              <a:rPr lang="en-US" sz="3200" baseline="30000" dirty="0" smtClean="0">
                <a:solidFill>
                  <a:srgbClr val="141413"/>
                </a:solidFill>
                <a:latin typeface="CourierNewPSMT"/>
              </a:rPr>
              <a:t>).children(</a:t>
            </a:r>
            <a:r>
              <a:rPr lang="en-US" sz="3200" baseline="30000" dirty="0" smtClean="0">
                <a:solidFill>
                  <a:srgbClr val="007833"/>
                </a:solidFill>
                <a:latin typeface="CourierNewPSMT"/>
              </a:rPr>
              <a:t>"</a:t>
            </a:r>
            <a:r>
              <a:rPr lang="en-US" sz="3200" baseline="30000" dirty="0" err="1" smtClean="0">
                <a:solidFill>
                  <a:srgbClr val="007833"/>
                </a:solidFill>
                <a:latin typeface="CourierNewPSMT"/>
              </a:rPr>
              <a:t>ul</a:t>
            </a:r>
            <a:r>
              <a:rPr lang="en-US" sz="3200" baseline="30000" dirty="0" smtClean="0">
                <a:solidFill>
                  <a:srgbClr val="007833"/>
                </a:solidFill>
                <a:latin typeface="CourierNewPSMT"/>
              </a:rPr>
              <a:t>"</a:t>
            </a:r>
            <a:r>
              <a:rPr lang="en-US" sz="3200" baseline="30000" dirty="0" smtClean="0">
                <a:solidFill>
                  <a:srgbClr val="141413"/>
                </a:solidFill>
                <a:latin typeface="CourierNewPSMT"/>
              </a:rPr>
              <a:t>).</a:t>
            </a:r>
            <a:r>
              <a:rPr lang="en-US" sz="3200" baseline="30000" dirty="0" err="1" smtClean="0">
                <a:solidFill>
                  <a:srgbClr val="141413"/>
                </a:solidFill>
                <a:latin typeface="CourierNewPSMT"/>
              </a:rPr>
              <a:t>addClass</a:t>
            </a:r>
            <a:r>
              <a:rPr lang="en-US" sz="3200" baseline="30000" dirty="0" smtClean="0">
                <a:solidFill>
                  <a:srgbClr val="141413"/>
                </a:solidFill>
                <a:latin typeface="CourierNewPSMT"/>
              </a:rPr>
              <a:t>(</a:t>
            </a:r>
            <a:r>
              <a:rPr lang="en-US" sz="3200" baseline="30000" dirty="0" smtClean="0">
                <a:solidFill>
                  <a:srgbClr val="007833"/>
                </a:solidFill>
                <a:latin typeface="CourierNewPSMT"/>
              </a:rPr>
              <a:t>"show"</a:t>
            </a:r>
            <a:r>
              <a:rPr lang="en-US" sz="3200" baseline="30000" dirty="0" smtClean="0">
                <a:solidFill>
                  <a:srgbClr val="141413"/>
                </a:solidFill>
                <a:latin typeface="CourierNewPSMT"/>
              </a:rPr>
              <a:t>);</a:t>
            </a:r>
          </a:p>
          <a:p>
            <a:pPr marL="685800" indent="0">
              <a:buFontTx/>
              <a:buNone/>
              <a:defRPr/>
            </a:pPr>
            <a:r>
              <a:rPr lang="en-US" sz="3200" baseline="30000" dirty="0" smtClean="0">
                <a:solidFill>
                  <a:srgbClr val="141413"/>
                </a:solidFill>
                <a:latin typeface="CourierNewPSMT"/>
              </a:rPr>
              <a:t>}</a:t>
            </a:r>
          </a:p>
          <a:p>
            <a:pPr marL="457200" indent="-342900">
              <a:defRPr/>
            </a:pPr>
            <a:r>
              <a:rPr lang="en-US" dirty="0"/>
              <a:t>As </a:t>
            </a:r>
            <a:r>
              <a:rPr lang="en-US" dirty="0" smtClean="0"/>
              <a:t>in plain JavaScript, you can use a named function as an event handler with jQuery by creating an event listener.</a:t>
            </a:r>
            <a:endParaRPr lang="en-US" dirty="0"/>
          </a:p>
        </p:txBody>
      </p:sp>
      <p:sp>
        <p:nvSpPr>
          <p:cNvPr id="15364" name="Rectangle 4"/>
          <p:cNvSpPr>
            <a:spLocks noGrp="1" noChangeArrowheads="1"/>
          </p:cNvSpPr>
          <p:nvPr>
            <p:ph type="title"/>
          </p:nvPr>
        </p:nvSpPr>
        <p:spPr/>
        <p:txBody>
          <a:bodyPr/>
          <a:lstStyle/>
          <a:p>
            <a:pPr eaLnBrk="1" hangingPunct="1"/>
            <a:r>
              <a:rPr lang="en-US" altLang="en-US" smtClean="0">
                <a:ea typeface="ヒラギノ角ゴ Pro W3" pitchFamily="127" charset="-128"/>
              </a:rPr>
              <a:t>Specifying an Event Handler</a:t>
            </a:r>
            <a:endParaRPr lang="en-US" altLang="en-US" smtClean="0">
              <a:latin typeface="Courier New" pitchFamily="49" charset="0"/>
              <a:ea typeface="ヒラギノ角ゴ Pro W3" pitchFamily="127" charset="-128"/>
              <a:cs typeface="Courier New" pitchFamily="49" charset="0"/>
            </a:endParaRPr>
          </a:p>
        </p:txBody>
      </p:sp>
    </p:spTree>
    <p:extLst>
      <p:ext uri="{BB962C8B-B14F-4D97-AF65-F5344CB8AC3E}">
        <p14:creationId xmlns:p14="http://schemas.microsoft.com/office/powerpoint/2010/main" val="161075766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9" name="Rectangle 5"/>
          <p:cNvSpPr>
            <a:spLocks noGrp="1" noChangeArrowheads="1"/>
          </p:cNvSpPr>
          <p:nvPr>
            <p:ph idx="1"/>
          </p:nvPr>
        </p:nvSpPr>
        <p:spPr/>
        <p:txBody>
          <a:bodyPr/>
          <a:lstStyle/>
          <a:p>
            <a:pPr eaLnBrk="1" hangingPunct="1"/>
            <a:r>
              <a:rPr lang="en-US" altLang="en-US" smtClean="0">
                <a:ea typeface="ヒラギノ角ゴ Pro W3" pitchFamily="127" charset="-128"/>
              </a:rPr>
              <a:t>Backward-compatible event listener easier in jQuery</a:t>
            </a:r>
          </a:p>
          <a:p>
            <a:pPr lvl="1" eaLnBrk="1" hangingPunct="1"/>
            <a:r>
              <a:rPr lang="en-US" altLang="en-US" smtClean="0">
                <a:ea typeface="ヒラギノ角ゴ Pro W3" pitchFamily="127" charset="-128"/>
              </a:rPr>
              <a:t>Start with $</a:t>
            </a:r>
          </a:p>
          <a:p>
            <a:pPr lvl="1" eaLnBrk="1" hangingPunct="1"/>
            <a:r>
              <a:rPr lang="en-US" altLang="en-US" smtClean="0">
                <a:ea typeface="ヒラギノ角ゴ Pro W3" pitchFamily="127" charset="-128"/>
              </a:rPr>
              <a:t>Specify selector for element(s) associated with event</a:t>
            </a:r>
          </a:p>
          <a:p>
            <a:pPr lvl="1" eaLnBrk="1" hangingPunct="1"/>
            <a:r>
              <a:rPr lang="en-US" altLang="en-US" smtClean="0">
                <a:ea typeface="ヒラギノ角ゴ Pro W3" pitchFamily="127" charset="-128"/>
              </a:rPr>
              <a:t>Finish with method that specifies event and action(s)</a:t>
            </a:r>
          </a:p>
        </p:txBody>
      </p:sp>
      <p:sp>
        <p:nvSpPr>
          <p:cNvPr id="16388" name="Rectangle 4"/>
          <p:cNvSpPr>
            <a:spLocks noGrp="1" noChangeArrowheads="1"/>
          </p:cNvSpPr>
          <p:nvPr>
            <p:ph type="title"/>
          </p:nvPr>
        </p:nvSpPr>
        <p:spPr/>
        <p:txBody>
          <a:bodyPr>
            <a:normAutofit/>
          </a:bodyPr>
          <a:lstStyle/>
          <a:p>
            <a:pPr eaLnBrk="1" hangingPunct="1"/>
            <a:r>
              <a:rPr lang="en-US" altLang="en-US" dirty="0" smtClean="0">
                <a:ea typeface="ヒラギノ角ゴ Pro W3" pitchFamily="127" charset="-128"/>
              </a:rPr>
              <a:t>Specifying an Event Handler</a:t>
            </a:r>
            <a:endParaRPr lang="en-US" altLang="en-US" dirty="0" smtClean="0">
              <a:latin typeface="Courier New" pitchFamily="49" charset="0"/>
              <a:ea typeface="ヒラギノ角ゴ Pro W3" pitchFamily="127" charset="-128"/>
              <a:cs typeface="Courier New" pitchFamily="49" charset="0"/>
            </a:endParaRPr>
          </a:p>
        </p:txBody>
      </p:sp>
    </p:spTree>
    <p:extLst>
      <p:ext uri="{BB962C8B-B14F-4D97-AF65-F5344CB8AC3E}">
        <p14:creationId xmlns:p14="http://schemas.microsoft.com/office/powerpoint/2010/main" val="320746602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5"/>
          <p:cNvSpPr txBox="1">
            <a:spLocks noChangeArrowheads="1"/>
          </p:cNvSpPr>
          <p:nvPr/>
        </p:nvSpPr>
        <p:spPr bwMode="auto">
          <a:xfrm>
            <a:off x="457200" y="1849437"/>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itchFamily="34" charset="0"/>
                <a:ea typeface="ヒラギノ角ゴ Pro W3" pitchFamily="125" charset="-128"/>
              </a:defRPr>
            </a:lvl1pPr>
            <a:lvl2pPr marL="742950" indent="-285750" eaLnBrk="0" hangingPunct="0">
              <a:defRPr>
                <a:solidFill>
                  <a:schemeClr val="tx1"/>
                </a:solidFill>
                <a:latin typeface="Arial" pitchFamily="34" charset="0"/>
                <a:ea typeface="ヒラギノ角ゴ Pro W3" pitchFamily="125" charset="-128"/>
              </a:defRPr>
            </a:lvl2pPr>
            <a:lvl3pPr marL="1143000" indent="-228600" eaLnBrk="0" hangingPunct="0">
              <a:defRPr>
                <a:solidFill>
                  <a:schemeClr val="tx1"/>
                </a:solidFill>
                <a:latin typeface="Arial" pitchFamily="34" charset="0"/>
                <a:ea typeface="ヒラギノ角ゴ Pro W3" pitchFamily="125" charset="-128"/>
              </a:defRPr>
            </a:lvl3pPr>
            <a:lvl4pPr marL="1600200" indent="-228600" eaLnBrk="0" hangingPunct="0">
              <a:defRPr>
                <a:solidFill>
                  <a:schemeClr val="tx1"/>
                </a:solidFill>
                <a:latin typeface="Arial" pitchFamily="34" charset="0"/>
                <a:ea typeface="ヒラギノ角ゴ Pro W3" pitchFamily="125" charset="-128"/>
              </a:defRPr>
            </a:lvl4pPr>
            <a:lvl5pPr marL="2057400" indent="-228600" eaLnBrk="0" hangingPunct="0">
              <a:defRPr>
                <a:solidFill>
                  <a:schemeClr val="tx1"/>
                </a:solidFill>
                <a:latin typeface="Arial" pitchFamily="34" charset="0"/>
                <a:ea typeface="ヒラギノ角ゴ Pro W3" pitchFamily="125" charset="-128"/>
              </a:defRPr>
            </a:lvl5pPr>
            <a:lvl6pPr marL="2514600" indent="-228600" eaLnBrk="0" fontAlgn="base" hangingPunct="0">
              <a:spcBef>
                <a:spcPct val="0"/>
              </a:spcBef>
              <a:spcAft>
                <a:spcPct val="0"/>
              </a:spcAft>
              <a:defRPr>
                <a:solidFill>
                  <a:schemeClr val="tx1"/>
                </a:solidFill>
                <a:latin typeface="Arial" pitchFamily="34" charset="0"/>
                <a:ea typeface="ヒラギノ角ゴ Pro W3" pitchFamily="125" charset="-128"/>
              </a:defRPr>
            </a:lvl6pPr>
            <a:lvl7pPr marL="2971800" indent="-228600" eaLnBrk="0" fontAlgn="base" hangingPunct="0">
              <a:spcBef>
                <a:spcPct val="0"/>
              </a:spcBef>
              <a:spcAft>
                <a:spcPct val="0"/>
              </a:spcAft>
              <a:defRPr>
                <a:solidFill>
                  <a:schemeClr val="tx1"/>
                </a:solidFill>
                <a:latin typeface="Arial" pitchFamily="34" charset="0"/>
                <a:ea typeface="ヒラギノ角ゴ Pro W3" pitchFamily="125" charset="-128"/>
              </a:defRPr>
            </a:lvl7pPr>
            <a:lvl8pPr marL="3429000" indent="-228600" eaLnBrk="0" fontAlgn="base" hangingPunct="0">
              <a:spcBef>
                <a:spcPct val="0"/>
              </a:spcBef>
              <a:spcAft>
                <a:spcPct val="0"/>
              </a:spcAft>
              <a:defRPr>
                <a:solidFill>
                  <a:schemeClr val="tx1"/>
                </a:solidFill>
                <a:latin typeface="Arial" pitchFamily="34" charset="0"/>
                <a:ea typeface="ヒラギノ角ゴ Pro W3" pitchFamily="125" charset="-128"/>
              </a:defRPr>
            </a:lvl8pPr>
            <a:lvl9pPr marL="3886200" indent="-228600" eaLnBrk="0" fontAlgn="base" hangingPunct="0">
              <a:spcBef>
                <a:spcPct val="0"/>
              </a:spcBef>
              <a:spcAft>
                <a:spcPct val="0"/>
              </a:spcAft>
              <a:defRPr>
                <a:solidFill>
                  <a:schemeClr val="tx1"/>
                </a:solidFill>
                <a:latin typeface="Arial" pitchFamily="34" charset="0"/>
                <a:ea typeface="ヒラギノ角ゴ Pro W3" pitchFamily="125" charset="-128"/>
              </a:defRPr>
            </a:lvl9pPr>
          </a:lstStyle>
          <a:p>
            <a:pPr eaLnBrk="1" hangingPunct="1">
              <a:spcBef>
                <a:spcPct val="20000"/>
              </a:spcBef>
              <a:buFontTx/>
              <a:buChar char="•"/>
            </a:pPr>
            <a:endParaRPr lang="en-US" altLang="en-US" sz="2600" dirty="0"/>
          </a:p>
          <a:p>
            <a:pPr eaLnBrk="1" hangingPunct="1">
              <a:spcBef>
                <a:spcPct val="20000"/>
              </a:spcBef>
              <a:buFontTx/>
              <a:buChar char="•"/>
            </a:pPr>
            <a:endParaRPr lang="en-US" altLang="en-US" sz="2600" dirty="0"/>
          </a:p>
          <a:p>
            <a:pPr eaLnBrk="1" hangingPunct="1">
              <a:spcBef>
                <a:spcPct val="20000"/>
              </a:spcBef>
              <a:buFontTx/>
              <a:buChar char="•"/>
            </a:pPr>
            <a:endParaRPr lang="en-US" altLang="en-US" sz="2600" dirty="0"/>
          </a:p>
          <a:p>
            <a:pPr eaLnBrk="1" hangingPunct="1">
              <a:spcBef>
                <a:spcPct val="20000"/>
              </a:spcBef>
              <a:buFontTx/>
              <a:buChar char="•"/>
            </a:pPr>
            <a:endParaRPr lang="en-US" altLang="en-US" sz="2600" dirty="0"/>
          </a:p>
          <a:p>
            <a:pPr marL="0" indent="0" eaLnBrk="1" hangingPunct="1">
              <a:spcBef>
                <a:spcPct val="20000"/>
              </a:spcBef>
            </a:pPr>
            <a:r>
              <a:rPr lang="en-US" altLang="en-US" sz="2600" dirty="0" smtClean="0"/>
              <a:t/>
            </a:r>
            <a:br>
              <a:rPr lang="en-US" altLang="en-US" sz="2600" dirty="0" smtClean="0"/>
            </a:br>
            <a:endParaRPr lang="en-US" altLang="en-US" sz="2600" dirty="0"/>
          </a:p>
          <a:p>
            <a:pPr eaLnBrk="1" hangingPunct="1">
              <a:spcBef>
                <a:spcPct val="20000"/>
              </a:spcBef>
              <a:buFontTx/>
              <a:buChar char="•"/>
            </a:pPr>
            <a:r>
              <a:rPr lang="en-US" altLang="en-US" sz="2600" dirty="0"/>
              <a:t>Performs as described with function in </a:t>
            </a:r>
            <a:r>
              <a:rPr lang="en-US" altLang="en-US" sz="2600" dirty="0">
                <a:latin typeface="Courier New" pitchFamily="49" charset="0"/>
                <a:cs typeface="Courier New" pitchFamily="49" charset="0"/>
              </a:rPr>
              <a:t>()</a:t>
            </a:r>
          </a:p>
          <a:p>
            <a:pPr eaLnBrk="1" hangingPunct="1">
              <a:spcBef>
                <a:spcPct val="20000"/>
              </a:spcBef>
              <a:buFontTx/>
              <a:buChar char="•"/>
            </a:pPr>
            <a:r>
              <a:rPr lang="en-US" altLang="en-US" sz="2600" dirty="0"/>
              <a:t>Empty </a:t>
            </a:r>
            <a:r>
              <a:rPr lang="en-US" altLang="en-US" sz="2600" dirty="0">
                <a:latin typeface="Courier New" pitchFamily="49" charset="0"/>
                <a:cs typeface="Courier New" pitchFamily="49" charset="0"/>
              </a:rPr>
              <a:t>()</a:t>
            </a:r>
            <a:r>
              <a:rPr lang="en-US" altLang="en-US" sz="2600" dirty="0"/>
              <a:t> instead fires indicated event</a:t>
            </a:r>
          </a:p>
        </p:txBody>
      </p:sp>
      <p:sp>
        <p:nvSpPr>
          <p:cNvPr id="17411"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ヒラギノ角ゴ Pro W3" pitchFamily="125" charset="-128"/>
              </a:defRPr>
            </a:lvl1pPr>
            <a:lvl2pPr marL="742950" indent="-285750" eaLnBrk="0" hangingPunct="0">
              <a:defRPr>
                <a:solidFill>
                  <a:schemeClr val="tx1"/>
                </a:solidFill>
                <a:latin typeface="Arial" pitchFamily="34" charset="0"/>
                <a:ea typeface="ヒラギノ角ゴ Pro W3" pitchFamily="125" charset="-128"/>
              </a:defRPr>
            </a:lvl2pPr>
            <a:lvl3pPr marL="1143000" indent="-228600" eaLnBrk="0" hangingPunct="0">
              <a:defRPr>
                <a:solidFill>
                  <a:schemeClr val="tx1"/>
                </a:solidFill>
                <a:latin typeface="Arial" pitchFamily="34" charset="0"/>
                <a:ea typeface="ヒラギノ角ゴ Pro W3" pitchFamily="125" charset="-128"/>
              </a:defRPr>
            </a:lvl3pPr>
            <a:lvl4pPr marL="1600200" indent="-228600" eaLnBrk="0" hangingPunct="0">
              <a:defRPr>
                <a:solidFill>
                  <a:schemeClr val="tx1"/>
                </a:solidFill>
                <a:latin typeface="Arial" pitchFamily="34" charset="0"/>
                <a:ea typeface="ヒラギノ角ゴ Pro W3" pitchFamily="125" charset="-128"/>
              </a:defRPr>
            </a:lvl4pPr>
            <a:lvl5pPr marL="2057400" indent="-228600" eaLnBrk="0" hangingPunct="0">
              <a:defRPr>
                <a:solidFill>
                  <a:schemeClr val="tx1"/>
                </a:solidFill>
                <a:latin typeface="Arial" pitchFamily="34" charset="0"/>
                <a:ea typeface="ヒラギノ角ゴ Pro W3" pitchFamily="125" charset="-128"/>
              </a:defRPr>
            </a:lvl5pPr>
            <a:lvl6pPr marL="2514600" indent="-228600" eaLnBrk="0" fontAlgn="base" hangingPunct="0">
              <a:spcBef>
                <a:spcPct val="0"/>
              </a:spcBef>
              <a:spcAft>
                <a:spcPct val="0"/>
              </a:spcAft>
              <a:defRPr>
                <a:solidFill>
                  <a:schemeClr val="tx1"/>
                </a:solidFill>
                <a:latin typeface="Arial" pitchFamily="34" charset="0"/>
                <a:ea typeface="ヒラギノ角ゴ Pro W3" pitchFamily="125" charset="-128"/>
              </a:defRPr>
            </a:lvl6pPr>
            <a:lvl7pPr marL="2971800" indent="-228600" eaLnBrk="0" fontAlgn="base" hangingPunct="0">
              <a:spcBef>
                <a:spcPct val="0"/>
              </a:spcBef>
              <a:spcAft>
                <a:spcPct val="0"/>
              </a:spcAft>
              <a:defRPr>
                <a:solidFill>
                  <a:schemeClr val="tx1"/>
                </a:solidFill>
                <a:latin typeface="Arial" pitchFamily="34" charset="0"/>
                <a:ea typeface="ヒラギノ角ゴ Pro W3" pitchFamily="125" charset="-128"/>
              </a:defRPr>
            </a:lvl7pPr>
            <a:lvl8pPr marL="3429000" indent="-228600" eaLnBrk="0" fontAlgn="base" hangingPunct="0">
              <a:spcBef>
                <a:spcPct val="0"/>
              </a:spcBef>
              <a:spcAft>
                <a:spcPct val="0"/>
              </a:spcAft>
              <a:defRPr>
                <a:solidFill>
                  <a:schemeClr val="tx1"/>
                </a:solidFill>
                <a:latin typeface="Arial" pitchFamily="34" charset="0"/>
                <a:ea typeface="ヒラギノ角ゴ Pro W3" pitchFamily="125" charset="-128"/>
              </a:defRPr>
            </a:lvl8pPr>
            <a:lvl9pPr marL="3886200" indent="-228600" eaLnBrk="0" fontAlgn="base" hangingPunct="0">
              <a:spcBef>
                <a:spcPct val="0"/>
              </a:spcBef>
              <a:spcAft>
                <a:spcPct val="0"/>
              </a:spcAft>
              <a:defRPr>
                <a:solidFill>
                  <a:schemeClr val="tx1"/>
                </a:solidFill>
                <a:latin typeface="Arial" pitchFamily="34" charset="0"/>
                <a:ea typeface="ヒラギノ角ゴ Pro W3" pitchFamily="125" charset="-128"/>
              </a:defRPr>
            </a:lvl9pPr>
          </a:lstStyle>
          <a:p>
            <a:pPr eaLnBrk="1" hangingPunct="1"/>
            <a:r>
              <a:rPr lang="en-US" altLang="en-US" smtClean="0"/>
              <a:t>JavaScript, Sixth Edition</a:t>
            </a:r>
          </a:p>
        </p:txBody>
      </p:sp>
      <p:sp>
        <p:nvSpPr>
          <p:cNvPr id="17412"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ヒラギノ角ゴ Pro W3" pitchFamily="125" charset="-128"/>
              </a:defRPr>
            </a:lvl1pPr>
            <a:lvl2pPr marL="742950" indent="-285750" eaLnBrk="0" hangingPunct="0">
              <a:defRPr>
                <a:solidFill>
                  <a:schemeClr val="tx1"/>
                </a:solidFill>
                <a:latin typeface="Arial" pitchFamily="34" charset="0"/>
                <a:ea typeface="ヒラギノ角ゴ Pro W3" pitchFamily="125" charset="-128"/>
              </a:defRPr>
            </a:lvl2pPr>
            <a:lvl3pPr marL="1143000" indent="-228600" eaLnBrk="0" hangingPunct="0">
              <a:defRPr>
                <a:solidFill>
                  <a:schemeClr val="tx1"/>
                </a:solidFill>
                <a:latin typeface="Arial" pitchFamily="34" charset="0"/>
                <a:ea typeface="ヒラギノ角ゴ Pro W3" pitchFamily="125" charset="-128"/>
              </a:defRPr>
            </a:lvl3pPr>
            <a:lvl4pPr marL="1600200" indent="-228600" eaLnBrk="0" hangingPunct="0">
              <a:defRPr>
                <a:solidFill>
                  <a:schemeClr val="tx1"/>
                </a:solidFill>
                <a:latin typeface="Arial" pitchFamily="34" charset="0"/>
                <a:ea typeface="ヒラギノ角ゴ Pro W3" pitchFamily="125" charset="-128"/>
              </a:defRPr>
            </a:lvl4pPr>
            <a:lvl5pPr marL="2057400" indent="-228600" eaLnBrk="0" hangingPunct="0">
              <a:defRPr>
                <a:solidFill>
                  <a:schemeClr val="tx1"/>
                </a:solidFill>
                <a:latin typeface="Arial" pitchFamily="34" charset="0"/>
                <a:ea typeface="ヒラギノ角ゴ Pro W3" pitchFamily="125" charset="-128"/>
              </a:defRPr>
            </a:lvl5pPr>
            <a:lvl6pPr marL="2514600" indent="-228600" eaLnBrk="0" fontAlgn="base" hangingPunct="0">
              <a:spcBef>
                <a:spcPct val="0"/>
              </a:spcBef>
              <a:spcAft>
                <a:spcPct val="0"/>
              </a:spcAft>
              <a:defRPr>
                <a:solidFill>
                  <a:schemeClr val="tx1"/>
                </a:solidFill>
                <a:latin typeface="Arial" pitchFamily="34" charset="0"/>
                <a:ea typeface="ヒラギノ角ゴ Pro W3" pitchFamily="125" charset="-128"/>
              </a:defRPr>
            </a:lvl6pPr>
            <a:lvl7pPr marL="2971800" indent="-228600" eaLnBrk="0" fontAlgn="base" hangingPunct="0">
              <a:spcBef>
                <a:spcPct val="0"/>
              </a:spcBef>
              <a:spcAft>
                <a:spcPct val="0"/>
              </a:spcAft>
              <a:defRPr>
                <a:solidFill>
                  <a:schemeClr val="tx1"/>
                </a:solidFill>
                <a:latin typeface="Arial" pitchFamily="34" charset="0"/>
                <a:ea typeface="ヒラギノ角ゴ Pro W3" pitchFamily="125" charset="-128"/>
              </a:defRPr>
            </a:lvl7pPr>
            <a:lvl8pPr marL="3429000" indent="-228600" eaLnBrk="0" fontAlgn="base" hangingPunct="0">
              <a:spcBef>
                <a:spcPct val="0"/>
              </a:spcBef>
              <a:spcAft>
                <a:spcPct val="0"/>
              </a:spcAft>
              <a:defRPr>
                <a:solidFill>
                  <a:schemeClr val="tx1"/>
                </a:solidFill>
                <a:latin typeface="Arial" pitchFamily="34" charset="0"/>
                <a:ea typeface="ヒラギノ角ゴ Pro W3" pitchFamily="125" charset="-128"/>
              </a:defRPr>
            </a:lvl8pPr>
            <a:lvl9pPr marL="3886200" indent="-228600" eaLnBrk="0" fontAlgn="base" hangingPunct="0">
              <a:spcBef>
                <a:spcPct val="0"/>
              </a:spcBef>
              <a:spcAft>
                <a:spcPct val="0"/>
              </a:spcAft>
              <a:defRPr>
                <a:solidFill>
                  <a:schemeClr val="tx1"/>
                </a:solidFill>
                <a:latin typeface="Arial" pitchFamily="34" charset="0"/>
                <a:ea typeface="ヒラギノ角ゴ Pro W3" pitchFamily="125" charset="-128"/>
              </a:defRPr>
            </a:lvl9pPr>
          </a:lstStyle>
          <a:p>
            <a:pPr eaLnBrk="1" hangingPunct="1"/>
            <a:fld id="{EA2D2129-06EA-4CCA-B44C-3629820B58C8}" type="slidenum">
              <a:rPr lang="en-US" altLang="en-US"/>
              <a:pPr eaLnBrk="1" hangingPunct="1"/>
              <a:t>16</a:t>
            </a:fld>
            <a:endParaRPr lang="en-US" altLang="en-US"/>
          </a:p>
        </p:txBody>
      </p:sp>
      <p:sp>
        <p:nvSpPr>
          <p:cNvPr id="17413" name="Rectangle 4"/>
          <p:cNvSpPr>
            <a:spLocks noGrp="1" noChangeArrowheads="1"/>
          </p:cNvSpPr>
          <p:nvPr>
            <p:ph type="title"/>
          </p:nvPr>
        </p:nvSpPr>
        <p:spPr/>
        <p:txBody>
          <a:bodyPr>
            <a:normAutofit fontScale="90000"/>
          </a:bodyPr>
          <a:lstStyle/>
          <a:p>
            <a:pPr eaLnBrk="1" hangingPunct="1"/>
            <a:r>
              <a:rPr lang="en-US" altLang="en-US" smtClean="0">
                <a:ea typeface="ヒラギノ角ゴ Pro W3" pitchFamily="125" charset="-128"/>
              </a:rPr>
              <a:t>Specifying an Event Handler (cont'd.)</a:t>
            </a:r>
            <a:endParaRPr lang="en-US" altLang="en-US" smtClean="0">
              <a:latin typeface="Courier New" pitchFamily="49" charset="0"/>
              <a:ea typeface="ヒラギノ角ゴ Pro W3" pitchFamily="125" charset="-128"/>
              <a:cs typeface="Courier New" pitchFamily="49" charset="0"/>
            </a:endParaRPr>
          </a:p>
        </p:txBody>
      </p:sp>
      <p:pic>
        <p:nvPicPr>
          <p:cNvPr id="17414" name="Picture 2" descr="Screen Shot 2014-11-06 at 6 Nov   1.17.08 PM.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09600" y="1600518"/>
            <a:ext cx="8001000" cy="271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5" name="TextBox 9"/>
          <p:cNvSpPr txBox="1">
            <a:spLocks noChangeArrowheads="1"/>
          </p:cNvSpPr>
          <p:nvPr/>
        </p:nvSpPr>
        <p:spPr bwMode="auto">
          <a:xfrm>
            <a:off x="2133600" y="4319906"/>
            <a:ext cx="50165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ヒラギノ角ゴ Pro W3" pitchFamily="125" charset="-128"/>
              </a:defRPr>
            </a:lvl1pPr>
            <a:lvl2pPr marL="742950" indent="-285750" eaLnBrk="0" hangingPunct="0">
              <a:defRPr>
                <a:solidFill>
                  <a:schemeClr val="tx1"/>
                </a:solidFill>
                <a:latin typeface="Arial" pitchFamily="34" charset="0"/>
                <a:ea typeface="ヒラギノ角ゴ Pro W3" pitchFamily="125" charset="-128"/>
              </a:defRPr>
            </a:lvl2pPr>
            <a:lvl3pPr marL="1143000" indent="-228600" eaLnBrk="0" hangingPunct="0">
              <a:defRPr>
                <a:solidFill>
                  <a:schemeClr val="tx1"/>
                </a:solidFill>
                <a:latin typeface="Arial" pitchFamily="34" charset="0"/>
                <a:ea typeface="ヒラギノ角ゴ Pro W3" pitchFamily="125" charset="-128"/>
              </a:defRPr>
            </a:lvl3pPr>
            <a:lvl4pPr marL="1600200" indent="-228600" eaLnBrk="0" hangingPunct="0">
              <a:defRPr>
                <a:solidFill>
                  <a:schemeClr val="tx1"/>
                </a:solidFill>
                <a:latin typeface="Arial" pitchFamily="34" charset="0"/>
                <a:ea typeface="ヒラギノ角ゴ Pro W3" pitchFamily="125" charset="-128"/>
              </a:defRPr>
            </a:lvl4pPr>
            <a:lvl5pPr marL="2057400" indent="-228600" eaLnBrk="0" hangingPunct="0">
              <a:defRPr>
                <a:solidFill>
                  <a:schemeClr val="tx1"/>
                </a:solidFill>
                <a:latin typeface="Arial" pitchFamily="34" charset="0"/>
                <a:ea typeface="ヒラギノ角ゴ Pro W3" pitchFamily="125" charset="-128"/>
              </a:defRPr>
            </a:lvl5pPr>
            <a:lvl6pPr marL="2514600" indent="-228600" eaLnBrk="0" fontAlgn="base" hangingPunct="0">
              <a:spcBef>
                <a:spcPct val="0"/>
              </a:spcBef>
              <a:spcAft>
                <a:spcPct val="0"/>
              </a:spcAft>
              <a:defRPr>
                <a:solidFill>
                  <a:schemeClr val="tx1"/>
                </a:solidFill>
                <a:latin typeface="Arial" pitchFamily="34" charset="0"/>
                <a:ea typeface="ヒラギノ角ゴ Pro W3" pitchFamily="125" charset="-128"/>
              </a:defRPr>
            </a:lvl6pPr>
            <a:lvl7pPr marL="2971800" indent="-228600" eaLnBrk="0" fontAlgn="base" hangingPunct="0">
              <a:spcBef>
                <a:spcPct val="0"/>
              </a:spcBef>
              <a:spcAft>
                <a:spcPct val="0"/>
              </a:spcAft>
              <a:defRPr>
                <a:solidFill>
                  <a:schemeClr val="tx1"/>
                </a:solidFill>
                <a:latin typeface="Arial" pitchFamily="34" charset="0"/>
                <a:ea typeface="ヒラギノ角ゴ Pro W3" pitchFamily="125" charset="-128"/>
              </a:defRPr>
            </a:lvl7pPr>
            <a:lvl8pPr marL="3429000" indent="-228600" eaLnBrk="0" fontAlgn="base" hangingPunct="0">
              <a:spcBef>
                <a:spcPct val="0"/>
              </a:spcBef>
              <a:spcAft>
                <a:spcPct val="0"/>
              </a:spcAft>
              <a:defRPr>
                <a:solidFill>
                  <a:schemeClr val="tx1"/>
                </a:solidFill>
                <a:latin typeface="Arial" pitchFamily="34" charset="0"/>
                <a:ea typeface="ヒラギノ角ゴ Pro W3" pitchFamily="125" charset="-128"/>
              </a:defRPr>
            </a:lvl8pPr>
            <a:lvl9pPr marL="3886200" indent="-228600" eaLnBrk="0" fontAlgn="base" hangingPunct="0">
              <a:spcBef>
                <a:spcPct val="0"/>
              </a:spcBef>
              <a:spcAft>
                <a:spcPct val="0"/>
              </a:spcAft>
              <a:defRPr>
                <a:solidFill>
                  <a:schemeClr val="tx1"/>
                </a:solidFill>
                <a:latin typeface="Arial" pitchFamily="34" charset="0"/>
                <a:ea typeface="ヒラギノ角ゴ Pro W3" pitchFamily="125" charset="-128"/>
              </a:defRPr>
            </a:lvl9pPr>
          </a:lstStyle>
          <a:p>
            <a:pPr eaLnBrk="1" hangingPunct="1"/>
            <a:r>
              <a:rPr lang="en-US" altLang="en-US" b="1" dirty="0"/>
              <a:t>Table 12-3</a:t>
            </a:r>
            <a:r>
              <a:rPr lang="en-US" altLang="en-US" dirty="0"/>
              <a:t> jQuery methods for common events</a:t>
            </a:r>
            <a:endParaRPr lang="en-US" altLang="en-US" b="1" dirty="0"/>
          </a:p>
        </p:txBody>
      </p:sp>
    </p:spTree>
    <p:extLst>
      <p:ext uri="{BB962C8B-B14F-4D97-AF65-F5344CB8AC3E}">
        <p14:creationId xmlns:p14="http://schemas.microsoft.com/office/powerpoint/2010/main" val="349531939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5"/>
          <p:cNvSpPr txBox="1">
            <a:spLocks noChangeArrowheads="1"/>
          </p:cNvSpPr>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itchFamily="34" charset="0"/>
                <a:ea typeface="ヒラギノ角ゴ Pro W3" pitchFamily="127" charset="-128"/>
              </a:defRPr>
            </a:lvl1pPr>
            <a:lvl2pPr marL="742950" indent="-285750" eaLnBrk="0" hangingPunct="0">
              <a:defRPr>
                <a:solidFill>
                  <a:schemeClr val="tx1"/>
                </a:solidFill>
                <a:latin typeface="Arial" pitchFamily="34" charset="0"/>
                <a:ea typeface="ヒラギノ角ゴ Pro W3" pitchFamily="127" charset="-128"/>
              </a:defRPr>
            </a:lvl2pPr>
            <a:lvl3pPr marL="1143000" indent="-228600" eaLnBrk="0" hangingPunct="0">
              <a:defRPr>
                <a:solidFill>
                  <a:schemeClr val="tx1"/>
                </a:solidFill>
                <a:latin typeface="Arial" pitchFamily="34" charset="0"/>
                <a:ea typeface="ヒラギノ角ゴ Pro W3" pitchFamily="127" charset="-128"/>
              </a:defRPr>
            </a:lvl3pPr>
            <a:lvl4pPr marL="1600200" indent="-228600" eaLnBrk="0" hangingPunct="0">
              <a:defRPr>
                <a:solidFill>
                  <a:schemeClr val="tx1"/>
                </a:solidFill>
                <a:latin typeface="Arial" pitchFamily="34" charset="0"/>
                <a:ea typeface="ヒラギノ角ゴ Pro W3" pitchFamily="127" charset="-128"/>
              </a:defRPr>
            </a:lvl4pPr>
            <a:lvl5pPr marL="2057400" indent="-228600" eaLnBrk="0" hangingPunct="0">
              <a:defRPr>
                <a:solidFill>
                  <a:schemeClr val="tx1"/>
                </a:solidFill>
                <a:latin typeface="Arial" pitchFamily="34" charset="0"/>
                <a:ea typeface="ヒラギノ角ゴ Pro W3" pitchFamily="127" charset="-128"/>
              </a:defRPr>
            </a:lvl5pPr>
            <a:lvl6pPr marL="2514600" indent="-228600" eaLnBrk="0" fontAlgn="base" hangingPunct="0">
              <a:spcBef>
                <a:spcPct val="0"/>
              </a:spcBef>
              <a:spcAft>
                <a:spcPct val="0"/>
              </a:spcAft>
              <a:defRPr>
                <a:solidFill>
                  <a:schemeClr val="tx1"/>
                </a:solidFill>
                <a:latin typeface="Arial" pitchFamily="34" charset="0"/>
                <a:ea typeface="ヒラギノ角ゴ Pro W3" pitchFamily="127" charset="-128"/>
              </a:defRPr>
            </a:lvl6pPr>
            <a:lvl7pPr marL="2971800" indent="-228600" eaLnBrk="0" fontAlgn="base" hangingPunct="0">
              <a:spcBef>
                <a:spcPct val="0"/>
              </a:spcBef>
              <a:spcAft>
                <a:spcPct val="0"/>
              </a:spcAft>
              <a:defRPr>
                <a:solidFill>
                  <a:schemeClr val="tx1"/>
                </a:solidFill>
                <a:latin typeface="Arial" pitchFamily="34" charset="0"/>
                <a:ea typeface="ヒラギノ角ゴ Pro W3" pitchFamily="127" charset="-128"/>
              </a:defRPr>
            </a:lvl7pPr>
            <a:lvl8pPr marL="3429000" indent="-228600" eaLnBrk="0" fontAlgn="base" hangingPunct="0">
              <a:spcBef>
                <a:spcPct val="0"/>
              </a:spcBef>
              <a:spcAft>
                <a:spcPct val="0"/>
              </a:spcAft>
              <a:defRPr>
                <a:solidFill>
                  <a:schemeClr val="tx1"/>
                </a:solidFill>
                <a:latin typeface="Arial" pitchFamily="34" charset="0"/>
                <a:ea typeface="ヒラギノ角ゴ Pro W3" pitchFamily="127" charset="-128"/>
              </a:defRPr>
            </a:lvl8pPr>
            <a:lvl9pPr marL="3886200" indent="-228600" eaLnBrk="0" fontAlgn="base" hangingPunct="0">
              <a:spcBef>
                <a:spcPct val="0"/>
              </a:spcBef>
              <a:spcAft>
                <a:spcPct val="0"/>
              </a:spcAft>
              <a:defRPr>
                <a:solidFill>
                  <a:schemeClr val="tx1"/>
                </a:solidFill>
                <a:latin typeface="Arial" pitchFamily="34" charset="0"/>
                <a:ea typeface="ヒラギノ角ゴ Pro W3" pitchFamily="127" charset="-128"/>
              </a:defRPr>
            </a:lvl9pPr>
          </a:lstStyle>
          <a:p>
            <a:pPr eaLnBrk="1" hangingPunct="1">
              <a:spcBef>
                <a:spcPct val="20000"/>
              </a:spcBef>
              <a:buFontTx/>
              <a:buChar char="•"/>
            </a:pPr>
            <a:endParaRPr lang="en-US" altLang="en-US" sz="2600"/>
          </a:p>
          <a:p>
            <a:pPr eaLnBrk="1" hangingPunct="1">
              <a:spcBef>
                <a:spcPct val="20000"/>
              </a:spcBef>
              <a:buFontTx/>
              <a:buChar char="•"/>
            </a:pPr>
            <a:endParaRPr lang="en-US" altLang="en-US" sz="2600"/>
          </a:p>
          <a:p>
            <a:pPr eaLnBrk="1" hangingPunct="1">
              <a:spcBef>
                <a:spcPct val="20000"/>
              </a:spcBef>
              <a:buFontTx/>
              <a:buChar char="•"/>
            </a:pPr>
            <a:endParaRPr lang="en-US" altLang="en-US" sz="2600"/>
          </a:p>
          <a:p>
            <a:pPr eaLnBrk="1" hangingPunct="1">
              <a:spcBef>
                <a:spcPct val="20000"/>
              </a:spcBef>
              <a:buFontTx/>
              <a:buChar char="•"/>
            </a:pPr>
            <a:endParaRPr lang="en-US" altLang="en-US" sz="2600"/>
          </a:p>
          <a:p>
            <a:pPr eaLnBrk="1" hangingPunct="1">
              <a:spcBef>
                <a:spcPct val="20000"/>
              </a:spcBef>
              <a:buFontTx/>
              <a:buChar char="•"/>
            </a:pPr>
            <a:endParaRPr lang="en-US" altLang="en-US" sz="2600"/>
          </a:p>
          <a:p>
            <a:pPr eaLnBrk="1" hangingPunct="1">
              <a:spcBef>
                <a:spcPct val="20000"/>
              </a:spcBef>
              <a:buFontTx/>
              <a:buChar char="•"/>
            </a:pPr>
            <a:endParaRPr lang="en-US" altLang="en-US" sz="2600"/>
          </a:p>
          <a:p>
            <a:pPr eaLnBrk="1" hangingPunct="1">
              <a:spcBef>
                <a:spcPct val="20000"/>
              </a:spcBef>
              <a:buFontTx/>
              <a:buChar char="•"/>
            </a:pPr>
            <a:r>
              <a:rPr lang="en-US" altLang="en-US" sz="2600"/>
              <a:t>Performs as described with function in </a:t>
            </a:r>
            <a:r>
              <a:rPr lang="en-US" altLang="en-US" sz="2600">
                <a:latin typeface="Courier New" pitchFamily="49" charset="0"/>
                <a:cs typeface="Courier New" pitchFamily="49" charset="0"/>
              </a:rPr>
              <a:t>()</a:t>
            </a:r>
          </a:p>
          <a:p>
            <a:pPr eaLnBrk="1" hangingPunct="1">
              <a:spcBef>
                <a:spcPct val="20000"/>
              </a:spcBef>
              <a:buFontTx/>
              <a:buChar char="•"/>
            </a:pPr>
            <a:r>
              <a:rPr lang="en-US" altLang="en-US" sz="2600"/>
              <a:t>Empty </a:t>
            </a:r>
            <a:r>
              <a:rPr lang="en-US" altLang="en-US" sz="2600">
                <a:latin typeface="Courier New" pitchFamily="49" charset="0"/>
                <a:cs typeface="Courier New" pitchFamily="49" charset="0"/>
              </a:rPr>
              <a:t>()</a:t>
            </a:r>
            <a:r>
              <a:rPr lang="en-US" altLang="en-US" sz="2600"/>
              <a:t> instead fires indicated event</a:t>
            </a:r>
          </a:p>
        </p:txBody>
      </p:sp>
      <p:sp>
        <p:nvSpPr>
          <p:cNvPr id="17413" name="Rectangle 4"/>
          <p:cNvSpPr>
            <a:spLocks noGrp="1" noChangeArrowheads="1"/>
          </p:cNvSpPr>
          <p:nvPr>
            <p:ph type="title"/>
          </p:nvPr>
        </p:nvSpPr>
        <p:spPr/>
        <p:txBody>
          <a:bodyPr>
            <a:normAutofit/>
          </a:bodyPr>
          <a:lstStyle/>
          <a:p>
            <a:pPr eaLnBrk="1" hangingPunct="1"/>
            <a:r>
              <a:rPr lang="en-US" altLang="en-US" dirty="0" smtClean="0">
                <a:ea typeface="ヒラギノ角ゴ Pro W3" pitchFamily="127" charset="-128"/>
              </a:rPr>
              <a:t>Specifying an Event Handler</a:t>
            </a:r>
            <a:endParaRPr lang="en-US" altLang="en-US" dirty="0" smtClean="0">
              <a:latin typeface="Courier New" pitchFamily="49" charset="0"/>
              <a:ea typeface="ヒラギノ角ゴ Pro W3" pitchFamily="127" charset="-128"/>
              <a:cs typeface="Courier New" pitchFamily="49" charset="0"/>
            </a:endParaRPr>
          </a:p>
        </p:txBody>
      </p:sp>
      <p:pic>
        <p:nvPicPr>
          <p:cNvPr id="17414" name="Picture 2" descr="Screen Shot 2014-11-06 at 6 Nov   1.17.08 PM.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9600" y="1219200"/>
            <a:ext cx="8001000" cy="271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5" name="TextBox 9"/>
          <p:cNvSpPr txBox="1">
            <a:spLocks noChangeArrowheads="1"/>
          </p:cNvSpPr>
          <p:nvPr/>
        </p:nvSpPr>
        <p:spPr bwMode="auto">
          <a:xfrm>
            <a:off x="2133600" y="3927475"/>
            <a:ext cx="50165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ヒラギノ角ゴ Pro W3" pitchFamily="127" charset="-128"/>
              </a:defRPr>
            </a:lvl1pPr>
            <a:lvl2pPr marL="742950" indent="-285750" eaLnBrk="0" hangingPunct="0">
              <a:defRPr>
                <a:solidFill>
                  <a:schemeClr val="tx1"/>
                </a:solidFill>
                <a:latin typeface="Arial" pitchFamily="34" charset="0"/>
                <a:ea typeface="ヒラギノ角ゴ Pro W3" pitchFamily="127" charset="-128"/>
              </a:defRPr>
            </a:lvl2pPr>
            <a:lvl3pPr marL="1143000" indent="-228600" eaLnBrk="0" hangingPunct="0">
              <a:defRPr>
                <a:solidFill>
                  <a:schemeClr val="tx1"/>
                </a:solidFill>
                <a:latin typeface="Arial" pitchFamily="34" charset="0"/>
                <a:ea typeface="ヒラギノ角ゴ Pro W3" pitchFamily="127" charset="-128"/>
              </a:defRPr>
            </a:lvl3pPr>
            <a:lvl4pPr marL="1600200" indent="-228600" eaLnBrk="0" hangingPunct="0">
              <a:defRPr>
                <a:solidFill>
                  <a:schemeClr val="tx1"/>
                </a:solidFill>
                <a:latin typeface="Arial" pitchFamily="34" charset="0"/>
                <a:ea typeface="ヒラギノ角ゴ Pro W3" pitchFamily="127" charset="-128"/>
              </a:defRPr>
            </a:lvl4pPr>
            <a:lvl5pPr marL="2057400" indent="-228600" eaLnBrk="0" hangingPunct="0">
              <a:defRPr>
                <a:solidFill>
                  <a:schemeClr val="tx1"/>
                </a:solidFill>
                <a:latin typeface="Arial" pitchFamily="34" charset="0"/>
                <a:ea typeface="ヒラギノ角ゴ Pro W3" pitchFamily="127" charset="-128"/>
              </a:defRPr>
            </a:lvl5pPr>
            <a:lvl6pPr marL="2514600" indent="-228600" eaLnBrk="0" fontAlgn="base" hangingPunct="0">
              <a:spcBef>
                <a:spcPct val="0"/>
              </a:spcBef>
              <a:spcAft>
                <a:spcPct val="0"/>
              </a:spcAft>
              <a:defRPr>
                <a:solidFill>
                  <a:schemeClr val="tx1"/>
                </a:solidFill>
                <a:latin typeface="Arial" pitchFamily="34" charset="0"/>
                <a:ea typeface="ヒラギノ角ゴ Pro W3" pitchFamily="127" charset="-128"/>
              </a:defRPr>
            </a:lvl6pPr>
            <a:lvl7pPr marL="2971800" indent="-228600" eaLnBrk="0" fontAlgn="base" hangingPunct="0">
              <a:spcBef>
                <a:spcPct val="0"/>
              </a:spcBef>
              <a:spcAft>
                <a:spcPct val="0"/>
              </a:spcAft>
              <a:defRPr>
                <a:solidFill>
                  <a:schemeClr val="tx1"/>
                </a:solidFill>
                <a:latin typeface="Arial" pitchFamily="34" charset="0"/>
                <a:ea typeface="ヒラギノ角ゴ Pro W3" pitchFamily="127" charset="-128"/>
              </a:defRPr>
            </a:lvl7pPr>
            <a:lvl8pPr marL="3429000" indent="-228600" eaLnBrk="0" fontAlgn="base" hangingPunct="0">
              <a:spcBef>
                <a:spcPct val="0"/>
              </a:spcBef>
              <a:spcAft>
                <a:spcPct val="0"/>
              </a:spcAft>
              <a:defRPr>
                <a:solidFill>
                  <a:schemeClr val="tx1"/>
                </a:solidFill>
                <a:latin typeface="Arial" pitchFamily="34" charset="0"/>
                <a:ea typeface="ヒラギノ角ゴ Pro W3" pitchFamily="127" charset="-128"/>
              </a:defRPr>
            </a:lvl8pPr>
            <a:lvl9pPr marL="3886200" indent="-228600" eaLnBrk="0" fontAlgn="base" hangingPunct="0">
              <a:spcBef>
                <a:spcPct val="0"/>
              </a:spcBef>
              <a:spcAft>
                <a:spcPct val="0"/>
              </a:spcAft>
              <a:defRPr>
                <a:solidFill>
                  <a:schemeClr val="tx1"/>
                </a:solidFill>
                <a:latin typeface="Arial" pitchFamily="34" charset="0"/>
                <a:ea typeface="ヒラギノ角ゴ Pro W3" pitchFamily="127" charset="-128"/>
              </a:defRPr>
            </a:lvl9pPr>
          </a:lstStyle>
          <a:p>
            <a:pPr eaLnBrk="1" hangingPunct="1"/>
            <a:r>
              <a:rPr lang="en-US" altLang="en-US" b="1"/>
              <a:t>Table 12-3</a:t>
            </a:r>
            <a:r>
              <a:rPr lang="en-US" altLang="en-US"/>
              <a:t> jQuery methods for common events</a:t>
            </a:r>
            <a:endParaRPr lang="en-US" altLang="en-US" b="1"/>
          </a:p>
        </p:txBody>
      </p:sp>
    </p:spTree>
    <p:extLst>
      <p:ext uri="{BB962C8B-B14F-4D97-AF65-F5344CB8AC3E}">
        <p14:creationId xmlns:p14="http://schemas.microsoft.com/office/powerpoint/2010/main" val="191417642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5"/>
          <p:cNvSpPr txBox="1">
            <a:spLocks noChangeArrowheads="1"/>
          </p:cNvSpPr>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ヒラギノ角ゴ Pro W3" pitchFamily="127" charset="-128"/>
              </a:defRPr>
            </a:lvl1pPr>
            <a:lvl2pPr marL="742950" indent="-285750" eaLnBrk="0" hangingPunct="0">
              <a:defRPr>
                <a:solidFill>
                  <a:schemeClr val="tx1"/>
                </a:solidFill>
                <a:latin typeface="Arial" pitchFamily="34" charset="0"/>
                <a:ea typeface="ヒラギノ角ゴ Pro W3" pitchFamily="127" charset="-128"/>
              </a:defRPr>
            </a:lvl2pPr>
            <a:lvl3pPr marL="1143000" indent="-228600" eaLnBrk="0" hangingPunct="0">
              <a:defRPr>
                <a:solidFill>
                  <a:schemeClr val="tx1"/>
                </a:solidFill>
                <a:latin typeface="Arial" pitchFamily="34" charset="0"/>
                <a:ea typeface="ヒラギノ角ゴ Pro W3" pitchFamily="127" charset="-128"/>
              </a:defRPr>
            </a:lvl3pPr>
            <a:lvl4pPr marL="1600200" indent="-228600" eaLnBrk="0" hangingPunct="0">
              <a:defRPr>
                <a:solidFill>
                  <a:schemeClr val="tx1"/>
                </a:solidFill>
                <a:latin typeface="Arial" pitchFamily="34" charset="0"/>
                <a:ea typeface="ヒラギノ角ゴ Pro W3" pitchFamily="127" charset="-128"/>
              </a:defRPr>
            </a:lvl4pPr>
            <a:lvl5pPr marL="2057400" indent="-228600" eaLnBrk="0" hangingPunct="0">
              <a:defRPr>
                <a:solidFill>
                  <a:schemeClr val="tx1"/>
                </a:solidFill>
                <a:latin typeface="Arial" pitchFamily="34" charset="0"/>
                <a:ea typeface="ヒラギノ角ゴ Pro W3" pitchFamily="127" charset="-128"/>
              </a:defRPr>
            </a:lvl5pPr>
            <a:lvl6pPr marL="2514600" indent="-228600" eaLnBrk="0" fontAlgn="base" hangingPunct="0">
              <a:spcBef>
                <a:spcPct val="0"/>
              </a:spcBef>
              <a:spcAft>
                <a:spcPct val="0"/>
              </a:spcAft>
              <a:defRPr>
                <a:solidFill>
                  <a:schemeClr val="tx1"/>
                </a:solidFill>
                <a:latin typeface="Arial" pitchFamily="34" charset="0"/>
                <a:ea typeface="ヒラギノ角ゴ Pro W3" pitchFamily="127" charset="-128"/>
              </a:defRPr>
            </a:lvl6pPr>
            <a:lvl7pPr marL="2971800" indent="-228600" eaLnBrk="0" fontAlgn="base" hangingPunct="0">
              <a:spcBef>
                <a:spcPct val="0"/>
              </a:spcBef>
              <a:spcAft>
                <a:spcPct val="0"/>
              </a:spcAft>
              <a:defRPr>
                <a:solidFill>
                  <a:schemeClr val="tx1"/>
                </a:solidFill>
                <a:latin typeface="Arial" pitchFamily="34" charset="0"/>
                <a:ea typeface="ヒラギノ角ゴ Pro W3" pitchFamily="127" charset="-128"/>
              </a:defRPr>
            </a:lvl7pPr>
            <a:lvl8pPr marL="3429000" indent="-228600" eaLnBrk="0" fontAlgn="base" hangingPunct="0">
              <a:spcBef>
                <a:spcPct val="0"/>
              </a:spcBef>
              <a:spcAft>
                <a:spcPct val="0"/>
              </a:spcAft>
              <a:defRPr>
                <a:solidFill>
                  <a:schemeClr val="tx1"/>
                </a:solidFill>
                <a:latin typeface="Arial" pitchFamily="34" charset="0"/>
                <a:ea typeface="ヒラギノ角ゴ Pro W3" pitchFamily="127" charset="-128"/>
              </a:defRPr>
            </a:lvl8pPr>
            <a:lvl9pPr marL="3886200" indent="-228600" eaLnBrk="0" fontAlgn="base" hangingPunct="0">
              <a:spcBef>
                <a:spcPct val="0"/>
              </a:spcBef>
              <a:spcAft>
                <a:spcPct val="0"/>
              </a:spcAft>
              <a:defRPr>
                <a:solidFill>
                  <a:schemeClr val="tx1"/>
                </a:solidFill>
                <a:latin typeface="Arial" pitchFamily="34" charset="0"/>
                <a:ea typeface="ヒラギノ角ゴ Pro W3" pitchFamily="127" charset="-128"/>
              </a:defRPr>
            </a:lvl9pPr>
          </a:lstStyle>
          <a:p>
            <a:pPr>
              <a:spcBef>
                <a:spcPct val="20000"/>
              </a:spcBef>
            </a:pPr>
            <a:r>
              <a:rPr lang="en-US" altLang="en-US" sz="2800" baseline="30000" dirty="0" smtClean="0">
                <a:solidFill>
                  <a:srgbClr val="141413"/>
                </a:solidFill>
                <a:latin typeface="CourierNewPSMT" charset="0"/>
              </a:rPr>
              <a:t>$(</a:t>
            </a:r>
            <a:r>
              <a:rPr lang="en-US" altLang="en-US" sz="2800" baseline="30000" dirty="0" smtClean="0">
                <a:solidFill>
                  <a:srgbClr val="007833"/>
                </a:solidFill>
                <a:latin typeface="CourierNewPSMT" charset="0"/>
              </a:rPr>
              <a:t>"</a:t>
            </a:r>
            <a:r>
              <a:rPr lang="en-US" altLang="en-US" sz="2800" baseline="30000" dirty="0" err="1">
                <a:solidFill>
                  <a:srgbClr val="007833"/>
                </a:solidFill>
                <a:latin typeface="CourierNewPSMT" charset="0"/>
              </a:rPr>
              <a:t>form.order</a:t>
            </a:r>
            <a:r>
              <a:rPr lang="en-US" altLang="en-US" sz="2800" baseline="30000" dirty="0">
                <a:solidFill>
                  <a:srgbClr val="007833"/>
                </a:solidFill>
                <a:latin typeface="CourierNewPSMT" charset="0"/>
              </a:rPr>
              <a:t>"</a:t>
            </a:r>
            <a:r>
              <a:rPr lang="en-US" altLang="en-US" sz="2800" baseline="30000" dirty="0">
                <a:solidFill>
                  <a:srgbClr val="141413"/>
                </a:solidFill>
                <a:latin typeface="CourierNewPSMT" charset="0"/>
              </a:rPr>
              <a:t>).submit(</a:t>
            </a:r>
            <a:r>
              <a:rPr lang="en-US" altLang="en-US" sz="2800" baseline="30000" dirty="0" err="1">
                <a:solidFill>
                  <a:srgbClr val="141413"/>
                </a:solidFill>
                <a:latin typeface="CourierNewPSMT" charset="0"/>
              </a:rPr>
              <a:t>validateForm</a:t>
            </a:r>
            <a:r>
              <a:rPr lang="en-US" altLang="en-US" sz="2800" baseline="30000" dirty="0" smtClean="0">
                <a:solidFill>
                  <a:srgbClr val="141413"/>
                </a:solidFill>
                <a:latin typeface="CourierNewPSMT" charset="0"/>
              </a:rPr>
              <a:t>);</a:t>
            </a:r>
          </a:p>
          <a:p>
            <a:pPr>
              <a:spcBef>
                <a:spcPct val="20000"/>
              </a:spcBef>
            </a:pPr>
            <a:r>
              <a:rPr lang="en-US" altLang="en-US" sz="2800" baseline="30000" dirty="0" smtClean="0">
                <a:solidFill>
                  <a:srgbClr val="777877"/>
                </a:solidFill>
                <a:latin typeface="CourierNewPSMT" charset="0"/>
              </a:rPr>
              <a:t>/* </a:t>
            </a:r>
            <a:r>
              <a:rPr lang="en-US" altLang="en-US" sz="2800" baseline="30000" dirty="0">
                <a:solidFill>
                  <a:srgbClr val="777877"/>
                </a:solidFill>
                <a:latin typeface="CourierNewPSMT" charset="0"/>
              </a:rPr>
              <a:t>specifies </a:t>
            </a:r>
            <a:r>
              <a:rPr lang="en-US" altLang="en-US" sz="2800" baseline="30000" dirty="0" err="1">
                <a:solidFill>
                  <a:srgbClr val="777877"/>
                </a:solidFill>
                <a:latin typeface="CourierNewPSMT" charset="0"/>
              </a:rPr>
              <a:t>validateForm</a:t>
            </a:r>
            <a:r>
              <a:rPr lang="en-US" altLang="en-US" sz="2800" baseline="30000" dirty="0">
                <a:solidFill>
                  <a:srgbClr val="777877"/>
                </a:solidFill>
                <a:latin typeface="CourierNewPSMT" charset="0"/>
              </a:rPr>
              <a:t>() as event handler when </a:t>
            </a:r>
            <a:r>
              <a:rPr lang="en-US" altLang="en-US" sz="2800" baseline="30000" dirty="0" smtClean="0">
                <a:solidFill>
                  <a:srgbClr val="777877"/>
                </a:solidFill>
                <a:latin typeface="CourierNewPSMT" charset="0"/>
              </a:rPr>
              <a:t>the</a:t>
            </a:r>
            <a:r>
              <a:rPr lang="en-US" altLang="en-US" sz="2800" dirty="0" smtClean="0">
                <a:solidFill>
                  <a:srgbClr val="777877"/>
                </a:solidFill>
                <a:latin typeface="CourierNewPSMT" charset="0"/>
              </a:rPr>
              <a:t> </a:t>
            </a:r>
            <a:r>
              <a:rPr lang="en-US" altLang="en-US" sz="2800" baseline="30000" dirty="0" smtClean="0">
                <a:solidFill>
                  <a:srgbClr val="777877"/>
                </a:solidFill>
                <a:latin typeface="CourierNewPSMT" charset="0"/>
              </a:rPr>
              <a:t>form</a:t>
            </a:r>
            <a:r>
              <a:rPr lang="en-US" altLang="en-US" sz="2800" baseline="30000" dirty="0" smtClean="0">
                <a:solidFill>
                  <a:srgbClr val="007833"/>
                </a:solidFill>
                <a:latin typeface="CourierNewPSMT" charset="0"/>
              </a:rPr>
              <a:t> </a:t>
            </a:r>
            <a:r>
              <a:rPr lang="en-US" altLang="en-US" sz="2800" baseline="30000" dirty="0">
                <a:solidFill>
                  <a:srgbClr val="777877"/>
                </a:solidFill>
                <a:latin typeface="CourierNewPSMT" charset="0"/>
              </a:rPr>
              <a:t>is submitted */</a:t>
            </a:r>
          </a:p>
          <a:p>
            <a:pPr>
              <a:spcBef>
                <a:spcPct val="20000"/>
              </a:spcBef>
            </a:pPr>
            <a:endParaRPr lang="en-US" altLang="en-US" sz="2800" baseline="30000" dirty="0" smtClean="0">
              <a:solidFill>
                <a:srgbClr val="007833"/>
              </a:solidFill>
              <a:latin typeface="CourierNewPSMT" charset="0"/>
            </a:endParaRPr>
          </a:p>
          <a:p>
            <a:pPr>
              <a:spcBef>
                <a:spcPct val="20000"/>
              </a:spcBef>
            </a:pPr>
            <a:r>
              <a:rPr lang="en-US" altLang="en-US" sz="2800" baseline="30000" dirty="0" smtClean="0">
                <a:solidFill>
                  <a:srgbClr val="141413"/>
                </a:solidFill>
                <a:latin typeface="CourierNewPSMT" charset="0"/>
              </a:rPr>
              <a:t>$(</a:t>
            </a:r>
            <a:r>
              <a:rPr lang="en-US" altLang="en-US" sz="2800" baseline="30000" dirty="0" smtClean="0">
                <a:solidFill>
                  <a:srgbClr val="007833"/>
                </a:solidFill>
                <a:latin typeface="CourierNewPSMT" charset="0"/>
              </a:rPr>
              <a:t>"</a:t>
            </a:r>
            <a:r>
              <a:rPr lang="en-US" altLang="en-US" sz="2800" baseline="30000" dirty="0" err="1">
                <a:solidFill>
                  <a:srgbClr val="007833"/>
                </a:solidFill>
                <a:latin typeface="CourierNewPSMT" charset="0"/>
              </a:rPr>
              <a:t>form.order</a:t>
            </a:r>
            <a:r>
              <a:rPr lang="en-US" altLang="en-US" sz="2800" baseline="30000" dirty="0">
                <a:solidFill>
                  <a:srgbClr val="007833"/>
                </a:solidFill>
                <a:latin typeface="CourierNewPSMT" charset="0"/>
              </a:rPr>
              <a:t>"</a:t>
            </a:r>
            <a:r>
              <a:rPr lang="en-US" altLang="en-US" sz="2800" baseline="30000" dirty="0">
                <a:solidFill>
                  <a:srgbClr val="141413"/>
                </a:solidFill>
                <a:latin typeface="CourierNewPSMT" charset="0"/>
              </a:rPr>
              <a:t>).submit();</a:t>
            </a:r>
          </a:p>
          <a:p>
            <a:pPr>
              <a:spcBef>
                <a:spcPct val="20000"/>
              </a:spcBef>
            </a:pPr>
            <a:r>
              <a:rPr lang="en-US" altLang="en-US" sz="2800" baseline="30000" dirty="0" smtClean="0">
                <a:solidFill>
                  <a:srgbClr val="777877"/>
                </a:solidFill>
                <a:latin typeface="CourierNewPSMT" charset="0"/>
              </a:rPr>
              <a:t>/* </a:t>
            </a:r>
            <a:r>
              <a:rPr lang="en-US" altLang="en-US" sz="2800" baseline="30000" dirty="0">
                <a:solidFill>
                  <a:srgbClr val="777877"/>
                </a:solidFill>
                <a:latin typeface="CourierNewPSMT" charset="0"/>
              </a:rPr>
              <a:t>fires submit event on form */</a:t>
            </a:r>
            <a:endParaRPr lang="en-US" altLang="en-US" sz="2600" dirty="0"/>
          </a:p>
        </p:txBody>
      </p:sp>
      <p:sp>
        <p:nvSpPr>
          <p:cNvPr id="18437" name="Rectangle 4"/>
          <p:cNvSpPr>
            <a:spLocks noGrp="1" noChangeArrowheads="1"/>
          </p:cNvSpPr>
          <p:nvPr>
            <p:ph type="title"/>
          </p:nvPr>
        </p:nvSpPr>
        <p:spPr/>
        <p:txBody>
          <a:bodyPr>
            <a:normAutofit/>
          </a:bodyPr>
          <a:lstStyle/>
          <a:p>
            <a:pPr eaLnBrk="1" hangingPunct="1"/>
            <a:r>
              <a:rPr lang="en-US" altLang="en-US" dirty="0" smtClean="0">
                <a:ea typeface="ヒラギノ角ゴ Pro W3" pitchFamily="127" charset="-128"/>
              </a:rPr>
              <a:t>Specifying an Event Handler</a:t>
            </a:r>
            <a:endParaRPr lang="en-US" altLang="en-US" dirty="0" smtClean="0">
              <a:latin typeface="Courier New" pitchFamily="49" charset="0"/>
              <a:ea typeface="ヒラギノ角ゴ Pro W3" pitchFamily="127" charset="-128"/>
              <a:cs typeface="Courier New" pitchFamily="49" charset="0"/>
            </a:endParaRPr>
          </a:p>
        </p:txBody>
      </p:sp>
    </p:spTree>
    <p:extLst>
      <p:ext uri="{BB962C8B-B14F-4D97-AF65-F5344CB8AC3E}">
        <p14:creationId xmlns:p14="http://schemas.microsoft.com/office/powerpoint/2010/main" val="388855051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4"/>
          <p:cNvSpPr>
            <a:spLocks noGrp="1" noChangeArrowheads="1"/>
          </p:cNvSpPr>
          <p:nvPr>
            <p:ph type="title"/>
          </p:nvPr>
        </p:nvSpPr>
        <p:spPr/>
        <p:txBody>
          <a:bodyPr>
            <a:normAutofit/>
          </a:bodyPr>
          <a:lstStyle/>
          <a:p>
            <a:pPr eaLnBrk="1" hangingPunct="1"/>
            <a:r>
              <a:rPr lang="en-US" altLang="en-US" dirty="0" smtClean="0">
                <a:ea typeface="ヒラギノ角ゴ Pro W3" pitchFamily="127" charset="-128"/>
              </a:rPr>
              <a:t>Specifying an Event Handler</a:t>
            </a:r>
            <a:endParaRPr lang="en-US" altLang="en-US" dirty="0" smtClean="0">
              <a:latin typeface="Courier New" pitchFamily="49" charset="0"/>
              <a:ea typeface="ヒラギノ角ゴ Pro W3" pitchFamily="127" charset="-128"/>
              <a:cs typeface="Courier New" pitchFamily="49" charset="0"/>
            </a:endParaRPr>
          </a:p>
        </p:txBody>
      </p:sp>
      <p:pic>
        <p:nvPicPr>
          <p:cNvPr id="19461" name="Picture 3" descr="Screen Shot 2014-11-06 at 6 Nov   1.17.16 PM.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9600" y="1600200"/>
            <a:ext cx="80010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2" name="TextBox 8"/>
          <p:cNvSpPr txBox="1">
            <a:spLocks noChangeArrowheads="1"/>
          </p:cNvSpPr>
          <p:nvPr/>
        </p:nvSpPr>
        <p:spPr bwMode="auto">
          <a:xfrm>
            <a:off x="2413000" y="3821112"/>
            <a:ext cx="3759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ヒラギノ角ゴ Pro W3" pitchFamily="127" charset="-128"/>
              </a:defRPr>
            </a:lvl1pPr>
            <a:lvl2pPr marL="742950" indent="-285750" eaLnBrk="0" hangingPunct="0">
              <a:defRPr>
                <a:solidFill>
                  <a:schemeClr val="tx1"/>
                </a:solidFill>
                <a:latin typeface="Arial" pitchFamily="34" charset="0"/>
                <a:ea typeface="ヒラギノ角ゴ Pro W3" pitchFamily="127" charset="-128"/>
              </a:defRPr>
            </a:lvl2pPr>
            <a:lvl3pPr marL="1143000" indent="-228600" eaLnBrk="0" hangingPunct="0">
              <a:defRPr>
                <a:solidFill>
                  <a:schemeClr val="tx1"/>
                </a:solidFill>
                <a:latin typeface="Arial" pitchFamily="34" charset="0"/>
                <a:ea typeface="ヒラギノ角ゴ Pro W3" pitchFamily="127" charset="-128"/>
              </a:defRPr>
            </a:lvl3pPr>
            <a:lvl4pPr marL="1600200" indent="-228600" eaLnBrk="0" hangingPunct="0">
              <a:defRPr>
                <a:solidFill>
                  <a:schemeClr val="tx1"/>
                </a:solidFill>
                <a:latin typeface="Arial" pitchFamily="34" charset="0"/>
                <a:ea typeface="ヒラギノ角ゴ Pro W3" pitchFamily="127" charset="-128"/>
              </a:defRPr>
            </a:lvl4pPr>
            <a:lvl5pPr marL="2057400" indent="-228600" eaLnBrk="0" hangingPunct="0">
              <a:defRPr>
                <a:solidFill>
                  <a:schemeClr val="tx1"/>
                </a:solidFill>
                <a:latin typeface="Arial" pitchFamily="34" charset="0"/>
                <a:ea typeface="ヒラギノ角ゴ Pro W3" pitchFamily="127" charset="-128"/>
              </a:defRPr>
            </a:lvl5pPr>
            <a:lvl6pPr marL="2514600" indent="-228600" eaLnBrk="0" fontAlgn="base" hangingPunct="0">
              <a:spcBef>
                <a:spcPct val="0"/>
              </a:spcBef>
              <a:spcAft>
                <a:spcPct val="0"/>
              </a:spcAft>
              <a:defRPr>
                <a:solidFill>
                  <a:schemeClr val="tx1"/>
                </a:solidFill>
                <a:latin typeface="Arial" pitchFamily="34" charset="0"/>
                <a:ea typeface="ヒラギノ角ゴ Pro W3" pitchFamily="127" charset="-128"/>
              </a:defRPr>
            </a:lvl6pPr>
            <a:lvl7pPr marL="2971800" indent="-228600" eaLnBrk="0" fontAlgn="base" hangingPunct="0">
              <a:spcBef>
                <a:spcPct val="0"/>
              </a:spcBef>
              <a:spcAft>
                <a:spcPct val="0"/>
              </a:spcAft>
              <a:defRPr>
                <a:solidFill>
                  <a:schemeClr val="tx1"/>
                </a:solidFill>
                <a:latin typeface="Arial" pitchFamily="34" charset="0"/>
                <a:ea typeface="ヒラギノ角ゴ Pro W3" pitchFamily="127" charset="-128"/>
              </a:defRPr>
            </a:lvl7pPr>
            <a:lvl8pPr marL="3429000" indent="-228600" eaLnBrk="0" fontAlgn="base" hangingPunct="0">
              <a:spcBef>
                <a:spcPct val="0"/>
              </a:spcBef>
              <a:spcAft>
                <a:spcPct val="0"/>
              </a:spcAft>
              <a:defRPr>
                <a:solidFill>
                  <a:schemeClr val="tx1"/>
                </a:solidFill>
                <a:latin typeface="Arial" pitchFamily="34" charset="0"/>
                <a:ea typeface="ヒラギノ角ゴ Pro W3" pitchFamily="127" charset="-128"/>
              </a:defRPr>
            </a:lvl8pPr>
            <a:lvl9pPr marL="3886200" indent="-228600" eaLnBrk="0" fontAlgn="base" hangingPunct="0">
              <a:spcBef>
                <a:spcPct val="0"/>
              </a:spcBef>
              <a:spcAft>
                <a:spcPct val="0"/>
              </a:spcAft>
              <a:defRPr>
                <a:solidFill>
                  <a:schemeClr val="tx1"/>
                </a:solidFill>
                <a:latin typeface="Arial" pitchFamily="34" charset="0"/>
                <a:ea typeface="ヒラギノ角ゴ Pro W3" pitchFamily="127" charset="-128"/>
              </a:defRPr>
            </a:lvl9pPr>
          </a:lstStyle>
          <a:p>
            <a:pPr eaLnBrk="1" hangingPunct="1"/>
            <a:r>
              <a:rPr lang="en-US" altLang="en-US" b="1" dirty="0"/>
              <a:t>Table 12-4</a:t>
            </a:r>
            <a:r>
              <a:rPr lang="en-US" altLang="en-US" dirty="0"/>
              <a:t> jQuery event properties</a:t>
            </a:r>
            <a:endParaRPr lang="en-US" altLang="en-US" b="1" dirty="0"/>
          </a:p>
        </p:txBody>
      </p:sp>
    </p:spTree>
    <p:extLst>
      <p:ext uri="{BB962C8B-B14F-4D97-AF65-F5344CB8AC3E}">
        <p14:creationId xmlns:p14="http://schemas.microsoft.com/office/powerpoint/2010/main" val="43011943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Rectangle 5"/>
          <p:cNvSpPr>
            <a:spLocks noGrp="1" noChangeArrowheads="1"/>
          </p:cNvSpPr>
          <p:nvPr>
            <p:ph idx="1"/>
          </p:nvPr>
        </p:nvSpPr>
        <p:spPr/>
        <p:txBody>
          <a:bodyPr/>
          <a:lstStyle/>
          <a:p>
            <a:pPr eaLnBrk="1" hangingPunct="1"/>
            <a:r>
              <a:rPr lang="en-US" altLang="en-US" dirty="0" err="1" smtClean="0">
                <a:ea typeface="ヒラギノ角ゴ Pro W3" pitchFamily="127" charset="-128"/>
              </a:rPr>
              <a:t>jQuery</a:t>
            </a:r>
            <a:endParaRPr lang="en-US" altLang="en-US" dirty="0" smtClean="0">
              <a:ea typeface="ヒラギノ角ゴ Pro W3" pitchFamily="127" charset="-128"/>
            </a:endParaRPr>
          </a:p>
          <a:p>
            <a:pPr lvl="1" eaLnBrk="1" hangingPunct="1"/>
            <a:r>
              <a:rPr lang="en-US" altLang="en-US" dirty="0" smtClean="0">
                <a:ea typeface="ヒラギノ角ゴ Pro W3" pitchFamily="127" charset="-128"/>
              </a:rPr>
              <a:t>Commonly used library</a:t>
            </a:r>
          </a:p>
          <a:p>
            <a:pPr lvl="1" eaLnBrk="1" hangingPunct="1"/>
            <a:r>
              <a:rPr lang="en-US" altLang="en-US" dirty="0" smtClean="0">
                <a:ea typeface="ヒラギノ角ゴ Pro W3" pitchFamily="127" charset="-128"/>
              </a:rPr>
              <a:t>Enables developers to implement common JavaScript tasks with minimal code</a:t>
            </a:r>
          </a:p>
          <a:p>
            <a:pPr lvl="1"/>
            <a:r>
              <a:rPr lang="en-US" altLang="en-US" dirty="0" smtClean="0">
                <a:ea typeface="ヒラギノ角ゴ Pro W3" pitchFamily="127" charset="-128"/>
              </a:rPr>
              <a:t>Documentation, tutorials and downloads are available at </a:t>
            </a:r>
            <a:r>
              <a:rPr lang="en-US" altLang="en-US" dirty="0" smtClean="0">
                <a:ea typeface="ヒラギノ角ゴ Pro W3" pitchFamily="127" charset="-128"/>
                <a:hlinkClick r:id="rId3"/>
              </a:rPr>
              <a:t>https://jquery.com</a:t>
            </a:r>
            <a:endParaRPr lang="en-US" altLang="en-US" dirty="0" smtClean="0">
              <a:ea typeface="ヒラギノ角ゴ Pro W3" pitchFamily="127" charset="-128"/>
            </a:endParaRPr>
          </a:p>
          <a:p>
            <a:pPr lvl="1"/>
            <a:endParaRPr lang="en-US" altLang="en-US" dirty="0" smtClean="0">
              <a:ea typeface="ヒラギノ角ゴ Pro W3" pitchFamily="127" charset="-128"/>
            </a:endParaRPr>
          </a:p>
        </p:txBody>
      </p:sp>
      <p:sp>
        <p:nvSpPr>
          <p:cNvPr id="5124" name="Rectangle 4"/>
          <p:cNvSpPr>
            <a:spLocks noGrp="1" noChangeArrowheads="1"/>
          </p:cNvSpPr>
          <p:nvPr>
            <p:ph type="title"/>
          </p:nvPr>
        </p:nvSpPr>
        <p:spPr/>
        <p:txBody>
          <a:bodyPr/>
          <a:lstStyle/>
          <a:p>
            <a:pPr eaLnBrk="1" hangingPunct="1"/>
            <a:r>
              <a:rPr lang="en-US" altLang="en-US" smtClean="0">
                <a:ea typeface="ヒラギノ角ゴ Pro W3" pitchFamily="127" charset="-128"/>
              </a:rPr>
              <a:t>Introduction to jQuery</a:t>
            </a:r>
          </a:p>
        </p:txBody>
      </p:sp>
    </p:spTree>
    <p:extLst>
      <p:ext uri="{BB962C8B-B14F-4D97-AF65-F5344CB8AC3E}">
        <p14:creationId xmlns:p14="http://schemas.microsoft.com/office/powerpoint/2010/main" val="427241258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Return to “script.js” in Notepad ++</a:t>
            </a:r>
          </a:p>
          <a:p>
            <a:r>
              <a:rPr lang="en-US" dirty="0" smtClean="0"/>
              <a:t>Enter the code on pages 823 and 824 to create new functions and an event listener using jQuery.</a:t>
            </a:r>
            <a:endParaRPr lang="en-US" dirty="0"/>
          </a:p>
        </p:txBody>
      </p:sp>
      <p:sp>
        <p:nvSpPr>
          <p:cNvPr id="3" name="Title 2"/>
          <p:cNvSpPr>
            <a:spLocks noGrp="1"/>
          </p:cNvSpPr>
          <p:nvPr>
            <p:ph type="title"/>
          </p:nvPr>
        </p:nvSpPr>
        <p:spPr/>
        <p:txBody>
          <a:bodyPr/>
          <a:lstStyle/>
          <a:p>
            <a:r>
              <a:rPr lang="en-US" u="sng" dirty="0" smtClean="0"/>
              <a:t>Exercise</a:t>
            </a:r>
            <a:r>
              <a:rPr lang="en-US" dirty="0" smtClean="0"/>
              <a:t>: Life on Rocks</a:t>
            </a:r>
            <a:endParaRPr lang="en-US" dirty="0"/>
          </a:p>
        </p:txBody>
      </p:sp>
    </p:spTree>
    <p:extLst>
      <p:ext uri="{BB962C8B-B14F-4D97-AF65-F5344CB8AC3E}">
        <p14:creationId xmlns:p14="http://schemas.microsoft.com/office/powerpoint/2010/main" val="200250600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What is the first step in using jQuery in a project?</a:t>
            </a:r>
          </a:p>
          <a:p>
            <a:endParaRPr lang="en-US" dirty="0"/>
          </a:p>
          <a:p>
            <a:r>
              <a:rPr lang="en-US" dirty="0" smtClean="0"/>
              <a:t>How does every jQuery statement start?</a:t>
            </a:r>
          </a:p>
          <a:p>
            <a:endParaRPr lang="en-US" dirty="0"/>
          </a:p>
          <a:p>
            <a:r>
              <a:rPr lang="en-US" dirty="0" smtClean="0"/>
              <a:t>How do you select elements in jQuery?</a:t>
            </a:r>
            <a:endParaRPr lang="en-US" dirty="0"/>
          </a:p>
        </p:txBody>
      </p:sp>
      <p:sp>
        <p:nvSpPr>
          <p:cNvPr id="3" name="Title 2"/>
          <p:cNvSpPr>
            <a:spLocks noGrp="1"/>
          </p:cNvSpPr>
          <p:nvPr>
            <p:ph type="title"/>
          </p:nvPr>
        </p:nvSpPr>
        <p:spPr/>
        <p:txBody>
          <a:bodyPr/>
          <a:lstStyle/>
          <a:p>
            <a:r>
              <a:rPr lang="en-US" u="sng" dirty="0" smtClean="0"/>
              <a:t>Short Quiz 1</a:t>
            </a:r>
            <a:endParaRPr lang="en-US" u="sng" dirty="0"/>
          </a:p>
        </p:txBody>
      </p:sp>
    </p:spTree>
    <p:extLst>
      <p:ext uri="{BB962C8B-B14F-4D97-AF65-F5344CB8AC3E}">
        <p14:creationId xmlns:p14="http://schemas.microsoft.com/office/powerpoint/2010/main" val="261666383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5" name="Rectangle 5"/>
          <p:cNvSpPr>
            <a:spLocks noGrp="1" noChangeArrowheads="1"/>
          </p:cNvSpPr>
          <p:nvPr>
            <p:ph idx="1"/>
          </p:nvPr>
        </p:nvSpPr>
        <p:spPr/>
        <p:txBody>
          <a:bodyPr/>
          <a:lstStyle/>
          <a:p>
            <a:pPr eaLnBrk="1" hangingPunct="1"/>
            <a:r>
              <a:rPr lang="en-US" altLang="en-US" smtClean="0">
                <a:ea typeface="ヒラギノ角ゴ Pro W3" pitchFamily="127" charset="-128"/>
              </a:rPr>
              <a:t>jQuery includes visual animation methods</a:t>
            </a:r>
          </a:p>
        </p:txBody>
      </p:sp>
      <p:sp>
        <p:nvSpPr>
          <p:cNvPr id="20484" name="Rectangle 4"/>
          <p:cNvSpPr>
            <a:spLocks noGrp="1" noChangeArrowheads="1"/>
          </p:cNvSpPr>
          <p:nvPr>
            <p:ph type="title"/>
          </p:nvPr>
        </p:nvSpPr>
        <p:spPr/>
        <p:txBody>
          <a:bodyPr/>
          <a:lstStyle/>
          <a:p>
            <a:pPr eaLnBrk="1" hangingPunct="1"/>
            <a:r>
              <a:rPr lang="en-US" altLang="en-US" smtClean="0">
                <a:ea typeface="ヒラギノ角ゴ Pro W3" pitchFamily="127" charset="-128"/>
              </a:rPr>
              <a:t>Using jQuery Built-in Effects</a:t>
            </a:r>
            <a:endParaRPr lang="en-US" altLang="en-US" smtClean="0">
              <a:latin typeface="Courier New" pitchFamily="49" charset="0"/>
              <a:ea typeface="ヒラギノ角ゴ Pro W3" pitchFamily="127" charset="-128"/>
              <a:cs typeface="Courier New" pitchFamily="49" charset="0"/>
            </a:endParaRPr>
          </a:p>
        </p:txBody>
      </p:sp>
      <p:pic>
        <p:nvPicPr>
          <p:cNvPr id="20486" name="Picture 1" descr="Screen Shot 2014-11-06 at 6 Nov   1.22.42 PM.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7200" y="2133600"/>
            <a:ext cx="8001000" cy="3316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7" name="TextBox 6"/>
          <p:cNvSpPr txBox="1">
            <a:spLocks noChangeArrowheads="1"/>
          </p:cNvSpPr>
          <p:nvPr/>
        </p:nvSpPr>
        <p:spPr bwMode="auto">
          <a:xfrm>
            <a:off x="1981200" y="5421313"/>
            <a:ext cx="40544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ヒラギノ角ゴ Pro W3" pitchFamily="127" charset="-128"/>
              </a:defRPr>
            </a:lvl1pPr>
            <a:lvl2pPr marL="742950" indent="-285750" eaLnBrk="0" hangingPunct="0">
              <a:defRPr>
                <a:solidFill>
                  <a:schemeClr val="tx1"/>
                </a:solidFill>
                <a:latin typeface="Arial" pitchFamily="34" charset="0"/>
                <a:ea typeface="ヒラギノ角ゴ Pro W3" pitchFamily="127" charset="-128"/>
              </a:defRPr>
            </a:lvl2pPr>
            <a:lvl3pPr marL="1143000" indent="-228600" eaLnBrk="0" hangingPunct="0">
              <a:defRPr>
                <a:solidFill>
                  <a:schemeClr val="tx1"/>
                </a:solidFill>
                <a:latin typeface="Arial" pitchFamily="34" charset="0"/>
                <a:ea typeface="ヒラギノ角ゴ Pro W3" pitchFamily="127" charset="-128"/>
              </a:defRPr>
            </a:lvl3pPr>
            <a:lvl4pPr marL="1600200" indent="-228600" eaLnBrk="0" hangingPunct="0">
              <a:defRPr>
                <a:solidFill>
                  <a:schemeClr val="tx1"/>
                </a:solidFill>
                <a:latin typeface="Arial" pitchFamily="34" charset="0"/>
                <a:ea typeface="ヒラギノ角ゴ Pro W3" pitchFamily="127" charset="-128"/>
              </a:defRPr>
            </a:lvl4pPr>
            <a:lvl5pPr marL="2057400" indent="-228600" eaLnBrk="0" hangingPunct="0">
              <a:defRPr>
                <a:solidFill>
                  <a:schemeClr val="tx1"/>
                </a:solidFill>
                <a:latin typeface="Arial" pitchFamily="34" charset="0"/>
                <a:ea typeface="ヒラギノ角ゴ Pro W3" pitchFamily="127" charset="-128"/>
              </a:defRPr>
            </a:lvl5pPr>
            <a:lvl6pPr marL="2514600" indent="-228600" eaLnBrk="0" fontAlgn="base" hangingPunct="0">
              <a:spcBef>
                <a:spcPct val="0"/>
              </a:spcBef>
              <a:spcAft>
                <a:spcPct val="0"/>
              </a:spcAft>
              <a:defRPr>
                <a:solidFill>
                  <a:schemeClr val="tx1"/>
                </a:solidFill>
                <a:latin typeface="Arial" pitchFamily="34" charset="0"/>
                <a:ea typeface="ヒラギノ角ゴ Pro W3" pitchFamily="127" charset="-128"/>
              </a:defRPr>
            </a:lvl6pPr>
            <a:lvl7pPr marL="2971800" indent="-228600" eaLnBrk="0" fontAlgn="base" hangingPunct="0">
              <a:spcBef>
                <a:spcPct val="0"/>
              </a:spcBef>
              <a:spcAft>
                <a:spcPct val="0"/>
              </a:spcAft>
              <a:defRPr>
                <a:solidFill>
                  <a:schemeClr val="tx1"/>
                </a:solidFill>
                <a:latin typeface="Arial" pitchFamily="34" charset="0"/>
                <a:ea typeface="ヒラギノ角ゴ Pro W3" pitchFamily="127" charset="-128"/>
              </a:defRPr>
            </a:lvl7pPr>
            <a:lvl8pPr marL="3429000" indent="-228600" eaLnBrk="0" fontAlgn="base" hangingPunct="0">
              <a:spcBef>
                <a:spcPct val="0"/>
              </a:spcBef>
              <a:spcAft>
                <a:spcPct val="0"/>
              </a:spcAft>
              <a:defRPr>
                <a:solidFill>
                  <a:schemeClr val="tx1"/>
                </a:solidFill>
                <a:latin typeface="Arial" pitchFamily="34" charset="0"/>
                <a:ea typeface="ヒラギノ角ゴ Pro W3" pitchFamily="127" charset="-128"/>
              </a:defRPr>
            </a:lvl8pPr>
            <a:lvl9pPr marL="3886200" indent="-228600" eaLnBrk="0" fontAlgn="base" hangingPunct="0">
              <a:spcBef>
                <a:spcPct val="0"/>
              </a:spcBef>
              <a:spcAft>
                <a:spcPct val="0"/>
              </a:spcAft>
              <a:defRPr>
                <a:solidFill>
                  <a:schemeClr val="tx1"/>
                </a:solidFill>
                <a:latin typeface="Arial" pitchFamily="34" charset="0"/>
                <a:ea typeface="ヒラギノ角ゴ Pro W3" pitchFamily="127" charset="-128"/>
              </a:defRPr>
            </a:lvl9pPr>
          </a:lstStyle>
          <a:p>
            <a:pPr eaLnBrk="1" hangingPunct="1"/>
            <a:r>
              <a:rPr lang="en-US" altLang="en-US" b="1"/>
              <a:t>Table 12-4</a:t>
            </a:r>
            <a:r>
              <a:rPr lang="en-US" altLang="en-US"/>
              <a:t> jQuery animation methods</a:t>
            </a:r>
            <a:endParaRPr lang="en-US" altLang="en-US" b="1"/>
          </a:p>
        </p:txBody>
      </p:sp>
    </p:spTree>
    <p:extLst>
      <p:ext uri="{BB962C8B-B14F-4D97-AF65-F5344CB8AC3E}">
        <p14:creationId xmlns:p14="http://schemas.microsoft.com/office/powerpoint/2010/main" val="176514207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9" name="Rectangle 5"/>
          <p:cNvSpPr>
            <a:spLocks noGrp="1" noChangeArrowheads="1"/>
          </p:cNvSpPr>
          <p:nvPr>
            <p:ph idx="1"/>
          </p:nvPr>
        </p:nvSpPr>
        <p:spPr/>
        <p:txBody>
          <a:bodyPr/>
          <a:lstStyle/>
          <a:p>
            <a:pPr eaLnBrk="1" hangingPunct="1"/>
            <a:r>
              <a:rPr lang="en-US" altLang="en-US" dirty="0" smtClean="0">
                <a:ea typeface="ヒラギノ角ゴ Pro W3" pitchFamily="127" charset="-128"/>
              </a:rPr>
              <a:t>All methods take </a:t>
            </a:r>
            <a:r>
              <a:rPr lang="en-US" altLang="en-US" dirty="0" smtClean="0">
                <a:ea typeface="ヒラギノ角ゴ Pro W3" pitchFamily="127" charset="-128"/>
              </a:rPr>
              <a:t>a value </a:t>
            </a:r>
            <a:r>
              <a:rPr lang="en-US" altLang="en-US" dirty="0" smtClean="0">
                <a:ea typeface="ヒラギノ角ゴ Pro W3" pitchFamily="127" charset="-128"/>
              </a:rPr>
              <a:t>in milliseconds as </a:t>
            </a:r>
            <a:r>
              <a:rPr lang="en-US" altLang="en-US" dirty="0" smtClean="0">
                <a:ea typeface="ヒラギノ角ゴ Pro W3" pitchFamily="127" charset="-128"/>
              </a:rPr>
              <a:t> an argument:</a:t>
            </a:r>
            <a:endParaRPr lang="en-US" altLang="en-US" dirty="0" smtClean="0">
              <a:ea typeface="ヒラギノ角ゴ Pro W3" pitchFamily="127" charset="-128"/>
            </a:endParaRPr>
          </a:p>
          <a:p>
            <a:pPr lvl="1" eaLnBrk="1" hangingPunct="1"/>
            <a:r>
              <a:rPr lang="en-US" altLang="en-US" dirty="0" smtClean="0">
                <a:ea typeface="ヒラギノ角ゴ Pro W3" pitchFamily="127" charset="-128"/>
              </a:rPr>
              <a:t>Animation occurs in </a:t>
            </a:r>
            <a:r>
              <a:rPr lang="en-US" altLang="en-US" dirty="0" smtClean="0">
                <a:ea typeface="ヒラギノ角ゴ Pro W3" pitchFamily="127" charset="-128"/>
              </a:rPr>
              <a:t>the specified </a:t>
            </a:r>
            <a:r>
              <a:rPr lang="en-US" altLang="en-US" dirty="0" smtClean="0">
                <a:ea typeface="ヒラギノ角ゴ Pro W3" pitchFamily="127" charset="-128"/>
              </a:rPr>
              <a:t>time frame</a:t>
            </a:r>
          </a:p>
          <a:p>
            <a:pPr eaLnBrk="1" hangingPunct="1"/>
            <a:r>
              <a:rPr lang="en-US" altLang="en-US" dirty="0" smtClean="0">
                <a:ea typeface="ヒラギノ角ゴ Pro W3" pitchFamily="127" charset="-128"/>
              </a:rPr>
              <a:t>Some also support </a:t>
            </a:r>
            <a:r>
              <a:rPr lang="en-US" altLang="en-US" dirty="0" smtClean="0">
                <a:latin typeface="Courier New" pitchFamily="49" charset="0"/>
                <a:ea typeface="ヒラギノ角ゴ Pro W3" pitchFamily="127" charset="-128"/>
                <a:cs typeface="Courier New" pitchFamily="49" charset="0"/>
              </a:rPr>
              <a:t>slow</a:t>
            </a:r>
            <a:r>
              <a:rPr lang="en-US" altLang="en-US" dirty="0" smtClean="0">
                <a:ea typeface="ヒラギノ角ゴ Pro W3" pitchFamily="127" charset="-128"/>
              </a:rPr>
              <a:t> and </a:t>
            </a:r>
            <a:r>
              <a:rPr lang="en-US" altLang="en-US" dirty="0" smtClean="0">
                <a:latin typeface="Courier New" pitchFamily="49" charset="0"/>
                <a:ea typeface="ヒラギノ角ゴ Pro W3" pitchFamily="127" charset="-128"/>
                <a:cs typeface="Courier New" pitchFamily="49" charset="0"/>
              </a:rPr>
              <a:t>fast</a:t>
            </a:r>
            <a:r>
              <a:rPr lang="en-US" altLang="en-US" dirty="0" smtClean="0">
                <a:ea typeface="ヒラギノ角ゴ Pro W3" pitchFamily="127" charset="-128"/>
              </a:rPr>
              <a:t> keywords</a:t>
            </a:r>
          </a:p>
        </p:txBody>
      </p:sp>
      <p:sp>
        <p:nvSpPr>
          <p:cNvPr id="21508" name="Rectangle 4"/>
          <p:cNvSpPr>
            <a:spLocks noGrp="1" noChangeArrowheads="1"/>
          </p:cNvSpPr>
          <p:nvPr>
            <p:ph type="title"/>
          </p:nvPr>
        </p:nvSpPr>
        <p:spPr/>
        <p:txBody>
          <a:bodyPr>
            <a:normAutofit/>
          </a:bodyPr>
          <a:lstStyle/>
          <a:p>
            <a:pPr eaLnBrk="1" hangingPunct="1"/>
            <a:r>
              <a:rPr lang="en-US" altLang="en-US" dirty="0" smtClean="0">
                <a:ea typeface="ヒラギノ角ゴ Pro W3" pitchFamily="127" charset="-128"/>
              </a:rPr>
              <a:t>Using </a:t>
            </a:r>
            <a:r>
              <a:rPr lang="en-US" altLang="en-US" dirty="0" err="1" smtClean="0">
                <a:ea typeface="ヒラギノ角ゴ Pro W3" pitchFamily="127" charset="-128"/>
              </a:rPr>
              <a:t>jQuery</a:t>
            </a:r>
            <a:r>
              <a:rPr lang="en-US" altLang="en-US" dirty="0" smtClean="0">
                <a:ea typeface="ヒラギノ角ゴ Pro W3" pitchFamily="127" charset="-128"/>
              </a:rPr>
              <a:t> Built-in Effects</a:t>
            </a:r>
            <a:endParaRPr lang="en-US" altLang="en-US" dirty="0" smtClean="0">
              <a:latin typeface="Courier New" pitchFamily="49" charset="0"/>
              <a:ea typeface="ヒラギノ角ゴ Pro W3" pitchFamily="127" charset="-128"/>
              <a:cs typeface="Courier New" pitchFamily="49" charset="0"/>
            </a:endParaRPr>
          </a:p>
        </p:txBody>
      </p:sp>
    </p:spTree>
    <p:extLst>
      <p:ext uri="{BB962C8B-B14F-4D97-AF65-F5344CB8AC3E}">
        <p14:creationId xmlns:p14="http://schemas.microsoft.com/office/powerpoint/2010/main" val="410439525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Return to “script.js” in Notepad ++</a:t>
            </a:r>
          </a:p>
          <a:p>
            <a:r>
              <a:rPr lang="en-US" dirty="0" smtClean="0"/>
              <a:t>Enter the code on pages 826 – 828 to add jQuery built in animations to the submenus.</a:t>
            </a:r>
            <a:endParaRPr lang="en-US" dirty="0"/>
          </a:p>
        </p:txBody>
      </p:sp>
      <p:sp>
        <p:nvSpPr>
          <p:cNvPr id="3" name="Title 2"/>
          <p:cNvSpPr>
            <a:spLocks noGrp="1"/>
          </p:cNvSpPr>
          <p:nvPr>
            <p:ph type="title"/>
          </p:nvPr>
        </p:nvSpPr>
        <p:spPr/>
        <p:txBody>
          <a:bodyPr/>
          <a:lstStyle/>
          <a:p>
            <a:r>
              <a:rPr lang="en-US" u="sng" dirty="0" smtClean="0"/>
              <a:t>Exercise</a:t>
            </a:r>
            <a:r>
              <a:rPr lang="en-US" dirty="0" smtClean="0"/>
              <a:t>: Life on Rocks</a:t>
            </a:r>
            <a:endParaRPr lang="en-US" dirty="0"/>
          </a:p>
        </p:txBody>
      </p:sp>
    </p:spTree>
    <p:extLst>
      <p:ext uri="{BB962C8B-B14F-4D97-AF65-F5344CB8AC3E}">
        <p14:creationId xmlns:p14="http://schemas.microsoft.com/office/powerpoint/2010/main" val="55660189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What argument do all jQuery animation methods take?</a:t>
            </a:r>
          </a:p>
          <a:p>
            <a:pPr marL="109728" indent="0">
              <a:buNone/>
            </a:pPr>
            <a:endParaRPr lang="en-US" dirty="0" smtClean="0"/>
          </a:p>
          <a:p>
            <a:r>
              <a:rPr lang="en-US" dirty="0" smtClean="0"/>
              <a:t>What is the difference between using the jQuery </a:t>
            </a:r>
            <a:r>
              <a:rPr lang="en-US" dirty="0" err="1" smtClean="0">
                <a:latin typeface="Courier New" panose="02070309020205020404" pitchFamily="49" charset="0"/>
                <a:cs typeface="Courier New" panose="02070309020205020404" pitchFamily="49" charset="0"/>
              </a:rPr>
              <a:t>addClass</a:t>
            </a:r>
            <a:r>
              <a:rPr lang="en-US" dirty="0" smtClean="0">
                <a:latin typeface="Courier New" panose="02070309020205020404" pitchFamily="49" charset="0"/>
                <a:cs typeface="Courier New" panose="02070309020205020404" pitchFamily="49" charset="0"/>
              </a:rPr>
              <a:t>() </a:t>
            </a:r>
            <a:r>
              <a:rPr lang="en-US" dirty="0" smtClean="0"/>
              <a:t>method and the </a:t>
            </a:r>
            <a:r>
              <a:rPr lang="en-US" dirty="0" smtClean="0">
                <a:latin typeface="Courier New" panose="02070309020205020404" pitchFamily="49" charset="0"/>
                <a:cs typeface="Courier New" panose="02070309020205020404" pitchFamily="49" charset="0"/>
              </a:rPr>
              <a:t>show() </a:t>
            </a:r>
            <a:r>
              <a:rPr lang="en-US" dirty="0" smtClean="0"/>
              <a:t>method to display an element with the display property value set to </a:t>
            </a:r>
            <a:r>
              <a:rPr lang="en-US" dirty="0" smtClean="0">
                <a:latin typeface="Courier New" panose="02070309020205020404" pitchFamily="49" charset="0"/>
                <a:cs typeface="Courier New" panose="02070309020205020404" pitchFamily="49" charset="0"/>
              </a:rPr>
              <a:t>none</a:t>
            </a:r>
            <a:r>
              <a:rPr lang="en-US" dirty="0" smtClean="0"/>
              <a:t>?</a:t>
            </a:r>
            <a:endParaRPr lang="en-US" dirty="0"/>
          </a:p>
        </p:txBody>
      </p:sp>
      <p:sp>
        <p:nvSpPr>
          <p:cNvPr id="3" name="Title 2"/>
          <p:cNvSpPr>
            <a:spLocks noGrp="1"/>
          </p:cNvSpPr>
          <p:nvPr>
            <p:ph type="title"/>
          </p:nvPr>
        </p:nvSpPr>
        <p:spPr/>
        <p:txBody>
          <a:bodyPr/>
          <a:lstStyle/>
          <a:p>
            <a:r>
              <a:rPr lang="en-US" u="sng" dirty="0" smtClean="0"/>
              <a:t>Short Quiz 2</a:t>
            </a:r>
            <a:endParaRPr lang="en-US" u="sng" dirty="0"/>
          </a:p>
        </p:txBody>
      </p:sp>
    </p:spTree>
    <p:extLst>
      <p:ext uri="{BB962C8B-B14F-4D97-AF65-F5344CB8AC3E}">
        <p14:creationId xmlns:p14="http://schemas.microsoft.com/office/powerpoint/2010/main" val="108533105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62500" lnSpcReduction="20000"/>
          </a:bodyPr>
          <a:lstStyle/>
          <a:p>
            <a:r>
              <a:rPr lang="en-US" dirty="0" smtClean="0"/>
              <a:t>Traditionally </a:t>
            </a:r>
            <a:r>
              <a:rPr lang="en-US" dirty="0" err="1" smtClean="0"/>
              <a:t>webpages</a:t>
            </a:r>
            <a:r>
              <a:rPr lang="en-US" dirty="0" smtClean="0"/>
              <a:t> required reloading to update their content. For web-based email this meant that users had to manually reload their inbox to check and see if they had new mail. This had huge drawbacks: it was slow and it required user input. When the user reloaded their inbox, the server had to reconstruct the entire web page and resend all of the HTML, CSS, JavaScript, as well as the user's email. This was hugely inefficient. Ideally, the server should only have to send the user's new messages, not the entire page. By 2003, all the major browsers solved this issue by adopting the </a:t>
            </a:r>
            <a:r>
              <a:rPr lang="en-US" dirty="0" err="1" smtClean="0"/>
              <a:t>XMLHttpRequest</a:t>
            </a:r>
            <a:r>
              <a:rPr lang="en-US" dirty="0" smtClean="0"/>
              <a:t> (XHR) object, allowing browsers to communicate with the server without requiring a page reload.</a:t>
            </a:r>
          </a:p>
          <a:p>
            <a:endParaRPr lang="en-US" dirty="0" smtClean="0"/>
          </a:p>
          <a:p>
            <a:r>
              <a:rPr lang="en-US" dirty="0" smtClean="0"/>
              <a:t>The </a:t>
            </a:r>
            <a:r>
              <a:rPr lang="en-US" dirty="0" err="1" smtClean="0"/>
              <a:t>XMLHttpRequest</a:t>
            </a:r>
            <a:r>
              <a:rPr lang="en-US" dirty="0" smtClean="0"/>
              <a:t> object is part of a technology called Ajax (Asynchronous JavaScript and XML). Using Ajax, data could then be passed between the browser and the server, using the </a:t>
            </a:r>
            <a:r>
              <a:rPr lang="en-US" dirty="0" err="1" smtClean="0"/>
              <a:t>XMLHttpRequest</a:t>
            </a:r>
            <a:r>
              <a:rPr lang="en-US" dirty="0" smtClean="0"/>
              <a:t> API, without having to reload the web page. With the widespread adoption of the </a:t>
            </a:r>
            <a:r>
              <a:rPr lang="en-US" dirty="0" err="1" smtClean="0"/>
              <a:t>XMLHttpRequest</a:t>
            </a:r>
            <a:r>
              <a:rPr lang="en-US" dirty="0" smtClean="0"/>
              <a:t> object it quickly became possible to build web applications like Google Maps, and Gmail that used </a:t>
            </a:r>
            <a:r>
              <a:rPr lang="en-US" dirty="0" err="1" smtClean="0"/>
              <a:t>XMLHttpRequest</a:t>
            </a:r>
            <a:r>
              <a:rPr lang="en-US" dirty="0" smtClean="0"/>
              <a:t> to get new map tiles, or new email without having to reload the entire page.</a:t>
            </a:r>
            <a:endParaRPr lang="en-US" dirty="0"/>
          </a:p>
        </p:txBody>
      </p:sp>
      <p:sp>
        <p:nvSpPr>
          <p:cNvPr id="3" name="Title 2"/>
          <p:cNvSpPr>
            <a:spLocks noGrp="1"/>
          </p:cNvSpPr>
          <p:nvPr>
            <p:ph type="title"/>
          </p:nvPr>
        </p:nvSpPr>
        <p:spPr/>
        <p:txBody>
          <a:bodyPr/>
          <a:lstStyle/>
          <a:p>
            <a:r>
              <a:rPr lang="en-US" dirty="0" smtClean="0"/>
              <a:t>AJAX</a:t>
            </a:r>
            <a:endParaRPr lang="en-US" dirty="0"/>
          </a:p>
        </p:txBody>
      </p:sp>
      <p:sp>
        <p:nvSpPr>
          <p:cNvPr id="4" name="Rectangle 3"/>
          <p:cNvSpPr/>
          <p:nvPr/>
        </p:nvSpPr>
        <p:spPr>
          <a:xfrm>
            <a:off x="5105400" y="5715000"/>
            <a:ext cx="3677610" cy="369332"/>
          </a:xfrm>
          <a:prstGeom prst="rect">
            <a:avLst/>
          </a:prstGeom>
        </p:spPr>
        <p:txBody>
          <a:bodyPr wrap="none">
            <a:spAutoFit/>
          </a:bodyPr>
          <a:lstStyle/>
          <a:p>
            <a:r>
              <a:rPr lang="en-US" dirty="0" smtClean="0"/>
              <a:t>https://learn.jquery.com/ajax/</a:t>
            </a:r>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r>
              <a:rPr lang="en-US" sz="1700" dirty="0" smtClean="0"/>
              <a:t>Ajax requests are triggered by JavaScript code; your code sends a request to a URL, and when it receives a response, a callback function can be triggered to handle the response. Because the request is asynchronous, the rest of your code continues to execute while the request is being processed, so it's imperative that a callback be used to handle the response.</a:t>
            </a:r>
          </a:p>
          <a:p>
            <a:r>
              <a:rPr lang="en-US" sz="1700" dirty="0" smtClean="0"/>
              <a:t>Unfortunately, different browsers implement the Ajax API differently. Typically this meant that developers would have to account for all the different browsers to ensure that Ajax would work universally. Fortunately, </a:t>
            </a:r>
            <a:r>
              <a:rPr lang="en-US" sz="1700" dirty="0" err="1" smtClean="0"/>
              <a:t>jQuery</a:t>
            </a:r>
            <a:r>
              <a:rPr lang="en-US" sz="1700" dirty="0" smtClean="0"/>
              <a:t> provides Ajax support that abstracts away painful browser differences. It offers both a full-featured $.</a:t>
            </a:r>
            <a:r>
              <a:rPr lang="en-US" sz="1700" dirty="0" err="1" smtClean="0"/>
              <a:t>ajax</a:t>
            </a:r>
            <a:r>
              <a:rPr lang="en-US" sz="1700" dirty="0" smtClean="0"/>
              <a:t>() method, and simple convenience methods such as $.get(), $.</a:t>
            </a:r>
            <a:r>
              <a:rPr lang="en-US" sz="1700" dirty="0" err="1" smtClean="0"/>
              <a:t>getScript</a:t>
            </a:r>
            <a:r>
              <a:rPr lang="en-US" sz="1700" dirty="0" smtClean="0"/>
              <a:t>(), $.</a:t>
            </a:r>
            <a:r>
              <a:rPr lang="en-US" sz="1700" dirty="0" err="1" smtClean="0"/>
              <a:t>getJSON</a:t>
            </a:r>
            <a:r>
              <a:rPr lang="en-US" sz="1700" dirty="0" smtClean="0"/>
              <a:t>(), $.post(), and $().load().</a:t>
            </a:r>
          </a:p>
          <a:p>
            <a:r>
              <a:rPr lang="en-US" sz="1700" dirty="0" smtClean="0"/>
              <a:t>Most </a:t>
            </a:r>
            <a:r>
              <a:rPr lang="en-US" sz="1700" dirty="0" err="1" smtClean="0"/>
              <a:t>jQuery</a:t>
            </a:r>
            <a:r>
              <a:rPr lang="en-US" sz="1700" dirty="0" smtClean="0"/>
              <a:t> applications don't in fact use XML, despite the name "Ajax"; instead, they transport data as plain HTML or JSON (JavaScript Object Notation).</a:t>
            </a:r>
          </a:p>
        </p:txBody>
      </p:sp>
      <p:sp>
        <p:nvSpPr>
          <p:cNvPr id="3" name="Title 2"/>
          <p:cNvSpPr>
            <a:spLocks noGrp="1"/>
          </p:cNvSpPr>
          <p:nvPr>
            <p:ph type="title"/>
          </p:nvPr>
        </p:nvSpPr>
        <p:spPr/>
        <p:txBody>
          <a:bodyPr/>
          <a:lstStyle/>
          <a:p>
            <a:r>
              <a:rPr lang="en-US" dirty="0" smtClean="0"/>
              <a:t>AJAX</a:t>
            </a:r>
            <a:endParaRPr lang="en-US" dirty="0"/>
          </a:p>
        </p:txBody>
      </p:sp>
      <p:sp>
        <p:nvSpPr>
          <p:cNvPr id="4" name="Rectangle 3"/>
          <p:cNvSpPr/>
          <p:nvPr/>
        </p:nvSpPr>
        <p:spPr>
          <a:xfrm>
            <a:off x="5105400" y="5638800"/>
            <a:ext cx="3677610" cy="369332"/>
          </a:xfrm>
          <a:prstGeom prst="rect">
            <a:avLst/>
          </a:prstGeom>
        </p:spPr>
        <p:txBody>
          <a:bodyPr wrap="none">
            <a:spAutoFit/>
          </a:bodyPr>
          <a:lstStyle/>
          <a:p>
            <a:r>
              <a:rPr lang="en-US" dirty="0" smtClean="0"/>
              <a:t>https://learn.jquery.com/ajax/</a:t>
            </a:r>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3" name="Rectangle 5"/>
          <p:cNvSpPr>
            <a:spLocks noGrp="1" noChangeArrowheads="1"/>
          </p:cNvSpPr>
          <p:nvPr>
            <p:ph idx="1"/>
          </p:nvPr>
        </p:nvSpPr>
        <p:spPr/>
        <p:txBody>
          <a:bodyPr>
            <a:normAutofit/>
          </a:bodyPr>
          <a:lstStyle/>
          <a:p>
            <a:pPr eaLnBrk="1" hangingPunct="1"/>
            <a:r>
              <a:rPr lang="en-US" altLang="en-US" smtClean="0">
                <a:ea typeface="ヒラギノ角ゴ Pro W3" pitchFamily="127" charset="-128"/>
              </a:rPr>
              <a:t>jQuery enables developers to implement common tasks with minimal code</a:t>
            </a:r>
          </a:p>
          <a:p>
            <a:pPr eaLnBrk="1" hangingPunct="1"/>
            <a:r>
              <a:rPr lang="en-US" altLang="en-US" smtClean="0">
                <a:ea typeface="ヒラギノ角ゴ Pro W3" pitchFamily="127" charset="-128"/>
              </a:rPr>
              <a:t>Must link .js file containing library to HTML document</a:t>
            </a:r>
          </a:p>
          <a:p>
            <a:pPr eaLnBrk="1" hangingPunct="1"/>
            <a:r>
              <a:rPr lang="en-US" altLang="en-US" smtClean="0">
                <a:ea typeface="ヒラギノ角ゴ Pro W3" pitchFamily="127" charset="-128"/>
              </a:rPr>
              <a:t>Every jQuery statement starts with </a:t>
            </a:r>
            <a:r>
              <a:rPr lang="en-US" altLang="en-US" smtClean="0">
                <a:latin typeface="Courier New" pitchFamily="49" charset="0"/>
                <a:ea typeface="ヒラギノ角ゴ Pro W3" pitchFamily="127" charset="-128"/>
                <a:cs typeface="Courier New" pitchFamily="49" charset="0"/>
              </a:rPr>
              <a:t>$</a:t>
            </a:r>
          </a:p>
          <a:p>
            <a:pPr eaLnBrk="1" hangingPunct="1"/>
            <a:r>
              <a:rPr lang="en-US" altLang="en-US" smtClean="0">
                <a:ea typeface="ヒラギノ角ゴ Pro W3" pitchFamily="127" charset="-128"/>
              </a:rPr>
              <a:t>Select elements in jQuery with CSS selector in quotes</a:t>
            </a:r>
          </a:p>
          <a:p>
            <a:pPr eaLnBrk="1" hangingPunct="1"/>
            <a:r>
              <a:rPr lang="en-US" altLang="en-US" smtClean="0">
                <a:ea typeface="ヒラギノ角ゴ Pro W3" pitchFamily="127" charset="-128"/>
              </a:rPr>
              <a:t>Can modify a selection </a:t>
            </a:r>
          </a:p>
          <a:p>
            <a:pPr lvl="1" eaLnBrk="1" hangingPunct="1"/>
            <a:r>
              <a:rPr lang="en-US" altLang="en-US" smtClean="0">
                <a:ea typeface="ヒラギノ角ゴ Pro W3" pitchFamily="127" charset="-128"/>
              </a:rPr>
              <a:t>Append DOM traversal method to selection code</a:t>
            </a:r>
          </a:p>
        </p:txBody>
      </p:sp>
      <p:sp>
        <p:nvSpPr>
          <p:cNvPr id="22532" name="Rectangle 4"/>
          <p:cNvSpPr>
            <a:spLocks noGrp="1" noChangeArrowheads="1"/>
          </p:cNvSpPr>
          <p:nvPr>
            <p:ph type="title"/>
          </p:nvPr>
        </p:nvSpPr>
        <p:spPr/>
        <p:txBody>
          <a:bodyPr/>
          <a:lstStyle/>
          <a:p>
            <a:pPr eaLnBrk="1" hangingPunct="1"/>
            <a:r>
              <a:rPr lang="en-US" altLang="en-US" smtClean="0">
                <a:ea typeface="ヒラギノ角ゴ Pro W3" pitchFamily="127" charset="-128"/>
              </a:rPr>
              <a:t>Summary</a:t>
            </a:r>
            <a:endParaRPr lang="en-US" altLang="en-US" smtClean="0">
              <a:latin typeface="Courier New" pitchFamily="49" charset="0"/>
              <a:ea typeface="ヒラギノ角ゴ Pro W3" pitchFamily="127" charset="-128"/>
              <a:cs typeface="Courier New" pitchFamily="49" charset="0"/>
            </a:endParaRPr>
          </a:p>
        </p:txBody>
      </p:sp>
    </p:spTree>
    <p:extLst>
      <p:ext uri="{BB962C8B-B14F-4D97-AF65-F5344CB8AC3E}">
        <p14:creationId xmlns:p14="http://schemas.microsoft.com/office/powerpoint/2010/main" val="261637135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7" name="Rectangle 5"/>
          <p:cNvSpPr>
            <a:spLocks noGrp="1" noChangeArrowheads="1"/>
          </p:cNvSpPr>
          <p:nvPr>
            <p:ph idx="1"/>
          </p:nvPr>
        </p:nvSpPr>
        <p:spPr/>
        <p:txBody>
          <a:bodyPr>
            <a:normAutofit/>
          </a:bodyPr>
          <a:lstStyle/>
          <a:p>
            <a:pPr eaLnBrk="1" hangingPunct="1"/>
            <a:r>
              <a:rPr lang="en-US" altLang="en-US" smtClean="0">
                <a:ea typeface="ヒラギノ角ゴ Pro W3" pitchFamily="127" charset="-128"/>
              </a:rPr>
              <a:t>jQuery API includes methods for performing actions on elements</a:t>
            </a:r>
          </a:p>
          <a:p>
            <a:pPr eaLnBrk="1" hangingPunct="1"/>
            <a:r>
              <a:rPr lang="en-US" altLang="en-US" smtClean="0">
                <a:ea typeface="ヒラギノ角ゴ Pro W3" pitchFamily="127" charset="-128"/>
              </a:rPr>
              <a:t>Many methods allow you to look up or set value</a:t>
            </a:r>
          </a:p>
          <a:p>
            <a:pPr eaLnBrk="1" hangingPunct="1"/>
            <a:r>
              <a:rPr lang="en-US" altLang="en-US" smtClean="0">
                <a:ea typeface="ヒラギノ角ゴ Pro W3" pitchFamily="127" charset="-128"/>
              </a:rPr>
              <a:t>Event listener consists of</a:t>
            </a:r>
          </a:p>
          <a:p>
            <a:pPr lvl="1" eaLnBrk="1" hangingPunct="1"/>
            <a:r>
              <a:rPr lang="en-US" altLang="en-US" smtClean="0">
                <a:latin typeface="Courier New" pitchFamily="49" charset="0"/>
                <a:ea typeface="ヒラギノ角ゴ Pro W3" pitchFamily="127" charset="-128"/>
                <a:cs typeface="Courier New" pitchFamily="49" charset="0"/>
              </a:rPr>
              <a:t>$</a:t>
            </a:r>
          </a:p>
          <a:p>
            <a:pPr lvl="1" eaLnBrk="1" hangingPunct="1"/>
            <a:r>
              <a:rPr lang="en-US" altLang="en-US" smtClean="0">
                <a:ea typeface="ヒラギノ角ゴ Pro W3" pitchFamily="127" charset="-128"/>
              </a:rPr>
              <a:t>selector</a:t>
            </a:r>
          </a:p>
          <a:p>
            <a:pPr lvl="1" eaLnBrk="1" hangingPunct="1"/>
            <a:r>
              <a:rPr lang="en-US" altLang="en-US" smtClean="0">
                <a:ea typeface="ヒラギノ角ゴ Pro W3" pitchFamily="127" charset="-128"/>
              </a:rPr>
              <a:t>method</a:t>
            </a:r>
          </a:p>
          <a:p>
            <a:pPr eaLnBrk="1" hangingPunct="1"/>
            <a:r>
              <a:rPr lang="en-US" altLang="en-US" smtClean="0">
                <a:ea typeface="ヒラギノ角ゴ Pro W3" pitchFamily="127" charset="-128"/>
              </a:rPr>
              <a:t>jQuery includes visual animation methods</a:t>
            </a:r>
          </a:p>
        </p:txBody>
      </p:sp>
      <p:sp>
        <p:nvSpPr>
          <p:cNvPr id="23556" name="Rectangle 4"/>
          <p:cNvSpPr>
            <a:spLocks noGrp="1" noChangeArrowheads="1"/>
          </p:cNvSpPr>
          <p:nvPr>
            <p:ph type="title"/>
          </p:nvPr>
        </p:nvSpPr>
        <p:spPr/>
        <p:txBody>
          <a:bodyPr/>
          <a:lstStyle/>
          <a:p>
            <a:pPr eaLnBrk="1" hangingPunct="1"/>
            <a:r>
              <a:rPr lang="en-US" altLang="en-US" dirty="0" smtClean="0">
                <a:ea typeface="ヒラギノ角ゴ Pro W3" pitchFamily="127" charset="-128"/>
              </a:rPr>
              <a:t>Summary</a:t>
            </a:r>
            <a:endParaRPr lang="en-US" altLang="en-US" dirty="0" smtClean="0">
              <a:latin typeface="Courier New" pitchFamily="49" charset="0"/>
              <a:ea typeface="ヒラギノ角ゴ Pro W3" pitchFamily="127" charset="-128"/>
              <a:cs typeface="Courier New" pitchFamily="49" charset="0"/>
            </a:endParaRPr>
          </a:p>
        </p:txBody>
      </p:sp>
    </p:spTree>
    <p:extLst>
      <p:ext uri="{BB962C8B-B14F-4D97-AF65-F5344CB8AC3E}">
        <p14:creationId xmlns:p14="http://schemas.microsoft.com/office/powerpoint/2010/main" val="414591569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Rectangle 5"/>
          <p:cNvSpPr>
            <a:spLocks noGrp="1" noChangeArrowheads="1"/>
          </p:cNvSpPr>
          <p:nvPr>
            <p:ph idx="1"/>
          </p:nvPr>
        </p:nvSpPr>
        <p:spPr/>
        <p:txBody>
          <a:bodyPr/>
          <a:lstStyle/>
          <a:p>
            <a:pPr eaLnBrk="1" hangingPunct="1"/>
            <a:r>
              <a:rPr lang="en-US" altLang="en-US" dirty="0" smtClean="0">
                <a:ea typeface="ヒラギノ角ゴ Pro W3" pitchFamily="127" charset="-128"/>
              </a:rPr>
              <a:t>Cross-browser </a:t>
            </a:r>
            <a:r>
              <a:rPr lang="en-US" altLang="en-US" dirty="0" smtClean="0">
                <a:ea typeface="ヒラギノ角ゴ Pro W3" pitchFamily="127" charset="-128"/>
              </a:rPr>
              <a:t>library:</a:t>
            </a:r>
            <a:endParaRPr lang="en-US" altLang="en-US" dirty="0" smtClean="0">
              <a:ea typeface="ヒラギノ角ゴ Pro W3" pitchFamily="127" charset="-128"/>
            </a:endParaRPr>
          </a:p>
          <a:p>
            <a:pPr lvl="1" eaLnBrk="1" hangingPunct="1"/>
            <a:r>
              <a:rPr lang="en-US" altLang="en-US" dirty="0" err="1" smtClean="0">
                <a:ea typeface="ヒラギノ角ゴ Pro W3" pitchFamily="127" charset="-128"/>
              </a:rPr>
              <a:t>jQuery</a:t>
            </a:r>
            <a:r>
              <a:rPr lang="en-US" altLang="en-US" dirty="0" smtClean="0">
                <a:ea typeface="ヒラギノ角ゴ Pro W3" pitchFamily="127" charset="-128"/>
              </a:rPr>
              <a:t> 1.x supports IE 6, 7, and 8</a:t>
            </a:r>
          </a:p>
          <a:p>
            <a:pPr lvl="1" eaLnBrk="1" hangingPunct="1"/>
            <a:r>
              <a:rPr lang="en-US" altLang="en-US" dirty="0" err="1" smtClean="0">
                <a:ea typeface="ヒラギノ角ゴ Pro W3" pitchFamily="127" charset="-128"/>
              </a:rPr>
              <a:t>jQuery</a:t>
            </a:r>
            <a:r>
              <a:rPr lang="en-US" altLang="en-US" dirty="0" smtClean="0">
                <a:ea typeface="ヒラギノ角ゴ Pro W3" pitchFamily="127" charset="-128"/>
              </a:rPr>
              <a:t> 2.x supports only IE 9 and later</a:t>
            </a:r>
          </a:p>
          <a:p>
            <a:pPr lvl="2" eaLnBrk="1" hangingPunct="1"/>
            <a:r>
              <a:rPr lang="en-US" altLang="en-US" dirty="0" smtClean="0">
                <a:ea typeface="ヒラギノ角ゴ Pro W3" pitchFamily="127" charset="-128"/>
              </a:rPr>
              <a:t>Requires less extra code, so smaller </a:t>
            </a:r>
            <a:r>
              <a:rPr lang="en-US" altLang="en-US" dirty="0" smtClean="0">
                <a:ea typeface="ヒラギノ角ゴ Pro W3" pitchFamily="127" charset="-128"/>
              </a:rPr>
              <a:t>file</a:t>
            </a:r>
            <a:endParaRPr lang="en-US" altLang="en-US" dirty="0">
              <a:ea typeface="ヒラギノ角ゴ Pro W3" pitchFamily="127" charset="-128"/>
            </a:endParaRPr>
          </a:p>
          <a:p>
            <a:pPr lvl="1"/>
            <a:r>
              <a:rPr lang="en-US" altLang="en-US" dirty="0" smtClean="0">
                <a:ea typeface="ヒラギノ角ゴ Pro W3" pitchFamily="127" charset="-128"/>
              </a:rPr>
              <a:t>jQuery 3.x supports more HTML5 elements</a:t>
            </a:r>
          </a:p>
        </p:txBody>
      </p:sp>
      <p:sp>
        <p:nvSpPr>
          <p:cNvPr id="6148" name="Rectangle 4"/>
          <p:cNvSpPr>
            <a:spLocks noGrp="1" noChangeArrowheads="1"/>
          </p:cNvSpPr>
          <p:nvPr>
            <p:ph type="title"/>
          </p:nvPr>
        </p:nvSpPr>
        <p:spPr/>
        <p:txBody>
          <a:bodyPr/>
          <a:lstStyle/>
          <a:p>
            <a:pPr eaLnBrk="1" hangingPunct="1"/>
            <a:r>
              <a:rPr lang="en-US" altLang="en-US" smtClean="0">
                <a:ea typeface="ヒラギノ角ゴ Pro W3" pitchFamily="127" charset="-128"/>
              </a:rPr>
              <a:t>Implementing jQuery</a:t>
            </a:r>
          </a:p>
        </p:txBody>
      </p:sp>
    </p:spTree>
    <p:extLst>
      <p:ext uri="{BB962C8B-B14F-4D97-AF65-F5344CB8AC3E}">
        <p14:creationId xmlns:p14="http://schemas.microsoft.com/office/powerpoint/2010/main" val="119323271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3" name="Rectangle 5"/>
          <p:cNvSpPr>
            <a:spLocks noGrp="1" noChangeArrowheads="1"/>
          </p:cNvSpPr>
          <p:nvPr>
            <p:ph idx="1"/>
          </p:nvPr>
        </p:nvSpPr>
        <p:spPr/>
        <p:txBody>
          <a:bodyPr/>
          <a:lstStyle/>
          <a:p>
            <a:pPr eaLnBrk="1" hangingPunct="1"/>
            <a:r>
              <a:rPr lang="en-US" altLang="en-US" dirty="0" smtClean="0">
                <a:ea typeface="ヒラギノ角ゴ Pro W3" pitchFamily="127" charset="-128"/>
              </a:rPr>
              <a:t>Link </a:t>
            </a:r>
            <a:r>
              <a:rPr lang="en-US" altLang="en-US" dirty="0" smtClean="0">
                <a:ea typeface="ヒラギノ角ゴ Pro W3" pitchFamily="127" charset="-128"/>
              </a:rPr>
              <a:t>the jQuery .</a:t>
            </a:r>
            <a:r>
              <a:rPr lang="en-US" altLang="en-US" dirty="0" err="1" smtClean="0">
                <a:ea typeface="ヒラギノ角ゴ Pro W3" pitchFamily="127" charset="-128"/>
              </a:rPr>
              <a:t>js</a:t>
            </a:r>
            <a:r>
              <a:rPr lang="en-US" altLang="en-US" dirty="0" smtClean="0">
                <a:ea typeface="ヒラギノ角ゴ Pro W3" pitchFamily="127" charset="-128"/>
              </a:rPr>
              <a:t> </a:t>
            </a:r>
            <a:r>
              <a:rPr lang="en-US" altLang="en-US" dirty="0" smtClean="0">
                <a:ea typeface="ヒラギノ角ゴ Pro W3" pitchFamily="127" charset="-128"/>
              </a:rPr>
              <a:t>file </a:t>
            </a:r>
            <a:r>
              <a:rPr lang="en-US" altLang="en-US" dirty="0" smtClean="0">
                <a:ea typeface="ヒラギノ角ゴ Pro W3" pitchFamily="127" charset="-128"/>
              </a:rPr>
              <a:t>containing the </a:t>
            </a:r>
            <a:r>
              <a:rPr lang="en-US" altLang="en-US" dirty="0" smtClean="0">
                <a:ea typeface="ヒラギノ角ゴ Pro W3" pitchFamily="127" charset="-128"/>
              </a:rPr>
              <a:t>library to HTML document</a:t>
            </a:r>
          </a:p>
          <a:p>
            <a:pPr lvl="1" eaLnBrk="1" hangingPunct="1"/>
            <a:r>
              <a:rPr lang="en-US" altLang="en-US" dirty="0" smtClean="0">
                <a:ea typeface="ヒラギノ角ゴ Pro W3" pitchFamily="127" charset="-128"/>
              </a:rPr>
              <a:t>Can download from jquery.com</a:t>
            </a:r>
          </a:p>
          <a:p>
            <a:pPr lvl="1" eaLnBrk="1" hangingPunct="1"/>
            <a:r>
              <a:rPr lang="en-US" altLang="en-US" dirty="0" smtClean="0">
                <a:ea typeface="ヒラギノ角ゴ Pro W3" pitchFamily="127" charset="-128"/>
              </a:rPr>
              <a:t>Or, you can </a:t>
            </a:r>
            <a:r>
              <a:rPr lang="en-US" altLang="en-US" dirty="0" smtClean="0">
                <a:ea typeface="ヒラギノ角ゴ Pro W3" pitchFamily="127" charset="-128"/>
              </a:rPr>
              <a:t>specify public location on Content Delivery </a:t>
            </a:r>
            <a:r>
              <a:rPr lang="en-US" altLang="en-US" dirty="0" err="1" smtClean="0">
                <a:ea typeface="ヒラギノ角ゴ Pro W3" pitchFamily="127" charset="-128"/>
              </a:rPr>
              <a:t>Netowork</a:t>
            </a:r>
            <a:r>
              <a:rPr lang="en-US" altLang="en-US" dirty="0" smtClean="0">
                <a:ea typeface="ヒラギノ角ゴ Pro W3" pitchFamily="127" charset="-128"/>
              </a:rPr>
              <a:t> (CDN), for example:</a:t>
            </a:r>
          </a:p>
          <a:p>
            <a:pPr lvl="2">
              <a:buNone/>
            </a:pPr>
            <a:endParaRPr lang="en-US" sz="1400" dirty="0" smtClean="0"/>
          </a:p>
          <a:p>
            <a:pPr marL="58738" lvl="2" indent="-1588">
              <a:buNone/>
            </a:pPr>
            <a:r>
              <a:rPr lang="en-US" sz="1400" dirty="0"/>
              <a:t>&lt;</a:t>
            </a:r>
            <a:r>
              <a:rPr lang="en-US" sz="1400" dirty="0" smtClean="0"/>
              <a:t>script </a:t>
            </a:r>
            <a:r>
              <a:rPr lang="en-US" sz="1400" dirty="0" err="1" smtClean="0"/>
              <a:t>src</a:t>
            </a:r>
            <a:r>
              <a:rPr lang="en-US" sz="1400" dirty="0"/>
              <a:t>="https://ajax.googleapis.com/ajax/libs/</a:t>
            </a:r>
            <a:r>
              <a:rPr lang="en-US" sz="1400" dirty="0" err="1"/>
              <a:t>jquery</a:t>
            </a:r>
            <a:r>
              <a:rPr lang="en-US" sz="1400" dirty="0"/>
              <a:t>/3.2.1/jquery.min.js"&gt;&lt;/script&gt;</a:t>
            </a:r>
            <a:endParaRPr lang="en-US" altLang="en-US" sz="1400" dirty="0" smtClean="0">
              <a:ea typeface="ヒラギノ角ゴ Pro W3" pitchFamily="127" charset="-128"/>
            </a:endParaRPr>
          </a:p>
        </p:txBody>
      </p:sp>
      <p:sp>
        <p:nvSpPr>
          <p:cNvPr id="7172" name="Rectangle 4"/>
          <p:cNvSpPr>
            <a:spLocks noGrp="1" noChangeArrowheads="1"/>
          </p:cNvSpPr>
          <p:nvPr>
            <p:ph type="title"/>
          </p:nvPr>
        </p:nvSpPr>
        <p:spPr/>
        <p:txBody>
          <a:bodyPr/>
          <a:lstStyle/>
          <a:p>
            <a:pPr eaLnBrk="1" hangingPunct="1"/>
            <a:r>
              <a:rPr lang="en-US" altLang="en-US" smtClean="0">
                <a:ea typeface="ヒラギノ角ゴ Pro W3" pitchFamily="127" charset="-128"/>
              </a:rPr>
              <a:t>Including the Library</a:t>
            </a:r>
          </a:p>
        </p:txBody>
      </p:sp>
    </p:spTree>
    <p:extLst>
      <p:ext uri="{BB962C8B-B14F-4D97-AF65-F5344CB8AC3E}">
        <p14:creationId xmlns:p14="http://schemas.microsoft.com/office/powerpoint/2010/main" val="148991506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In the WA120_data_files folder, open the folder for Chapter 12.</a:t>
            </a:r>
          </a:p>
          <a:p>
            <a:r>
              <a:rPr lang="en-US" dirty="0" smtClean="0"/>
              <a:t>In the chapter sub-folder, copy all of the contents.</a:t>
            </a:r>
          </a:p>
          <a:p>
            <a:r>
              <a:rPr lang="en-US" dirty="0" smtClean="0"/>
              <a:t>Navigate to where you normally save your work and create a new folder named “</a:t>
            </a:r>
            <a:r>
              <a:rPr lang="en-US" dirty="0" err="1" smtClean="0"/>
              <a:t>on_rocks</a:t>
            </a:r>
            <a:r>
              <a:rPr lang="en-US" dirty="0" smtClean="0"/>
              <a:t>”.</a:t>
            </a:r>
          </a:p>
          <a:p>
            <a:r>
              <a:rPr lang="en-US" dirty="0" smtClean="0"/>
              <a:t>Paste the copied data files into this folder.</a:t>
            </a:r>
            <a:endParaRPr lang="en-US" dirty="0"/>
          </a:p>
        </p:txBody>
      </p:sp>
      <p:sp>
        <p:nvSpPr>
          <p:cNvPr id="3" name="Title 2"/>
          <p:cNvSpPr>
            <a:spLocks noGrp="1"/>
          </p:cNvSpPr>
          <p:nvPr>
            <p:ph type="title"/>
          </p:nvPr>
        </p:nvSpPr>
        <p:spPr/>
        <p:txBody>
          <a:bodyPr/>
          <a:lstStyle/>
          <a:p>
            <a:r>
              <a:rPr lang="en-US" u="sng" dirty="0" smtClean="0"/>
              <a:t>Exercise</a:t>
            </a:r>
            <a:r>
              <a:rPr lang="en-US" dirty="0" smtClean="0"/>
              <a:t>: Life on Rocks</a:t>
            </a:r>
            <a:endParaRPr lang="en-US" dirty="0"/>
          </a:p>
        </p:txBody>
      </p:sp>
    </p:spTree>
    <p:extLst>
      <p:ext uri="{BB962C8B-B14F-4D97-AF65-F5344CB8AC3E}">
        <p14:creationId xmlns:p14="http://schemas.microsoft.com/office/powerpoint/2010/main" val="343026167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Download the latest version of jQuery and place those files in your “</a:t>
            </a:r>
            <a:r>
              <a:rPr lang="en-US" dirty="0" err="1" smtClean="0"/>
              <a:t>on_rocks</a:t>
            </a:r>
            <a:r>
              <a:rPr lang="en-US" dirty="0" smtClean="0"/>
              <a:t>” project folder.</a:t>
            </a:r>
          </a:p>
          <a:p>
            <a:r>
              <a:rPr lang="en-US" dirty="0" smtClean="0"/>
              <a:t>Modify the script element that you add in step 5 of page 816 to include the latest version </a:t>
            </a:r>
            <a:r>
              <a:rPr lang="en-US" smtClean="0"/>
              <a:t>of jQuery.</a:t>
            </a:r>
            <a:endParaRPr lang="en-US" dirty="0"/>
          </a:p>
        </p:txBody>
      </p:sp>
      <p:sp>
        <p:nvSpPr>
          <p:cNvPr id="3" name="Title 2"/>
          <p:cNvSpPr>
            <a:spLocks noGrp="1"/>
          </p:cNvSpPr>
          <p:nvPr>
            <p:ph type="title"/>
          </p:nvPr>
        </p:nvSpPr>
        <p:spPr/>
        <p:txBody>
          <a:bodyPr/>
          <a:lstStyle/>
          <a:p>
            <a:r>
              <a:rPr lang="en-US" u="sng" dirty="0" smtClean="0"/>
              <a:t>Exercise</a:t>
            </a:r>
            <a:r>
              <a:rPr lang="en-US" dirty="0" smtClean="0"/>
              <a:t>: Life on Rocks</a:t>
            </a:r>
            <a:endParaRPr lang="en-US" dirty="0"/>
          </a:p>
        </p:txBody>
      </p:sp>
    </p:spTree>
    <p:extLst>
      <p:ext uri="{BB962C8B-B14F-4D97-AF65-F5344CB8AC3E}">
        <p14:creationId xmlns:p14="http://schemas.microsoft.com/office/powerpoint/2010/main" val="176746119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7" name="Rectangle 5"/>
          <p:cNvSpPr>
            <a:spLocks noGrp="1" noChangeArrowheads="1"/>
          </p:cNvSpPr>
          <p:nvPr>
            <p:ph idx="1"/>
          </p:nvPr>
        </p:nvSpPr>
        <p:spPr/>
        <p:txBody>
          <a:bodyPr/>
          <a:lstStyle/>
          <a:p>
            <a:pPr eaLnBrk="1" hangingPunct="1"/>
            <a:r>
              <a:rPr lang="en-US" altLang="en-US" dirty="0" smtClean="0">
                <a:ea typeface="ヒラギノ角ゴ Pro W3" pitchFamily="127" charset="-128"/>
              </a:rPr>
              <a:t>All jQuery code conforms to JavaScript rules</a:t>
            </a:r>
          </a:p>
          <a:p>
            <a:pPr lvl="1" eaLnBrk="1" hangingPunct="1"/>
            <a:r>
              <a:rPr lang="en-US" altLang="en-US" dirty="0" smtClean="0">
                <a:ea typeface="ヒラギノ角ゴ Pro W3" pitchFamily="127" charset="-128"/>
              </a:rPr>
              <a:t>However, it uses </a:t>
            </a:r>
            <a:r>
              <a:rPr lang="en-US" altLang="en-US" dirty="0" smtClean="0">
                <a:ea typeface="ヒラギノ角ゴ Pro W3" pitchFamily="127" charset="-128"/>
              </a:rPr>
              <a:t>shortcuts that can look like different </a:t>
            </a:r>
            <a:r>
              <a:rPr lang="en-US" altLang="en-US" dirty="0" smtClean="0">
                <a:ea typeface="ヒラギノ角ゴ Pro W3" pitchFamily="127" charset="-128"/>
              </a:rPr>
              <a:t>language (!).</a:t>
            </a:r>
            <a:endParaRPr lang="en-US" altLang="en-US" dirty="0" smtClean="0">
              <a:ea typeface="ヒラギノ角ゴ Pro W3" pitchFamily="127" charset="-128"/>
            </a:endParaRPr>
          </a:p>
          <a:p>
            <a:pPr eaLnBrk="1" hangingPunct="1"/>
            <a:r>
              <a:rPr lang="en-US" altLang="en-US" dirty="0" smtClean="0">
                <a:ea typeface="ヒラギノ角ゴ Pro W3" pitchFamily="127" charset="-128"/>
              </a:rPr>
              <a:t>Every jQuery statement begins with </a:t>
            </a:r>
            <a:r>
              <a:rPr lang="en-US" altLang="en-US" dirty="0" smtClean="0">
                <a:latin typeface="Courier New" pitchFamily="49" charset="0"/>
                <a:ea typeface="ヒラギノ角ゴ Pro W3" pitchFamily="127" charset="-128"/>
                <a:cs typeface="Courier New" pitchFamily="49" charset="0"/>
              </a:rPr>
              <a:t>$</a:t>
            </a:r>
          </a:p>
          <a:p>
            <a:pPr lvl="1" eaLnBrk="1" hangingPunct="1"/>
            <a:r>
              <a:rPr lang="en-US" altLang="en-US" dirty="0" smtClean="0">
                <a:ea typeface="ヒラギノ角ゴ Pro W3" pitchFamily="127" charset="-128"/>
              </a:rPr>
              <a:t>This symbol specifies </a:t>
            </a:r>
            <a:r>
              <a:rPr lang="en-US" altLang="en-US" dirty="0" smtClean="0">
                <a:ea typeface="ヒラギノ角ゴ Pro W3" pitchFamily="127" charset="-128"/>
              </a:rPr>
              <a:t>that any code that follows should be interpreted using </a:t>
            </a:r>
            <a:r>
              <a:rPr lang="en-US" altLang="en-US" dirty="0" smtClean="0">
                <a:ea typeface="ヒラギノ角ゴ Pro W3" pitchFamily="127" charset="-128"/>
              </a:rPr>
              <a:t>the jQuery library.</a:t>
            </a:r>
            <a:endParaRPr lang="en-US" altLang="en-US" dirty="0" smtClean="0">
              <a:ea typeface="ヒラギノ角ゴ Pro W3" pitchFamily="127" charset="-128"/>
            </a:endParaRPr>
          </a:p>
        </p:txBody>
      </p:sp>
      <p:sp>
        <p:nvSpPr>
          <p:cNvPr id="8196" name="Rectangle 4"/>
          <p:cNvSpPr>
            <a:spLocks noGrp="1" noChangeArrowheads="1"/>
          </p:cNvSpPr>
          <p:nvPr>
            <p:ph type="title"/>
          </p:nvPr>
        </p:nvSpPr>
        <p:spPr/>
        <p:txBody>
          <a:bodyPr>
            <a:normAutofit fontScale="90000"/>
          </a:bodyPr>
          <a:lstStyle/>
          <a:p>
            <a:pPr eaLnBrk="1" hangingPunct="1"/>
            <a:r>
              <a:rPr lang="en-US" altLang="en-US" smtClean="0">
                <a:ea typeface="ヒラギノ角ゴ Pro W3" pitchFamily="127" charset="-128"/>
              </a:rPr>
              <a:t>Starting a jQuery Statement with </a:t>
            </a:r>
            <a:r>
              <a:rPr lang="en-US" altLang="en-US" smtClean="0">
                <a:latin typeface="Courier New" pitchFamily="49" charset="0"/>
                <a:ea typeface="ヒラギノ角ゴ Pro W3" pitchFamily="127" charset="-128"/>
                <a:cs typeface="Courier New" pitchFamily="49" charset="0"/>
              </a:rPr>
              <a:t>$</a:t>
            </a:r>
          </a:p>
        </p:txBody>
      </p:sp>
    </p:spTree>
    <p:extLst>
      <p:ext uri="{BB962C8B-B14F-4D97-AF65-F5344CB8AC3E}">
        <p14:creationId xmlns:p14="http://schemas.microsoft.com/office/powerpoint/2010/main" val="357561882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1" name="Rectangle 5"/>
          <p:cNvSpPr>
            <a:spLocks noGrp="1" noChangeArrowheads="1"/>
          </p:cNvSpPr>
          <p:nvPr>
            <p:ph idx="1"/>
          </p:nvPr>
        </p:nvSpPr>
        <p:spPr>
          <a:xfrm>
            <a:off x="76200" y="1143000"/>
            <a:ext cx="8915400" cy="4864291"/>
          </a:xfrm>
        </p:spPr>
        <p:txBody>
          <a:bodyPr>
            <a:noAutofit/>
          </a:bodyPr>
          <a:lstStyle/>
          <a:p>
            <a:pPr eaLnBrk="1" hangingPunct="1"/>
            <a:r>
              <a:rPr lang="en-US" altLang="en-US" dirty="0">
                <a:ea typeface="ヒラギノ角ゴ Pro W3" pitchFamily="127" charset="-128"/>
              </a:rPr>
              <a:t>The</a:t>
            </a:r>
            <a:r>
              <a:rPr lang="en-US" altLang="en-US" dirty="0" smtClean="0">
                <a:latin typeface="Courier New" pitchFamily="49" charset="0"/>
                <a:ea typeface="ヒラギノ角ゴ Pro W3" pitchFamily="127" charset="-128"/>
                <a:cs typeface="Courier New" pitchFamily="49" charset="0"/>
              </a:rPr>
              <a:t> $</a:t>
            </a:r>
            <a:r>
              <a:rPr lang="en-US" altLang="en-US" dirty="0" smtClean="0">
                <a:ea typeface="ヒラギノ角ゴ Pro W3" pitchFamily="127" charset="-128"/>
              </a:rPr>
              <a:t> is followed </a:t>
            </a:r>
            <a:r>
              <a:rPr lang="en-US" altLang="en-US" dirty="0" smtClean="0">
                <a:ea typeface="ヒラギノ角ゴ Pro W3" pitchFamily="127" charset="-128"/>
              </a:rPr>
              <a:t>by </a:t>
            </a:r>
            <a:r>
              <a:rPr lang="en-US" altLang="en-US" dirty="0" smtClean="0">
                <a:ea typeface="ヒラギノ角ゴ Pro W3" pitchFamily="127" charset="-128"/>
              </a:rPr>
              <a:t>a reference </a:t>
            </a:r>
            <a:r>
              <a:rPr lang="en-US" altLang="en-US" dirty="0" smtClean="0">
                <a:ea typeface="ヒラギノ角ゴ Pro W3" pitchFamily="127" charset="-128"/>
              </a:rPr>
              <a:t>to </a:t>
            </a:r>
            <a:r>
              <a:rPr lang="en-US" altLang="en-US" dirty="0" smtClean="0">
                <a:ea typeface="ヒラギノ角ゴ Pro W3" pitchFamily="127" charset="-128"/>
              </a:rPr>
              <a:t>the elements </a:t>
            </a:r>
            <a:r>
              <a:rPr lang="en-US" altLang="en-US" dirty="0" smtClean="0">
                <a:ea typeface="ヒラギノ角ゴ Pro W3" pitchFamily="127" charset="-128"/>
              </a:rPr>
              <a:t>on which </a:t>
            </a:r>
            <a:r>
              <a:rPr lang="en-US" altLang="en-US" dirty="0" smtClean="0">
                <a:ea typeface="ヒラギノ角ゴ Pro W3" pitchFamily="127" charset="-128"/>
              </a:rPr>
              <a:t>the statement </a:t>
            </a:r>
            <a:r>
              <a:rPr lang="en-US" altLang="en-US" dirty="0" smtClean="0">
                <a:ea typeface="ヒラギノ角ゴ Pro W3" pitchFamily="127" charset="-128"/>
              </a:rPr>
              <a:t>operates</a:t>
            </a:r>
          </a:p>
          <a:p>
            <a:pPr lvl="1" eaLnBrk="1" hangingPunct="1"/>
            <a:r>
              <a:rPr lang="en-US" altLang="en-US" dirty="0" smtClean="0">
                <a:ea typeface="ヒラギノ角ゴ Pro W3" pitchFamily="127" charset="-128"/>
              </a:rPr>
              <a:t>Reference </a:t>
            </a:r>
            <a:r>
              <a:rPr lang="en-US" altLang="en-US" dirty="0" smtClean="0">
                <a:ea typeface="ヒラギノ角ゴ Pro W3" pitchFamily="127" charset="-128"/>
              </a:rPr>
              <a:t> is contained </a:t>
            </a:r>
            <a:r>
              <a:rPr lang="en-US" altLang="en-US" dirty="0" smtClean="0">
                <a:ea typeface="ヒラギノ角ゴ Pro W3" pitchFamily="127" charset="-128"/>
              </a:rPr>
              <a:t>in parentheses</a:t>
            </a:r>
          </a:p>
          <a:p>
            <a:pPr eaLnBrk="1" hangingPunct="1"/>
            <a:r>
              <a:rPr lang="en-US" altLang="en-US" dirty="0" smtClean="0">
                <a:ea typeface="ヒラギノ角ゴ Pro W3" pitchFamily="127" charset="-128"/>
              </a:rPr>
              <a:t>Use CSS selector in quotes to select elements</a:t>
            </a:r>
          </a:p>
          <a:p>
            <a:pPr lvl="1"/>
            <a:r>
              <a:rPr lang="en-US" altLang="en-US" dirty="0" smtClean="0">
                <a:ea typeface="ヒラギノ角ゴ Pro W3" pitchFamily="127" charset="-128"/>
              </a:rPr>
              <a:t>Example–to operate on </a:t>
            </a:r>
            <a:r>
              <a:rPr lang="en-US" altLang="en-US" dirty="0" smtClean="0">
                <a:latin typeface="Courier New" pitchFamily="49" charset="0"/>
                <a:ea typeface="ヒラギノ角ゴ Pro W3" pitchFamily="127" charset="-128"/>
                <a:cs typeface="Courier New" pitchFamily="49" charset="0"/>
              </a:rPr>
              <a:t>h1</a:t>
            </a:r>
            <a:r>
              <a:rPr lang="en-US" altLang="en-US" dirty="0" smtClean="0">
                <a:ea typeface="ヒラギノ角ゴ Pro W3" pitchFamily="127" charset="-128"/>
              </a:rPr>
              <a:t> elements:</a:t>
            </a:r>
          </a:p>
          <a:p>
            <a:pPr lvl="2">
              <a:buFontTx/>
              <a:buNone/>
            </a:pPr>
            <a:endParaRPr lang="en-US" altLang="en-US" baseline="30000" dirty="0" smtClean="0">
              <a:solidFill>
                <a:srgbClr val="141413"/>
              </a:solidFill>
              <a:latin typeface="CourierNewPSMT" charset="0"/>
              <a:ea typeface="ヒラギノ角ゴ Pro W3" pitchFamily="127" charset="-128"/>
            </a:endParaRPr>
          </a:p>
          <a:p>
            <a:pPr lvl="2">
              <a:buFontTx/>
              <a:buNone/>
            </a:pPr>
            <a:r>
              <a:rPr lang="en-US" altLang="en-US" sz="2800" baseline="30000" dirty="0" smtClean="0">
                <a:solidFill>
                  <a:srgbClr val="141413"/>
                </a:solidFill>
                <a:latin typeface="CourierNewPSMT" charset="0"/>
                <a:ea typeface="ヒラギノ角ゴ Pro W3" pitchFamily="127" charset="-128"/>
              </a:rPr>
              <a:t>$(</a:t>
            </a:r>
            <a:r>
              <a:rPr lang="en-US" altLang="en-US" sz="2800" baseline="30000" dirty="0" smtClean="0">
                <a:solidFill>
                  <a:srgbClr val="007833"/>
                </a:solidFill>
                <a:latin typeface="CourierNewPSMT" charset="0"/>
                <a:ea typeface="ヒラギノ角ゴ Pro W3" pitchFamily="127" charset="-128"/>
              </a:rPr>
              <a:t>"h1</a:t>
            </a:r>
            <a:r>
              <a:rPr lang="en-US" altLang="en-US" sz="2800" baseline="30000" dirty="0" smtClean="0">
                <a:solidFill>
                  <a:srgbClr val="007833"/>
                </a:solidFill>
                <a:latin typeface="CourierNewPSMT" charset="0"/>
                <a:ea typeface="ヒラギノ角ゴ Pro W3" pitchFamily="127" charset="-128"/>
              </a:rPr>
              <a:t>"</a:t>
            </a:r>
            <a:r>
              <a:rPr lang="en-US" altLang="en-US" sz="2800" baseline="30000" dirty="0" smtClean="0">
                <a:solidFill>
                  <a:srgbClr val="141413"/>
                </a:solidFill>
                <a:latin typeface="CourierNewPSMT" charset="0"/>
                <a:ea typeface="ヒラギノ角ゴ Pro W3" pitchFamily="127" charset="-128"/>
              </a:rPr>
              <a:t>)</a:t>
            </a:r>
            <a:endParaRPr lang="en-US" altLang="en-US" sz="1800" dirty="0" smtClean="0">
              <a:ea typeface="ヒラギノ角ゴ Pro W3" pitchFamily="127" charset="-128"/>
            </a:endParaRPr>
          </a:p>
          <a:p>
            <a:pPr lvl="1"/>
            <a:r>
              <a:rPr lang="en-US" altLang="en-US" dirty="0" smtClean="0">
                <a:ea typeface="ヒラギノ角ゴ Pro W3" pitchFamily="127" charset="-128"/>
              </a:rPr>
              <a:t>Example—to select elements in </a:t>
            </a:r>
            <a:r>
              <a:rPr lang="en-US" altLang="en-US" dirty="0" smtClean="0">
                <a:ea typeface="ヒラギノ角ゴ Pro W3" pitchFamily="127" charset="-128"/>
              </a:rPr>
              <a:t>the </a:t>
            </a:r>
            <a:r>
              <a:rPr lang="en-US" altLang="en-US" dirty="0" smtClean="0">
                <a:latin typeface="Courier New" pitchFamily="49" charset="0"/>
                <a:ea typeface="ヒラギノ角ゴ Pro W3" pitchFamily="127" charset="-128"/>
                <a:cs typeface="Courier New" pitchFamily="49" charset="0"/>
              </a:rPr>
              <a:t>odd</a:t>
            </a:r>
            <a:r>
              <a:rPr lang="en-US" altLang="en-US" dirty="0" smtClean="0">
                <a:ea typeface="ヒラギノ角ゴ Pro W3" pitchFamily="127" charset="-128"/>
              </a:rPr>
              <a:t> </a:t>
            </a:r>
            <a:r>
              <a:rPr lang="en-US" altLang="en-US" dirty="0" smtClean="0">
                <a:ea typeface="ヒラギノ角ゴ Pro W3" pitchFamily="127" charset="-128"/>
              </a:rPr>
              <a:t>class:</a:t>
            </a:r>
          </a:p>
          <a:p>
            <a:pPr lvl="2">
              <a:buFontTx/>
              <a:buNone/>
            </a:pPr>
            <a:endParaRPr lang="en-US" altLang="en-US" baseline="30000" dirty="0" smtClean="0">
              <a:solidFill>
                <a:srgbClr val="141413"/>
              </a:solidFill>
              <a:latin typeface="CourierNewPSMT" charset="0"/>
              <a:ea typeface="ヒラギノ角ゴ Pro W3" pitchFamily="127" charset="-128"/>
            </a:endParaRPr>
          </a:p>
          <a:p>
            <a:pPr lvl="2">
              <a:buNone/>
            </a:pPr>
            <a:r>
              <a:rPr lang="en-US" altLang="en-US" sz="2800" baseline="30000" dirty="0">
                <a:solidFill>
                  <a:srgbClr val="141413"/>
                </a:solidFill>
                <a:latin typeface="CourierNewPSMT" charset="0"/>
                <a:ea typeface="ヒラギノ角ゴ Pro W3" pitchFamily="127" charset="-128"/>
              </a:rPr>
              <a:t>$(".odd")</a:t>
            </a:r>
          </a:p>
          <a:p>
            <a:pPr eaLnBrk="1" hangingPunct="1"/>
            <a:r>
              <a:rPr lang="en-US" altLang="en-US" dirty="0" smtClean="0">
                <a:ea typeface="ヒラギノ角ゴ Pro W3" pitchFamily="127" charset="-128"/>
              </a:rPr>
              <a:t>This is a concise </a:t>
            </a:r>
            <a:r>
              <a:rPr lang="en-US" altLang="en-US" dirty="0" smtClean="0">
                <a:ea typeface="ヒラギノ角ゴ Pro W3" pitchFamily="127" charset="-128"/>
              </a:rPr>
              <a:t>version of </a:t>
            </a:r>
            <a:r>
              <a:rPr lang="en-US" altLang="en-US" dirty="0" smtClean="0">
                <a:ea typeface="ヒラギノ角ゴ Pro W3" pitchFamily="127" charset="-128"/>
              </a:rPr>
              <a:t>the </a:t>
            </a:r>
            <a:r>
              <a:rPr lang="en-US" altLang="en-US" dirty="0" err="1" smtClean="0">
                <a:latin typeface="Courier New" pitchFamily="49" charset="0"/>
                <a:ea typeface="ヒラギノ角ゴ Pro W3" pitchFamily="127" charset="-128"/>
                <a:cs typeface="Courier New" pitchFamily="49" charset="0"/>
              </a:rPr>
              <a:t>querySelectorAll</a:t>
            </a:r>
            <a:r>
              <a:rPr lang="en-US" altLang="en-US" dirty="0" smtClean="0">
                <a:latin typeface="Courier New" pitchFamily="49" charset="0"/>
                <a:ea typeface="ヒラギノ角ゴ Pro W3" pitchFamily="127" charset="-128"/>
                <a:cs typeface="Courier New" pitchFamily="49" charset="0"/>
              </a:rPr>
              <a:t>()</a:t>
            </a:r>
            <a:r>
              <a:rPr lang="en-US" altLang="en-US" dirty="0" smtClean="0">
                <a:ea typeface="ヒラギノ角ゴ Pro W3" pitchFamily="127" charset="-128"/>
              </a:rPr>
              <a:t> </a:t>
            </a:r>
            <a:r>
              <a:rPr lang="en-US" altLang="en-US" dirty="0" smtClean="0">
                <a:ea typeface="ヒラギノ角ゴ Pro W3" pitchFamily="127" charset="-128"/>
              </a:rPr>
              <a:t>method:  </a:t>
            </a:r>
            <a:r>
              <a:rPr lang="en-US" altLang="en-US" sz="2000" baseline="30000" dirty="0" err="1" smtClean="0">
                <a:solidFill>
                  <a:srgbClr val="00477B"/>
                </a:solidFill>
                <a:latin typeface="CourierNewPSMT" charset="0"/>
                <a:ea typeface="ヒラギノ角ゴ Pro W3" pitchFamily="127" charset="-128"/>
              </a:rPr>
              <a:t>document</a:t>
            </a:r>
            <a:r>
              <a:rPr lang="en-US" altLang="en-US" sz="2000" baseline="30000" dirty="0" err="1" smtClean="0">
                <a:solidFill>
                  <a:srgbClr val="141413"/>
                </a:solidFill>
                <a:latin typeface="CourierNewPSMT" charset="0"/>
                <a:ea typeface="ヒラギノ角ゴ Pro W3" pitchFamily="127" charset="-128"/>
              </a:rPr>
              <a:t>.querySelectorAll</a:t>
            </a:r>
            <a:r>
              <a:rPr lang="en-US" altLang="en-US" sz="2000" baseline="30000" dirty="0" smtClean="0">
                <a:solidFill>
                  <a:srgbClr val="141413"/>
                </a:solidFill>
                <a:latin typeface="CourierNewPSMT" charset="0"/>
                <a:ea typeface="ヒラギノ角ゴ Pro W3" pitchFamily="127" charset="-128"/>
              </a:rPr>
              <a:t>(</a:t>
            </a:r>
            <a:r>
              <a:rPr lang="en-US" altLang="en-US" sz="2000" baseline="30000" dirty="0" smtClean="0">
                <a:solidFill>
                  <a:srgbClr val="007833"/>
                </a:solidFill>
                <a:latin typeface="CourierNewPSMT" charset="0"/>
                <a:ea typeface="ヒラギノ角ゴ Pro W3" pitchFamily="127" charset="-128"/>
              </a:rPr>
              <a:t>".odd"</a:t>
            </a:r>
            <a:r>
              <a:rPr lang="en-US" altLang="en-US" sz="2000" baseline="30000" dirty="0" smtClean="0">
                <a:solidFill>
                  <a:srgbClr val="141413"/>
                </a:solidFill>
                <a:latin typeface="CourierNewPSMT" charset="0"/>
                <a:ea typeface="ヒラギノ角ゴ Pro W3" pitchFamily="127" charset="-128"/>
              </a:rPr>
              <a:t>)</a:t>
            </a:r>
            <a:endParaRPr lang="en-US" altLang="en-US" sz="2000" dirty="0" smtClean="0">
              <a:ea typeface="ヒラギノ角ゴ Pro W3" pitchFamily="127" charset="-128"/>
            </a:endParaRPr>
          </a:p>
        </p:txBody>
      </p:sp>
      <p:sp>
        <p:nvSpPr>
          <p:cNvPr id="9220" name="Rectangle 4"/>
          <p:cNvSpPr>
            <a:spLocks noGrp="1" noChangeArrowheads="1"/>
          </p:cNvSpPr>
          <p:nvPr>
            <p:ph type="title"/>
          </p:nvPr>
        </p:nvSpPr>
        <p:spPr>
          <a:xfrm>
            <a:off x="457200" y="76200"/>
            <a:ext cx="8229600" cy="1143000"/>
          </a:xfrm>
        </p:spPr>
        <p:txBody>
          <a:bodyPr/>
          <a:lstStyle/>
          <a:p>
            <a:pPr eaLnBrk="1" hangingPunct="1"/>
            <a:r>
              <a:rPr lang="en-US" altLang="en-US" dirty="0" smtClean="0">
                <a:ea typeface="ヒラギノ角ゴ Pro W3" pitchFamily="127" charset="-128"/>
              </a:rPr>
              <a:t>Selecting Elements with jQuery</a:t>
            </a:r>
            <a:endParaRPr lang="en-US" altLang="en-US" dirty="0" smtClean="0">
              <a:latin typeface="Courier New" pitchFamily="49" charset="0"/>
              <a:ea typeface="ヒラギノ角ゴ Pro W3" pitchFamily="127" charset="-128"/>
              <a:cs typeface="Courier New" pitchFamily="49" charset="0"/>
            </a:endParaRPr>
          </a:p>
        </p:txBody>
      </p:sp>
    </p:spTree>
    <p:extLst>
      <p:ext uri="{BB962C8B-B14F-4D97-AF65-F5344CB8AC3E}">
        <p14:creationId xmlns:p14="http://schemas.microsoft.com/office/powerpoint/2010/main" val="318483028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5" name="Rectangle 5"/>
          <p:cNvSpPr>
            <a:spLocks noGrp="1" noChangeArrowheads="1"/>
          </p:cNvSpPr>
          <p:nvPr>
            <p:ph idx="1"/>
          </p:nvPr>
        </p:nvSpPr>
        <p:spPr/>
        <p:txBody>
          <a:bodyPr/>
          <a:lstStyle/>
          <a:p>
            <a:pPr eaLnBrk="1" hangingPunct="1"/>
            <a:r>
              <a:rPr lang="en-US" altLang="en-US" smtClean="0">
                <a:ea typeface="ヒラギノ角ゴ Pro W3" pitchFamily="127" charset="-128"/>
              </a:rPr>
              <a:t>Can select other elements in relation to selection</a:t>
            </a:r>
          </a:p>
          <a:p>
            <a:pPr lvl="1" eaLnBrk="1" hangingPunct="1"/>
            <a:r>
              <a:rPr lang="en-US" altLang="en-US" smtClean="0">
                <a:ea typeface="ヒラギノ角ゴ Pro W3" pitchFamily="127" charset="-128"/>
              </a:rPr>
              <a:t>Use jQuery DOM traversal methods</a:t>
            </a:r>
          </a:p>
        </p:txBody>
      </p:sp>
      <p:sp>
        <p:nvSpPr>
          <p:cNvPr id="10244" name="Rectangle 4"/>
          <p:cNvSpPr>
            <a:spLocks noGrp="1" noChangeArrowheads="1"/>
          </p:cNvSpPr>
          <p:nvPr>
            <p:ph type="title"/>
          </p:nvPr>
        </p:nvSpPr>
        <p:spPr/>
        <p:txBody>
          <a:bodyPr>
            <a:normAutofit fontScale="90000"/>
          </a:bodyPr>
          <a:lstStyle/>
          <a:p>
            <a:pPr eaLnBrk="1" hangingPunct="1"/>
            <a:r>
              <a:rPr lang="en-US" altLang="en-US" smtClean="0">
                <a:ea typeface="ヒラギノ角ゴ Pro W3" pitchFamily="127" charset="-128"/>
              </a:rPr>
              <a:t>Traversing the DOM with jQuery Methods</a:t>
            </a:r>
            <a:endParaRPr lang="en-US" altLang="en-US" smtClean="0">
              <a:latin typeface="Courier New" pitchFamily="49" charset="0"/>
              <a:ea typeface="ヒラギノ角ゴ Pro W3" pitchFamily="127" charset="-128"/>
              <a:cs typeface="Courier New" pitchFamily="49" charset="0"/>
            </a:endParaRPr>
          </a:p>
        </p:txBody>
      </p:sp>
      <p:pic>
        <p:nvPicPr>
          <p:cNvPr id="10246" name="Picture 2" descr="Screen Shot 2014-11-06 at 6 Nov   1.07.38 PM.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3400" y="2860675"/>
            <a:ext cx="8153400" cy="277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7" name="TextBox 3"/>
          <p:cNvSpPr txBox="1">
            <a:spLocks noChangeArrowheads="1"/>
          </p:cNvSpPr>
          <p:nvPr/>
        </p:nvSpPr>
        <p:spPr bwMode="auto">
          <a:xfrm>
            <a:off x="2133600" y="5638800"/>
            <a:ext cx="48752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ヒラギノ角ゴ Pro W3" pitchFamily="127" charset="-128"/>
              </a:defRPr>
            </a:lvl1pPr>
            <a:lvl2pPr marL="742950" indent="-285750" eaLnBrk="0" hangingPunct="0">
              <a:defRPr>
                <a:solidFill>
                  <a:schemeClr val="tx1"/>
                </a:solidFill>
                <a:latin typeface="Arial" pitchFamily="34" charset="0"/>
                <a:ea typeface="ヒラギノ角ゴ Pro W3" pitchFamily="127" charset="-128"/>
              </a:defRPr>
            </a:lvl2pPr>
            <a:lvl3pPr marL="1143000" indent="-228600" eaLnBrk="0" hangingPunct="0">
              <a:defRPr>
                <a:solidFill>
                  <a:schemeClr val="tx1"/>
                </a:solidFill>
                <a:latin typeface="Arial" pitchFamily="34" charset="0"/>
                <a:ea typeface="ヒラギノ角ゴ Pro W3" pitchFamily="127" charset="-128"/>
              </a:defRPr>
            </a:lvl3pPr>
            <a:lvl4pPr marL="1600200" indent="-228600" eaLnBrk="0" hangingPunct="0">
              <a:defRPr>
                <a:solidFill>
                  <a:schemeClr val="tx1"/>
                </a:solidFill>
                <a:latin typeface="Arial" pitchFamily="34" charset="0"/>
                <a:ea typeface="ヒラギノ角ゴ Pro W3" pitchFamily="127" charset="-128"/>
              </a:defRPr>
            </a:lvl4pPr>
            <a:lvl5pPr marL="2057400" indent="-228600" eaLnBrk="0" hangingPunct="0">
              <a:defRPr>
                <a:solidFill>
                  <a:schemeClr val="tx1"/>
                </a:solidFill>
                <a:latin typeface="Arial" pitchFamily="34" charset="0"/>
                <a:ea typeface="ヒラギノ角ゴ Pro W3" pitchFamily="127" charset="-128"/>
              </a:defRPr>
            </a:lvl5pPr>
            <a:lvl6pPr marL="2514600" indent="-228600" eaLnBrk="0" fontAlgn="base" hangingPunct="0">
              <a:spcBef>
                <a:spcPct val="0"/>
              </a:spcBef>
              <a:spcAft>
                <a:spcPct val="0"/>
              </a:spcAft>
              <a:defRPr>
                <a:solidFill>
                  <a:schemeClr val="tx1"/>
                </a:solidFill>
                <a:latin typeface="Arial" pitchFamily="34" charset="0"/>
                <a:ea typeface="ヒラギノ角ゴ Pro W3" pitchFamily="127" charset="-128"/>
              </a:defRPr>
            </a:lvl6pPr>
            <a:lvl7pPr marL="2971800" indent="-228600" eaLnBrk="0" fontAlgn="base" hangingPunct="0">
              <a:spcBef>
                <a:spcPct val="0"/>
              </a:spcBef>
              <a:spcAft>
                <a:spcPct val="0"/>
              </a:spcAft>
              <a:defRPr>
                <a:solidFill>
                  <a:schemeClr val="tx1"/>
                </a:solidFill>
                <a:latin typeface="Arial" pitchFamily="34" charset="0"/>
                <a:ea typeface="ヒラギノ角ゴ Pro W3" pitchFamily="127" charset="-128"/>
              </a:defRPr>
            </a:lvl7pPr>
            <a:lvl8pPr marL="3429000" indent="-228600" eaLnBrk="0" fontAlgn="base" hangingPunct="0">
              <a:spcBef>
                <a:spcPct val="0"/>
              </a:spcBef>
              <a:spcAft>
                <a:spcPct val="0"/>
              </a:spcAft>
              <a:defRPr>
                <a:solidFill>
                  <a:schemeClr val="tx1"/>
                </a:solidFill>
                <a:latin typeface="Arial" pitchFamily="34" charset="0"/>
                <a:ea typeface="ヒラギノ角ゴ Pro W3" pitchFamily="127" charset="-128"/>
              </a:defRPr>
            </a:lvl8pPr>
            <a:lvl9pPr marL="3886200" indent="-228600" eaLnBrk="0" fontAlgn="base" hangingPunct="0">
              <a:spcBef>
                <a:spcPct val="0"/>
              </a:spcBef>
              <a:spcAft>
                <a:spcPct val="0"/>
              </a:spcAft>
              <a:defRPr>
                <a:solidFill>
                  <a:schemeClr val="tx1"/>
                </a:solidFill>
                <a:latin typeface="Arial" pitchFamily="34" charset="0"/>
                <a:ea typeface="ヒラギノ角ゴ Pro W3" pitchFamily="127" charset="-128"/>
              </a:defRPr>
            </a:lvl9pPr>
          </a:lstStyle>
          <a:p>
            <a:pPr eaLnBrk="1" hangingPunct="1"/>
            <a:r>
              <a:rPr lang="en-US" altLang="en-US" b="1"/>
              <a:t>Table 12-1</a:t>
            </a:r>
            <a:r>
              <a:rPr lang="en-US" altLang="en-US"/>
              <a:t> jQuery methods for DOM traversal</a:t>
            </a:r>
            <a:endParaRPr lang="en-US" altLang="en-US" b="1"/>
          </a:p>
        </p:txBody>
      </p:sp>
    </p:spTree>
    <p:extLst>
      <p:ext uri="{BB962C8B-B14F-4D97-AF65-F5344CB8AC3E}">
        <p14:creationId xmlns:p14="http://schemas.microsoft.com/office/powerpoint/2010/main" val="401261088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VARPPTCOMPATIBLE4" val="RXP"/>
  <p:tag name="VARPPTCOMPATIBLERD03" val="RXP"/>
  <p:tag name="VARPPTTYPE" val="RXP"/>
  <p:tag name="VARPPTSLIDEFORMAT" val="RXP"/>
  <p:tag name="VARSAVEMESSAGETIMESTAMP" val="RXP"/>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Hunter_120</Template>
  <TotalTime>695</TotalTime>
  <Words>1362</Words>
  <Application>Microsoft Office PowerPoint</Application>
  <PresentationFormat>On-screen Show (4:3)</PresentationFormat>
  <Paragraphs>163</Paragraphs>
  <Slides>29</Slides>
  <Notes>21</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Concourse</vt:lpstr>
      <vt:lpstr>PowerPoint Presentation</vt:lpstr>
      <vt:lpstr>Introduction to jQuery</vt:lpstr>
      <vt:lpstr>Implementing jQuery</vt:lpstr>
      <vt:lpstr>Including the Library</vt:lpstr>
      <vt:lpstr>Exercise: Life on Rocks</vt:lpstr>
      <vt:lpstr>Exercise: Life on Rocks</vt:lpstr>
      <vt:lpstr>Starting a jQuery Statement with $</vt:lpstr>
      <vt:lpstr>Selecting Elements with jQuery</vt:lpstr>
      <vt:lpstr>Traversing the DOM with jQuery Methods</vt:lpstr>
      <vt:lpstr>Traversing the DOM with jQuery Methods</vt:lpstr>
      <vt:lpstr>Manipulating the DOM with jQuery Methods</vt:lpstr>
      <vt:lpstr>Manipulating the DOM with jQuery Methods</vt:lpstr>
      <vt:lpstr>Manipulating the DOM with jQuery Methods</vt:lpstr>
      <vt:lpstr>Specifying an Event Handler</vt:lpstr>
      <vt:lpstr>Specifying an Event Handler</vt:lpstr>
      <vt:lpstr>Specifying an Event Handler (cont'd.)</vt:lpstr>
      <vt:lpstr>Specifying an Event Handler</vt:lpstr>
      <vt:lpstr>Specifying an Event Handler</vt:lpstr>
      <vt:lpstr>Specifying an Event Handler</vt:lpstr>
      <vt:lpstr>Exercise: Life on Rocks</vt:lpstr>
      <vt:lpstr>Short Quiz 1</vt:lpstr>
      <vt:lpstr>Using jQuery Built-in Effects</vt:lpstr>
      <vt:lpstr>Using jQuery Built-in Effects</vt:lpstr>
      <vt:lpstr>Exercise: Life on Rocks</vt:lpstr>
      <vt:lpstr>Short Quiz 2</vt:lpstr>
      <vt:lpstr>AJAX</vt:lpstr>
      <vt:lpstr>AJAX</vt:lpstr>
      <vt:lpstr>Summary</vt:lpstr>
      <vt:lpstr>Summary</vt:lpstr>
    </vt:vector>
  </TitlesOfParts>
  <Company>F. Hoffmann-La Roche, Ltd.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Baduk, Katerina {DOPA~Boston Dia}</dc:creator>
  <cp:lastModifiedBy>George McRedmond</cp:lastModifiedBy>
  <cp:revision>64</cp:revision>
  <dcterms:created xsi:type="dcterms:W3CDTF">2016-07-26T13:22:54Z</dcterms:created>
  <dcterms:modified xsi:type="dcterms:W3CDTF">2017-06-07T21:41:44Z</dcterms:modified>
</cp:coreProperties>
</file>