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ftel, Mona D" initials="ZMD"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2" d="100"/>
          <a:sy n="92" d="100"/>
        </p:scale>
        <p:origin x="942" y="90"/>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D4A66-4E06-4F80-804F-A964EB6C0D0A}" type="datetimeFigureOut">
              <a:rPr lang="en-US" smtClean="0"/>
              <a:pPr/>
              <a:t>1/4/2016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340500-23C6-45C7-9626-EF17B47CA0A2}" type="slidenum">
              <a:rPr lang="en-US" smtClean="0"/>
              <a:pPr/>
              <a:t>‹#›</a:t>
            </a:fld>
            <a:endParaRPr lang="en-US" dirty="0"/>
          </a:p>
        </p:txBody>
      </p:sp>
    </p:spTree>
    <p:extLst>
      <p:ext uri="{BB962C8B-B14F-4D97-AF65-F5344CB8AC3E}">
        <p14:creationId xmlns:p14="http://schemas.microsoft.com/office/powerpoint/2010/main" val="2547472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46D3D-12D9-42A1-A359-88470FD6EB52}" type="datetimeFigureOut">
              <a:rPr lang="en-US" smtClean="0"/>
              <a:pPr/>
              <a:t>1/4/2016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8331F-8B33-4884-9995-3C14B2EEB352}" type="slidenum">
              <a:rPr lang="en-US" smtClean="0"/>
              <a:pPr/>
              <a:t>‹#›</a:t>
            </a:fld>
            <a:endParaRPr lang="en-US" dirty="0"/>
          </a:p>
        </p:txBody>
      </p:sp>
    </p:spTree>
    <p:extLst>
      <p:ext uri="{BB962C8B-B14F-4D97-AF65-F5344CB8AC3E}">
        <p14:creationId xmlns:p14="http://schemas.microsoft.com/office/powerpoint/2010/main" val="105358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8331F-8B33-4884-9995-3C14B2EEB352}" type="slidenum">
              <a:rPr lang="en-US" smtClean="0"/>
              <a:pPr/>
              <a:t>1</a:t>
            </a:fld>
            <a:endParaRPr lang="en-US" dirty="0"/>
          </a:p>
        </p:txBody>
      </p:sp>
    </p:spTree>
    <p:extLst>
      <p:ext uri="{BB962C8B-B14F-4D97-AF65-F5344CB8AC3E}">
        <p14:creationId xmlns:p14="http://schemas.microsoft.com/office/powerpoint/2010/main" val="3623211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Slide Number Placeholder 26"/>
          <p:cNvSpPr>
            <a:spLocks noGrp="1"/>
          </p:cNvSpPr>
          <p:nvPr>
            <p:ph type="sldNum" sz="quarter" idx="12"/>
          </p:nvPr>
        </p:nvSpPr>
        <p:spPr/>
        <p:txBody>
          <a:bodyPr/>
          <a:lstStyle/>
          <a:p>
            <a:fld id="{122D24B2-5D52-46F7-B915-67CABB3AD0CF}" type="slidenum">
              <a:rPr lang="en-US" smtClean="0"/>
              <a:pPr/>
              <a:t>‹#›</a:t>
            </a:fld>
            <a:endParaRPr lang="en-US" dirty="0"/>
          </a:p>
        </p:txBody>
      </p:sp>
      <p:pic>
        <p:nvPicPr>
          <p:cNvPr id="8" name="Picture 10" descr="CL_Logo_RGB_JPG.jpg"/>
          <p:cNvPicPr>
            <a:picLocks noChangeAspect="1"/>
          </p:cNvPicPr>
          <p:nvPr userDrawn="1"/>
        </p:nvPicPr>
        <p:blipFill>
          <a:blip r:embed="rId2" cstate="print"/>
          <a:srcRect/>
          <a:stretch>
            <a:fillRect/>
          </a:stretch>
        </p:blipFill>
        <p:spPr bwMode="auto">
          <a:xfrm>
            <a:off x="0" y="6291263"/>
            <a:ext cx="1295400" cy="566737"/>
          </a:xfrm>
          <a:prstGeom prst="rect">
            <a:avLst/>
          </a:prstGeom>
          <a:noFill/>
          <a:ln w="9525">
            <a:noFill/>
            <a:miter lim="800000"/>
            <a:headEnd/>
            <a:tailEnd/>
          </a:ln>
        </p:spPr>
      </p:pic>
      <p:sp>
        <p:nvSpPr>
          <p:cNvPr id="10" name="Footer Placeholder 8"/>
          <p:cNvSpPr>
            <a:spLocks noGrp="1"/>
          </p:cNvSpPr>
          <p:nvPr>
            <p:ph type="ftr" sz="quarter" idx="11"/>
          </p:nvPr>
        </p:nvSpPr>
        <p:spPr>
          <a:xfrm>
            <a:off x="2667000" y="6356350"/>
            <a:ext cx="4901161" cy="365125"/>
          </a:xfrm>
        </p:spPr>
        <p:txBody>
          <a:bodyPr/>
          <a:lstStyle/>
          <a:p>
            <a:r>
              <a:rPr lang="en-US" smtClean="0"/>
              <a:t>© 2017 Cengage Learning Engineering. All Rights Reserved. </a:t>
            </a:r>
            <a:endParaRPr lang="en-US" dirty="0"/>
          </a:p>
        </p:txBody>
      </p:sp>
      <p:sp>
        <p:nvSpPr>
          <p:cNvPr id="4" name="Text Placeholder 3"/>
          <p:cNvSpPr>
            <a:spLocks noGrp="1"/>
          </p:cNvSpPr>
          <p:nvPr>
            <p:ph type="body" sz="quarter" idx="13"/>
          </p:nvPr>
        </p:nvSpPr>
        <p:spPr>
          <a:xfrm>
            <a:off x="609600" y="2133600"/>
            <a:ext cx="7810500" cy="4157662"/>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p:txBody>
      </p:sp>
      <p:sp>
        <p:nvSpPr>
          <p:cNvPr id="6" name="Title 5"/>
          <p:cNvSpPr>
            <a:spLocks noGrp="1"/>
          </p:cNvSpPr>
          <p:nvPr>
            <p:ph type="title"/>
          </p:nvPr>
        </p:nvSpPr>
        <p:spPr>
          <a:xfrm>
            <a:off x="609600" y="1001951"/>
            <a:ext cx="7810500" cy="979250"/>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2" name="TextBox 1"/>
          <p:cNvSpPr txBox="1"/>
          <p:nvPr userDrawn="1"/>
        </p:nvSpPr>
        <p:spPr>
          <a:xfrm>
            <a:off x="0" y="0"/>
            <a:ext cx="9144000" cy="307777"/>
          </a:xfrm>
          <a:prstGeom prst="rect">
            <a:avLst/>
          </a:prstGeom>
          <a:noFill/>
        </p:spPr>
        <p:txBody>
          <a:bodyPr wrap="square" rtlCol="0">
            <a:spAutoFit/>
          </a:bodyPr>
          <a:lstStyle/>
          <a:p>
            <a:r>
              <a:rPr lang="en-US"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Lingras		</a:t>
            </a:r>
            <a:r>
              <a:rPr lang="en-US" sz="1400"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Building Cross-Platform Mobile and Web Apps for Engineers and Scientists</a:t>
            </a:r>
            <a:endPar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02E3038E-62C7-4DF2-9136-DA8ED3FF6D18}" type="datetime1">
              <a:rPr lang="en-US" smtClean="0"/>
              <a:pPr/>
              <a:t>1/4/2016</a:t>
            </a:fld>
            <a:endParaRPr lang="en-US" dirty="0"/>
          </a:p>
        </p:txBody>
      </p:sp>
      <p:sp>
        <p:nvSpPr>
          <p:cNvPr id="5" name="Footer Placeholder 4"/>
          <p:cNvSpPr>
            <a:spLocks noGrp="1"/>
          </p:cNvSpPr>
          <p:nvPr>
            <p:ph type="ftr" sz="quarter" idx="11"/>
          </p:nvPr>
        </p:nvSpPr>
        <p:spPr>
          <a:xfrm>
            <a:off x="228600" y="6526212"/>
            <a:ext cx="7162800" cy="244475"/>
          </a:xfrm>
        </p:spPr>
        <p:txBody>
          <a:bodyPr/>
          <a:lstStyle/>
          <a:p>
            <a:r>
              <a:rPr lang="en-US" smtClean="0"/>
              <a:t>© 2017 Cengage Learning Engineering. All Rights Reserved. </a:t>
            </a:r>
            <a:endParaRPr lang="en-US" dirty="0"/>
          </a:p>
        </p:txBody>
      </p:sp>
      <p:sp>
        <p:nvSpPr>
          <p:cNvPr id="6" name="Slide Number Placeholder 5"/>
          <p:cNvSpPr>
            <a:spLocks noGrp="1"/>
          </p:cNvSpPr>
          <p:nvPr>
            <p:ph type="sldNum" sz="quarter" idx="12"/>
          </p:nvPr>
        </p:nvSpPr>
        <p:spPr/>
        <p:txBody>
          <a:bodyPr/>
          <a:lstStyle/>
          <a:p>
            <a:fld id="{122D24B2-5D52-46F7-B915-67CABB3AD0CF}"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7409" y="632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22" name="Footer Placeholder 21"/>
          <p:cNvSpPr>
            <a:spLocks noGrp="1"/>
          </p:cNvSpPr>
          <p:nvPr>
            <p:ph type="ftr" sz="quarter" idx="3"/>
          </p:nvPr>
        </p:nvSpPr>
        <p:spPr>
          <a:xfrm>
            <a:off x="228600" y="6477000"/>
            <a:ext cx="7162800" cy="244475"/>
          </a:xfrm>
          <a:prstGeom prst="rect">
            <a:avLst/>
          </a:prstGeom>
        </p:spPr>
        <p:txBody>
          <a:bodyPr vert="horz" lIns="0" tIns="0" rIns="0" bIns="0" anchor="b"/>
          <a:lstStyle>
            <a:lvl1pPr algn="l" eaLnBrk="1" latinLnBrk="0" hangingPunct="1">
              <a:defRPr kumimoji="0" sz="110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 2017 Cengage Learning Engineering. All Rights Reserved. </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10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fld id="{122D24B2-5D52-46F7-B915-67CABB3AD0CF}"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dk1" tx1="lt1" bg2="dk2" tx2="lt2" accent1="accent1" accent2="accent2" accent3="accent3" accent4="accent4" accent5="accent5" accent6="accent6" hlink="hlink" folHlink="folHlink"/>
  <p:sldLayoutIdLst>
    <p:sldLayoutId id="2147483757" r:id="rId1"/>
    <p:sldLayoutId id="2147483758" r:id="rId2"/>
  </p:sldLayoutIdLst>
  <p:timing>
    <p:tnLst>
      <p:par>
        <p:cTn id="1" dur="indefinite" restart="never" nodeType="tmRoot"/>
      </p:par>
    </p:tnLst>
  </p:timing>
  <p:hf hdr="0" dt="0"/>
  <p:txStyles>
    <p:titleStyle>
      <a:lvl1pPr algn="ctr" rtl="0" eaLnBrk="1" latinLnBrk="0" hangingPunct="1">
        <a:spcBef>
          <a:spcPct val="0"/>
        </a:spcBef>
        <a:buNone/>
        <a:defRPr kumimoji="0" sz="3600" b="0" kern="1200">
          <a:ln>
            <a:noFill/>
          </a:ln>
          <a:solidFill>
            <a:srgbClr val="002060"/>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rgbClr val="002060"/>
          </a:solidFill>
          <a:latin typeface="Verdana" panose="020B0604030504040204" pitchFamily="34" charset="0"/>
          <a:ea typeface="Verdana" panose="020B0604030504040204" pitchFamily="34" charset="0"/>
          <a:cs typeface="Verdana" panose="020B0604030504040204"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rgbClr val="002060"/>
          </a:solidFill>
          <a:latin typeface="Verdana" panose="020B0604030504040204" pitchFamily="34" charset="0"/>
          <a:ea typeface="Verdana" panose="020B0604030504040204" pitchFamily="34" charset="0"/>
          <a:cs typeface="Verdana" panose="020B0604030504040204"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4386" y="1739900"/>
            <a:ext cx="3432048" cy="914400"/>
          </a:xfrm>
          <a:prstGeom prst="rect">
            <a:avLst/>
          </a:prstGeom>
        </p:spPr>
        <p:txBody>
          <a:bodyPr>
            <a:normAutofit/>
          </a:bodyPr>
          <a:lstStyle/>
          <a:p>
            <a:pPr algn="ctr"/>
            <a:r>
              <a:rPr lang="en-US" sz="4800" dirty="0" smtClean="0">
                <a:solidFill>
                  <a:srgbClr val="002060"/>
                </a:solidFill>
                <a:effectLst/>
                <a:latin typeface="Verdana" panose="020B0604030504040204" pitchFamily="34" charset="0"/>
                <a:ea typeface="Verdana" panose="020B0604030504040204" pitchFamily="34" charset="0"/>
                <a:cs typeface="Verdana" panose="020B0604030504040204" pitchFamily="34" charset="0"/>
              </a:rPr>
              <a:t>Chapter </a:t>
            </a:r>
            <a:r>
              <a:rPr lang="en-US" sz="4800" dirty="0" smtClean="0">
                <a:latin typeface="Verdana" panose="020B0604030504040204" pitchFamily="34" charset="0"/>
                <a:cs typeface="Verdana" panose="020B0604030504040204" pitchFamily="34" charset="0"/>
              </a:rPr>
              <a:t>1</a:t>
            </a:r>
            <a:r>
              <a:rPr lang="en-US" sz="4800" dirty="0" smtClean="0">
                <a:solidFill>
                  <a:srgbClr val="002060"/>
                </a:solidFill>
                <a:effectLst/>
                <a:latin typeface="Verdana" panose="020B0604030504040204" pitchFamily="34" charset="0"/>
                <a:ea typeface="Verdana" panose="020B0604030504040204" pitchFamily="34" charset="0"/>
                <a:cs typeface="Verdana" panose="020B0604030504040204" pitchFamily="34" charset="0"/>
              </a:rPr>
              <a:t> </a:t>
            </a:r>
            <a:endParaRPr lang="en-US" sz="4800" dirty="0">
              <a:solidFill>
                <a:srgbClr val="00206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4294967295"/>
          </p:nvPr>
        </p:nvSpPr>
        <p:spPr>
          <a:xfrm>
            <a:off x="5241729" y="2514600"/>
            <a:ext cx="3435096" cy="1752600"/>
          </a:xfrm>
          <a:prstGeom prst="rect">
            <a:avLst/>
          </a:prstGeom>
        </p:spPr>
        <p:txBody>
          <a:bodyPr>
            <a:normAutofit/>
          </a:bodyPr>
          <a:lstStyle/>
          <a:p>
            <a:pPr marL="0" indent="0" algn="ctr">
              <a:buNone/>
            </a:pPr>
            <a:r>
              <a:rPr lang="en-US" sz="3200" dirty="0" smtClean="0">
                <a:solidFill>
                  <a:srgbClr val="002060"/>
                </a:solidFill>
              </a:rPr>
              <a:t>Introduction</a:t>
            </a:r>
            <a:endParaRPr lang="en-US" sz="3200" dirty="0">
              <a:solidFill>
                <a:srgbClr val="002060"/>
              </a:solidFill>
            </a:endParaRPr>
          </a:p>
        </p:txBody>
      </p:sp>
      <p:sp>
        <p:nvSpPr>
          <p:cNvPr id="9"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
        <p:nvSpPr>
          <p:cNvPr id="8" name="Slide Number Placeholder 7"/>
          <p:cNvSpPr>
            <a:spLocks noGrp="1"/>
          </p:cNvSpPr>
          <p:nvPr>
            <p:ph type="sldNum" sz="quarter" idx="12"/>
          </p:nvPr>
        </p:nvSpPr>
        <p:spPr/>
        <p:txBody>
          <a:bodyPr/>
          <a:lstStyle/>
          <a:p>
            <a:fld id="{122D24B2-5D52-46F7-B915-67CABB3AD0CF}" type="slidenum">
              <a:rPr lang="en-US" smtClean="0">
                <a:solidFill>
                  <a:srgbClr val="002060"/>
                </a:solidFill>
              </a:rPr>
              <a:pPr/>
              <a:t>1</a:t>
            </a:fld>
            <a:endParaRPr lang="en-US" dirty="0">
              <a:solidFill>
                <a:srgbClr val="002060"/>
              </a:solidFill>
            </a:endParaRPr>
          </a:p>
        </p:txBody>
      </p:sp>
      <p:pic>
        <p:nvPicPr>
          <p:cNvPr id="7" name="Picture 10" descr="CL_Logo_RGB_JPG.jpg"/>
          <p:cNvPicPr>
            <a:picLocks noChangeAspect="1"/>
          </p:cNvPicPr>
          <p:nvPr/>
        </p:nvPicPr>
        <p:blipFill>
          <a:blip r:embed="rId3" cstate="print"/>
          <a:srcRect/>
          <a:stretch>
            <a:fillRect/>
          </a:stretch>
        </p:blipFill>
        <p:spPr bwMode="auto">
          <a:xfrm>
            <a:off x="0" y="6291263"/>
            <a:ext cx="1295400" cy="566737"/>
          </a:xfrm>
          <a:prstGeom prst="rect">
            <a:avLst/>
          </a:prstGeom>
          <a:noFill/>
          <a:ln w="9525">
            <a:noFill/>
            <a:miter lim="800000"/>
            <a:headEnd/>
            <a:tailEnd/>
          </a:ln>
        </p:spPr>
      </p:pic>
      <p:pic>
        <p:nvPicPr>
          <p:cNvPr id="4" name="Picture 3"/>
          <p:cNvPicPr>
            <a:picLocks noChangeAspect="1"/>
          </p:cNvPicPr>
          <p:nvPr/>
        </p:nvPicPr>
        <p:blipFill>
          <a:blip r:embed="rId4" cstate="print"/>
          <a:stretch>
            <a:fillRect/>
          </a:stretch>
        </p:blipFill>
        <p:spPr>
          <a:xfrm>
            <a:off x="457200" y="1050839"/>
            <a:ext cx="4057343" cy="51896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10</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Apps </a:t>
            </a:r>
            <a:r>
              <a:rPr lang="en-US" sz="2000" dirty="0" smtClean="0"/>
              <a:t>will deal with a collection, sequence, or array of data.</a:t>
            </a:r>
          </a:p>
          <a:p>
            <a:r>
              <a:rPr lang="en-US" sz="2000" dirty="0" smtClean="0"/>
              <a:t> </a:t>
            </a:r>
          </a:p>
          <a:p>
            <a:pPr marL="342900" indent="-342900">
              <a:buFont typeface="Arial" panose="020B0604020202020204" pitchFamily="34" charset="0"/>
              <a:buChar char="•"/>
            </a:pPr>
            <a:r>
              <a:rPr lang="en-US" sz="2000" dirty="0" smtClean="0"/>
              <a:t>The </a:t>
            </a:r>
            <a:r>
              <a:rPr lang="en-US" sz="2000" dirty="0" smtClean="0"/>
              <a:t>collection of items adds a new dimension to computing that will be explored in </a:t>
            </a:r>
            <a:r>
              <a:rPr lang="en-US" sz="2000" dirty="0" smtClean="0"/>
              <a:t>Chapter 4.</a:t>
            </a:r>
            <a:endParaRPr lang="en-US" sz="2000" dirty="0" smtClean="0"/>
          </a:p>
          <a:p>
            <a:pPr>
              <a:buFont typeface="Arial" pitchFamily="34" charset="0"/>
              <a:buChar char="•"/>
            </a:pPr>
            <a:endParaRPr lang="en-US" sz="2000" dirty="0" smtClean="0"/>
          </a:p>
          <a:p>
            <a:pPr marL="342900" indent="-342900">
              <a:buFont typeface="Arial" panose="020B0604020202020204" pitchFamily="34" charset="0"/>
              <a:buChar char="•"/>
            </a:pPr>
            <a:r>
              <a:rPr lang="en-US" sz="2000" dirty="0" smtClean="0"/>
              <a:t>In </a:t>
            </a:r>
            <a:r>
              <a:rPr lang="en-US" sz="2000" dirty="0" smtClean="0"/>
              <a:t>the process we will be learning a number of interesting aspects of computing including</a:t>
            </a:r>
          </a:p>
          <a:p>
            <a:r>
              <a:rPr lang="en-US" sz="1800" dirty="0" smtClean="0"/>
              <a:t>	•</a:t>
            </a:r>
            <a:r>
              <a:rPr lang="en-US" dirty="0" smtClean="0"/>
              <a:t> </a:t>
            </a:r>
            <a:r>
              <a:rPr lang="en-US" sz="1800" dirty="0" smtClean="0"/>
              <a:t>How to validate input</a:t>
            </a:r>
          </a:p>
          <a:p>
            <a:r>
              <a:rPr lang="en-US" sz="1800" dirty="0" smtClean="0"/>
              <a:t>	• How to do computations based on input</a:t>
            </a:r>
          </a:p>
          <a:p>
            <a:r>
              <a:rPr lang="en-US" sz="1800" dirty="0" smtClean="0"/>
              <a:t>	• How to do conditional computing</a:t>
            </a:r>
          </a:p>
          <a:p>
            <a:r>
              <a:rPr lang="en-US" sz="1800" dirty="0" smtClean="0"/>
              <a:t>	• How to do iterative computing</a:t>
            </a:r>
          </a:p>
          <a:p>
            <a:r>
              <a:rPr lang="en-US" sz="1800" dirty="0" smtClean="0"/>
              <a:t>	• How to use arrays in JavaScript</a:t>
            </a:r>
            <a:endParaRPr lang="en-US" sz="1800" dirty="0"/>
          </a:p>
        </p:txBody>
      </p:sp>
      <p:sp>
        <p:nvSpPr>
          <p:cNvPr id="5" name="Title 4"/>
          <p:cNvSpPr>
            <a:spLocks noGrp="1"/>
          </p:cNvSpPr>
          <p:nvPr>
            <p:ph type="title"/>
          </p:nvPr>
        </p:nvSpPr>
        <p:spPr/>
        <p:txBody>
          <a:bodyPr/>
          <a:lstStyle/>
          <a:p>
            <a:pPr algn="l"/>
            <a:r>
              <a:rPr lang="en-US" b="1" dirty="0" smtClean="0"/>
              <a:t>Making apps do significant computing</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11</a:t>
            </a:fld>
            <a:endParaRPr lang="en-US" dirty="0"/>
          </a:p>
        </p:txBody>
      </p:sp>
      <p:pic>
        <p:nvPicPr>
          <p:cNvPr id="9" name="Picture 8"/>
          <p:cNvPicPr>
            <a:picLocks noChangeAspect="1"/>
          </p:cNvPicPr>
          <p:nvPr/>
        </p:nvPicPr>
        <p:blipFill>
          <a:blip r:embed="rId2"/>
          <a:stretch>
            <a:fillRect/>
          </a:stretch>
        </p:blipFill>
        <p:spPr>
          <a:xfrm>
            <a:off x="2978150" y="1981201"/>
            <a:ext cx="3073400" cy="3352800"/>
          </a:xfrm>
          <a:prstGeom prst="rect">
            <a:avLst/>
          </a:prstGeom>
        </p:spPr>
      </p:pic>
      <p:sp>
        <p:nvSpPr>
          <p:cNvPr id="5" name="Title 4"/>
          <p:cNvSpPr>
            <a:spLocks noGrp="1"/>
          </p:cNvSpPr>
          <p:nvPr>
            <p:ph type="title"/>
          </p:nvPr>
        </p:nvSpPr>
        <p:spPr/>
        <p:txBody>
          <a:bodyPr/>
          <a:lstStyle/>
          <a:p>
            <a:pPr algn="l"/>
            <a:r>
              <a:rPr lang="en-US" b="1" dirty="0" smtClean="0"/>
              <a:t>Temperature converter app</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12</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Use of a </a:t>
            </a:r>
            <a:r>
              <a:rPr lang="en-US" sz="2000" dirty="0" smtClean="0"/>
              <a:t>real-world example that monitors blood test results of thyroid cancer patients.</a:t>
            </a:r>
          </a:p>
          <a:p>
            <a:pPr marL="342900" indent="-342900">
              <a:buFont typeface="Arial" panose="020B0604020202020204" pitchFamily="34" charset="0"/>
              <a:buChar char="•"/>
            </a:pPr>
            <a:r>
              <a:rPr lang="en-US" sz="2000" dirty="0" smtClean="0"/>
              <a:t>First</a:t>
            </a:r>
            <a:r>
              <a:rPr lang="en-US" sz="2000" dirty="0" smtClean="0"/>
              <a:t>, we create a numeric pad to enter a password for security </a:t>
            </a:r>
            <a:r>
              <a:rPr lang="en-US" sz="2000" dirty="0" smtClean="0"/>
              <a:t>purposes.</a:t>
            </a:r>
            <a:endParaRPr lang="en-US" sz="2000" dirty="0"/>
          </a:p>
        </p:txBody>
      </p:sp>
      <p:sp>
        <p:nvSpPr>
          <p:cNvPr id="5" name="Title 4"/>
          <p:cNvSpPr>
            <a:spLocks noGrp="1"/>
          </p:cNvSpPr>
          <p:nvPr>
            <p:ph type="title"/>
          </p:nvPr>
        </p:nvSpPr>
        <p:spPr/>
        <p:txBody>
          <a:bodyPr/>
          <a:lstStyle/>
          <a:p>
            <a:pPr algn="l"/>
            <a:r>
              <a:rPr lang="en-US" b="1" dirty="0" smtClean="0"/>
              <a:t>A menu-driven app to monitor important indicators</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3605898" y="3180990"/>
            <a:ext cx="1817903" cy="3142816"/>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13</a:t>
            </a:fld>
            <a:endParaRPr lang="en-US" dirty="0"/>
          </a:p>
        </p:txBody>
      </p:sp>
      <p:sp>
        <p:nvSpPr>
          <p:cNvPr id="4" name="Text Placeholder 3"/>
          <p:cNvSpPr>
            <a:spLocks noGrp="1"/>
          </p:cNvSpPr>
          <p:nvPr>
            <p:ph type="body" sz="quarter" idx="13"/>
          </p:nvPr>
        </p:nvSpPr>
        <p:spPr/>
        <p:txBody>
          <a:bodyPr/>
          <a:lstStyle/>
          <a:p>
            <a:pPr marL="285750" indent="-285750">
              <a:buFont typeface="Arial" panose="020B0604020202020204" pitchFamily="34" charset="0"/>
              <a:buChar char="•"/>
            </a:pPr>
            <a:r>
              <a:rPr lang="en-US" sz="2000" dirty="0" smtClean="0"/>
              <a:t>The </a:t>
            </a:r>
            <a:r>
              <a:rPr lang="en-US" sz="2000" dirty="0" smtClean="0"/>
              <a:t>patients will be asked to input their basic </a:t>
            </a:r>
            <a:r>
              <a:rPr lang="en-US" sz="2000" dirty="0" smtClean="0"/>
              <a:t>information</a:t>
            </a:r>
            <a:endParaRPr lang="en-US" sz="2000" dirty="0" smtClean="0"/>
          </a:p>
          <a:p>
            <a:pPr marL="285750" indent="-285750">
              <a:buFont typeface="Arial" panose="020B0604020202020204" pitchFamily="34" charset="0"/>
              <a:buChar char="•"/>
            </a:pPr>
            <a:r>
              <a:rPr lang="en-US" sz="2000" dirty="0" smtClean="0"/>
              <a:t>Show </a:t>
            </a:r>
            <a:r>
              <a:rPr lang="en-US" sz="2000" dirty="0" smtClean="0"/>
              <a:t>a menu-driven system that is geared towards </a:t>
            </a:r>
            <a:r>
              <a:rPr lang="en-US" sz="2000" dirty="0" smtClean="0"/>
              <a:t>mobile devices</a:t>
            </a:r>
            <a:r>
              <a:rPr lang="en-US" sz="2000" dirty="0" smtClean="0"/>
              <a:t>.</a:t>
            </a:r>
            <a:endParaRPr lang="en-US" sz="2000" dirty="0"/>
          </a:p>
        </p:txBody>
      </p:sp>
      <p:sp>
        <p:nvSpPr>
          <p:cNvPr id="5" name="Title 4"/>
          <p:cNvSpPr>
            <a:spLocks noGrp="1"/>
          </p:cNvSpPr>
          <p:nvPr>
            <p:ph type="title"/>
          </p:nvPr>
        </p:nvSpPr>
        <p:spPr/>
        <p:txBody>
          <a:bodyPr/>
          <a:lstStyle/>
          <a:p>
            <a:pPr algn="l"/>
            <a:r>
              <a:rPr lang="en-US" b="1" dirty="0" smtClean="0"/>
              <a:t>A menu-driven app to monitor important indicators (cont’d)</a:t>
            </a:r>
            <a:endParaRPr lang="en-US" dirty="0"/>
          </a:p>
        </p:txBody>
      </p:sp>
      <p:sp>
        <p:nvSpPr>
          <p:cNvPr id="8"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9" name="Picture 8"/>
          <p:cNvPicPr>
            <a:picLocks noChangeAspect="1"/>
          </p:cNvPicPr>
          <p:nvPr/>
        </p:nvPicPr>
        <p:blipFill>
          <a:blip r:embed="rId2"/>
          <a:stretch>
            <a:fillRect/>
          </a:stretch>
        </p:blipFill>
        <p:spPr>
          <a:xfrm>
            <a:off x="1524000" y="3276600"/>
            <a:ext cx="1688360" cy="2939821"/>
          </a:xfrm>
          <a:prstGeom prst="rect">
            <a:avLst/>
          </a:prstGeom>
        </p:spPr>
      </p:pic>
      <p:pic>
        <p:nvPicPr>
          <p:cNvPr id="10" name="Picture 9"/>
          <p:cNvPicPr>
            <a:picLocks noChangeAspect="1"/>
          </p:cNvPicPr>
          <p:nvPr/>
        </p:nvPicPr>
        <p:blipFill>
          <a:blip r:embed="rId3"/>
          <a:stretch>
            <a:fillRect/>
          </a:stretch>
        </p:blipFill>
        <p:spPr>
          <a:xfrm>
            <a:off x="4648200" y="3505200"/>
            <a:ext cx="2181225" cy="2152650"/>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14</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Set </a:t>
            </a:r>
            <a:r>
              <a:rPr lang="en-US" sz="2000" dirty="0" smtClean="0"/>
              <a:t>up the structure of the app to monitor blood tests of thyroid cancer patients</a:t>
            </a:r>
            <a:r>
              <a:rPr lang="en-US" sz="2000" dirty="0" smtClean="0"/>
              <a:t>.</a:t>
            </a:r>
            <a:endParaRPr lang="en-US" sz="2000" dirty="0" smtClean="0"/>
          </a:p>
          <a:p>
            <a:pPr marL="342900" indent="-342900">
              <a:buFont typeface="Arial" panose="020B0604020202020204" pitchFamily="34" charset="0"/>
              <a:buChar char="•"/>
            </a:pPr>
            <a:r>
              <a:rPr lang="en-US" sz="2000" dirty="0" smtClean="0"/>
              <a:t>Study </a:t>
            </a:r>
            <a:r>
              <a:rPr lang="en-US" sz="2000" dirty="0" smtClean="0"/>
              <a:t>all the intricate programming details involved in managing a data management system. </a:t>
            </a:r>
          </a:p>
          <a:p>
            <a:pPr marL="342900" indent="-342900">
              <a:buFont typeface="Arial" panose="020B0604020202020204" pitchFamily="34" charset="0"/>
              <a:buChar char="•"/>
            </a:pPr>
            <a:r>
              <a:rPr lang="en-US" sz="2000" dirty="0" smtClean="0"/>
              <a:t>Securely </a:t>
            </a:r>
            <a:r>
              <a:rPr lang="en-US" sz="2000" dirty="0" smtClean="0"/>
              <a:t>store the information on our device, so that it is available even when we have no Internet connection</a:t>
            </a:r>
            <a:r>
              <a:rPr lang="en-US" sz="2000" dirty="0" smtClean="0"/>
              <a:t>.</a:t>
            </a:r>
            <a:endParaRPr lang="en-US" sz="2000" dirty="0" smtClean="0"/>
          </a:p>
          <a:p>
            <a:pPr marL="342900" indent="-342900">
              <a:buFont typeface="Arial" panose="020B0604020202020204" pitchFamily="34" charset="0"/>
              <a:buChar char="•"/>
            </a:pPr>
            <a:r>
              <a:rPr lang="en-US" sz="2000" dirty="0" smtClean="0"/>
              <a:t>Discuss </a:t>
            </a:r>
            <a:r>
              <a:rPr lang="en-US" sz="2000" dirty="0" smtClean="0"/>
              <a:t>JSON (JavaScript Object Notation), which is syntax for storing and exchanging text information.</a:t>
            </a:r>
            <a:endParaRPr lang="en-US" sz="2000" dirty="0"/>
          </a:p>
        </p:txBody>
      </p:sp>
      <p:sp>
        <p:nvSpPr>
          <p:cNvPr id="5" name="Title 4"/>
          <p:cNvSpPr>
            <a:spLocks noGrp="1"/>
          </p:cNvSpPr>
          <p:nvPr>
            <p:ph type="title"/>
          </p:nvPr>
        </p:nvSpPr>
        <p:spPr/>
        <p:txBody>
          <a:bodyPr/>
          <a:lstStyle/>
          <a:p>
            <a:pPr algn="l"/>
            <a:r>
              <a:rPr lang="en-US" b="1" dirty="0" smtClean="0"/>
              <a:t>Data storage and retrieval</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15</a:t>
            </a:fld>
            <a:endParaRPr lang="en-US" dirty="0"/>
          </a:p>
        </p:txBody>
      </p:sp>
      <p:sp>
        <p:nvSpPr>
          <p:cNvPr id="4" name="Text Placeholder 3"/>
          <p:cNvSpPr>
            <a:spLocks noGrp="1"/>
          </p:cNvSpPr>
          <p:nvPr>
            <p:ph type="body" sz="quarter" idx="13"/>
          </p:nvPr>
        </p:nvSpPr>
        <p:spPr>
          <a:xfrm>
            <a:off x="609600" y="1905000"/>
            <a:ext cx="7810500" cy="4157662"/>
          </a:xfrm>
        </p:spPr>
        <p:txBody>
          <a:bodyPr/>
          <a:lstStyle/>
          <a:p>
            <a:pPr marL="342900" indent="-342900">
              <a:buFont typeface="Arial" panose="020B0604020202020204" pitchFamily="34" charset="0"/>
              <a:buChar char="•"/>
            </a:pPr>
            <a:r>
              <a:rPr lang="en-US" sz="2000" dirty="0" smtClean="0"/>
              <a:t>What </a:t>
            </a:r>
            <a:r>
              <a:rPr lang="en-US" sz="2000" dirty="0" smtClean="0"/>
              <a:t>is local storage</a:t>
            </a:r>
            <a:r>
              <a:rPr lang="en-US" sz="2000" dirty="0" smtClean="0"/>
              <a:t>?</a:t>
            </a:r>
            <a:endParaRPr lang="en-US" sz="2000" dirty="0" smtClean="0"/>
          </a:p>
          <a:p>
            <a:pPr marL="342900" indent="-342900">
              <a:buFont typeface="Arial" panose="020B0604020202020204" pitchFamily="34" charset="0"/>
              <a:buChar char="•"/>
            </a:pPr>
            <a:r>
              <a:rPr lang="en-US" sz="2000" dirty="0" smtClean="0"/>
              <a:t>How </a:t>
            </a:r>
            <a:r>
              <a:rPr lang="en-US" sz="2000" dirty="0" smtClean="0"/>
              <a:t>can we store and retrieve data locally on the device</a:t>
            </a:r>
            <a:r>
              <a:rPr lang="en-US" sz="2000" dirty="0" smtClean="0"/>
              <a:t>?</a:t>
            </a:r>
            <a:endParaRPr lang="en-US" sz="2000" dirty="0" smtClean="0"/>
          </a:p>
          <a:p>
            <a:pPr marL="342900" indent="-342900">
              <a:buFont typeface="Arial" panose="020B0604020202020204" pitchFamily="34" charset="0"/>
              <a:buChar char="•"/>
            </a:pPr>
            <a:r>
              <a:rPr lang="en-US" sz="2000" dirty="0" smtClean="0"/>
              <a:t>How </a:t>
            </a:r>
            <a:r>
              <a:rPr lang="en-US" sz="2000" dirty="0" smtClean="0"/>
              <a:t>can we check a password</a:t>
            </a:r>
            <a:r>
              <a:rPr lang="en-US" sz="2000" dirty="0" smtClean="0"/>
              <a:t>?</a:t>
            </a:r>
            <a:endParaRPr lang="en-US" sz="2000" dirty="0" smtClean="0"/>
          </a:p>
          <a:p>
            <a:pPr marL="342900" indent="-342900">
              <a:buFont typeface="Arial" panose="020B0604020202020204" pitchFamily="34" charset="0"/>
              <a:buChar char="•"/>
            </a:pPr>
            <a:r>
              <a:rPr lang="en-US" sz="2000" dirty="0" smtClean="0"/>
              <a:t>How </a:t>
            </a:r>
            <a:r>
              <a:rPr lang="en-US" sz="2000" dirty="0" smtClean="0"/>
              <a:t>can we make sure that the user has accepted </a:t>
            </a:r>
            <a:r>
              <a:rPr lang="en-US" sz="2000" dirty="0" smtClean="0"/>
              <a:t>the disclaimer?</a:t>
            </a:r>
            <a:endParaRPr lang="en-US" sz="2000" dirty="0" smtClean="0"/>
          </a:p>
          <a:p>
            <a:pPr marL="342900" indent="-342900">
              <a:buFont typeface="Arial" panose="020B0604020202020204" pitchFamily="34" charset="0"/>
              <a:buChar char="•"/>
            </a:pPr>
            <a:r>
              <a:rPr lang="en-US" sz="2000" dirty="0" smtClean="0"/>
              <a:t>How </a:t>
            </a:r>
            <a:r>
              <a:rPr lang="en-US" sz="2000" dirty="0" smtClean="0"/>
              <a:t>can we accept and manage user profiles</a:t>
            </a:r>
            <a:r>
              <a:rPr lang="en-US" sz="2000" dirty="0" smtClean="0"/>
              <a:t>?</a:t>
            </a:r>
            <a:endParaRPr lang="en-US" sz="2000" dirty="0" smtClean="0"/>
          </a:p>
          <a:p>
            <a:pPr marL="342900" indent="-342900">
              <a:buFont typeface="Arial" panose="020B0604020202020204" pitchFamily="34" charset="0"/>
              <a:buChar char="•"/>
            </a:pPr>
            <a:r>
              <a:rPr lang="en-US" sz="2000" dirty="0" smtClean="0"/>
              <a:t>How </a:t>
            </a:r>
            <a:r>
              <a:rPr lang="en-US" sz="2000" dirty="0" smtClean="0"/>
              <a:t>can we store and manage an array of records?</a:t>
            </a:r>
            <a:endParaRPr lang="en-US" sz="2000" dirty="0"/>
          </a:p>
        </p:txBody>
      </p:sp>
      <p:sp>
        <p:nvSpPr>
          <p:cNvPr id="5" name="Title 4"/>
          <p:cNvSpPr>
            <a:spLocks noGrp="1"/>
          </p:cNvSpPr>
          <p:nvPr>
            <p:ph type="title"/>
          </p:nvPr>
        </p:nvSpPr>
        <p:spPr/>
        <p:txBody>
          <a:bodyPr/>
          <a:lstStyle/>
          <a:p>
            <a:pPr algn="l"/>
            <a:r>
              <a:rPr lang="en-US" b="1" dirty="0" smtClean="0"/>
              <a:t>More in Chapter 6</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16</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The </a:t>
            </a:r>
            <a:r>
              <a:rPr lang="en-US" sz="2000" dirty="0" smtClean="0"/>
              <a:t>tabular history of records along with the personal information that is retrieved from the local storage of the device.</a:t>
            </a:r>
            <a:endParaRPr lang="en-US" sz="2000" dirty="0"/>
          </a:p>
        </p:txBody>
      </p:sp>
      <p:sp>
        <p:nvSpPr>
          <p:cNvPr id="5" name="Title 4"/>
          <p:cNvSpPr>
            <a:spLocks noGrp="1"/>
          </p:cNvSpPr>
          <p:nvPr>
            <p:ph type="title"/>
          </p:nvPr>
        </p:nvSpPr>
        <p:spPr/>
        <p:txBody>
          <a:bodyPr/>
          <a:lstStyle/>
          <a:p>
            <a:pPr algn="l"/>
            <a:r>
              <a:rPr lang="en-US" b="1" dirty="0" smtClean="0"/>
              <a:t>More in Chapter 6 (cont’d)</a:t>
            </a:r>
            <a:endParaRPr lang="en-US"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3015064" y="2895167"/>
            <a:ext cx="2999571" cy="3446498"/>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17</a:t>
            </a:fld>
            <a:endParaRPr lang="en-US" dirty="0"/>
          </a:p>
        </p:txBody>
      </p:sp>
      <p:sp>
        <p:nvSpPr>
          <p:cNvPr id="4" name="Text Placeholder 3"/>
          <p:cNvSpPr>
            <a:spLocks noGrp="1"/>
          </p:cNvSpPr>
          <p:nvPr>
            <p:ph type="body" sz="quarter" idx="13"/>
          </p:nvPr>
        </p:nvSpPr>
        <p:spPr/>
        <p:txBody>
          <a:bodyPr/>
          <a:lstStyle/>
          <a:p>
            <a:pPr>
              <a:buFont typeface="Arial" pitchFamily="34" charset="0"/>
              <a:buChar char="•"/>
            </a:pPr>
            <a:r>
              <a:rPr lang="en-US" dirty="0" smtClean="0"/>
              <a:t> </a:t>
            </a:r>
            <a:r>
              <a:rPr lang="en-US" sz="2000" dirty="0" smtClean="0"/>
              <a:t>The basics of canvas </a:t>
            </a:r>
            <a:r>
              <a:rPr lang="en-US" sz="2000" dirty="0" smtClean="0"/>
              <a:t>drawings.</a:t>
            </a:r>
            <a:endParaRPr lang="en-US" sz="2000" dirty="0" smtClean="0"/>
          </a:p>
          <a:p>
            <a:pPr lvl="1">
              <a:buFont typeface="Arial" pitchFamily="34" charset="0"/>
              <a:buChar char="•"/>
            </a:pPr>
            <a:r>
              <a:rPr lang="en-US" dirty="0" smtClean="0"/>
              <a:t> </a:t>
            </a:r>
            <a:r>
              <a:rPr lang="en-US" sz="1800" dirty="0" smtClean="0"/>
              <a:t>A new addition in HTML5. </a:t>
            </a:r>
          </a:p>
          <a:p>
            <a:pPr lvl="1">
              <a:buFont typeface="Arial" pitchFamily="34" charset="0"/>
              <a:buChar char="•"/>
            </a:pPr>
            <a:r>
              <a:rPr lang="en-US" sz="1800" dirty="0" smtClean="0"/>
              <a:t> It allows us to create drawings on a web page.</a:t>
            </a:r>
          </a:p>
          <a:p>
            <a:pPr lvl="1">
              <a:buFont typeface="Arial" pitchFamily="34" charset="0"/>
              <a:buChar char="•"/>
            </a:pPr>
            <a:endParaRPr lang="en-US" sz="1800" dirty="0"/>
          </a:p>
        </p:txBody>
      </p:sp>
      <p:sp>
        <p:nvSpPr>
          <p:cNvPr id="5" name="Title 4"/>
          <p:cNvSpPr>
            <a:spLocks noGrp="1"/>
          </p:cNvSpPr>
          <p:nvPr>
            <p:ph type="title"/>
          </p:nvPr>
        </p:nvSpPr>
        <p:spPr/>
        <p:txBody>
          <a:bodyPr/>
          <a:lstStyle/>
          <a:p>
            <a:pPr algn="l"/>
            <a:r>
              <a:rPr lang="en-US" b="1" dirty="0" smtClean="0"/>
              <a:t>Graphics on HTML5 canvas</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3581400" y="3581400"/>
            <a:ext cx="1469571" cy="1371600"/>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18</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How </a:t>
            </a:r>
            <a:r>
              <a:rPr lang="en-US" sz="2000" dirty="0" smtClean="0"/>
              <a:t>to work with canvas</a:t>
            </a:r>
          </a:p>
          <a:p>
            <a:pPr marL="342900" indent="-342900">
              <a:buFont typeface="Arial" panose="020B0604020202020204" pitchFamily="34" charset="0"/>
              <a:buChar char="•"/>
            </a:pPr>
            <a:r>
              <a:rPr lang="en-US" sz="2000" dirty="0" smtClean="0"/>
              <a:t>How </a:t>
            </a:r>
            <a:r>
              <a:rPr lang="en-US" sz="2000" dirty="0" smtClean="0"/>
              <a:t>to draw various shapes</a:t>
            </a:r>
          </a:p>
          <a:p>
            <a:pPr marL="342900" indent="-342900">
              <a:buFont typeface="Arial" panose="020B0604020202020204" pitchFamily="34" charset="0"/>
              <a:buChar char="•"/>
            </a:pPr>
            <a:r>
              <a:rPr lang="en-US" sz="2000" dirty="0" smtClean="0"/>
              <a:t>How </a:t>
            </a:r>
            <a:r>
              <a:rPr lang="en-US" sz="2000" dirty="0" smtClean="0"/>
              <a:t>to display some of the graphical gadgets</a:t>
            </a:r>
          </a:p>
          <a:p>
            <a:pPr marL="342900" indent="-342900">
              <a:buFont typeface="Arial" panose="020B0604020202020204" pitchFamily="34" charset="0"/>
              <a:buChar char="•"/>
            </a:pPr>
            <a:r>
              <a:rPr lang="en-US" sz="2000" dirty="0" smtClean="0"/>
              <a:t>How </a:t>
            </a:r>
            <a:r>
              <a:rPr lang="en-US" sz="2000" dirty="0" smtClean="0"/>
              <a:t>to draw graphs</a:t>
            </a:r>
          </a:p>
          <a:p>
            <a:pPr marL="342900" indent="-342900">
              <a:buFont typeface="Arial" panose="020B0604020202020204" pitchFamily="34" charset="0"/>
              <a:buChar char="•"/>
            </a:pPr>
            <a:r>
              <a:rPr lang="en-US" sz="2000" dirty="0" smtClean="0"/>
              <a:t>How </a:t>
            </a:r>
            <a:r>
              <a:rPr lang="en-US" sz="2000" dirty="0" smtClean="0"/>
              <a:t>to create an icon for the app on the home screen</a:t>
            </a:r>
          </a:p>
          <a:p>
            <a:pPr marL="342900" indent="-342900">
              <a:buFont typeface="Arial" panose="020B0604020202020204" pitchFamily="34" charset="0"/>
              <a:buChar char="•"/>
            </a:pPr>
            <a:r>
              <a:rPr lang="en-US" sz="2000" dirty="0" smtClean="0"/>
              <a:t>How </a:t>
            </a:r>
            <a:r>
              <a:rPr lang="en-US" sz="2000" dirty="0" smtClean="0"/>
              <a:t>to run an app locally with no Internet connection</a:t>
            </a:r>
            <a:endParaRPr lang="en-US" sz="2000" dirty="0"/>
          </a:p>
        </p:txBody>
      </p:sp>
      <p:sp>
        <p:nvSpPr>
          <p:cNvPr id="5" name="Title 4"/>
          <p:cNvSpPr>
            <a:spLocks noGrp="1"/>
          </p:cNvSpPr>
          <p:nvPr>
            <p:ph type="title"/>
          </p:nvPr>
        </p:nvSpPr>
        <p:spPr/>
        <p:txBody>
          <a:bodyPr/>
          <a:lstStyle/>
          <a:p>
            <a:pPr algn="l"/>
            <a:r>
              <a:rPr lang="en-US" b="1" dirty="0" smtClean="0"/>
              <a:t>The summary of skills presented in Chapter 7 </a:t>
            </a:r>
            <a:r>
              <a:rPr lang="en-US" dirty="0" smtClean="0"/>
              <a:t/>
            </a:r>
            <a:br>
              <a:rPr lang="en-US" dirty="0" smtClean="0"/>
            </a:br>
            <a:endParaRPr lang="en-US"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19</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The </a:t>
            </a:r>
            <a:r>
              <a:rPr lang="en-US" sz="2000" dirty="0" smtClean="0"/>
              <a:t>gauge meter that is created as part of the advice screen of the Thyroid </a:t>
            </a:r>
            <a:r>
              <a:rPr lang="en-US" sz="2000" dirty="0" smtClean="0"/>
              <a:t>app.</a:t>
            </a:r>
            <a:endParaRPr lang="en-US" sz="2000" dirty="0"/>
          </a:p>
        </p:txBody>
      </p:sp>
      <p:sp>
        <p:nvSpPr>
          <p:cNvPr id="5" name="Title 4"/>
          <p:cNvSpPr>
            <a:spLocks noGrp="1"/>
          </p:cNvSpPr>
          <p:nvPr>
            <p:ph type="title"/>
          </p:nvPr>
        </p:nvSpPr>
        <p:spPr/>
        <p:txBody>
          <a:bodyPr/>
          <a:lstStyle/>
          <a:p>
            <a:pPr algn="l"/>
            <a:r>
              <a:rPr lang="en-US" sz="3200" b="1" dirty="0" smtClean="0"/>
              <a:t>Displaying the advice with the help of a gauge meter</a:t>
            </a:r>
            <a:endParaRPr lang="en-US" sz="3200"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3276600" y="2993606"/>
            <a:ext cx="2466975" cy="3450055"/>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2</a:t>
            </a:fld>
            <a:endParaRPr lang="en-US" dirty="0"/>
          </a:p>
        </p:txBody>
      </p:sp>
      <p:sp>
        <p:nvSpPr>
          <p:cNvPr id="4" name="Text Placeholder 3"/>
          <p:cNvSpPr>
            <a:spLocks noGrp="1"/>
          </p:cNvSpPr>
          <p:nvPr>
            <p:ph type="body" sz="quarter" idx="13"/>
          </p:nvPr>
        </p:nvSpPr>
        <p:spPr/>
        <p:txBody>
          <a:bodyPr/>
          <a:lstStyle/>
          <a:p>
            <a:pPr>
              <a:buFont typeface="Arial" pitchFamily="34" charset="0"/>
              <a:buChar char="•"/>
            </a:pPr>
            <a:r>
              <a:rPr lang="en-US" sz="2000" dirty="0" smtClean="0"/>
              <a:t> Web browsers for desktop/laptop/</a:t>
            </a:r>
            <a:r>
              <a:rPr lang="en-US" sz="2000" dirty="0" err="1" smtClean="0"/>
              <a:t>netbook</a:t>
            </a:r>
            <a:r>
              <a:rPr lang="en-US" sz="2000" dirty="0" smtClean="0"/>
              <a:t> computing	</a:t>
            </a:r>
          </a:p>
          <a:p>
            <a:pPr lvl="1">
              <a:buFont typeface="Arial" pitchFamily="34" charset="0"/>
              <a:buChar char="•"/>
            </a:pPr>
            <a:r>
              <a:rPr lang="en-US" sz="1800" dirty="0" smtClean="0"/>
              <a:t>Internet Explorer, Firefox, Chrome, Safari, and Opera running on Windows, </a:t>
            </a:r>
            <a:r>
              <a:rPr lang="en-US" sz="1800" dirty="0" smtClean="0"/>
              <a:t>Mac, etc.</a:t>
            </a:r>
            <a:endParaRPr lang="en-US" sz="1800" dirty="0" smtClean="0"/>
          </a:p>
          <a:p>
            <a:pPr lvl="1">
              <a:buFont typeface="Arial" pitchFamily="34" charset="0"/>
              <a:buChar char="•"/>
            </a:pPr>
            <a:endParaRPr lang="en-US" sz="1800" dirty="0" smtClean="0"/>
          </a:p>
          <a:p>
            <a:pPr>
              <a:buFont typeface="Arial" pitchFamily="34" charset="0"/>
              <a:buChar char="•"/>
            </a:pPr>
            <a:r>
              <a:rPr lang="en-US" sz="2000" dirty="0" smtClean="0"/>
              <a:t> Tablets, </a:t>
            </a:r>
            <a:r>
              <a:rPr lang="en-US" sz="2000" dirty="0" err="1" smtClean="0"/>
              <a:t>smartphones</a:t>
            </a:r>
            <a:r>
              <a:rPr lang="en-US" sz="2000" dirty="0" smtClean="0"/>
              <a:t>, smart TVs, and other mobile devices</a:t>
            </a:r>
          </a:p>
          <a:p>
            <a:pPr lvl="1">
              <a:buFont typeface="Arial" pitchFamily="34" charset="0"/>
              <a:buChar char="•"/>
            </a:pPr>
            <a:r>
              <a:rPr lang="en-US" sz="1800" dirty="0" smtClean="0"/>
              <a:t>Run </a:t>
            </a:r>
            <a:r>
              <a:rPr lang="en-US" sz="1800" dirty="0" smtClean="0"/>
              <a:t>on Android by Google, iOS by Apple, Windows RT, and several other competing platforms including </a:t>
            </a:r>
            <a:r>
              <a:rPr lang="en-US" sz="1800" dirty="0" smtClean="0"/>
              <a:t>Blackberry and Firefox.</a:t>
            </a:r>
            <a:endParaRPr lang="en-US" sz="1800" dirty="0" smtClean="0"/>
          </a:p>
          <a:p>
            <a:pPr lvl="1">
              <a:buFont typeface="Arial" pitchFamily="34" charset="0"/>
              <a:buChar char="•"/>
            </a:pPr>
            <a:r>
              <a:rPr lang="en-US" sz="1800" dirty="0" smtClean="0"/>
              <a:t>These dedicated applications are specific to a platform in the native application development environment.</a:t>
            </a:r>
          </a:p>
        </p:txBody>
      </p:sp>
      <p:sp>
        <p:nvSpPr>
          <p:cNvPr id="5" name="Title 4"/>
          <p:cNvSpPr>
            <a:spLocks noGrp="1"/>
          </p:cNvSpPr>
          <p:nvPr>
            <p:ph type="title"/>
          </p:nvPr>
        </p:nvSpPr>
        <p:spPr/>
        <p:txBody>
          <a:bodyPr/>
          <a:lstStyle/>
          <a:p>
            <a:pPr algn="l"/>
            <a:r>
              <a:rPr lang="en-US" b="1" dirty="0" smtClean="0"/>
              <a:t>World of mobile computing</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20</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See how </a:t>
            </a:r>
            <a:r>
              <a:rPr lang="en-US" sz="2000" dirty="0" smtClean="0"/>
              <a:t>we can run these apps even when the device is not connected to the Internet.</a:t>
            </a:r>
          </a:p>
          <a:p>
            <a:pPr marL="342900" indent="-342900">
              <a:buFont typeface="Arial" panose="020B0604020202020204" pitchFamily="34" charset="0"/>
              <a:buChar char="•"/>
            </a:pPr>
            <a:r>
              <a:rPr lang="en-US" sz="2000" dirty="0" smtClean="0"/>
              <a:t>Sync </a:t>
            </a:r>
            <a:r>
              <a:rPr lang="en-US" sz="2000" dirty="0" smtClean="0"/>
              <a:t>information from our Thyroid app on a server. </a:t>
            </a:r>
          </a:p>
          <a:p>
            <a:pPr marL="342900" indent="-342900">
              <a:buFont typeface="Arial" panose="020B0604020202020204" pitchFamily="34" charset="0"/>
              <a:buChar char="•"/>
            </a:pPr>
            <a:r>
              <a:rPr lang="en-US" sz="2000" dirty="0" smtClean="0"/>
              <a:t>Use </a:t>
            </a:r>
            <a:r>
              <a:rPr lang="en-US" sz="2000" dirty="0" smtClean="0"/>
              <a:t>the server for emailing tables and charts.</a:t>
            </a:r>
          </a:p>
          <a:p>
            <a:pPr marL="342900" indent="-342900">
              <a:buFont typeface="Arial" panose="020B0604020202020204" pitchFamily="34" charset="0"/>
              <a:buChar char="•"/>
            </a:pPr>
            <a:r>
              <a:rPr lang="en-US" sz="2000" dirty="0" smtClean="0"/>
              <a:t>The </a:t>
            </a:r>
            <a:r>
              <a:rPr lang="en-US" sz="2000" dirty="0" smtClean="0"/>
              <a:t>modified login screen for the server-based Thyroid </a:t>
            </a:r>
            <a:r>
              <a:rPr lang="en-US" sz="2000" dirty="0" smtClean="0"/>
              <a:t>app.</a:t>
            </a:r>
            <a:endParaRPr lang="en-US" sz="2000" dirty="0"/>
          </a:p>
        </p:txBody>
      </p:sp>
      <p:sp>
        <p:nvSpPr>
          <p:cNvPr id="5" name="Title 4"/>
          <p:cNvSpPr>
            <a:spLocks noGrp="1"/>
          </p:cNvSpPr>
          <p:nvPr>
            <p:ph type="title"/>
          </p:nvPr>
        </p:nvSpPr>
        <p:spPr>
          <a:xfrm>
            <a:off x="609600" y="914400"/>
            <a:ext cx="7810500" cy="979250"/>
          </a:xfrm>
        </p:spPr>
        <p:txBody>
          <a:bodyPr/>
          <a:lstStyle/>
          <a:p>
            <a:pPr algn="l"/>
            <a:r>
              <a:rPr lang="en-US" b="1" dirty="0" smtClean="0"/>
              <a:t>Using servers for sharing and storing information</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3581400" y="3895621"/>
            <a:ext cx="1606756" cy="2496447"/>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21</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When </a:t>
            </a:r>
            <a:r>
              <a:rPr lang="en-US" sz="2000" dirty="0" smtClean="0"/>
              <a:t>a user presses the sync button, the user will have an option to upload the records or download the records. </a:t>
            </a:r>
          </a:p>
          <a:p>
            <a:pPr marL="342900" indent="-342900">
              <a:buFont typeface="Arial" panose="020B0604020202020204" pitchFamily="34" charset="0"/>
              <a:buChar char="•"/>
            </a:pPr>
            <a:r>
              <a:rPr lang="en-US" sz="2000" dirty="0" smtClean="0"/>
              <a:t>The </a:t>
            </a:r>
            <a:r>
              <a:rPr lang="en-US" sz="2000" dirty="0" smtClean="0"/>
              <a:t>user can choose whether or not to overwrite the records with the same date on the device.</a:t>
            </a:r>
            <a:endParaRPr lang="en-US" sz="2000" dirty="0"/>
          </a:p>
        </p:txBody>
      </p:sp>
      <p:sp>
        <p:nvSpPr>
          <p:cNvPr id="5" name="Title 4"/>
          <p:cNvSpPr>
            <a:spLocks noGrp="1"/>
          </p:cNvSpPr>
          <p:nvPr>
            <p:ph type="title"/>
          </p:nvPr>
        </p:nvSpPr>
        <p:spPr>
          <a:xfrm>
            <a:off x="609600" y="762000"/>
            <a:ext cx="7810500" cy="979250"/>
          </a:xfrm>
        </p:spPr>
        <p:txBody>
          <a:bodyPr/>
          <a:lstStyle/>
          <a:p>
            <a:pPr algn="l"/>
            <a:r>
              <a:rPr lang="en-US" sz="3200" b="1" dirty="0" smtClean="0"/>
              <a:t>Modified menu screen for the server-based Thyroid app with sync option</a:t>
            </a:r>
            <a:endParaRPr lang="en-US" sz="3200" b="1" dirty="0"/>
          </a:p>
        </p:txBody>
      </p:sp>
      <p:sp>
        <p:nvSpPr>
          <p:cNvPr id="8"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9" name="Picture 8"/>
          <p:cNvPicPr>
            <a:picLocks noChangeAspect="1"/>
          </p:cNvPicPr>
          <p:nvPr/>
        </p:nvPicPr>
        <p:blipFill>
          <a:blip r:embed="rId2"/>
          <a:stretch>
            <a:fillRect/>
          </a:stretch>
        </p:blipFill>
        <p:spPr>
          <a:xfrm>
            <a:off x="1709737" y="3886200"/>
            <a:ext cx="5610225" cy="2190750"/>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22</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The </a:t>
            </a:r>
            <a:r>
              <a:rPr lang="en-US" sz="2000" dirty="0" smtClean="0"/>
              <a:t>data management part of the server-based Thyroid app. </a:t>
            </a:r>
          </a:p>
          <a:p>
            <a:pPr marL="342900" indent="-342900">
              <a:buFont typeface="Arial" panose="020B0604020202020204" pitchFamily="34" charset="0"/>
              <a:buChar char="•"/>
            </a:pPr>
            <a:r>
              <a:rPr lang="en-US" sz="2000" dirty="0" smtClean="0"/>
              <a:t>It </a:t>
            </a:r>
            <a:r>
              <a:rPr lang="en-US" sz="2000" dirty="0" smtClean="0"/>
              <a:t>will be based on a JSON-based non-relational database model.</a:t>
            </a:r>
          </a:p>
          <a:p>
            <a:pPr marL="342900" indent="-342900">
              <a:buFont typeface="Arial" panose="020B0604020202020204" pitchFamily="34" charset="0"/>
              <a:buChar char="•"/>
            </a:pPr>
            <a:r>
              <a:rPr lang="en-US" sz="2000" dirty="0" smtClean="0"/>
              <a:t>An </a:t>
            </a:r>
            <a:r>
              <a:rPr lang="en-US" sz="2000" dirty="0" smtClean="0"/>
              <a:t>introduction to MongoDB with simple illustrative examples.</a:t>
            </a:r>
            <a:endParaRPr lang="en-US" sz="2000" dirty="0"/>
          </a:p>
        </p:txBody>
      </p:sp>
      <p:sp>
        <p:nvSpPr>
          <p:cNvPr id="5" name="Title 4"/>
          <p:cNvSpPr>
            <a:spLocks noGrp="1"/>
          </p:cNvSpPr>
          <p:nvPr>
            <p:ph type="title"/>
          </p:nvPr>
        </p:nvSpPr>
        <p:spPr>
          <a:xfrm>
            <a:off x="609600" y="762000"/>
            <a:ext cx="7810500" cy="979250"/>
          </a:xfrm>
        </p:spPr>
        <p:txBody>
          <a:bodyPr/>
          <a:lstStyle/>
          <a:p>
            <a:pPr algn="l"/>
            <a:r>
              <a:rPr lang="en-US" b="1" dirty="0" smtClean="0"/>
              <a:t>Using </a:t>
            </a:r>
            <a:r>
              <a:rPr lang="en-US" b="1" dirty="0" err="1" smtClean="0"/>
              <a:t>MongoDB</a:t>
            </a:r>
            <a:r>
              <a:rPr lang="en-US" b="1" dirty="0" smtClean="0"/>
              <a:t> server for sharing and storing information</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2622255" y="3662074"/>
            <a:ext cx="3785190" cy="2661732"/>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23</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Relational </a:t>
            </a:r>
            <a:r>
              <a:rPr lang="en-US" sz="2000" dirty="0" smtClean="0"/>
              <a:t>databases </a:t>
            </a:r>
            <a:r>
              <a:rPr lang="en-US" sz="2000" dirty="0" smtClean="0"/>
              <a:t>will </a:t>
            </a:r>
            <a:r>
              <a:rPr lang="en-US" sz="2000" dirty="0" smtClean="0"/>
              <a:t>continue to play a major role in the management of data. </a:t>
            </a:r>
          </a:p>
          <a:p>
            <a:pPr marL="342900" indent="-342900">
              <a:buFont typeface="Arial" panose="020B0604020202020204" pitchFamily="34" charset="0"/>
              <a:buChar char="•"/>
            </a:pPr>
            <a:r>
              <a:rPr lang="en-US" sz="2000" dirty="0" smtClean="0"/>
              <a:t>They </a:t>
            </a:r>
            <a:r>
              <a:rPr lang="en-US" sz="2000" dirty="0" smtClean="0"/>
              <a:t>provide a more structured view of the database.</a:t>
            </a:r>
            <a:endParaRPr lang="en-US" sz="2000" dirty="0"/>
          </a:p>
        </p:txBody>
      </p:sp>
      <p:sp>
        <p:nvSpPr>
          <p:cNvPr id="5" name="Title 4"/>
          <p:cNvSpPr>
            <a:spLocks noGrp="1"/>
          </p:cNvSpPr>
          <p:nvPr>
            <p:ph type="title"/>
          </p:nvPr>
        </p:nvSpPr>
        <p:spPr>
          <a:xfrm>
            <a:off x="609600" y="762000"/>
            <a:ext cx="7810500" cy="979250"/>
          </a:xfrm>
        </p:spPr>
        <p:txBody>
          <a:bodyPr/>
          <a:lstStyle/>
          <a:p>
            <a:pPr algn="l"/>
            <a:r>
              <a:rPr lang="en-US" b="1" dirty="0" smtClean="0"/>
              <a:t>Using a relational database server for sharing information</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502987" y="3627581"/>
            <a:ext cx="8023726" cy="1774032"/>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24</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Popular </a:t>
            </a:r>
            <a:r>
              <a:rPr lang="en-US" sz="2000" dirty="0" smtClean="0"/>
              <a:t>for using different data sources to present a large amount of information on similar-looking web pages.</a:t>
            </a:r>
          </a:p>
          <a:p>
            <a:pPr marL="342900" indent="-342900">
              <a:buFont typeface="Arial" panose="020B0604020202020204" pitchFamily="34" charset="0"/>
              <a:buChar char="•"/>
            </a:pPr>
            <a:r>
              <a:rPr lang="en-US" sz="2000" dirty="0" smtClean="0"/>
              <a:t>Chapter 11 uses </a:t>
            </a:r>
            <a:r>
              <a:rPr lang="en-US" sz="2000" dirty="0"/>
              <a:t>o</a:t>
            </a:r>
            <a:r>
              <a:rPr lang="en-US" sz="2000" dirty="0" smtClean="0"/>
              <a:t>ne </a:t>
            </a:r>
            <a:r>
              <a:rPr lang="en-US" sz="2000" dirty="0" smtClean="0"/>
              <a:t>of the popular web template systems called handlebars to build an app called </a:t>
            </a:r>
            <a:r>
              <a:rPr lang="en-US" sz="2000" dirty="0" err="1" smtClean="0"/>
              <a:t>Explorador</a:t>
            </a:r>
            <a:r>
              <a:rPr lang="en-US" sz="2000" dirty="0" smtClean="0"/>
              <a:t> that helps us explore parks in a metro region.</a:t>
            </a:r>
            <a:endParaRPr lang="en-US" sz="2000" dirty="0"/>
          </a:p>
        </p:txBody>
      </p:sp>
      <p:sp>
        <p:nvSpPr>
          <p:cNvPr id="5" name="Title 4"/>
          <p:cNvSpPr>
            <a:spLocks noGrp="1"/>
          </p:cNvSpPr>
          <p:nvPr>
            <p:ph type="title"/>
          </p:nvPr>
        </p:nvSpPr>
        <p:spPr/>
        <p:txBody>
          <a:bodyPr/>
          <a:lstStyle/>
          <a:p>
            <a:pPr algn="l"/>
            <a:r>
              <a:rPr lang="en-US" b="1" dirty="0" smtClean="0"/>
              <a:t>Using web templates</a:t>
            </a:r>
            <a:endParaRPr lang="en-US" b="1" dirty="0"/>
          </a:p>
        </p:txBody>
      </p:sp>
      <p:sp>
        <p:nvSpPr>
          <p:cNvPr id="8"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9" name="Picture 8"/>
          <p:cNvPicPr>
            <a:picLocks noChangeAspect="1"/>
          </p:cNvPicPr>
          <p:nvPr/>
        </p:nvPicPr>
        <p:blipFill>
          <a:blip r:embed="rId2"/>
          <a:stretch>
            <a:fillRect/>
          </a:stretch>
        </p:blipFill>
        <p:spPr>
          <a:xfrm>
            <a:off x="2895600" y="3775668"/>
            <a:ext cx="3128963" cy="2548138"/>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25</a:t>
            </a:fld>
            <a:endParaRPr lang="en-US" dirty="0"/>
          </a:p>
        </p:txBody>
      </p:sp>
      <p:sp>
        <p:nvSpPr>
          <p:cNvPr id="4" name="Text Placeholder 3"/>
          <p:cNvSpPr>
            <a:spLocks noGrp="1"/>
          </p:cNvSpPr>
          <p:nvPr>
            <p:ph type="body" sz="quarter" idx="13"/>
          </p:nvPr>
        </p:nvSpPr>
        <p:spPr/>
        <p:txBody>
          <a:bodyPr/>
          <a:lstStyle/>
          <a:p>
            <a:endParaRPr lang="en-US" dirty="0" smtClean="0"/>
          </a:p>
          <a:p>
            <a:pPr marL="342900" indent="-342900">
              <a:buFont typeface="Arial" panose="020B0604020202020204" pitchFamily="34" charset="0"/>
              <a:buChar char="•"/>
            </a:pPr>
            <a:r>
              <a:rPr lang="en-US" sz="2000" dirty="0" smtClean="0"/>
              <a:t>Show how </a:t>
            </a:r>
            <a:r>
              <a:rPr lang="en-US" sz="2000" dirty="0" smtClean="0"/>
              <a:t>to obtain the location information and utilize it to enhance the user experience with the help of maps. </a:t>
            </a:r>
          </a:p>
          <a:p>
            <a:pPr marL="342900" indent="-342900">
              <a:buFont typeface="Arial" panose="020B0604020202020204" pitchFamily="34" charset="0"/>
              <a:buChar char="•"/>
            </a:pPr>
            <a:r>
              <a:rPr lang="en-US" sz="2000" dirty="0" smtClean="0"/>
              <a:t>Extend </a:t>
            </a:r>
            <a:r>
              <a:rPr lang="en-US" sz="2000" dirty="0" smtClean="0"/>
              <a:t>our understanding of databases for storing multimedia information.</a:t>
            </a:r>
            <a:endParaRPr lang="en-US" sz="2000" dirty="0"/>
          </a:p>
        </p:txBody>
      </p:sp>
      <p:sp>
        <p:nvSpPr>
          <p:cNvPr id="5" name="Title 4"/>
          <p:cNvSpPr>
            <a:spLocks noGrp="1"/>
          </p:cNvSpPr>
          <p:nvPr>
            <p:ph type="title"/>
          </p:nvPr>
        </p:nvSpPr>
        <p:spPr/>
        <p:txBody>
          <a:bodyPr/>
          <a:lstStyle/>
          <a:p>
            <a:pPr algn="l"/>
            <a:r>
              <a:rPr lang="en-US" b="1" dirty="0" smtClean="0"/>
              <a:t>Working with image databases, maps, and location tracking</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26</a:t>
            </a:fld>
            <a:endParaRPr lang="en-US" dirty="0"/>
          </a:p>
        </p:txBody>
      </p:sp>
      <p:sp>
        <p:nvSpPr>
          <p:cNvPr id="4" name="Text Placeholder 3"/>
          <p:cNvSpPr>
            <a:spLocks noGrp="1"/>
          </p:cNvSpPr>
          <p:nvPr>
            <p:ph type="body" sz="quarter" idx="13"/>
          </p:nvPr>
        </p:nvSpPr>
        <p:spPr/>
        <p:txBody>
          <a:bodyPr/>
          <a:lstStyle/>
          <a:p>
            <a:endParaRPr lang="en-US" sz="2000" dirty="0" smtClean="0"/>
          </a:p>
          <a:p>
            <a:pPr marL="342900" indent="-342900">
              <a:buFont typeface="Arial" panose="020B0604020202020204" pitchFamily="34" charset="0"/>
              <a:buChar char="•"/>
            </a:pPr>
            <a:r>
              <a:rPr lang="en-US" sz="2000" dirty="0" smtClean="0"/>
              <a:t>Discuss </a:t>
            </a:r>
            <a:r>
              <a:rPr lang="en-US" sz="2000" dirty="0" smtClean="0"/>
              <a:t>and showcase the hardware and software development tools necessary for native app development. </a:t>
            </a:r>
          </a:p>
          <a:p>
            <a:pPr marL="342900" indent="-342900">
              <a:buFont typeface="Arial" panose="020B0604020202020204" pitchFamily="34" charset="0"/>
              <a:buChar char="•"/>
            </a:pPr>
            <a:r>
              <a:rPr lang="en-US" sz="2000" dirty="0" smtClean="0"/>
              <a:t>Demonstrate </a:t>
            </a:r>
            <a:r>
              <a:rPr lang="en-US" sz="2000" dirty="0" smtClean="0"/>
              <a:t>how some of the apps developed in the previous chapter can be converted to the native platforms including iOS and Android.</a:t>
            </a:r>
            <a:endParaRPr lang="en-US" sz="2000" dirty="0"/>
          </a:p>
        </p:txBody>
      </p:sp>
      <p:sp>
        <p:nvSpPr>
          <p:cNvPr id="5" name="Title 4"/>
          <p:cNvSpPr>
            <a:spLocks noGrp="1"/>
          </p:cNvSpPr>
          <p:nvPr>
            <p:ph type="title"/>
          </p:nvPr>
        </p:nvSpPr>
        <p:spPr/>
        <p:txBody>
          <a:bodyPr/>
          <a:lstStyle/>
          <a:p>
            <a:pPr algn="l"/>
            <a:r>
              <a:rPr lang="en-US" b="1" dirty="0" smtClean="0"/>
              <a:t>Cross-platform and native app development and testing</a:t>
            </a:r>
            <a:endParaRPr lang="en-US" b="1" dirty="0"/>
          </a:p>
        </p:txBody>
      </p:sp>
      <p:sp>
        <p:nvSpPr>
          <p:cNvPr id="20"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21" name="Picture 20"/>
          <p:cNvPicPr>
            <a:picLocks noChangeAspect="1"/>
          </p:cNvPicPr>
          <p:nvPr/>
        </p:nvPicPr>
        <p:blipFill>
          <a:blip r:embed="rId2"/>
          <a:stretch>
            <a:fillRect/>
          </a:stretch>
        </p:blipFill>
        <p:spPr>
          <a:xfrm>
            <a:off x="3016363" y="3949065"/>
            <a:ext cx="2996973" cy="2404903"/>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3</a:t>
            </a:fld>
            <a:endParaRPr lang="en-US" dirty="0"/>
          </a:p>
        </p:txBody>
      </p:sp>
      <p:sp>
        <p:nvSpPr>
          <p:cNvPr id="4" name="Text Placeholder 3"/>
          <p:cNvSpPr>
            <a:spLocks noGrp="1"/>
          </p:cNvSpPr>
          <p:nvPr>
            <p:ph type="body" sz="quarter" idx="13"/>
          </p:nvPr>
        </p:nvSpPr>
        <p:spPr>
          <a:xfrm>
            <a:off x="609600" y="2286000"/>
            <a:ext cx="7810500" cy="4005262"/>
          </a:xfrm>
        </p:spPr>
        <p:txBody>
          <a:bodyPr/>
          <a:lstStyle/>
          <a:p>
            <a:pPr marL="342900" indent="-342900">
              <a:buFont typeface="Arial" panose="020B0604020202020204" pitchFamily="34" charset="0"/>
              <a:buChar char="•"/>
            </a:pPr>
            <a:r>
              <a:rPr lang="en-US" sz="2000" dirty="0" smtClean="0"/>
              <a:t>Devices </a:t>
            </a:r>
            <a:r>
              <a:rPr lang="en-US" sz="2000" dirty="0" smtClean="0"/>
              <a:t>that run on Google’s Android operating system </a:t>
            </a:r>
            <a:r>
              <a:rPr lang="en-US" sz="2000" dirty="0" smtClean="0"/>
              <a:t>include </a:t>
            </a:r>
            <a:r>
              <a:rPr lang="en-US" sz="2000" dirty="0" smtClean="0"/>
              <a:t>phones, tablets, and wearable watches that can be programmed using Java</a:t>
            </a:r>
            <a:r>
              <a:rPr lang="en-US" dirty="0" smtClean="0"/>
              <a:t>.</a:t>
            </a:r>
            <a:endParaRPr lang="en-US" dirty="0"/>
          </a:p>
        </p:txBody>
      </p:sp>
      <p:sp>
        <p:nvSpPr>
          <p:cNvPr id="5" name="Title 4"/>
          <p:cNvSpPr>
            <a:spLocks noGrp="1"/>
          </p:cNvSpPr>
          <p:nvPr>
            <p:ph type="title"/>
          </p:nvPr>
        </p:nvSpPr>
        <p:spPr/>
        <p:txBody>
          <a:bodyPr/>
          <a:lstStyle/>
          <a:p>
            <a:pPr algn="l"/>
            <a:r>
              <a:rPr lang="en-US" b="1" dirty="0" smtClean="0"/>
              <a:t>Devices that run on Google’s Android operating</a:t>
            </a:r>
            <a:r>
              <a:rPr lang="en-US" dirty="0" smtClean="0"/>
              <a:t> </a:t>
            </a:r>
            <a:r>
              <a:rPr lang="en-US" b="1" dirty="0" smtClean="0"/>
              <a:t>system</a:t>
            </a:r>
            <a:endParaRPr lang="en-US" b="1" dirty="0"/>
          </a:p>
        </p:txBody>
      </p:sp>
      <p:sp>
        <p:nvSpPr>
          <p:cNvPr id="9"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10" name="Picture 9"/>
          <p:cNvPicPr>
            <a:picLocks noChangeAspect="1"/>
          </p:cNvPicPr>
          <p:nvPr/>
        </p:nvPicPr>
        <p:blipFill>
          <a:blip r:embed="rId2"/>
          <a:stretch>
            <a:fillRect/>
          </a:stretch>
        </p:blipFill>
        <p:spPr>
          <a:xfrm>
            <a:off x="665768" y="3505200"/>
            <a:ext cx="1520519" cy="2701636"/>
          </a:xfrm>
          <a:prstGeom prst="rect">
            <a:avLst/>
          </a:prstGeom>
        </p:spPr>
      </p:pic>
      <p:pic>
        <p:nvPicPr>
          <p:cNvPr id="11" name="Picture 10"/>
          <p:cNvPicPr>
            <a:picLocks noChangeAspect="1"/>
          </p:cNvPicPr>
          <p:nvPr/>
        </p:nvPicPr>
        <p:blipFill>
          <a:blip r:embed="rId3"/>
          <a:stretch>
            <a:fillRect/>
          </a:stretch>
        </p:blipFill>
        <p:spPr>
          <a:xfrm>
            <a:off x="2483556" y="3438523"/>
            <a:ext cx="3592265" cy="2657475"/>
          </a:xfrm>
          <a:prstGeom prst="rect">
            <a:avLst/>
          </a:prstGeom>
        </p:spPr>
      </p:pic>
      <p:pic>
        <p:nvPicPr>
          <p:cNvPr id="12" name="Picture 11"/>
          <p:cNvPicPr>
            <a:picLocks noChangeAspect="1"/>
          </p:cNvPicPr>
          <p:nvPr/>
        </p:nvPicPr>
        <p:blipFill>
          <a:blip r:embed="rId4"/>
          <a:stretch>
            <a:fillRect/>
          </a:stretch>
        </p:blipFill>
        <p:spPr>
          <a:xfrm>
            <a:off x="6338455" y="3305174"/>
            <a:ext cx="2362200" cy="2924175"/>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4</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Microsoft’s </a:t>
            </a:r>
            <a:r>
              <a:rPr lang="en-US" sz="2000" dirty="0" smtClean="0"/>
              <a:t>Windows phones and tablets are best programmed using their </a:t>
            </a:r>
            <a:r>
              <a:rPr lang="en-US" sz="2000" dirty="0" err="1" smtClean="0"/>
              <a:t>.Net</a:t>
            </a:r>
            <a:r>
              <a:rPr lang="en-US" sz="2000" dirty="0" smtClean="0"/>
              <a:t> framework and languages such as C# or Visual Basic. </a:t>
            </a:r>
          </a:p>
          <a:p>
            <a:pPr marL="342900" indent="-342900">
              <a:buFont typeface="Arial" panose="020B0604020202020204" pitchFamily="34" charset="0"/>
              <a:buChar char="•"/>
            </a:pPr>
            <a:r>
              <a:rPr lang="en-US" sz="2000" dirty="0" smtClean="0"/>
              <a:t>While </a:t>
            </a:r>
            <a:r>
              <a:rPr lang="en-US" sz="2000" dirty="0" smtClean="0"/>
              <a:t>a significant percentage of the apps still need to be developed in the native development environment, the emergence of HTML5 and JavaScript make it possible to develop apps that can be run across all mobile platforms through the web.</a:t>
            </a:r>
            <a:endParaRPr lang="en-US" sz="2000" dirty="0"/>
          </a:p>
        </p:txBody>
      </p:sp>
      <p:sp>
        <p:nvSpPr>
          <p:cNvPr id="5" name="Title 4"/>
          <p:cNvSpPr>
            <a:spLocks noGrp="1"/>
          </p:cNvSpPr>
          <p:nvPr>
            <p:ph type="title"/>
          </p:nvPr>
        </p:nvSpPr>
        <p:spPr/>
        <p:txBody>
          <a:bodyPr/>
          <a:lstStyle/>
          <a:p>
            <a:pPr algn="l"/>
            <a:r>
              <a:rPr lang="en-US" b="1" dirty="0" smtClean="0"/>
              <a:t>Devices that use Microsoft’s Windows </a:t>
            </a:r>
            <a:endParaRPr lang="en-US" b="1" dirty="0"/>
          </a:p>
        </p:txBody>
      </p:sp>
      <p:sp>
        <p:nvSpPr>
          <p:cNvPr id="8"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9" name="Picture 8"/>
          <p:cNvPicPr>
            <a:picLocks noChangeAspect="1"/>
          </p:cNvPicPr>
          <p:nvPr/>
        </p:nvPicPr>
        <p:blipFill>
          <a:blip r:embed="rId2"/>
          <a:stretch>
            <a:fillRect/>
          </a:stretch>
        </p:blipFill>
        <p:spPr>
          <a:xfrm>
            <a:off x="2286000" y="4482633"/>
            <a:ext cx="914400" cy="1808629"/>
          </a:xfrm>
          <a:prstGeom prst="rect">
            <a:avLst/>
          </a:prstGeom>
        </p:spPr>
      </p:pic>
      <p:pic>
        <p:nvPicPr>
          <p:cNvPr id="10" name="Picture 9"/>
          <p:cNvPicPr>
            <a:picLocks noChangeAspect="1"/>
          </p:cNvPicPr>
          <p:nvPr/>
        </p:nvPicPr>
        <p:blipFill>
          <a:blip r:embed="rId3"/>
          <a:stretch>
            <a:fillRect/>
          </a:stretch>
        </p:blipFill>
        <p:spPr>
          <a:xfrm>
            <a:off x="4772025" y="4412070"/>
            <a:ext cx="1552575" cy="1944280"/>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5</a:t>
            </a:fld>
            <a:endParaRPr lang="en-US" dirty="0"/>
          </a:p>
        </p:txBody>
      </p:sp>
      <p:sp>
        <p:nvSpPr>
          <p:cNvPr id="4" name="Text Placeholder 3"/>
          <p:cNvSpPr>
            <a:spLocks noGrp="1"/>
          </p:cNvSpPr>
          <p:nvPr>
            <p:ph type="body" sz="quarter" idx="13"/>
          </p:nvPr>
        </p:nvSpPr>
        <p:spPr/>
        <p:txBody>
          <a:bodyPr/>
          <a:lstStyle/>
          <a:p>
            <a:pPr>
              <a:buFont typeface="Arial" pitchFamily="34" charset="0"/>
              <a:buChar char="•"/>
            </a:pPr>
            <a:r>
              <a:rPr lang="en-US" sz="2000" dirty="0" smtClean="0"/>
              <a:t> Chapter 2. </a:t>
            </a:r>
          </a:p>
          <a:p>
            <a:pPr lvl="1">
              <a:buFont typeface="Arial" pitchFamily="34" charset="0"/>
              <a:buChar char="•"/>
            </a:pPr>
            <a:r>
              <a:rPr lang="en-US" sz="1800" dirty="0" smtClean="0"/>
              <a:t>Information </a:t>
            </a:r>
            <a:r>
              <a:rPr lang="en-US" sz="1800" dirty="0" smtClean="0"/>
              <a:t>such as how to manage the file access control on a UNIX/Linux server and incorporating videos (a feature that is new to HTML5</a:t>
            </a:r>
            <a:r>
              <a:rPr lang="en-US" sz="1800" dirty="0" smtClean="0"/>
              <a:t>).</a:t>
            </a:r>
            <a:endParaRPr lang="en-US" sz="1800" dirty="0" smtClean="0"/>
          </a:p>
          <a:p>
            <a:pPr lvl="1">
              <a:buFont typeface="Arial" pitchFamily="34" charset="0"/>
              <a:buChar char="•"/>
            </a:pPr>
            <a:endParaRPr lang="en-US" sz="1800" dirty="0" smtClean="0"/>
          </a:p>
          <a:p>
            <a:pPr>
              <a:buFont typeface="Arial" pitchFamily="34" charset="0"/>
              <a:buChar char="•"/>
            </a:pPr>
            <a:r>
              <a:rPr lang="en-US" sz="1800" dirty="0" smtClean="0"/>
              <a:t> How to create a simple HTML5-based app.</a:t>
            </a:r>
          </a:p>
          <a:p>
            <a:pPr>
              <a:buFont typeface="Arial" pitchFamily="34" charset="0"/>
              <a:buChar char="•"/>
            </a:pPr>
            <a:r>
              <a:rPr lang="en-US" sz="1800" dirty="0" smtClean="0"/>
              <a:t> How to put the app on the web for general access through the Internet.</a:t>
            </a:r>
          </a:p>
          <a:p>
            <a:pPr>
              <a:buFont typeface="Arial" pitchFamily="34" charset="0"/>
              <a:buChar char="•"/>
            </a:pPr>
            <a:r>
              <a:rPr lang="en-US" sz="1800" dirty="0" smtClean="0"/>
              <a:t> How to enhance the presentation with CSS3</a:t>
            </a:r>
          </a:p>
          <a:p>
            <a:pPr>
              <a:buFont typeface="Arial" pitchFamily="34" charset="0"/>
              <a:buChar char="•"/>
            </a:pPr>
            <a:r>
              <a:rPr lang="en-US" sz="1800" dirty="0" smtClean="0"/>
              <a:t> How to add multimedia to the web page, including images and videos</a:t>
            </a:r>
            <a:endParaRPr lang="en-US" sz="1800" dirty="0"/>
          </a:p>
        </p:txBody>
      </p:sp>
      <p:sp>
        <p:nvSpPr>
          <p:cNvPr id="5" name="Title 4"/>
          <p:cNvSpPr>
            <a:spLocks noGrp="1"/>
          </p:cNvSpPr>
          <p:nvPr>
            <p:ph type="title"/>
          </p:nvPr>
        </p:nvSpPr>
        <p:spPr>
          <a:xfrm>
            <a:off x="609600" y="838200"/>
            <a:ext cx="7810500" cy="979250"/>
          </a:xfrm>
        </p:spPr>
        <p:txBody>
          <a:bodyPr/>
          <a:lstStyle/>
          <a:p>
            <a:pPr algn="l"/>
            <a:r>
              <a:rPr lang="en-US" b="1" dirty="0" smtClean="0"/>
              <a:t>Developing, installing, and testing first app</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6</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A </a:t>
            </a:r>
            <a:r>
              <a:rPr lang="en-US" sz="2000" dirty="0" smtClean="0"/>
              <a:t>web page with an image, a video, and a table with presentation that is enhanced using CSS3, which is accessed from a UNIX server.</a:t>
            </a:r>
            <a:endParaRPr lang="en-US" sz="2000" dirty="0"/>
          </a:p>
        </p:txBody>
      </p:sp>
      <p:sp>
        <p:nvSpPr>
          <p:cNvPr id="5" name="Title 4"/>
          <p:cNvSpPr>
            <a:spLocks noGrp="1"/>
          </p:cNvSpPr>
          <p:nvPr>
            <p:ph type="title"/>
          </p:nvPr>
        </p:nvSpPr>
        <p:spPr/>
        <p:txBody>
          <a:bodyPr/>
          <a:lstStyle/>
          <a:p>
            <a:pPr algn="l"/>
            <a:r>
              <a:rPr lang="en-US" b="1" dirty="0" smtClean="0"/>
              <a:t>Example of a web page</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3563083" y="2895600"/>
            <a:ext cx="1903533" cy="3267868"/>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7</a:t>
            </a:fld>
            <a:endParaRPr lang="en-US" dirty="0"/>
          </a:p>
        </p:txBody>
      </p:sp>
      <p:sp>
        <p:nvSpPr>
          <p:cNvPr id="4" name="Text Placeholder 3"/>
          <p:cNvSpPr>
            <a:spLocks noGrp="1"/>
          </p:cNvSpPr>
          <p:nvPr>
            <p:ph type="body" sz="quarter" idx="13"/>
          </p:nvPr>
        </p:nvSpPr>
        <p:spPr/>
        <p:txBody>
          <a:bodyPr/>
          <a:lstStyle/>
          <a:p>
            <a:r>
              <a:rPr lang="en-US" sz="2000" dirty="0" smtClean="0"/>
              <a:t> </a:t>
            </a:r>
          </a:p>
          <a:p>
            <a:pPr marL="342900" indent="-342900">
              <a:buFont typeface="Arial" panose="020B0604020202020204" pitchFamily="34" charset="0"/>
              <a:buChar char="•"/>
            </a:pPr>
            <a:r>
              <a:rPr lang="en-US" sz="2000" dirty="0" smtClean="0"/>
              <a:t>How </a:t>
            </a:r>
            <a:r>
              <a:rPr lang="en-US" sz="2000" dirty="0" smtClean="0"/>
              <a:t>to change the layout of the output depending on the types and sizes of screens. </a:t>
            </a:r>
          </a:p>
          <a:p>
            <a:pPr>
              <a:buFont typeface="Arial" pitchFamily="34" charset="0"/>
              <a:buChar char="•"/>
            </a:pPr>
            <a:endParaRPr lang="en-US" sz="2000" dirty="0" smtClean="0"/>
          </a:p>
          <a:p>
            <a:pPr marL="342900" indent="-342900">
              <a:buFont typeface="Arial" panose="020B0604020202020204" pitchFamily="34" charset="0"/>
              <a:buChar char="•"/>
            </a:pPr>
            <a:r>
              <a:rPr lang="en-US" sz="2000" dirty="0" smtClean="0"/>
              <a:t>How </a:t>
            </a:r>
            <a:r>
              <a:rPr lang="en-US" sz="2000" dirty="0" smtClean="0"/>
              <a:t>to switch between textual and graphical output.</a:t>
            </a:r>
          </a:p>
          <a:p>
            <a:pPr>
              <a:buFont typeface="Arial" pitchFamily="34" charset="0"/>
              <a:buChar char="•"/>
            </a:pPr>
            <a:endParaRPr lang="en-US" sz="2000" dirty="0" smtClean="0"/>
          </a:p>
          <a:p>
            <a:pPr marL="342900" indent="-342900">
              <a:buFont typeface="Arial" panose="020B0604020202020204" pitchFamily="34" charset="0"/>
              <a:buChar char="•"/>
            </a:pPr>
            <a:r>
              <a:rPr lang="en-US" sz="2000" dirty="0" smtClean="0"/>
              <a:t>How </a:t>
            </a:r>
            <a:r>
              <a:rPr lang="en-US" sz="2000" dirty="0" smtClean="0"/>
              <a:t>we can add more interaction/input so that a user can get more refined output if he or she desires.</a:t>
            </a:r>
            <a:endParaRPr lang="en-US" sz="2000" dirty="0"/>
          </a:p>
        </p:txBody>
      </p:sp>
      <p:sp>
        <p:nvSpPr>
          <p:cNvPr id="5" name="Title 4"/>
          <p:cNvSpPr>
            <a:spLocks noGrp="1"/>
          </p:cNvSpPr>
          <p:nvPr>
            <p:ph type="title"/>
          </p:nvPr>
        </p:nvSpPr>
        <p:spPr/>
        <p:txBody>
          <a:bodyPr/>
          <a:lstStyle/>
          <a:p>
            <a:pPr algn="l"/>
            <a:r>
              <a:rPr lang="en-US" b="1" dirty="0" smtClean="0"/>
              <a:t>Making apps more interactive through data input</a:t>
            </a:r>
            <a:br>
              <a:rPr lang="en-US" b="1" dirty="0" smtClean="0"/>
            </a:br>
            <a:r>
              <a:rPr lang="en-US" b="1" dirty="0" smtClean="0"/>
              <a:t/>
            </a:r>
            <a:br>
              <a:rPr lang="en-US" b="1" dirty="0" smtClean="0"/>
            </a:br>
            <a:endParaRPr lang="en-US"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8</a:t>
            </a:fld>
            <a:endParaRPr lang="en-US" dirty="0"/>
          </a:p>
        </p:txBody>
      </p:sp>
      <p:sp>
        <p:nvSpPr>
          <p:cNvPr id="4" name="Text Placeholder 3"/>
          <p:cNvSpPr>
            <a:spLocks noGrp="1"/>
          </p:cNvSpPr>
          <p:nvPr>
            <p:ph type="body" sz="quarter" idx="13"/>
          </p:nvPr>
        </p:nvSpPr>
        <p:spPr/>
        <p:txBody>
          <a:bodyPr/>
          <a:lstStyle/>
          <a:p>
            <a:pPr>
              <a:buFont typeface="Arial" pitchFamily="34" charset="0"/>
              <a:buChar char="•"/>
            </a:pPr>
            <a:r>
              <a:rPr lang="en-US" sz="2000" dirty="0"/>
              <a:t> </a:t>
            </a:r>
            <a:r>
              <a:rPr lang="en-US" sz="2000" dirty="0" smtClean="0"/>
              <a:t>JavaScript</a:t>
            </a:r>
            <a:endParaRPr lang="en-US" sz="2000" dirty="0" smtClean="0"/>
          </a:p>
          <a:p>
            <a:pPr>
              <a:buFont typeface="Arial" pitchFamily="34" charset="0"/>
              <a:buChar char="•"/>
            </a:pPr>
            <a:r>
              <a:rPr lang="en-US" sz="2000" dirty="0" smtClean="0"/>
              <a:t> </a:t>
            </a:r>
            <a:r>
              <a:rPr lang="en-US" sz="2000" dirty="0" err="1" smtClean="0"/>
              <a:t>jQuery</a:t>
            </a:r>
            <a:r>
              <a:rPr lang="en-US" sz="2000" dirty="0" smtClean="0"/>
              <a:t> for mobile devices</a:t>
            </a:r>
          </a:p>
          <a:p>
            <a:pPr>
              <a:buFont typeface="Arial" pitchFamily="34" charset="0"/>
              <a:buChar char="•"/>
            </a:pPr>
            <a:r>
              <a:rPr lang="en-US" sz="2000" dirty="0" smtClean="0"/>
              <a:t> How to embed JavaScript in a web page</a:t>
            </a:r>
          </a:p>
          <a:p>
            <a:pPr>
              <a:buFont typeface="Arial" pitchFamily="34" charset="0"/>
              <a:buChar char="•"/>
            </a:pPr>
            <a:r>
              <a:rPr lang="en-US" sz="2000" dirty="0" smtClean="0"/>
              <a:t> How to use an external JavaScript file on a web page</a:t>
            </a:r>
          </a:p>
          <a:p>
            <a:pPr>
              <a:buFont typeface="Arial" pitchFamily="34" charset="0"/>
              <a:buChar char="•"/>
            </a:pPr>
            <a:r>
              <a:rPr lang="en-US" sz="2000" dirty="0" smtClean="0"/>
              <a:t> How to use CSS3 elements designed for mobile devices</a:t>
            </a:r>
          </a:p>
          <a:p>
            <a:pPr>
              <a:buFont typeface="Arial" pitchFamily="34" charset="0"/>
              <a:buChar char="•"/>
            </a:pPr>
            <a:r>
              <a:rPr lang="en-US" sz="2000" dirty="0" smtClean="0"/>
              <a:t> How to accept input through a web page</a:t>
            </a:r>
          </a:p>
          <a:p>
            <a:pPr>
              <a:buFont typeface="Arial" pitchFamily="34" charset="0"/>
              <a:buChar char="•"/>
            </a:pPr>
            <a:r>
              <a:rPr lang="en-US" sz="2000" dirty="0" smtClean="0"/>
              <a:t> How to use different types of input widgets</a:t>
            </a:r>
          </a:p>
          <a:p>
            <a:pPr>
              <a:buFont typeface="Arial" pitchFamily="34" charset="0"/>
              <a:buChar char="•"/>
            </a:pPr>
            <a:r>
              <a:rPr lang="en-US" sz="2000" dirty="0" smtClean="0"/>
              <a:t> How to link multiple mobile pages in an app</a:t>
            </a:r>
            <a:endParaRPr lang="en-US" sz="2000" dirty="0"/>
          </a:p>
        </p:txBody>
      </p:sp>
      <p:sp>
        <p:nvSpPr>
          <p:cNvPr id="5" name="Title 4"/>
          <p:cNvSpPr>
            <a:spLocks noGrp="1"/>
          </p:cNvSpPr>
          <p:nvPr>
            <p:ph type="title"/>
          </p:nvPr>
        </p:nvSpPr>
        <p:spPr/>
        <p:txBody>
          <a:bodyPr/>
          <a:lstStyle/>
          <a:p>
            <a:pPr algn="l"/>
            <a:r>
              <a:rPr lang="en-US" b="1" dirty="0" smtClean="0"/>
              <a:t>More in Chapter 3</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9</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dirty="0" smtClean="0"/>
              <a:t>A physics Projectile app that accepts textual input through an HTML5 app.</a:t>
            </a:r>
            <a:endParaRPr lang="en-US" dirty="0"/>
          </a:p>
        </p:txBody>
      </p:sp>
      <p:sp>
        <p:nvSpPr>
          <p:cNvPr id="5" name="Title 4"/>
          <p:cNvSpPr>
            <a:spLocks noGrp="1"/>
          </p:cNvSpPr>
          <p:nvPr>
            <p:ph type="title"/>
          </p:nvPr>
        </p:nvSpPr>
        <p:spPr/>
        <p:txBody>
          <a:bodyPr/>
          <a:lstStyle/>
          <a:p>
            <a:pPr algn="l"/>
            <a:r>
              <a:rPr lang="en-US" b="1" dirty="0" smtClean="0"/>
              <a:t>More in Chapter 3 (cont’d)</a:t>
            </a:r>
            <a:endParaRPr lang="en-US"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3352800" y="3164464"/>
            <a:ext cx="2324100" cy="3095625"/>
          </a:xfrm>
          <a:prstGeom prst="rect">
            <a:avLst/>
          </a:prstGeom>
        </p:spPr>
      </p:pic>
    </p:spTree>
    <p:extLst>
      <p:ext uri="{BB962C8B-B14F-4D97-AF65-F5344CB8AC3E}">
        <p14:creationId xmlns:p14="http://schemas.microsoft.com/office/powerpoint/2010/main" val="2868078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17992</TotalTime>
  <Words>1840</Words>
  <Application>Microsoft Office PowerPoint</Application>
  <PresentationFormat>On-screen Show (4:3)</PresentationFormat>
  <Paragraphs>167</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Constantia</vt:lpstr>
      <vt:lpstr>Verdana</vt:lpstr>
      <vt:lpstr>Wingdings 2</vt:lpstr>
      <vt:lpstr>Flow</vt:lpstr>
      <vt:lpstr>Chapter 1 </vt:lpstr>
      <vt:lpstr>World of mobile computing</vt:lpstr>
      <vt:lpstr>Devices that run on Google’s Android operating system</vt:lpstr>
      <vt:lpstr>Devices that use Microsoft’s Windows </vt:lpstr>
      <vt:lpstr>Developing, installing, and testing first app</vt:lpstr>
      <vt:lpstr>Example of a web page</vt:lpstr>
      <vt:lpstr>Making apps more interactive through data input  </vt:lpstr>
      <vt:lpstr>More in Chapter 3</vt:lpstr>
      <vt:lpstr>More in Chapter 3 (cont’d)</vt:lpstr>
      <vt:lpstr>Making apps do significant computing</vt:lpstr>
      <vt:lpstr>Temperature converter app</vt:lpstr>
      <vt:lpstr>A menu-driven app to monitor important indicators</vt:lpstr>
      <vt:lpstr>A menu-driven app to monitor important indicators (cont’d)</vt:lpstr>
      <vt:lpstr>Data storage and retrieval</vt:lpstr>
      <vt:lpstr>More in Chapter 6</vt:lpstr>
      <vt:lpstr>More in Chapter 6 (cont’d)</vt:lpstr>
      <vt:lpstr>Graphics on HTML5 canvas</vt:lpstr>
      <vt:lpstr>The summary of skills presented in Chapter 7  </vt:lpstr>
      <vt:lpstr>Displaying the advice with the help of a gauge meter</vt:lpstr>
      <vt:lpstr>Using servers for sharing and storing information</vt:lpstr>
      <vt:lpstr>Modified menu screen for the server-based Thyroid app with sync option</vt:lpstr>
      <vt:lpstr>Using MongoDB server for sharing and storing information</vt:lpstr>
      <vt:lpstr>Using a relational database server for sharing information</vt:lpstr>
      <vt:lpstr>Using web templates</vt:lpstr>
      <vt:lpstr>Working with image databases, maps, and location tracking</vt:lpstr>
      <vt:lpstr>Cross-platform and native app development and testing</vt:lpstr>
    </vt:vector>
  </TitlesOfParts>
  <Company>NTL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altit</dc:creator>
  <cp:lastModifiedBy>Sham, Alexander M</cp:lastModifiedBy>
  <cp:revision>1991</cp:revision>
  <dcterms:created xsi:type="dcterms:W3CDTF">2013-10-11T17:23:38Z</dcterms:created>
  <dcterms:modified xsi:type="dcterms:W3CDTF">2016-01-04T16:24:57Z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2090219266</vt:i4>
  </property>
  <property fmtid="{D5CDD505-2E9C-101B-9397-08002B2CF9AE}" pid="3" name="_NewReviewCycle">
    <vt:lpwstr/>
  </property>
  <property fmtid="{D5CDD505-2E9C-101B-9397-08002B2CF9AE}" pid="4" name="_EmailSubject">
    <vt:lpwstr>Lingras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-1802119604</vt:i4>
  </property>
</Properties>
</file>