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7" r:id="rId17"/>
    <p:sldId id="278" r:id="rId18"/>
    <p:sldId id="279" r:id="rId19"/>
    <p:sldId id="271" r:id="rId20"/>
    <p:sldId id="272" r:id="rId21"/>
    <p:sldId id="273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s.smu.ca/~mobilebook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6894" y="1741054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741718" y="2627745"/>
            <a:ext cx="39624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Developing, installing, and testing first app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Put our first HTML5 web page on the web for accessing it from any web-enabled device.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Linux server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ut our web pages in a folder called </a:t>
            </a:r>
            <a:r>
              <a:rPr lang="en-US" sz="2000" dirty="0" err="1" smtClean="0"/>
              <a:t>public_html</a:t>
            </a:r>
            <a:r>
              <a:rPr lang="en-US" sz="2000" dirty="0" smtClean="0"/>
              <a:t>. They will be accessible to the rest of the Internet using the URL: </a:t>
            </a:r>
            <a:r>
              <a:rPr lang="en-US" sz="2000" dirty="0" smtClean="0">
                <a:hlinkClick r:id="rId2"/>
              </a:rPr>
              <a:t>http://cs.smu.ca/~mobilebook</a:t>
            </a:r>
            <a:r>
              <a:rPr lang="en-US" sz="20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Transfer files from personal computer to the web server cs.smu.ca.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WinSCP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login screen for </a:t>
            </a:r>
            <a:r>
              <a:rPr lang="en-US" b="1" dirty="0" err="1" smtClean="0"/>
              <a:t>WinSCP</a:t>
            </a:r>
            <a:r>
              <a:rPr lang="en-US" b="1" dirty="0" smtClean="0"/>
              <a:t> to upload the web pages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247827"/>
            <a:ext cx="58578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Permissions in the UNIX environment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Linux and Mac OS X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Users: “owner”, “group”, “world”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web server program: considered to be a user on the computer system and usually a part of the set of users called world or others.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Three types of permissions: read (R), write (W), and execute/run (X).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Reading, writing, and executing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</a:t>
            </a:r>
            <a:r>
              <a:rPr lang="en-US" b="1" dirty="0" err="1" smtClean="0"/>
              <a:t>WinSCP</a:t>
            </a:r>
            <a:r>
              <a:rPr lang="en-US" b="1" dirty="0" smtClean="0"/>
              <a:t> after logging in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438400"/>
            <a:ext cx="58197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Permission settings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All the files under the folder </a:t>
            </a:r>
            <a:r>
              <a:rPr lang="en-US" sz="1800" dirty="0" err="1" smtClean="0"/>
              <a:t>public_html</a:t>
            </a:r>
            <a:r>
              <a:rPr lang="en-US" sz="1800" dirty="0" smtClean="0"/>
              <a:t> and recursively all its subfolders need to be readable by everyone.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0" y="3123119"/>
            <a:ext cx="2547440" cy="31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Type in our URL, http://cs.smu.ca/~mobileappbook, in the browser’s address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HTML5 web page: physicsProjectileApp.html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352800"/>
            <a:ext cx="5162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High-level view of the newly formatted part of the web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Tags &lt;h2&gt;...&lt;/h2&gt;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More HTML5 formatting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490282"/>
            <a:ext cx="37052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unordered list: a list that does not specify an order with numbers or alphabets.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complete list is enclosed in a pair of tags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&gt;...&lt;/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Added four items to the list using the pair of tags called</a:t>
            </a:r>
          </a:p>
          <a:p>
            <a:r>
              <a:rPr lang="en-US" sz="2000" dirty="0" smtClean="0"/>
              <a:t>	&lt;li&gt;...&lt;/li&gt;.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ordered list uses numbers or alphabets for listing items.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Unordered and ordered lists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4006856"/>
            <a:ext cx="5338763" cy="22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Look at </a:t>
            </a:r>
            <a:r>
              <a:rPr lang="en-US" sz="2000" dirty="0" smtClean="0">
                <a:hlinkClick r:id="rId2"/>
              </a:rPr>
              <a:t>http://www.w3schools.com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table consists of rows enclosed in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&gt;...&lt;/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 tags and columns enclosed in either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&gt;...&lt;/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 or &lt;td&gt;...&lt;/td&gt;.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HTML5 tables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19" y="2921937"/>
            <a:ext cx="3620861" cy="34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a table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62200"/>
            <a:ext cx="3163291" cy="28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sz="2000" dirty="0" smtClean="0"/>
              <a:t>1. How to create a simple HTML5-based </a:t>
            </a:r>
            <a:r>
              <a:rPr lang="en-US" sz="2000" dirty="0" smtClean="0"/>
              <a:t>app</a:t>
            </a:r>
            <a:endParaRPr lang="en-US" sz="2000" dirty="0" smtClean="0"/>
          </a:p>
          <a:p>
            <a:r>
              <a:rPr lang="en-US" sz="2000" dirty="0" smtClean="0"/>
              <a:t>2. How to put the app on the web for general access through the </a:t>
            </a:r>
            <a:r>
              <a:rPr lang="en-US" sz="2000" dirty="0" smtClean="0"/>
              <a:t>web</a:t>
            </a:r>
            <a:endParaRPr lang="en-US" sz="2000" dirty="0" smtClean="0"/>
          </a:p>
          <a:p>
            <a:r>
              <a:rPr lang="en-US" sz="2000" dirty="0" smtClean="0"/>
              <a:t>3. How to enhance the presentation </a:t>
            </a:r>
            <a:r>
              <a:rPr lang="en-US" sz="2000" smtClean="0"/>
              <a:t>with </a:t>
            </a:r>
            <a:r>
              <a:rPr lang="en-US" sz="2000" smtClean="0"/>
              <a:t>CSS3</a:t>
            </a:r>
            <a:endParaRPr lang="en-US" sz="2000" dirty="0" smtClean="0"/>
          </a:p>
          <a:p>
            <a:r>
              <a:rPr lang="en-US" sz="2000" dirty="0" smtClean="0"/>
              <a:t>4. How to add multimedia to the web page including images and videos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Adding fonts and color information to every single page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Long and expensive process.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Cascading style sheets (CSS) to mitigate this problem.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From HTML 4.0, all formatting can be stored in a separate CSS file.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Cascading Style Sheets (CSS)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83" y="3456908"/>
            <a:ext cx="4985534" cy="28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a web page that uses a cascading style sheet 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77256"/>
            <a:ext cx="2435077" cy="42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&lt;link&gt;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 “</a:t>
            </a:r>
            <a:r>
              <a:rPr lang="en-US" sz="2000" dirty="0" err="1" smtClean="0"/>
              <a:t>css</a:t>
            </a:r>
            <a:r>
              <a:rPr lang="en-US" sz="2000" dirty="0" smtClean="0"/>
              <a:t>” directory under the directory where our web page is located: ch02/physicsProjectileApp0/version3/</a:t>
            </a:r>
            <a:r>
              <a:rPr lang="en-US" sz="2000" dirty="0" err="1" smtClean="0"/>
              <a:t>css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 cascading style sheet (CSS)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31" y="3241453"/>
            <a:ext cx="2738438" cy="31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7810500" cy="46148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HTML5 called &lt;figure&gt;...&lt;/figure&gt; allows us to format a figure in our web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Often used in conjunction with a nested pair of tags &lt;</a:t>
            </a:r>
            <a:r>
              <a:rPr lang="en-US" sz="2000" dirty="0" err="1" smtClean="0"/>
              <a:t>figcaption</a:t>
            </a:r>
            <a:r>
              <a:rPr lang="en-US" sz="2000" dirty="0" smtClean="0"/>
              <a:t>&gt;...&lt;/</a:t>
            </a:r>
            <a:r>
              <a:rPr lang="en-US" sz="2000" dirty="0" err="1" smtClean="0"/>
              <a:t>figcaption</a:t>
            </a:r>
            <a:r>
              <a:rPr lang="en-US" sz="2000" dirty="0" smtClean="0"/>
              <a:t>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err="1" smtClean="0"/>
              <a:t>figcaption</a:t>
            </a:r>
            <a:r>
              <a:rPr lang="en-US" sz="2000" dirty="0" smtClean="0"/>
              <a:t>&gt; allows us to provide a caption underneath the figure.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Adding some multimedia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402933"/>
            <a:ext cx="2133600" cy="2938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200"/>
            <a:ext cx="4348162" cy="12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 &lt;video&gt; tag must have a nested tag called &lt;source&gt;.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Augmented the page with a video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90800"/>
            <a:ext cx="2577272" cy="36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7810500" cy="4767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&lt;body&gt; &lt;/body&gt;: A pair of HTML5 tags that enclose the body section of an HTML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&lt;p&gt; &lt;/p&gt;: A pair of HTML5 tags that enclose a paragraph in an HTML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&gt;: An HTML5 tag used to add a line break in an HTML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&lt;sup&gt; &lt;/sup&gt;: A pair of HTML5 tags that are used to display a superscript in an HTML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http: </a:t>
            </a:r>
            <a:r>
              <a:rPr lang="en-US" sz="2000" dirty="0" err="1" smtClean="0"/>
              <a:t>HyperText</a:t>
            </a:r>
            <a:r>
              <a:rPr lang="en-US" sz="2000" dirty="0" smtClean="0"/>
              <a:t> Transfer Protocol for transmitting web pages on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ftp: File Transfer Protocol for transmitting files on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scp</a:t>
            </a:r>
            <a:r>
              <a:rPr lang="en-US" sz="2000" dirty="0" smtClean="0"/>
              <a:t>: Secure Copy Protocol, a secure alternative to ftp.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secure ftp: A secure alternative to ftp.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three major operating systems for mobile devices</a:t>
            </a:r>
          </a:p>
          <a:p>
            <a:r>
              <a:rPr lang="en-US" sz="1800" dirty="0" smtClean="0"/>
              <a:t> 	1. </a:t>
            </a:r>
            <a:r>
              <a:rPr lang="en-US" sz="1800" dirty="0" err="1" smtClean="0"/>
              <a:t>iOS</a:t>
            </a:r>
            <a:r>
              <a:rPr lang="en-US" sz="1800" dirty="0" smtClean="0"/>
              <a:t> by Apple</a:t>
            </a:r>
          </a:p>
          <a:p>
            <a:r>
              <a:rPr lang="en-US" sz="1800" dirty="0" smtClean="0"/>
              <a:t>	2. Windows 8 by Microsoft</a:t>
            </a:r>
          </a:p>
          <a:p>
            <a:r>
              <a:rPr lang="en-US" sz="1800" dirty="0" smtClean="0"/>
              <a:t>	3. Android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Apple devices: apps written in an integrated development environment (IDE) called </a:t>
            </a:r>
            <a:r>
              <a:rPr lang="en-US" sz="2000" dirty="0" err="1" smtClean="0"/>
              <a:t>Xcode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Windows mobile devices: apps written in </a:t>
            </a:r>
            <a:r>
              <a:rPr lang="en-US" sz="2000" dirty="0" err="1" smtClean="0"/>
              <a:t>.Net</a:t>
            </a:r>
            <a:r>
              <a:rPr lang="en-US" sz="2000" dirty="0" smtClean="0"/>
              <a:t>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Cross-platform development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w</a:t>
            </a:r>
            <a:r>
              <a:rPr lang="en-US" sz="1800" dirty="0" smtClean="0"/>
              <a:t>ell-established HTML—</a:t>
            </a:r>
            <a:r>
              <a:rPr lang="en-US" sz="1800" dirty="0" err="1" smtClean="0"/>
              <a:t>HyperText</a:t>
            </a:r>
            <a:r>
              <a:rPr lang="en-US" sz="1800" dirty="0" smtClean="0"/>
              <a:t> Markup Language.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 response to the changing nature of the Internet.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Choice of programming platform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Tags: instructions to the web browser regarding the display and behavior of a web page.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HTML5 tag is enclosed in two angled braces &lt;...&gt;.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to create a simple HTML5 web page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79" y="3242785"/>
            <a:ext cx="5160942" cy="30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screenshot of the complete 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to create a simple HTML5 web </a:t>
            </a:r>
            <a:r>
              <a:rPr lang="en-US" b="1" dirty="0"/>
              <a:t>page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39280"/>
            <a:ext cx="3962400" cy="36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rest of the HTML5 code that goes into the &lt;body&gt; section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to create a simple HTML5 web </a:t>
            </a:r>
            <a:r>
              <a:rPr lang="en-US" b="1" dirty="0"/>
              <a:t>page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7999"/>
            <a:ext cx="4200525" cy="2905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2880518"/>
            <a:ext cx="3207442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browsers uses physical line breaks based on the HTML5 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Other line breaks: come from two tags, &lt;p&gt;...&lt;/p&gt; and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One of the best resources which provides a comprehensive introduction to HTML5: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http://www.w3schools.com 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to create a simple HTML5 web </a:t>
            </a:r>
            <a:r>
              <a:rPr lang="en-US" b="1" dirty="0"/>
              <a:t>page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Directory called “web”.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Example: ch02/physicsProjectileApp0/version1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/>
              <a:t>look for a file called physicsProjectileApp.html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Assume Windows as the default operating system for the rest of the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Putting the app code on the web is the easiest way to download and distribute it to multiple mobile devices through wireless communication.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Contact an Internet Service Provider (ISP)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to put an HTML5 web page</a:t>
            </a:r>
            <a:br>
              <a:rPr lang="en-US" b="1" dirty="0" smtClean="0"/>
            </a:br>
            <a:r>
              <a:rPr lang="en-US" b="1" dirty="0" smtClean="0"/>
              <a:t>on the Internet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account on a server with the domain name called cs.smu.ca.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domain name is translated into an IP address.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An IP address is used to refer to any computer on the Internet.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Web server</a:t>
            </a:r>
            <a:r>
              <a:rPr lang="en-US" sz="2000" dirty="0" smtClean="0"/>
              <a:t>: typically an Internet-accessible computer that is specially configured to serve and receive documents at very high rates of transmission.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Apache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Microsoft Exchange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to put an HTML5 web page</a:t>
            </a:r>
            <a:br>
              <a:rPr lang="en-US" b="1" dirty="0" smtClean="0"/>
            </a:br>
            <a:r>
              <a:rPr lang="en-US" b="1" dirty="0" smtClean="0"/>
              <a:t>on the Internet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18951</TotalTime>
  <Words>1675</Words>
  <Application>Microsoft Office PowerPoint</Application>
  <PresentationFormat>On-screen Show (4:3)</PresentationFormat>
  <Paragraphs>156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Constantia</vt:lpstr>
      <vt:lpstr>Verdana</vt:lpstr>
      <vt:lpstr>Wingdings 2</vt:lpstr>
      <vt:lpstr>Flow</vt:lpstr>
      <vt:lpstr>Chapter 2 </vt:lpstr>
      <vt:lpstr>Learning objectives</vt:lpstr>
      <vt:lpstr>Choice of programming platform</vt:lpstr>
      <vt:lpstr>How to create a simple HTML5 web page</vt:lpstr>
      <vt:lpstr>How to create a simple HTML5 web page (cont’d)</vt:lpstr>
      <vt:lpstr>How to create a simple HTML5 web page (cont’d)</vt:lpstr>
      <vt:lpstr>How to create a simple HTML5 web page (cont’d)</vt:lpstr>
      <vt:lpstr>How to put an HTML5 web page on the Internet</vt:lpstr>
      <vt:lpstr>How to put an HTML5 web page on the Internet (cont’d)</vt:lpstr>
      <vt:lpstr>Example</vt:lpstr>
      <vt:lpstr>Screenshot of the login screen for WinSCP to upload the web pages</vt:lpstr>
      <vt:lpstr>Example (cont’d)</vt:lpstr>
      <vt:lpstr>Screenshot of the WinSCP after logging in</vt:lpstr>
      <vt:lpstr>Example (cont’d)</vt:lpstr>
      <vt:lpstr>Example (cont’d)</vt:lpstr>
      <vt:lpstr>More HTML5 formatting</vt:lpstr>
      <vt:lpstr>Unordered and ordered lists</vt:lpstr>
      <vt:lpstr>HTML5 tables</vt:lpstr>
      <vt:lpstr>Screenshot of a table</vt:lpstr>
      <vt:lpstr>Cascading Style Sheets (CSS)</vt:lpstr>
      <vt:lpstr>Screenshot of a web page that uses a cascading style sheet </vt:lpstr>
      <vt:lpstr>A cascading style sheet (CSS)</vt:lpstr>
      <vt:lpstr>Adding some multimedia</vt:lpstr>
      <vt:lpstr>Augmented the page with a video</vt:lpstr>
      <vt:lpstr>Quick facts/buzzwords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2059</cp:revision>
  <dcterms:created xsi:type="dcterms:W3CDTF">2013-10-11T17:23:38Z</dcterms:created>
  <dcterms:modified xsi:type="dcterms:W3CDTF">2016-01-04T18:49:20Z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