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6652" y="1739900"/>
            <a:ext cx="3432048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989576" y="2638136"/>
            <a:ext cx="3886200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dirty="0" smtClean="0"/>
              <a:t>Making apps more interactive through</a:t>
            </a:r>
            <a:r>
              <a:rPr lang="en-US" sz="3200" dirty="0"/>
              <a:t> </a:t>
            </a:r>
            <a:r>
              <a:rPr lang="en-US" sz="3200" dirty="0" smtClean="0"/>
              <a:t>data input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Must consider the </a:t>
            </a:r>
            <a:r>
              <a:rPr lang="en-US" sz="2000" dirty="0" smtClean="0"/>
              <a:t>end user and the main objectives of the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 smtClean="0"/>
              <a:t>to organize functionalities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core functionality should be the first screen that users see when they access your app.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Other </a:t>
            </a:r>
            <a:r>
              <a:rPr lang="en-US" sz="2000" dirty="0" smtClean="0"/>
              <a:t>functionalities should be placed in a menu of some sort to provide easy access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Communication </a:t>
            </a:r>
            <a:r>
              <a:rPr lang="en-US" sz="2000" dirty="0" smtClean="0"/>
              <a:t>between the app and the user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Must consider what device </a:t>
            </a:r>
            <a:r>
              <a:rPr lang="en-US" sz="2000" dirty="0" smtClean="0"/>
              <a:t>or devices users will </a:t>
            </a:r>
            <a:r>
              <a:rPr lang="en-US" sz="2000" dirty="0" smtClean="0"/>
              <a:t>use to </a:t>
            </a:r>
            <a:r>
              <a:rPr lang="en-US" sz="2000" dirty="0" smtClean="0"/>
              <a:t>access your app.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Designing our apps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319338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Physics </a:t>
            </a:r>
            <a:r>
              <a:rPr lang="en-US" sz="2000" dirty="0" smtClean="0"/>
              <a:t>behind launching a projectile.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Calculate </a:t>
            </a:r>
            <a:r>
              <a:rPr lang="en-US" sz="2000" dirty="0" smtClean="0"/>
              <a:t>the distance of a projectile based on the angle and velocity input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calculation page will open first when you start the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 smtClean="0"/>
              <a:t>menu bar </a:t>
            </a:r>
            <a:r>
              <a:rPr lang="en-US" sz="2000" dirty="0" smtClean="0"/>
              <a:t>will provide </a:t>
            </a:r>
            <a:r>
              <a:rPr lang="en-US" sz="2000" dirty="0" smtClean="0"/>
              <a:t>navigation between the two main sections.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Menu </a:t>
            </a:r>
            <a:r>
              <a:rPr lang="en-US" sz="1800" dirty="0" smtClean="0"/>
              <a:t>bar should be </a:t>
            </a:r>
            <a:r>
              <a:rPr lang="en-US" sz="1800" dirty="0" smtClean="0"/>
              <a:t>consistent across all sections of the app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 smtClean="0"/>
              <a:t>Easy to read colors </a:t>
            </a:r>
            <a:r>
              <a:rPr lang="en-US" sz="1800" dirty="0" smtClean="0"/>
              <a:t>and fonts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Our first app: physics Projectile app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body of the web page is wrapped in a pair </a:t>
            </a:r>
            <a:r>
              <a:rPr lang="en-US" sz="2000" dirty="0" smtClean="0"/>
              <a:t>of &lt;div&gt;...&lt;/div&gt; tags with an attribute called data-role whose value is set to "page".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 three </a:t>
            </a:r>
            <a:r>
              <a:rPr lang="en-US" sz="2000" dirty="0" smtClean="0"/>
              <a:t>pairs of &lt;div&gt;...&lt;/div&gt; tags with data-role set to "content", "header", and "footer".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Header, footer, and content data-role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3825827"/>
            <a:ext cx="2286000" cy="25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a</a:t>
            </a:r>
            <a:r>
              <a:rPr lang="en-US" sz="2000" dirty="0" smtClean="0"/>
              <a:t> </a:t>
            </a:r>
            <a:r>
              <a:rPr lang="en-US" sz="2000" dirty="0" smtClean="0"/>
              <a:t>pair of tags &lt;button&gt;...&lt;/button&gt; with the text “Display” inside the tags.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id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placeholder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More widgets in HTML5/</a:t>
            </a:r>
            <a:r>
              <a:rPr lang="en-US" b="1" dirty="0" err="1" smtClean="0"/>
              <a:t>jQuery</a:t>
            </a:r>
            <a:r>
              <a:rPr lang="en-US" b="1" dirty="0" smtClean="0"/>
              <a:t>/</a:t>
            </a:r>
            <a:r>
              <a:rPr lang="en-US" b="1" dirty="0" err="1" smtClean="0"/>
              <a:t>jQuery</a:t>
            </a:r>
            <a:r>
              <a:rPr lang="en-US" b="1" dirty="0" smtClean="0"/>
              <a:t> Mobile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53" y="2298989"/>
            <a:ext cx="4145922" cy="482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225706"/>
            <a:ext cx="22955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HTML5 code for the angle and velocity input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4572000" cy="1301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184630"/>
            <a:ext cx="2438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 smtClean="0"/>
              <a:t>1</a:t>
            </a:r>
            <a:r>
              <a:rPr lang="en-US" sz="1800" b="1" dirty="0" smtClean="0"/>
              <a:t>. </a:t>
            </a:r>
            <a:r>
              <a:rPr lang="en-US" sz="1800" dirty="0" smtClean="0"/>
              <a:t>The </a:t>
            </a:r>
            <a:r>
              <a:rPr lang="en-US" sz="1800" dirty="0" smtClean="0"/>
              <a:t>header section includes another script using the code which includes the file</a:t>
            </a:r>
          </a:p>
          <a:p>
            <a:r>
              <a:rPr lang="en-US" sz="1800" dirty="0" smtClean="0"/>
              <a:t>physicsProjectileApp1.js from the folder scripts</a:t>
            </a:r>
          </a:p>
          <a:p>
            <a:r>
              <a:rPr lang="en-US" sz="1800" dirty="0" smtClean="0"/>
              <a:t>&lt;script </a:t>
            </a:r>
            <a:r>
              <a:rPr lang="en-US" sz="1800" dirty="0" smtClean="0"/>
              <a:t>type='text/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'</a:t>
            </a:r>
          </a:p>
          <a:p>
            <a:r>
              <a:rPr lang="en-US" sz="1800" dirty="0" err="1" smtClean="0"/>
              <a:t>src</a:t>
            </a:r>
            <a:r>
              <a:rPr lang="en-US" sz="1800" dirty="0" smtClean="0"/>
              <a:t>='scripts/physicsProjectileApp1.js</a:t>
            </a:r>
            <a:r>
              <a:rPr lang="en-US" sz="1800" dirty="0" smtClean="0"/>
              <a:t>'&gt;</a:t>
            </a:r>
          </a:p>
          <a:p>
            <a:r>
              <a:rPr lang="en-US" sz="1800" dirty="0" smtClean="0"/>
              <a:t>&lt;/script&gt;</a:t>
            </a:r>
          </a:p>
          <a:p>
            <a:r>
              <a:rPr lang="en-US" sz="1800" b="1" dirty="0" smtClean="0"/>
              <a:t>2. </a:t>
            </a:r>
            <a:r>
              <a:rPr lang="en-US" sz="1800" dirty="0" smtClean="0"/>
              <a:t>The code for the button widget now has an attribute called </a:t>
            </a:r>
            <a:r>
              <a:rPr lang="en-US" sz="1800" dirty="0" err="1" smtClean="0"/>
              <a:t>onclick</a:t>
            </a:r>
            <a:r>
              <a:rPr lang="en-US" sz="1800" dirty="0" smtClean="0"/>
              <a:t> that calls a JavaScript function display defined in physicsProjectileApp1.js</a:t>
            </a:r>
          </a:p>
          <a:p>
            <a:r>
              <a:rPr lang="en-US" sz="1800" dirty="0" smtClean="0"/>
              <a:t>&lt;button </a:t>
            </a:r>
            <a:r>
              <a:rPr lang="en-US" sz="1800" dirty="0" err="1" smtClean="0"/>
              <a:t>onclick</a:t>
            </a:r>
            <a:r>
              <a:rPr lang="en-US" sz="1800" dirty="0" smtClean="0"/>
              <a:t>="</a:t>
            </a:r>
            <a:r>
              <a:rPr lang="en-US" sz="1800" dirty="0" smtClean="0"/>
              <a:t>display();"&gt;</a:t>
            </a:r>
          </a:p>
          <a:p>
            <a:r>
              <a:rPr lang="en-US" sz="1800" b="1" dirty="0" smtClean="0"/>
              <a:t>3. </a:t>
            </a:r>
            <a:r>
              <a:rPr lang="en-US" sz="1800" dirty="0" smtClean="0"/>
              <a:t>We also see a pair of &lt;table&gt;...&lt;/table&gt; tags with two rows and three columns that correspond to the two lines below the Display button.</a:t>
            </a:r>
          </a:p>
          <a:p>
            <a:r>
              <a:rPr lang="en-US" sz="1800" b="1" dirty="0" smtClean="0"/>
              <a:t>4. </a:t>
            </a:r>
            <a:r>
              <a:rPr lang="en-US" sz="1800" dirty="0" smtClean="0"/>
              <a:t>A feature we see throughout the HTML5 code is the "id" attribute.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Identifying elements from a web page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Screenshot of the Projectile app before the values are input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227901"/>
            <a:ext cx="2695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 smtClean="0"/>
              <a:t>a mobile device with touch-screen facility, we should provide facilities to interact without a keyboard whenever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Range slider input widget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09" y="2808289"/>
            <a:ext cx="2622081" cy="35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choice of file name: index.html.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air </a:t>
            </a:r>
            <a:r>
              <a:rPr lang="en-US" sz="2000" dirty="0" smtClean="0"/>
              <a:t>of tags &lt;a&gt;...&lt;/a&gt;.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Class </a:t>
            </a:r>
            <a:r>
              <a:rPr lang="en-US" sz="2000" dirty="0" smtClean="0"/>
              <a:t>set to the values </a:t>
            </a:r>
            <a:r>
              <a:rPr lang="en-US" sz="2000" dirty="0" err="1" smtClean="0"/>
              <a:t>ui</a:t>
            </a:r>
            <a:r>
              <a:rPr lang="en-US" sz="2000" dirty="0" smtClean="0"/>
              <a:t>-</a:t>
            </a:r>
            <a:r>
              <a:rPr lang="en-US" sz="2000" dirty="0" err="1" smtClean="0"/>
              <a:t>btn</a:t>
            </a:r>
            <a:r>
              <a:rPr lang="en-US" sz="2000" dirty="0" smtClean="0"/>
              <a:t>-active and </a:t>
            </a:r>
            <a:r>
              <a:rPr lang="en-US" sz="2000" dirty="0" err="1" smtClean="0"/>
              <a:t>ui</a:t>
            </a:r>
            <a:r>
              <a:rPr lang="en-US" sz="2000" dirty="0" smtClean="0"/>
              <a:t>-state-persist.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Range slider input widget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86" y="3346524"/>
            <a:ext cx="5331527" cy="30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09800"/>
            <a:ext cx="3105150" cy="37242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HTML5 code for the </a:t>
            </a:r>
            <a:r>
              <a:rPr lang="en-US" b="1" dirty="0" err="1" smtClean="0"/>
              <a:t>navbar</a:t>
            </a:r>
            <a:r>
              <a:rPr lang="en-US" b="1" dirty="0" smtClean="0"/>
              <a:t> in the information tab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Introduction to JavaScript</a:t>
            </a:r>
          </a:p>
          <a:p>
            <a:r>
              <a:rPr lang="en-US" sz="2000" dirty="0" smtClean="0"/>
              <a:t>2. Introduction to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for mobile devices</a:t>
            </a:r>
          </a:p>
          <a:p>
            <a:r>
              <a:rPr lang="en-US" sz="2000" dirty="0" smtClean="0"/>
              <a:t>3. How to embed JavaScript in a web page</a:t>
            </a:r>
          </a:p>
          <a:p>
            <a:r>
              <a:rPr lang="en-US" sz="2000" dirty="0" smtClean="0"/>
              <a:t>4. How to use an external JavaScript file on a web page</a:t>
            </a:r>
          </a:p>
          <a:p>
            <a:r>
              <a:rPr lang="en-US" sz="2000" dirty="0" smtClean="0"/>
              <a:t>5. How to use CSS elements designed for mobile devices</a:t>
            </a:r>
          </a:p>
          <a:p>
            <a:r>
              <a:rPr lang="en-US" sz="2000" dirty="0" smtClean="0"/>
              <a:t>6. How to accept input through a web page</a:t>
            </a:r>
          </a:p>
          <a:p>
            <a:r>
              <a:rPr lang="en-US" sz="2000" dirty="0" smtClean="0"/>
              <a:t>7. How to use different types of input widgets</a:t>
            </a:r>
          </a:p>
          <a:p>
            <a:r>
              <a:rPr lang="en-US" sz="2000" dirty="0" smtClean="0"/>
              <a:t>8. How to link multiple mobile pages in an app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the </a:t>
            </a:r>
            <a:r>
              <a:rPr lang="en-US" b="1" dirty="0" err="1" smtClean="0"/>
              <a:t>navbar</a:t>
            </a:r>
            <a:r>
              <a:rPr lang="en-US" b="1" dirty="0" smtClean="0"/>
              <a:t> and the information tab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222211"/>
            <a:ext cx="3171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</a:t>
            </a:r>
            <a:r>
              <a:rPr lang="en-US" sz="2000" dirty="0" smtClean="0"/>
              <a:t>: A programming language popularly used for web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Client-side </a:t>
            </a:r>
            <a:r>
              <a:rPr lang="en-US" sz="2000" dirty="0" smtClean="0"/>
              <a:t>programming: Programs that run on the user (client)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Server-side </a:t>
            </a:r>
            <a:r>
              <a:rPr lang="en-US" sz="2000" dirty="0" smtClean="0"/>
              <a:t>programming: Programs that run on the web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High-level languages: Languages that use English-like words for computer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Compiled </a:t>
            </a:r>
            <a:r>
              <a:rPr lang="en-US" sz="2000" dirty="0" smtClean="0"/>
              <a:t>programs: Programs that are translated once and translated copy is run many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Interpreted </a:t>
            </a:r>
            <a:r>
              <a:rPr lang="en-US" sz="2000" dirty="0" smtClean="0"/>
              <a:t>programs: Programs that are translated one instruction at a time every time they are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Function</a:t>
            </a:r>
            <a:r>
              <a:rPr lang="en-US" sz="2000" dirty="0" smtClean="0"/>
              <a:t>: A program snippet that performs a particular task.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Widget</a:t>
            </a:r>
            <a:r>
              <a:rPr lang="en-US" sz="2000" dirty="0" smtClean="0"/>
              <a:t>: Refers to various elements in the web page such as buttons, text boxes, or sliders.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smtClean="0"/>
              <a:t>input&gt; &lt;/input&gt;: A pair of HTML5 tags to include widgets that facilitate input from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smtClean="0"/>
              <a:t>button&gt; &lt;/button&gt;: A pair of HTML5 tags to produce a button in a web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smtClean="0"/>
              <a:t>label&gt; &lt;/label&gt;: A pair of HTML5 tags to produce a label in a web page, usually associated with a widget.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id</a:t>
            </a:r>
            <a:r>
              <a:rPr lang="en-US" sz="2000" dirty="0" smtClean="0"/>
              <a:t>: An attribute used in conjunction with a number of HTML5 elements to uniquely identify the element.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 </a:t>
            </a:r>
            <a:r>
              <a:rPr lang="en-US" sz="2000" dirty="0" smtClean="0"/>
              <a:t>is commonly used for </a:t>
            </a:r>
            <a:r>
              <a:rPr lang="en-US" sz="2000" dirty="0" smtClean="0"/>
              <a:t>mobile </a:t>
            </a:r>
            <a:r>
              <a:rPr lang="en-US" sz="2000" dirty="0" smtClean="0"/>
              <a:t>app programming.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Method of </a:t>
            </a:r>
            <a:r>
              <a:rPr lang="en-US" sz="2000" dirty="0" smtClean="0"/>
              <a:t>interpretation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Embedding JavaScript in an HTML5 document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48397"/>
            <a:ext cx="4419214" cy="1772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53" y="3691464"/>
            <a:ext cx="2952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&lt;body&gt; of the web page is empty.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 smtClean="0"/>
              <a:t>the &lt;head&gt; we have a &lt;script&gt;...&lt;/script&gt; pair of tags to indicate the script that should be run.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Using JavaScript from an external file in an HTML5 document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3429000"/>
            <a:ext cx="7439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functionJS.html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Script file function.js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 JavaScript function</a:t>
            </a:r>
            <a:endParaRPr lang="en-US" b="1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04" y="2899291"/>
            <a:ext cx="6315075" cy="2009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5009872"/>
            <a:ext cx="5753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the JavaScript function run at the time of loading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11" y="2514600"/>
            <a:ext cx="4332477" cy="25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HTML5 </a:t>
            </a:r>
            <a:r>
              <a:rPr lang="en-US" sz="2000" dirty="0" smtClean="0"/>
              <a:t>code that is specifically designed to ensure that it can work on all the popular mobile devices as well as the conventional desktop/laptop web </a:t>
            </a:r>
            <a:r>
              <a:rPr lang="en-US" sz="2000" dirty="0" smtClean="0"/>
              <a:t>browsers is shown below.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http</a:t>
            </a:r>
            <a:r>
              <a:rPr lang="en-US" sz="2000" dirty="0" smtClean="0"/>
              <a:t>://jquery.com/: “jQuery is a fast, small, and feature-rich JavaScript library</a:t>
            </a:r>
            <a:r>
              <a:rPr lang="en-US" sz="2000" dirty="0" smtClean="0"/>
              <a:t>.”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Input widget in HTML5/</a:t>
            </a:r>
            <a:r>
              <a:rPr lang="en-US" b="1" dirty="0" err="1" smtClean="0"/>
              <a:t>jQuery</a:t>
            </a:r>
            <a:r>
              <a:rPr lang="en-US" b="1" dirty="0" smtClean="0"/>
              <a:t>/</a:t>
            </a:r>
            <a:r>
              <a:rPr lang="en-US" b="1" dirty="0" err="1" smtClean="0"/>
              <a:t>jQuery</a:t>
            </a:r>
            <a:r>
              <a:rPr lang="en-US" b="1" dirty="0" smtClean="0"/>
              <a:t> Mobile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48" y="3486580"/>
            <a:ext cx="2571750" cy="29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6136" y="2623776"/>
            <a:ext cx="7810500" cy="30912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http</a:t>
            </a:r>
            <a:r>
              <a:rPr lang="en-US" sz="2000" dirty="0" smtClean="0"/>
              <a:t>://jquerymobile.com/: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“A unified, HTML5-based user interface system for all popular mobile device platforms, built on the rock-solid jQuery and jQuery UI foundation</a:t>
            </a:r>
            <a:r>
              <a:rPr lang="en-US" sz="1800" dirty="0" smtClean="0"/>
              <a:t>.”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“Its </a:t>
            </a:r>
            <a:r>
              <a:rPr lang="en-US" sz="1800" dirty="0" smtClean="0"/>
              <a:t>lightweight code is built with progressive enhancement, and has a flexible, easily </a:t>
            </a:r>
            <a:r>
              <a:rPr lang="en-US" sz="1800" dirty="0" err="1" smtClean="0"/>
              <a:t>themeable</a:t>
            </a:r>
            <a:r>
              <a:rPr lang="en-US" sz="1800" dirty="0" smtClean="0"/>
              <a:t> design.”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“‘</a:t>
            </a:r>
            <a:r>
              <a:rPr lang="en-US" sz="1800" dirty="0" smtClean="0"/>
              <a:t>write less, do more</a:t>
            </a:r>
            <a:r>
              <a:rPr lang="en-US" sz="1800" dirty="0" smtClean="0"/>
              <a:t>’ mantra”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Can “design </a:t>
            </a:r>
            <a:r>
              <a:rPr lang="en-US" sz="1800" dirty="0" smtClean="0"/>
              <a:t>a single highly-branded web site or application that will work on all popular smartphone, tablet, and desktop platforms</a:t>
            </a:r>
            <a:r>
              <a:rPr lang="en-US" sz="1800" dirty="0" smtClean="0"/>
              <a:t>.”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Input widget in HTML5/</a:t>
            </a:r>
            <a:r>
              <a:rPr lang="en-US" b="1" dirty="0" err="1" smtClean="0"/>
              <a:t>jQuery</a:t>
            </a:r>
            <a:r>
              <a:rPr lang="en-US" b="1" dirty="0" smtClean="0"/>
              <a:t>/</a:t>
            </a:r>
            <a:r>
              <a:rPr lang="en-US" b="1" dirty="0" err="1" smtClean="0"/>
              <a:t>jQuery</a:t>
            </a:r>
            <a:r>
              <a:rPr lang="en-US" b="1" dirty="0" smtClean="0"/>
              <a:t> Mobile (cont’d)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Screenshot of the web page with input for the Projectile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43" y="2385282"/>
            <a:ext cx="3071813" cy="36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19174</TotalTime>
  <Words>1619</Words>
  <Application>Microsoft Office PowerPoint</Application>
  <PresentationFormat>On-screen Show (4:3)</PresentationFormat>
  <Paragraphs>137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Constantia</vt:lpstr>
      <vt:lpstr>Verdana</vt:lpstr>
      <vt:lpstr>Wingdings 2</vt:lpstr>
      <vt:lpstr>Flow</vt:lpstr>
      <vt:lpstr>Chapter 3 </vt:lpstr>
      <vt:lpstr>Learning Objectives</vt:lpstr>
      <vt:lpstr>Embedding JavaScript in an HTML5 document</vt:lpstr>
      <vt:lpstr>Using JavaScript from an external file in an HTML5 document</vt:lpstr>
      <vt:lpstr>A JavaScript function</vt:lpstr>
      <vt:lpstr>Screenshot of the JavaScript function run at the time of loading</vt:lpstr>
      <vt:lpstr>Input widget in HTML5/jQuery/jQuery Mobile</vt:lpstr>
      <vt:lpstr>Input widget in HTML5/jQuery/jQuery Mobile (cont’d)</vt:lpstr>
      <vt:lpstr>Screenshot of the web page with input for the Projectile app</vt:lpstr>
      <vt:lpstr>Designing our apps</vt:lpstr>
      <vt:lpstr>Our first app: physics Projectile app</vt:lpstr>
      <vt:lpstr>Header, footer, and content data-role</vt:lpstr>
      <vt:lpstr>More widgets in HTML5/jQuery/jQuery Mobile</vt:lpstr>
      <vt:lpstr>HTML5 code for the angle and velocity input</vt:lpstr>
      <vt:lpstr>Identifying elements from a web page</vt:lpstr>
      <vt:lpstr>Screenshot of the Projectile app before the values are input</vt:lpstr>
      <vt:lpstr>Range slider input widget</vt:lpstr>
      <vt:lpstr>Range slider input widget (cont’d)</vt:lpstr>
      <vt:lpstr>HTML5 code for the navbar in the information tab</vt:lpstr>
      <vt:lpstr>Screenshot of the navbar and the information tab</vt:lpstr>
      <vt:lpstr>Quick facts/buzzwords</vt:lpstr>
      <vt:lpstr>Quick facts/buzzwords (cont’d)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1999</cp:revision>
  <dcterms:created xsi:type="dcterms:W3CDTF">2013-10-11T17:23:38Z</dcterms:created>
  <dcterms:modified xsi:type="dcterms:W3CDTF">2016-01-04T18:39:23Z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