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ftel, Mona D" initials="ZMD" lastIdx="8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9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D4A66-4E06-4F80-804F-A964EB6C0D0A}" type="datetimeFigureOut">
              <a:rPr lang="en-US" smtClean="0"/>
              <a:pPr/>
              <a:t>1/4/2016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40500-23C6-45C7-9626-EF17B47CA0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72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46D3D-12D9-42A1-A359-88470FD6EB52}" type="datetimeFigureOut">
              <a:rPr lang="en-US" smtClean="0"/>
              <a:pPr/>
              <a:t>1/4/2016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8331F-8B33-4884-9995-3C14B2EEB3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8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8331F-8B33-4884-9995-3C14B2EEB35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1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0" descr="CL_Logo_RGB_JPG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91263"/>
            <a:ext cx="12954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901161" cy="365125"/>
          </a:xfrm>
        </p:spPr>
        <p:txBody>
          <a:bodyPr/>
          <a:lstStyle/>
          <a:p>
            <a:r>
              <a:rPr lang="en-US" smtClean="0"/>
              <a:t>© 2017 Cengage Learning Engineering. All Rights Reserved.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2133600"/>
            <a:ext cx="7810500" cy="4157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001951"/>
            <a:ext cx="7810500" cy="979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0" y="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Lingras		</a:t>
            </a:r>
            <a:r>
              <a:rPr lang="en-US" sz="1400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</a:t>
            </a:r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Building Cross-Platform Mobile and Web Apps for Engineers and Scientists</a:t>
            </a:r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E3038E-62C7-4DF2-9136-DA8ED3FF6D18}" type="datetime1">
              <a:rPr lang="en-US" smtClean="0"/>
              <a:pPr/>
              <a:t>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526212"/>
            <a:ext cx="7162800" cy="244475"/>
          </a:xfrm>
        </p:spPr>
        <p:txBody>
          <a:bodyPr/>
          <a:lstStyle/>
          <a:p>
            <a:r>
              <a:rPr lang="en-US" smtClean="0"/>
              <a:t>© 2017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7409" y="632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28600" y="6477000"/>
            <a:ext cx="7162800" cy="24447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© 2017 Cengage Learning Engineering. All Rights Reserved. 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latinLnBrk="0" hangingPunct="1">
        <a:spcBef>
          <a:spcPct val="0"/>
        </a:spcBef>
        <a:buNone/>
        <a:defRPr kumimoji="0" sz="3600" b="0" kern="1200">
          <a:ln>
            <a:noFill/>
          </a:ln>
          <a:solidFill>
            <a:srgbClr val="002060"/>
          </a:solidFill>
          <a:effectLst/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wmf"/><Relationship Id="rId11" Type="http://schemas.openxmlformats.org/officeDocument/2006/relationships/image" Target="../media/image26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5400" y="1713345"/>
            <a:ext cx="3432048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Chapter </a:t>
            </a:r>
            <a:r>
              <a:rPr lang="en-US" sz="4800" dirty="0" smtClean="0">
                <a:latin typeface="Verdana" panose="020B0604030504040204" pitchFamily="34" charset="0"/>
                <a:cs typeface="Verdana" panose="020B0604030504040204" pitchFamily="34" charset="0"/>
              </a:rPr>
              <a:t>4</a:t>
            </a:r>
            <a:r>
              <a:rPr lang="en-US" sz="4800" dirty="0" smtClean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4800" dirty="0"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102352" y="2663463"/>
            <a:ext cx="3435096" cy="17526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dirty="0" smtClean="0"/>
              <a:t>  Making </a:t>
            </a:r>
            <a:r>
              <a:rPr lang="en-US" sz="3200" dirty="0" smtClean="0"/>
              <a:t>apps do </a:t>
            </a:r>
            <a:r>
              <a:rPr lang="en-US" sz="3200" dirty="0" smtClean="0"/>
              <a:t>significant computing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>
                <a:solidFill>
                  <a:srgbClr val="002060"/>
                </a:solidFill>
              </a:rPr>
              <a:pPr/>
              <a:t>1</a:t>
            </a:fld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7" name="Picture 10" descr="CL_Logo_RGB_JP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91263"/>
            <a:ext cx="12954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1050839"/>
            <a:ext cx="4057343" cy="5189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&lt;input&gt; element with attribute value of type “button</a:t>
            </a:r>
            <a:r>
              <a:rPr lang="en-US" dirty="0" smtClean="0"/>
              <a:t>” is shown below.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Elements that trigger actual computations and display results</a:t>
            </a:r>
            <a:endParaRPr lang="en-US" b="1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191000"/>
            <a:ext cx="4114800" cy="6718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141014"/>
            <a:ext cx="24288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JavaScript </a:t>
            </a:r>
            <a:r>
              <a:rPr lang="en-US" b="1" dirty="0" smtClean="0"/>
              <a:t>functions </a:t>
            </a:r>
            <a:r>
              <a:rPr lang="en-US" b="1" dirty="0" smtClean="0"/>
              <a:t>for conversion</a:t>
            </a:r>
            <a:endParaRPr lang="en-US" b="1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2209800"/>
            <a:ext cx="6400800" cy="1695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4286646"/>
            <a:ext cx="61150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Our </a:t>
            </a:r>
            <a:r>
              <a:rPr lang="en-US" sz="1800" dirty="0" smtClean="0"/>
              <a:t>JavaScript functions are in a file called physicsProjectileApp2.js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The </a:t>
            </a:r>
            <a:r>
              <a:rPr lang="en-US" sz="1800" dirty="0" smtClean="0"/>
              <a:t>&lt;body&gt; tag has an attribute called “</a:t>
            </a:r>
            <a:r>
              <a:rPr lang="en-US" sz="1800" dirty="0" err="1" smtClean="0"/>
              <a:t>onload</a:t>
            </a:r>
            <a:r>
              <a:rPr lang="en-US" sz="1800" dirty="0" smtClean="0"/>
              <a:t>”, which will call the JavaScript function “initialize()”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The </a:t>
            </a:r>
            <a:r>
              <a:rPr lang="en-US" sz="1800" dirty="0" smtClean="0"/>
              <a:t>button in the form now is called “Calculate!” instead of “Display” and triggers a JavaScript function “update()”</a:t>
            </a: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914400"/>
            <a:ext cx="7810500" cy="979250"/>
          </a:xfrm>
        </p:spPr>
        <p:txBody>
          <a:bodyPr/>
          <a:lstStyle/>
          <a:p>
            <a:pPr algn="l"/>
            <a:r>
              <a:rPr lang="en-US" b="1" dirty="0" smtClean="0"/>
              <a:t>Projectile app to calculate distance and height of a projectile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618" y="3701873"/>
            <a:ext cx="2176463" cy="258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290" y="2114948"/>
            <a:ext cx="2657475" cy="427712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HTML5 code for the second Projectile app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Error </a:t>
            </a:r>
            <a:r>
              <a:rPr lang="en-US" sz="2000" dirty="0" smtClean="0"/>
              <a:t>checking in the second Projectile </a:t>
            </a:r>
            <a:r>
              <a:rPr lang="en-US" sz="2000" dirty="0" smtClean="0"/>
              <a:t>app by </a:t>
            </a:r>
            <a:r>
              <a:rPr lang="en-US" sz="2000" dirty="0" smtClean="0"/>
              <a:t>the JavaScript function “initialize</a:t>
            </a:r>
            <a:r>
              <a:rPr lang="en-US" sz="2000" dirty="0" smtClean="0"/>
              <a:t>()”.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000" b="1" dirty="0" smtClean="0"/>
              <a:t>Validating input values in an app using Boolean expressions in JavaScript</a:t>
            </a:r>
            <a:endParaRPr lang="en-US" sz="3000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535146"/>
            <a:ext cx="56769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JavaScript </a:t>
            </a:r>
            <a:r>
              <a:rPr lang="en-US" sz="2000" dirty="0" smtClean="0"/>
              <a:t>function </a:t>
            </a:r>
            <a:r>
              <a:rPr lang="en-US" sz="2000" dirty="0" err="1" smtClean="0"/>
              <a:t>validateAngle</a:t>
            </a:r>
            <a:r>
              <a:rPr lang="en-US" sz="2000" dirty="0" smtClean="0"/>
              <a:t>() </a:t>
            </a:r>
            <a:r>
              <a:rPr lang="en-US" sz="2000" dirty="0" smtClean="0"/>
              <a:t>is called when the user has entered the value of the angle.</a:t>
            </a:r>
          </a:p>
          <a:p>
            <a:r>
              <a:rPr lang="en-US" sz="2000" dirty="0" smtClean="0"/>
              <a:t>	• </a:t>
            </a:r>
            <a:r>
              <a:rPr lang="en-US" sz="2000" dirty="0" err="1" smtClean="0"/>
              <a:t>angleInput.value</a:t>
            </a:r>
            <a:r>
              <a:rPr lang="en-US" sz="2000" dirty="0" smtClean="0"/>
              <a:t> &lt; 1</a:t>
            </a:r>
          </a:p>
          <a:p>
            <a:r>
              <a:rPr lang="en-US" sz="2000" dirty="0" smtClean="0"/>
              <a:t>	• </a:t>
            </a:r>
            <a:r>
              <a:rPr lang="en-US" sz="2000" dirty="0" err="1" smtClean="0"/>
              <a:t>angleInput.value</a:t>
            </a:r>
            <a:r>
              <a:rPr lang="en-US" sz="2000" dirty="0" smtClean="0"/>
              <a:t> &gt; 90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762000"/>
            <a:ext cx="7810500" cy="979250"/>
          </a:xfrm>
        </p:spPr>
        <p:txBody>
          <a:bodyPr/>
          <a:lstStyle/>
          <a:p>
            <a:pPr algn="l"/>
            <a:r>
              <a:rPr lang="en-US" sz="3000" b="1" dirty="0" smtClean="0"/>
              <a:t>Validating input values in an app using Boolean expressions in JavaScript (cont’d)</a:t>
            </a:r>
            <a:endParaRPr lang="en-US" sz="3000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177795"/>
            <a:ext cx="5753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Comparison operators in JavaScript</a:t>
            </a:r>
            <a:endParaRPr lang="en-US" b="1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2702322"/>
            <a:ext cx="57531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Boolean operators in JavaScript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2533650"/>
            <a:ext cx="68865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JavaScript </a:t>
            </a:r>
            <a:r>
              <a:rPr lang="en-US" sz="2000" dirty="0" smtClean="0"/>
              <a:t>function </a:t>
            </a:r>
            <a:r>
              <a:rPr lang="en-US" sz="2000" dirty="0" err="1" smtClean="0"/>
              <a:t>validateVelocity</a:t>
            </a:r>
            <a:r>
              <a:rPr lang="en-US" sz="2000" dirty="0" smtClean="0"/>
              <a:t>() ensures that </a:t>
            </a:r>
            <a:r>
              <a:rPr lang="en-US" sz="2000" dirty="0" smtClean="0"/>
              <a:t>the velocity is greater than 0 and less than 299,792,458 (speed of light).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Validating angle and velocity</a:t>
            </a:r>
            <a:endParaRPr lang="en-US" b="1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3429000"/>
            <a:ext cx="4200525" cy="2152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314" y="2957512"/>
            <a:ext cx="28479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1.</a:t>
            </a:r>
          </a:p>
          <a:p>
            <a:endParaRPr lang="en-US" dirty="0" smtClean="0"/>
          </a:p>
          <a:p>
            <a:r>
              <a:rPr lang="en-US" dirty="0" smtClean="0"/>
              <a:t>2.</a:t>
            </a:r>
          </a:p>
          <a:p>
            <a:endParaRPr lang="en-US" dirty="0" smtClean="0"/>
          </a:p>
          <a:p>
            <a:r>
              <a:rPr lang="en-US" dirty="0" smtClean="0"/>
              <a:t>3.</a:t>
            </a:r>
          </a:p>
          <a:p>
            <a:endParaRPr lang="en-US" dirty="0" smtClean="0"/>
          </a:p>
          <a:p>
            <a:r>
              <a:rPr lang="en-US" dirty="0" smtClean="0"/>
              <a:t>4.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838200"/>
            <a:ext cx="7810500" cy="979250"/>
          </a:xfrm>
        </p:spPr>
        <p:txBody>
          <a:bodyPr/>
          <a:lstStyle/>
          <a:p>
            <a:pPr algn="l"/>
            <a:r>
              <a:rPr lang="en-US" sz="3200" b="1" dirty="0" smtClean="0"/>
              <a:t>Calculation of distance and height of a projectile using JavaScript Math object</a:t>
            </a:r>
            <a:endParaRPr lang="en-US" sz="3200" b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66800" y="2057400"/>
          <a:ext cx="1139312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Equation" r:id="rId3" imgW="685800" imgH="393480" progId="Equation.DSMT4">
                  <p:embed/>
                </p:oleObj>
              </mc:Choice>
              <mc:Fallback>
                <p:oleObj name="Equation" r:id="rId3" imgW="68580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57400"/>
                        <a:ext cx="1139312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087438" y="2927350"/>
          <a:ext cx="10985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Equation" r:id="rId5" imgW="660240" imgH="393480" progId="Equation.DSMT4">
                  <p:embed/>
                </p:oleObj>
              </mc:Choice>
              <mc:Fallback>
                <p:oleObj name="Equation" r:id="rId5" imgW="66024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2927350"/>
                        <a:ext cx="1098550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025525" y="4041775"/>
          <a:ext cx="1223963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Equation" r:id="rId7" imgW="736560" imgH="152280" progId="Equation.DSMT4">
                  <p:embed/>
                </p:oleObj>
              </mc:Choice>
              <mc:Fallback>
                <p:oleObj name="Equation" r:id="rId7" imgW="736560" imgH="1522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4041775"/>
                        <a:ext cx="1223963" cy="25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146136"/>
              </p:ext>
            </p:extLst>
          </p:nvPr>
        </p:nvGraphicFramePr>
        <p:xfrm>
          <a:off x="962025" y="4681538"/>
          <a:ext cx="1941513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Equation" r:id="rId9" imgW="1168200" imgH="393480" progId="Equation.DSMT4">
                  <p:embed/>
                </p:oleObj>
              </mc:Choice>
              <mc:Fallback>
                <p:oleObj name="Equation" r:id="rId9" imgW="1168200" imgH="393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4681538"/>
                        <a:ext cx="1941513" cy="652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48100" y="2655650"/>
            <a:ext cx="48387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smtClean="0"/>
              <a:t>1. How to validate input</a:t>
            </a:r>
          </a:p>
          <a:p>
            <a:r>
              <a:rPr lang="en-US" sz="2000" dirty="0" smtClean="0"/>
              <a:t>2. How to do computations based on input</a:t>
            </a:r>
          </a:p>
          <a:p>
            <a:r>
              <a:rPr lang="en-US" sz="2000" dirty="0" smtClean="0"/>
              <a:t>3. How to do conditional computing</a:t>
            </a:r>
          </a:p>
          <a:p>
            <a:r>
              <a:rPr lang="en-US" sz="2000" dirty="0" smtClean="0"/>
              <a:t>4. How to do iterative computing</a:t>
            </a:r>
          </a:p>
          <a:p>
            <a:r>
              <a:rPr lang="en-US" sz="2000" dirty="0" smtClean="0"/>
              <a:t>5. How to use arrays in JavaScript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Learning objectives</a:t>
            </a: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000" b="1" dirty="0" smtClean="0"/>
              <a:t>JavaScript code to calculate and display height and distance of projectile</a:t>
            </a:r>
            <a:endParaRPr lang="en-US" sz="3000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2590800"/>
            <a:ext cx="57721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914400"/>
            <a:ext cx="7810500" cy="979250"/>
          </a:xfrm>
        </p:spPr>
        <p:txBody>
          <a:bodyPr/>
          <a:lstStyle/>
          <a:p>
            <a:pPr algn="l"/>
            <a:r>
              <a:rPr lang="en-US" b="1" dirty="0" smtClean="0"/>
              <a:t>JavaScript Math object methods or functions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756" y="2079650"/>
            <a:ext cx="4548188" cy="413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Track </a:t>
            </a:r>
            <a:r>
              <a:rPr lang="en-US" sz="2000" dirty="0" smtClean="0"/>
              <a:t>the projectile throughout its flight.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Tabulate </a:t>
            </a:r>
            <a:r>
              <a:rPr lang="en-US" sz="2000" dirty="0" smtClean="0"/>
              <a:t>the height and distance traveled by the projectile.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Code</a:t>
            </a:r>
            <a:r>
              <a:rPr lang="en-US" sz="2000" dirty="0" smtClean="0"/>
              <a:t>: </a:t>
            </a:r>
            <a:r>
              <a:rPr lang="en-US" sz="2000" dirty="0" smtClean="0"/>
              <a:t>the </a:t>
            </a:r>
            <a:r>
              <a:rPr lang="en-US" sz="2000" dirty="0" smtClean="0"/>
              <a:t>only difference is the table with id “data</a:t>
            </a:r>
            <a:r>
              <a:rPr lang="en-US" sz="2000" dirty="0" smtClean="0"/>
              <a:t>”.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JavaScript </a:t>
            </a:r>
            <a:r>
              <a:rPr lang="en-US" sz="2000" dirty="0" smtClean="0"/>
              <a:t>function will dynamically add the rows and columns after calculation.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000" b="1" dirty="0" smtClean="0"/>
              <a:t>JavaScript arrays for storing distances and heights over time of a projectile</a:t>
            </a:r>
            <a:endParaRPr lang="en-US" sz="3000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802" y="3594133"/>
            <a:ext cx="1718095" cy="281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An </a:t>
            </a:r>
            <a:r>
              <a:rPr lang="en-US" sz="2000" dirty="0" smtClean="0"/>
              <a:t>array variable is declared as var.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smtClean="0"/>
              <a:t>a = []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An a</a:t>
            </a:r>
            <a:r>
              <a:rPr lang="en-US" sz="2000" dirty="0" smtClean="0"/>
              <a:t>rray </a:t>
            </a:r>
            <a:r>
              <a:rPr lang="en-US" sz="2000" dirty="0" smtClean="0"/>
              <a:t>is a convenient data structure provided by most programming languages to store a sequence of n elements such as: </a:t>
            </a:r>
            <a:r>
              <a:rPr lang="en-US" sz="2000" i="1" dirty="0" smtClean="0"/>
              <a:t>a</a:t>
            </a:r>
            <a:r>
              <a:rPr lang="en-US" sz="2000" i="1" baseline="-25000" dirty="0" smtClean="0"/>
              <a:t>0</a:t>
            </a:r>
            <a:r>
              <a:rPr lang="en-US" sz="2000" i="1" dirty="0" smtClean="0"/>
              <a:t>, a</a:t>
            </a:r>
            <a:r>
              <a:rPr lang="en-US" sz="2000" i="1" baseline="-25000" dirty="0" smtClean="0"/>
              <a:t>1</a:t>
            </a:r>
            <a:r>
              <a:rPr lang="en-US" sz="2000" i="1" dirty="0" smtClean="0"/>
              <a:t>, a</a:t>
            </a:r>
            <a:r>
              <a:rPr lang="en-US" sz="2000" i="1" baseline="-25000" dirty="0" smtClean="0"/>
              <a:t>2</a:t>
            </a:r>
            <a:r>
              <a:rPr lang="en-US" sz="2000" i="1" dirty="0" smtClean="0"/>
              <a:t>,…, a</a:t>
            </a:r>
            <a:r>
              <a:rPr lang="en-US" sz="2000" i="1" baseline="-25000" dirty="0" smtClean="0"/>
              <a:t>n-1</a:t>
            </a:r>
            <a:r>
              <a:rPr lang="en-US" sz="2000" i="1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Can find </a:t>
            </a:r>
            <a:r>
              <a:rPr lang="en-US" sz="2000" dirty="0" smtClean="0"/>
              <a:t>the length of the array by looking at the length property: </a:t>
            </a:r>
            <a:r>
              <a:rPr lang="en-US" sz="2000" dirty="0" err="1" smtClean="0"/>
              <a:t>a.length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length of JavaScript arrays is also </a:t>
            </a:r>
            <a:r>
              <a:rPr lang="en-US" sz="2000" dirty="0" smtClean="0"/>
              <a:t>flexible.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Overview of arrays in JavaScript</a:t>
            </a: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a.push</a:t>
            </a:r>
            <a:r>
              <a:rPr lang="en-US" sz="2000" dirty="0" smtClean="0"/>
              <a:t>("Appending a string") adds a new element at the end of the array.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</a:t>
            </a:r>
            <a:r>
              <a:rPr lang="en-US" sz="2000" dirty="0" smtClean="0"/>
              <a:t>nsertion </a:t>
            </a:r>
            <a:r>
              <a:rPr lang="en-US" sz="2000" dirty="0" smtClean="0"/>
              <a:t>of an element at the beginning of an array with the statement </a:t>
            </a:r>
            <a:r>
              <a:rPr lang="en-US" sz="2000" dirty="0" err="1" smtClean="0"/>
              <a:t>a.unshift</a:t>
            </a:r>
            <a:r>
              <a:rPr lang="en-US" sz="2000" dirty="0" smtClean="0"/>
              <a:t>(90)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deletion of an element from the end is done using a.pop()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a.shift</a:t>
            </a:r>
            <a:r>
              <a:rPr lang="en-US" sz="2000" dirty="0" smtClean="0"/>
              <a:t>(): </a:t>
            </a:r>
            <a:r>
              <a:rPr lang="en-US" sz="2000" dirty="0" smtClean="0"/>
              <a:t>deletes the first element and returns its </a:t>
            </a:r>
            <a:r>
              <a:rPr lang="en-US" sz="2000" dirty="0" smtClean="0"/>
              <a:t>value</a:t>
            </a:r>
            <a:r>
              <a:rPr lang="en-US" sz="2000" dirty="0"/>
              <a:t>.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 </a:t>
            </a:r>
            <a:r>
              <a:rPr lang="en-US" sz="2000" dirty="0" smtClean="0"/>
              <a:t>= </a:t>
            </a:r>
            <a:r>
              <a:rPr lang="en-US" sz="2000" dirty="0" err="1" smtClean="0"/>
              <a:t>b.concat</a:t>
            </a:r>
            <a:r>
              <a:rPr lang="en-US" sz="2000" dirty="0" smtClean="0"/>
              <a:t>(c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e.push</a:t>
            </a:r>
            <a:r>
              <a:rPr lang="en-US" sz="2000" dirty="0" smtClean="0"/>
              <a:t>("</a:t>
            </a:r>
            <a:r>
              <a:rPr lang="en-US" sz="2000" dirty="0" err="1" smtClean="0"/>
              <a:t>actionscript</a:t>
            </a:r>
            <a:r>
              <a:rPr lang="en-US" sz="2000" dirty="0" smtClean="0"/>
              <a:t>")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e.push</a:t>
            </a:r>
            <a:r>
              <a:rPr lang="en-US" sz="2000" dirty="0" smtClean="0"/>
              <a:t>("c#")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More commands</a:t>
            </a: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914400"/>
            <a:ext cx="7810500" cy="979250"/>
          </a:xfrm>
        </p:spPr>
        <p:txBody>
          <a:bodyPr/>
          <a:lstStyle/>
          <a:p>
            <a:pPr algn="l"/>
            <a:r>
              <a:rPr lang="en-US" b="1" dirty="0" smtClean="0"/>
              <a:t>Operations on an array object in JavaScript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2030661"/>
            <a:ext cx="5110595" cy="18560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50" y="3904564"/>
            <a:ext cx="5086350" cy="225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Modified </a:t>
            </a:r>
            <a:r>
              <a:rPr lang="en-US" sz="2000" dirty="0" smtClean="0"/>
              <a:t>version of our calculate() function.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838200"/>
            <a:ext cx="7810500" cy="979250"/>
          </a:xfrm>
        </p:spPr>
        <p:txBody>
          <a:bodyPr/>
          <a:lstStyle/>
          <a:p>
            <a:pPr algn="l"/>
            <a:r>
              <a:rPr lang="en-US" b="1" dirty="0" smtClean="0"/>
              <a:t>JavaScript for loop for repeating computations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489415"/>
            <a:ext cx="2538999" cy="392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r>
              <a:rPr lang="en-US" sz="2000" dirty="0" smtClean="0"/>
              <a:t>for(initialization</a:t>
            </a:r>
            <a:r>
              <a:rPr lang="en-US" sz="2000" dirty="0" smtClean="0"/>
              <a:t>; condition testing; </a:t>
            </a:r>
            <a:r>
              <a:rPr lang="en-US" sz="2000" dirty="0" err="1" smtClean="0"/>
              <a:t>reinitialization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Body;</a:t>
            </a:r>
          </a:p>
          <a:p>
            <a:r>
              <a:rPr lang="en-US" sz="2000" dirty="0" smtClean="0"/>
              <a:t>}</a:t>
            </a:r>
          </a:p>
          <a:p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JavaScript for loop for repeating computations (cont’d)</a:t>
            </a:r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Add </a:t>
            </a:r>
            <a:r>
              <a:rPr lang="en-US" sz="2000" dirty="0" smtClean="0"/>
              <a:t>the rows and columns dynamically using our JavaScript function </a:t>
            </a:r>
            <a:r>
              <a:rPr lang="en-US" sz="2000" dirty="0" err="1" smtClean="0"/>
              <a:t>updateTable</a:t>
            </a:r>
            <a:r>
              <a:rPr lang="en-US" sz="2000" dirty="0" smtClean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Assign </a:t>
            </a:r>
            <a:r>
              <a:rPr lang="en-US" sz="2000" dirty="0" smtClean="0"/>
              <a:t>an empty string to the </a:t>
            </a:r>
            <a:r>
              <a:rPr lang="en-US" sz="2000" dirty="0" err="1" smtClean="0"/>
              <a:t>innerHTML</a:t>
            </a:r>
            <a:r>
              <a:rPr lang="en-US" sz="2000" dirty="0" smtClean="0"/>
              <a:t> property of the table;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/>
              <a:t>insertRow</a:t>
            </a:r>
            <a:r>
              <a:rPr lang="en-US" sz="2000" dirty="0" smtClean="0"/>
              <a:t>() and </a:t>
            </a:r>
            <a:r>
              <a:rPr lang="en-US" sz="2000" dirty="0" err="1" smtClean="0"/>
              <a:t>insertCell</a:t>
            </a:r>
            <a:r>
              <a:rPr lang="en-US" sz="2000" dirty="0" smtClean="0"/>
              <a:t>().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dataTable.insertRow</a:t>
            </a:r>
            <a:r>
              <a:rPr lang="en-US" sz="2000" dirty="0" smtClean="0"/>
              <a:t>(0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/>
              <a:t>Dynamically adding rows and cells in a table using JavaScript</a:t>
            </a:r>
            <a:endParaRPr lang="en-US" sz="3200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data-role </a:t>
            </a:r>
            <a:r>
              <a:rPr lang="en-US" sz="2000" b="1" dirty="0" smtClean="0"/>
              <a:t>field: </a:t>
            </a:r>
            <a:r>
              <a:rPr lang="en-US" sz="2000" dirty="0" smtClean="0"/>
              <a:t>Contains jQuery convention to assign a data-role to a &lt;div&gt; element to wrap a number of related form fields.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&lt;</a:t>
            </a:r>
            <a:r>
              <a:rPr lang="en-US" sz="2000" dirty="0" err="1" smtClean="0"/>
              <a:t>fieldset</a:t>
            </a:r>
            <a:r>
              <a:rPr lang="en-US" sz="2000" dirty="0" smtClean="0"/>
              <a:t>&gt;: HTML5 tag to include related radio buttons.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&lt;</a:t>
            </a:r>
            <a:r>
              <a:rPr lang="en-US" sz="2000" dirty="0" smtClean="0"/>
              <a:t>legend&gt;: HTML5 tag to define a caption for &lt;</a:t>
            </a:r>
            <a:r>
              <a:rPr lang="en-US" sz="2000" dirty="0" err="1" smtClean="0"/>
              <a:t>fieldset</a:t>
            </a:r>
            <a:r>
              <a:rPr lang="en-US" sz="2000" dirty="0" smtClean="0"/>
              <a:t>&gt; elements.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onload</a:t>
            </a:r>
            <a:r>
              <a:rPr lang="en-US" sz="2000" b="1" dirty="0" smtClean="0"/>
              <a:t>:</a:t>
            </a:r>
            <a:r>
              <a:rPr lang="en-US" sz="2000" dirty="0" smtClean="0"/>
              <a:t> Property of &lt;body&gt; element that is used to specify the function that will be executed when the web page is loaded.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special </a:t>
            </a:r>
            <a:r>
              <a:rPr lang="en-US" sz="2000" b="1" dirty="0" smtClean="0"/>
              <a:t>symbols: </a:t>
            </a:r>
            <a:r>
              <a:rPr lang="en-US" sz="2000" dirty="0" smtClean="0"/>
              <a:t>HTML5 defines special code to include special characters such as &amp;deg; used in the Temperature conversion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Quick facts/buzzwords</a:t>
            </a: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objective: to allow users to convert temperature from Fahrenheit to Celsius, and vice versa.</a:t>
            </a:r>
          </a:p>
          <a:p>
            <a:pPr marL="98298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Simple </a:t>
            </a:r>
            <a:r>
              <a:rPr lang="en-US" sz="2000" dirty="0" smtClean="0"/>
              <a:t>and </a:t>
            </a:r>
            <a:r>
              <a:rPr lang="en-US" sz="2000" dirty="0" smtClean="0"/>
              <a:t>intuitive</a:t>
            </a:r>
            <a:endParaRPr lang="en-US" sz="2000" dirty="0" smtClean="0"/>
          </a:p>
          <a:p>
            <a:pPr marL="98298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App </a:t>
            </a:r>
            <a:r>
              <a:rPr lang="en-US" sz="2000" dirty="0" smtClean="0"/>
              <a:t>is on one </a:t>
            </a:r>
            <a:r>
              <a:rPr lang="en-US" sz="2000" dirty="0" smtClean="0"/>
              <a:t>screen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Users </a:t>
            </a:r>
            <a:r>
              <a:rPr lang="en-US" sz="2000" dirty="0" smtClean="0"/>
              <a:t>of our app will be able to input a temperature in one scale, either Celsius or Fahrenheit, and convert it to the other scale.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Temperature converter app design</a:t>
            </a: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Create </a:t>
            </a:r>
            <a:r>
              <a:rPr lang="en-US" sz="2000" dirty="0" smtClean="0"/>
              <a:t>a single screen that accepts the temperature and a radio button that tells us whether the temperature is in Fahrenheit or Celsius.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838200"/>
            <a:ext cx="7810500" cy="979250"/>
          </a:xfrm>
        </p:spPr>
        <p:txBody>
          <a:bodyPr/>
          <a:lstStyle/>
          <a:p>
            <a:pPr algn="l"/>
            <a:r>
              <a:rPr lang="en-US" b="1" dirty="0" smtClean="0"/>
              <a:t>Simple JavaScript calculations for temperature conversion app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5" y="2816621"/>
            <a:ext cx="2724150" cy="357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Screenshot of Temperature Fahrenheit app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2514600"/>
            <a:ext cx="28003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838200"/>
            <a:ext cx="7810500" cy="979250"/>
          </a:xfrm>
        </p:spPr>
        <p:txBody>
          <a:bodyPr/>
          <a:lstStyle/>
          <a:p>
            <a:pPr algn="l"/>
            <a:r>
              <a:rPr lang="en-US" b="1" dirty="0" smtClean="0"/>
              <a:t>A table of frequently used symbols in HTML5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188" y="1924584"/>
            <a:ext cx="4273323" cy="432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HTML5 </a:t>
            </a:r>
            <a:r>
              <a:rPr lang="en-US" sz="2000" dirty="0" smtClean="0"/>
              <a:t>code that is wrapped in a &lt;</a:t>
            </a:r>
            <a:r>
              <a:rPr lang="en-US" sz="2000" dirty="0" err="1" smtClean="0"/>
              <a:t>fieldset</a:t>
            </a:r>
            <a:r>
              <a:rPr lang="en-US" sz="2000" dirty="0" smtClean="0"/>
              <a:t>&gt; HTML5 element.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 </a:t>
            </a:r>
            <a:r>
              <a:rPr lang="en-US" sz="1800" dirty="0" smtClean="0"/>
              <a:t>Caption </a:t>
            </a:r>
            <a:r>
              <a:rPr lang="en-US" sz="1800" dirty="0" smtClean="0"/>
              <a:t>“Convert </a:t>
            </a:r>
            <a:r>
              <a:rPr lang="en-US" sz="1800" dirty="0" smtClean="0"/>
              <a:t>to:” for our &lt;</a:t>
            </a:r>
            <a:r>
              <a:rPr lang="en-US" sz="1800" dirty="0" err="1" smtClean="0"/>
              <a:t>fieldset</a:t>
            </a:r>
            <a:r>
              <a:rPr lang="en-US" sz="1800" dirty="0" smtClean="0"/>
              <a:t>&gt;.</a:t>
            </a: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HTML5 Code for the radio button for temperature types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3429000"/>
            <a:ext cx="55626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Screenshot of switching temperature types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895600"/>
            <a:ext cx="5232238" cy="262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value of the attribute “</a:t>
            </a:r>
            <a:r>
              <a:rPr lang="en-US" sz="2000" dirty="0" err="1" smtClean="0"/>
              <a:t>onload</a:t>
            </a:r>
            <a:r>
              <a:rPr lang="en-US" sz="2000" dirty="0" smtClean="0"/>
              <a:t>” tells the browser to run the JavaScript function setup().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document.getElementById</a:t>
            </a:r>
            <a:r>
              <a:rPr lang="en-US" sz="2000" dirty="0" smtClean="0"/>
              <a:t>("</a:t>
            </a:r>
            <a:r>
              <a:rPr lang="en-US" sz="2000" dirty="0" err="1" smtClean="0"/>
              <a:t>fahrenheit</a:t>
            </a:r>
            <a:r>
              <a:rPr lang="en-US" sz="2000" dirty="0" smtClean="0"/>
              <a:t>").</a:t>
            </a:r>
            <a:r>
              <a:rPr lang="en-US" sz="2000" dirty="0" err="1" smtClean="0"/>
              <a:t>onclick</a:t>
            </a:r>
            <a:r>
              <a:rPr lang="en-US" sz="2000" dirty="0" smtClean="0"/>
              <a:t> defines the action when the radio button with id </a:t>
            </a:r>
            <a:r>
              <a:rPr lang="en-US" sz="2000" dirty="0" smtClean="0"/>
              <a:t>“</a:t>
            </a:r>
            <a:r>
              <a:rPr lang="en-US" sz="2000" dirty="0" err="1" smtClean="0"/>
              <a:t>fahrenheit</a:t>
            </a:r>
            <a:r>
              <a:rPr lang="en-US" sz="2000" dirty="0" smtClean="0"/>
              <a:t>” </a:t>
            </a:r>
            <a:r>
              <a:rPr lang="en-US" sz="2000" dirty="0" smtClean="0"/>
              <a:t>is clicked.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JavaScript for the setup() function; executed when the page is loaded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124200"/>
            <a:ext cx="55245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18649</TotalTime>
  <Words>1628</Words>
  <Application>Microsoft Office PowerPoint</Application>
  <PresentationFormat>On-screen Show (4:3)</PresentationFormat>
  <Paragraphs>160</Paragraphs>
  <Slides>29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Constantia</vt:lpstr>
      <vt:lpstr>Verdana</vt:lpstr>
      <vt:lpstr>Wingdings 2</vt:lpstr>
      <vt:lpstr>Flow</vt:lpstr>
      <vt:lpstr>Equation</vt:lpstr>
      <vt:lpstr>MathType 6.0 Equation</vt:lpstr>
      <vt:lpstr>Chapter 4 </vt:lpstr>
      <vt:lpstr>Learning objectives</vt:lpstr>
      <vt:lpstr>Temperature converter app design</vt:lpstr>
      <vt:lpstr>Simple JavaScript calculations for temperature conversion app</vt:lpstr>
      <vt:lpstr>Screenshot of Temperature Fahrenheit app</vt:lpstr>
      <vt:lpstr>A table of frequently used symbols in HTML5</vt:lpstr>
      <vt:lpstr>HTML5 Code for the radio button for temperature types</vt:lpstr>
      <vt:lpstr>Screenshot of switching temperature types</vt:lpstr>
      <vt:lpstr>JavaScript for the setup() function; executed when the page is loaded</vt:lpstr>
      <vt:lpstr>Elements that trigger actual computations and display results</vt:lpstr>
      <vt:lpstr>JavaScript functions for conversion</vt:lpstr>
      <vt:lpstr>Projectile app to calculate distance and height of a projectile</vt:lpstr>
      <vt:lpstr>HTML5 code for the second Projectile app</vt:lpstr>
      <vt:lpstr>Validating input values in an app using Boolean expressions in JavaScript</vt:lpstr>
      <vt:lpstr>Validating input values in an app using Boolean expressions in JavaScript (cont’d)</vt:lpstr>
      <vt:lpstr>Comparison operators in JavaScript</vt:lpstr>
      <vt:lpstr>Boolean operators in JavaScript </vt:lpstr>
      <vt:lpstr>Validating angle and velocity</vt:lpstr>
      <vt:lpstr>Calculation of distance and height of a projectile using JavaScript Math object</vt:lpstr>
      <vt:lpstr>JavaScript code to calculate and display height and distance of projectile</vt:lpstr>
      <vt:lpstr>JavaScript Math object methods or functions</vt:lpstr>
      <vt:lpstr>JavaScript arrays for storing distances and heights over time of a projectile</vt:lpstr>
      <vt:lpstr>Overview of arrays in JavaScript</vt:lpstr>
      <vt:lpstr>More commands</vt:lpstr>
      <vt:lpstr>Operations on an array object in JavaScript</vt:lpstr>
      <vt:lpstr>JavaScript for loop for repeating computations</vt:lpstr>
      <vt:lpstr>JavaScript for loop for repeating computations (cont’d)</vt:lpstr>
      <vt:lpstr>Dynamically adding rows and cells in a table using JavaScript</vt:lpstr>
      <vt:lpstr>Quick facts/buzzwords</vt:lpstr>
    </vt:vector>
  </TitlesOfParts>
  <Company>NTL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altit</dc:creator>
  <cp:lastModifiedBy>Sham, Alexander M</cp:lastModifiedBy>
  <cp:revision>2027</cp:revision>
  <dcterms:created xsi:type="dcterms:W3CDTF">2013-10-11T17:23:38Z</dcterms:created>
  <dcterms:modified xsi:type="dcterms:W3CDTF">2016-01-04T19:19:30Z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2090219266</vt:i4>
  </property>
  <property fmtid="{D5CDD505-2E9C-101B-9397-08002B2CF9AE}" pid="3" name="_NewReviewCycle">
    <vt:lpwstr/>
  </property>
  <property fmtid="{D5CDD505-2E9C-101B-9397-08002B2CF9AE}" pid="4" name="_EmailSubject">
    <vt:lpwstr>Lingras</vt:lpwstr>
  </property>
  <property fmtid="{D5CDD505-2E9C-101B-9397-08002B2CF9AE}" pid="5" name="_AuthorEmail">
    <vt:lpwstr>mona.zeftel@cengage.com</vt:lpwstr>
  </property>
  <property fmtid="{D5CDD505-2E9C-101B-9397-08002B2CF9AE}" pid="6" name="_AuthorEmailDisplayName">
    <vt:lpwstr>Zeftel, Mona D</vt:lpwstr>
  </property>
  <property fmtid="{D5CDD505-2E9C-101B-9397-08002B2CF9AE}" pid="7" name="_PreviousAdHocReviewCycleID">
    <vt:i4>-1802119604</vt:i4>
  </property>
</Properties>
</file>