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752600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05400" y="2667000"/>
            <a:ext cx="3435096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dirty="0" smtClean="0"/>
              <a:t>A </a:t>
            </a:r>
            <a:r>
              <a:rPr lang="en-US" sz="3200" dirty="0" smtClean="0"/>
              <a:t>menu-driven app to monitor important</a:t>
            </a:r>
            <a:r>
              <a:rPr lang="en-US" sz="3200" dirty="0"/>
              <a:t> </a:t>
            </a:r>
            <a:r>
              <a:rPr lang="en-US" sz="3200" dirty="0" smtClean="0"/>
              <a:t>indicators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 smtClean="0"/>
              <a:t>a user successfully enters the password (2345 for the first time), that user is led to the disclaimer page.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Disclaimer and help pages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4038600" cy="1707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592621"/>
            <a:ext cx="2800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Disclaimer and help </a:t>
            </a:r>
            <a:r>
              <a:rPr lang="en-US" b="1" dirty="0" smtClean="0"/>
              <a:t>pages (cont’d)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4343400" cy="1767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062714"/>
            <a:ext cx="2857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Acquire </a:t>
            </a:r>
            <a:r>
              <a:rPr lang="en-US" sz="2000" dirty="0" smtClean="0"/>
              <a:t>a significant amount of information from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entire page is contained in a &lt;div&gt; section with data-role “page”.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 smtClean="0"/>
              <a:t>id attribute is set to “</a:t>
            </a:r>
            <a:r>
              <a:rPr lang="en-US" sz="2000" dirty="0" err="1" smtClean="0"/>
              <a:t>pageUserInfo</a:t>
            </a:r>
            <a:r>
              <a:rPr lang="en-US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Header </a:t>
            </a:r>
            <a:r>
              <a:rPr lang="en-US" sz="2000" dirty="0" smtClean="0"/>
              <a:t>has two &lt;a&gt; elements with data-role “button”.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User information entry form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83" y="3545682"/>
            <a:ext cx="1607934" cy="28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physician specifies a range of TSH values based on clinical examination.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patients will regularly enter the TSH values obtained from a blood test.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App will plot </a:t>
            </a:r>
            <a:r>
              <a:rPr lang="en-US" sz="1800" dirty="0" smtClean="0"/>
              <a:t>the history of TSH values and also provide some guidance to the patient.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user information form in the Thyroid app—II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209464"/>
            <a:ext cx="1291998" cy="22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id attribute for this page is set to “</a:t>
            </a:r>
            <a:r>
              <a:rPr lang="en-US" sz="2000" dirty="0" err="1" smtClean="0"/>
              <a:t>pageMenu</a:t>
            </a:r>
            <a:r>
              <a:rPr lang="en-US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header has two &lt;a&gt; elements with data-role “button”.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Navigation with a menu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35066"/>
            <a:ext cx="3733800" cy="2352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4250"/>
            <a:ext cx="1882609" cy="32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82296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entire page is contained in a &lt;div&gt; section with data-role “page”.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 smtClean="0"/>
              <a:t>id attribute is set to “</a:t>
            </a:r>
            <a:r>
              <a:rPr lang="en-US" sz="2000" dirty="0" err="1" smtClean="0"/>
              <a:t>pageRecords</a:t>
            </a:r>
            <a:r>
              <a:rPr lang="en-US" sz="2000" dirty="0" smtClean="0"/>
              <a:t>”.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Record display and update page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7043"/>
            <a:ext cx="3782442" cy="2907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8216"/>
            <a:ext cx="227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00200"/>
            <a:ext cx="7810500" cy="4691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&lt;h1&gt; element with “New Record” title completes the header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div&gt; with data-role “</a:t>
            </a:r>
            <a:r>
              <a:rPr lang="en-US" sz="2000" dirty="0" err="1" smtClean="0"/>
              <a:t>fieldcontain</a:t>
            </a:r>
            <a:r>
              <a:rPr lang="en-US" sz="2000" dirty="0" smtClean="0"/>
              <a:t>” section </a:t>
            </a:r>
            <a:r>
              <a:rPr lang="en-US" sz="2000" dirty="0" smtClean="0"/>
              <a:t>used to </a:t>
            </a:r>
            <a:r>
              <a:rPr lang="en-US" sz="2000" dirty="0" smtClean="0"/>
              <a:t>group the first four buttons.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Page to add a record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17" y="2617550"/>
            <a:ext cx="3331092" cy="2546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58" y="5060791"/>
            <a:ext cx="3343151" cy="13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Screenshot of the new record page in the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48237"/>
            <a:ext cx="2209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209800"/>
            <a:ext cx="7810500" cy="4081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entire page is contained in a &lt;div&gt; section with data-role “page”.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 smtClean="0"/>
              <a:t>id attribute is set to “</a:t>
            </a:r>
            <a:r>
              <a:rPr lang="en-US" sz="2000" dirty="0" err="1" smtClean="0"/>
              <a:t>pageGraph</a:t>
            </a:r>
            <a:r>
              <a:rPr lang="en-US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header has two &lt;a&gt; elements with a data-role “button</a:t>
            </a:r>
            <a:r>
              <a:rPr lang="en-US" sz="2000" dirty="0" smtClean="0"/>
              <a:t>”;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One </a:t>
            </a:r>
            <a:r>
              <a:rPr lang="en-US" sz="1800" dirty="0" smtClean="0"/>
              <a:t>takes us to the Menu Page and the other to the Information Page.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 of canvas and panels for graphical display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26682"/>
            <a:ext cx="1411351" cy="24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243138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panel element is from the Bootstrap </a:t>
            </a:r>
            <a:r>
              <a:rPr lang="en-US" sz="2000" dirty="0" smtClean="0"/>
              <a:t>library.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Put </a:t>
            </a:r>
            <a:r>
              <a:rPr lang="en-US" sz="2000" dirty="0" smtClean="0"/>
              <a:t>our content in a box with a border and some padding around the content.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 of canvas and panels for graphical display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53" y="2965534"/>
            <a:ext cx="2022393" cy="34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How to secure an app with a password</a:t>
            </a:r>
          </a:p>
          <a:p>
            <a:r>
              <a:rPr lang="en-US" sz="2000" dirty="0" smtClean="0"/>
              <a:t>2. How to create a numeric pad for input</a:t>
            </a:r>
          </a:p>
          <a:p>
            <a:r>
              <a:rPr lang="en-US" sz="2000" dirty="0" smtClean="0"/>
              <a:t>3. How to navigate using menus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builds the responsive and interactive features. There are two aspects to our JavaScript </a:t>
            </a:r>
            <a:r>
              <a:rPr lang="en-US" sz="2000" dirty="0" smtClean="0"/>
              <a:t>functionality:</a:t>
            </a:r>
            <a:endParaRPr lang="en-US" sz="2000" dirty="0" smtClean="0"/>
          </a:p>
          <a:p>
            <a:r>
              <a:rPr lang="en-US" sz="1800" dirty="0" smtClean="0"/>
              <a:t>	1</a:t>
            </a:r>
            <a:r>
              <a:rPr lang="en-US" sz="1800" dirty="0" smtClean="0"/>
              <a:t>. data storage and management</a:t>
            </a:r>
          </a:p>
          <a:p>
            <a:r>
              <a:rPr lang="en-US" sz="1800" dirty="0" smtClean="0"/>
              <a:t>	2</a:t>
            </a:r>
            <a:r>
              <a:rPr lang="en-US" sz="1800" dirty="0" smtClean="0"/>
              <a:t>. graphics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 of canvas and panels for graphical display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585441"/>
            <a:ext cx="5753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526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Bootstrap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Password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Data-role </a:t>
            </a:r>
            <a:r>
              <a:rPr lang="en-US" sz="2000" b="1" dirty="0"/>
              <a:t>=</a:t>
            </a:r>
            <a:r>
              <a:rPr lang="en-US" sz="2000" b="1" dirty="0" smtClean="0"/>
              <a:t> </a:t>
            </a:r>
            <a:r>
              <a:rPr lang="en-US" sz="2000" b="1" dirty="0" smtClean="0"/>
              <a:t>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Data-close-</a:t>
            </a:r>
            <a:r>
              <a:rPr lang="en-US" sz="2000" b="1" dirty="0" err="1" smtClean="0"/>
              <a:t>btn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Data-icon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</a:t>
            </a:r>
            <a:r>
              <a:rPr lang="en-US" sz="2000" b="1" dirty="0" err="1" smtClean="0"/>
              <a:t>iconpos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Data-mini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Data-inline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Panel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Panel </a:t>
            </a:r>
            <a:r>
              <a:rPr lang="en-US" sz="2000" b="1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Panel-heading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Panel-body</a:t>
            </a:r>
            <a:endParaRPr lang="en-US" sz="20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826849"/>
          </a:xfrm>
        </p:spPr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Used to help </a:t>
            </a:r>
            <a:r>
              <a:rPr lang="en-US" sz="2000" dirty="0" smtClean="0"/>
              <a:t>medical patients with thyroid cancer track and analyze important indicators using the results of their various 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Users </a:t>
            </a:r>
            <a:r>
              <a:rPr lang="en-US" sz="2000" dirty="0" smtClean="0"/>
              <a:t>of the app will be able to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record important indicators from their medical test </a:t>
            </a:r>
            <a:r>
              <a:rPr lang="en-US" sz="1800" dirty="0" smtClean="0"/>
              <a:t>results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view the history of their </a:t>
            </a:r>
            <a:r>
              <a:rPr lang="en-US" sz="1800" dirty="0" smtClean="0"/>
              <a:t>records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analyze what those results mean to </a:t>
            </a:r>
            <a:r>
              <a:rPr lang="en-US" sz="1800" dirty="0" smtClean="0"/>
              <a:t>them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receive </a:t>
            </a:r>
            <a:r>
              <a:rPr lang="en-US" sz="1800" dirty="0" smtClean="0"/>
              <a:t>basic advice on when they should seek medical </a:t>
            </a:r>
            <a:r>
              <a:rPr lang="en-US" sz="1800" dirty="0" smtClean="0"/>
              <a:t>help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Security </a:t>
            </a:r>
            <a:r>
              <a:rPr lang="en-US" sz="2000" dirty="0" smtClean="0"/>
              <a:t>is very important for this app.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Thyroid app design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Overview of the functionality of the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19" y="2209800"/>
            <a:ext cx="51780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Password </a:t>
            </a:r>
            <a:r>
              <a:rPr lang="en-US" sz="2000" dirty="0" smtClean="0"/>
              <a:t>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Ability </a:t>
            </a:r>
            <a:r>
              <a:rPr lang="en-US" sz="2000" dirty="0" smtClean="0"/>
              <a:t>to change the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Storing </a:t>
            </a:r>
            <a:r>
              <a:rPr lang="en-US" sz="2000" dirty="0" smtClean="0"/>
              <a:t>information (including password) locally on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Making </a:t>
            </a:r>
            <a:r>
              <a:rPr lang="en-US" sz="2000" dirty="0" smtClean="0"/>
              <a:t>sure that the user has agreed to terms and conditions or disclaimers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Acquiring </a:t>
            </a:r>
            <a:r>
              <a:rPr lang="en-US" sz="2000" dirty="0" smtClean="0"/>
              <a:t>basic information from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Editing </a:t>
            </a:r>
            <a:r>
              <a:rPr lang="en-US" sz="2000" dirty="0" smtClean="0"/>
              <a:t>the basic information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Features of the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Creating </a:t>
            </a:r>
            <a:r>
              <a:rPr lang="en-US" sz="2000" dirty="0" smtClean="0"/>
              <a:t>new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Editing </a:t>
            </a:r>
            <a:r>
              <a:rPr lang="en-US" sz="2000" dirty="0" smtClean="0"/>
              <a:t>existing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Deleting </a:t>
            </a:r>
            <a:r>
              <a:rPr lang="en-US" sz="2000" dirty="0" smtClean="0"/>
              <a:t>individual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Editing </a:t>
            </a:r>
            <a:r>
              <a:rPr lang="en-US" sz="2000" dirty="0" smtClean="0"/>
              <a:t>individual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learing </a:t>
            </a:r>
            <a:r>
              <a:rPr lang="en-US" sz="2000" dirty="0" smtClean="0"/>
              <a:t>the entire history</a:t>
            </a:r>
          </a:p>
          <a:p>
            <a:endParaRPr lang="en-US" sz="2000" dirty="0" smtClean="0"/>
          </a:p>
          <a:p>
            <a:r>
              <a:rPr lang="en-US" sz="2000" dirty="0" smtClean="0"/>
              <a:t>The historical values of the indicators can be analyzed with the help of the following facilities: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Tabular </a:t>
            </a:r>
            <a:r>
              <a:rPr lang="en-US" sz="2000" dirty="0" smtClean="0"/>
              <a:t>view of the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Graphical </a:t>
            </a:r>
            <a:r>
              <a:rPr lang="en-US" sz="2000" dirty="0" smtClean="0"/>
              <a:t>view of the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Advice </a:t>
            </a:r>
            <a:r>
              <a:rPr lang="en-US" sz="2000" dirty="0" smtClean="0"/>
              <a:t>using graphical widgets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Features for managing the history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We have a </a:t>
            </a:r>
            <a:r>
              <a:rPr lang="en-US" sz="2000" dirty="0" smtClean="0"/>
              <a:t>&lt;div&gt; section with the data-role attribute value of “page”.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data-role of “</a:t>
            </a:r>
            <a:r>
              <a:rPr lang="en-US" sz="2000" dirty="0" smtClean="0"/>
              <a:t>header” can be seen as </a:t>
            </a:r>
            <a:r>
              <a:rPr lang="en-US" sz="2000" dirty="0" smtClean="0"/>
              <a:t>the &lt;head&gt; section in a traditional HTML page with a single screen.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data-role of “content</a:t>
            </a:r>
            <a:r>
              <a:rPr lang="en-US" sz="2000" dirty="0" smtClean="0"/>
              <a:t>” </a:t>
            </a:r>
            <a:r>
              <a:rPr lang="en-US" sz="2000" dirty="0" smtClean="0"/>
              <a:t>corresponds to the traditional &lt;body&gt; section.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Text box for entering the password with the HTML5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&lt;input </a:t>
            </a:r>
            <a:r>
              <a:rPr lang="en-US" sz="2000" dirty="0" smtClean="0"/>
              <a:t>type="password</a:t>
            </a:r>
            <a:r>
              <a:rPr lang="en-US" sz="2000" dirty="0" smtClean="0"/>
              <a:t>" </a:t>
            </a:r>
            <a:r>
              <a:rPr lang="en-US" sz="2000" dirty="0" smtClean="0"/>
              <a:t>id="</a:t>
            </a:r>
            <a:r>
              <a:rPr lang="en-US" sz="2000" dirty="0" smtClean="0"/>
              <a:t>passcode"&gt;&lt;/input&gt;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Numeric pad for password entry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entry page in the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0"/>
            <a:ext cx="2324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HTML5 code for the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743075"/>
            <a:ext cx="3638550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6" y="4953001"/>
            <a:ext cx="3638550" cy="9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18249</TotalTime>
  <Words>1313</Words>
  <Application>Microsoft Office PowerPoint</Application>
  <PresentationFormat>On-screen Show (4:3)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Verdana</vt:lpstr>
      <vt:lpstr>Wingdings 2</vt:lpstr>
      <vt:lpstr>Flow</vt:lpstr>
      <vt:lpstr>Chapter 5 </vt:lpstr>
      <vt:lpstr>Learning objectives</vt:lpstr>
      <vt:lpstr>Thyroid app design</vt:lpstr>
      <vt:lpstr>Overview of the functionality of the Thyroid app</vt:lpstr>
      <vt:lpstr>Features of the app</vt:lpstr>
      <vt:lpstr>Features for managing the history</vt:lpstr>
      <vt:lpstr>Numeric pad for password entry</vt:lpstr>
      <vt:lpstr>Screenshot of the entry page in the Thyroid app</vt:lpstr>
      <vt:lpstr>HTML5 code for the Thyroid app</vt:lpstr>
      <vt:lpstr>Disclaimer and help pages</vt:lpstr>
      <vt:lpstr>Disclaimer and help pages (cont’d)</vt:lpstr>
      <vt:lpstr>User information entry form</vt:lpstr>
      <vt:lpstr>Screenshot of the user information form in the Thyroid app—II</vt:lpstr>
      <vt:lpstr>Navigation with a menu</vt:lpstr>
      <vt:lpstr>Record display and update page</vt:lpstr>
      <vt:lpstr>Page to add a record</vt:lpstr>
      <vt:lpstr>Screenshot of the new record page in the Thyroid app</vt:lpstr>
      <vt:lpstr>Use of canvas and panels for graphical display</vt:lpstr>
      <vt:lpstr>Use of canvas and panels for graphical display (cont’d)</vt:lpstr>
      <vt:lpstr>Use of canvas and panels for graphical display (cont’d)</vt:lpstr>
      <vt:lpstr>Quick facts/buzzwords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2003</cp:revision>
  <dcterms:created xsi:type="dcterms:W3CDTF">2013-10-11T17:23:38Z</dcterms:created>
  <dcterms:modified xsi:type="dcterms:W3CDTF">2016-01-04T19:43:10Z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