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352" y="1744591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11852" y="2658991"/>
            <a:ext cx="3813048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dirty="0" smtClean="0"/>
              <a:t>Storing </a:t>
            </a:r>
            <a:r>
              <a:rPr lang="en-US" sz="3200" dirty="0" smtClean="0"/>
              <a:t>data locally</a:t>
            </a:r>
            <a:r>
              <a:rPr lang="en-US" sz="3200" dirty="0"/>
              <a:t> </a:t>
            </a:r>
            <a:r>
              <a:rPr lang="en-US" sz="3200" dirty="0" smtClean="0"/>
              <a:t>on a device for long-term </a:t>
            </a:r>
            <a:r>
              <a:rPr lang="en-US" sz="3200" dirty="0" smtClean="0"/>
              <a:t>use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Working </a:t>
            </a:r>
            <a:r>
              <a:rPr lang="en-US" sz="2000" dirty="0" smtClean="0"/>
              <a:t>with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can result in errors.	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May exceed </a:t>
            </a:r>
            <a:r>
              <a:rPr lang="en-US" sz="2000" dirty="0" smtClean="0"/>
              <a:t>available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Most </a:t>
            </a:r>
            <a:r>
              <a:rPr lang="en-US" sz="2000" dirty="0" smtClean="0"/>
              <a:t>object-oriented programming languages, including JavaScript, which can be object oriented, mandate that I/O operations involving disk are to be done in a try and catch block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1900" dirty="0" smtClean="0"/>
              <a:t>try{</a:t>
            </a:r>
          </a:p>
          <a:p>
            <a:r>
              <a:rPr lang="en-US" sz="1900" dirty="0" smtClean="0"/>
              <a:t>// Code that does the disk operations</a:t>
            </a:r>
          </a:p>
          <a:p>
            <a:r>
              <a:rPr lang="en-US" sz="1900" dirty="0" smtClean="0"/>
              <a:t>}</a:t>
            </a:r>
          </a:p>
          <a:p>
            <a:r>
              <a:rPr lang="en-US" sz="1900" dirty="0" smtClean="0"/>
              <a:t>catch(variable)</a:t>
            </a:r>
          </a:p>
          <a:p>
            <a:r>
              <a:rPr lang="en-US" sz="1900" dirty="0" smtClean="0"/>
              <a:t>{</a:t>
            </a:r>
          </a:p>
          <a:p>
            <a:r>
              <a:rPr lang="en-US" sz="1900" dirty="0" smtClean="0"/>
              <a:t>// Code if the disk operations fail for any reason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Exception/error handling in JavaScript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showUserForm</a:t>
            </a:r>
            <a:r>
              <a:rPr lang="en-US" sz="2000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Starts with a t</a:t>
            </a:r>
            <a:r>
              <a:rPr lang="en-US" sz="2000" dirty="0" smtClean="0"/>
              <a:t>ry </a:t>
            </a:r>
            <a:r>
              <a:rPr lang="en-US" sz="2000" dirty="0" smtClean="0"/>
              <a:t>and catch block that is similar to the </a:t>
            </a:r>
            <a:r>
              <a:rPr lang="en-US" sz="2000" dirty="0" err="1" smtClean="0"/>
              <a:t>saveUserForm</a:t>
            </a:r>
            <a:r>
              <a:rPr lang="en-US" sz="2000" dirty="0" smtClean="0"/>
              <a:t>() function.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Displaying user information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927350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Records page with no history in the Thyroid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41" y="2205073"/>
            <a:ext cx="2479418" cy="39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310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page has a</a:t>
            </a:r>
            <a:r>
              <a:rPr lang="en-US" sz="2000" dirty="0" smtClean="0"/>
              <a:t> </a:t>
            </a:r>
            <a:r>
              <a:rPr lang="en-US" sz="2000" dirty="0" smtClean="0"/>
              <a:t>&lt;div&gt; section with the id “</a:t>
            </a:r>
            <a:r>
              <a:rPr lang="en-US" sz="2000" dirty="0" err="1" smtClean="0"/>
              <a:t>divUserSection</a:t>
            </a:r>
            <a:r>
              <a:rPr lang="en-US" sz="2000" dirty="0" smtClean="0"/>
              <a:t>” for displaying the user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 smtClean="0"/>
              <a:t>and catch block retrieves the JSON object with the name “user” from the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Managing the Records page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3312715"/>
            <a:ext cx="3648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614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Records </a:t>
            </a:r>
            <a:r>
              <a:rPr lang="en-US" sz="2000" dirty="0" smtClean="0"/>
              <a:t>page has a button element with id “</a:t>
            </a:r>
            <a:r>
              <a:rPr lang="en-US" sz="2000" dirty="0" err="1" smtClean="0"/>
              <a:t>btnAddRecord</a:t>
            </a:r>
            <a:r>
              <a:rPr lang="en-US" sz="2000" dirty="0" smtClean="0"/>
              <a:t>”.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Adding a record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514600"/>
            <a:ext cx="5734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 smtClean="0"/>
              <a:t>the control is transferred to the page </a:t>
            </a:r>
            <a:r>
              <a:rPr lang="en-US" sz="2000" dirty="0" err="1" smtClean="0"/>
              <a:t>pageNewRecordForm</a:t>
            </a:r>
            <a:r>
              <a:rPr lang="en-US" sz="2000" dirty="0" smtClean="0"/>
              <a:t>, the following function is executed: $("#</a:t>
            </a:r>
            <a:r>
              <a:rPr lang="en-US" sz="2000" dirty="0" err="1" smtClean="0"/>
              <a:t>pageNewRecordForm</a:t>
            </a:r>
            <a:r>
              <a:rPr lang="en-US" sz="2000" dirty="0" smtClean="0"/>
              <a:t>")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Adding a record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088264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user adding a record of blood test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225675"/>
            <a:ext cx="2276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addRecord</a:t>
            </a:r>
            <a:r>
              <a:rPr lang="en-US" sz="2000" dirty="0" smtClean="0"/>
              <a:t>() function begins by checking to make sure all the values in the form are appropriate using the function </a:t>
            </a:r>
            <a:r>
              <a:rPr lang="en-US" sz="2000" dirty="0" err="1" smtClean="0"/>
              <a:t>checkRecordForm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addRecord</a:t>
            </a:r>
            <a:r>
              <a:rPr lang="en-US" b="1" dirty="0" smtClean="0"/>
              <a:t>() function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listRecords</a:t>
            </a:r>
            <a:r>
              <a:rPr lang="en-US" sz="2000" dirty="0" smtClean="0"/>
              <a:t>(): called after every operation to populate the history section on the Records page.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 smtClean="0"/>
              <a:t>and catch </a:t>
            </a:r>
            <a:r>
              <a:rPr lang="en-US" sz="2000" dirty="0" smtClean="0"/>
              <a:t>block used </a:t>
            </a:r>
            <a:r>
              <a:rPr lang="en-US" sz="2000" dirty="0" smtClean="0"/>
              <a:t>to retrieve the item </a:t>
            </a:r>
            <a:r>
              <a:rPr lang="en-US" sz="2000" dirty="0" err="1" smtClean="0"/>
              <a:t>tbRecords</a:t>
            </a:r>
            <a:r>
              <a:rPr lang="en-US" sz="2000" dirty="0" smtClean="0"/>
              <a:t> from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with the help of the </a:t>
            </a:r>
            <a:r>
              <a:rPr lang="en-US" sz="2000" dirty="0" err="1" smtClean="0"/>
              <a:t>localStorage.getItems</a:t>
            </a:r>
            <a:r>
              <a:rPr lang="en-US" sz="2000" dirty="0" smtClean="0"/>
              <a:t>() method.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Displaying all the records/history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286918"/>
            <a:ext cx="3676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Displaying all the records/history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905000"/>
            <a:ext cx="3448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What is local storage</a:t>
            </a:r>
          </a:p>
          <a:p>
            <a:r>
              <a:rPr lang="en-US" sz="2000" dirty="0" smtClean="0"/>
              <a:t>2. How to store and retrieve data locally on the device</a:t>
            </a:r>
          </a:p>
          <a:p>
            <a:r>
              <a:rPr lang="en-US" sz="2000" dirty="0" smtClean="0"/>
              <a:t>3. How to validate a password</a:t>
            </a:r>
          </a:p>
          <a:p>
            <a:r>
              <a:rPr lang="en-US" sz="2000" dirty="0" smtClean="0"/>
              <a:t>4. How to make sure that the user has accepted the disclaimer</a:t>
            </a:r>
          </a:p>
          <a:p>
            <a:r>
              <a:rPr lang="en-US" sz="2000" dirty="0" smtClean="0"/>
              <a:t>5. How to accept and manage user profiles</a:t>
            </a:r>
          </a:p>
          <a:p>
            <a:r>
              <a:rPr lang="en-US" sz="2000" dirty="0" smtClean="0"/>
              <a:t>6. How to store and manage an array of records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function </a:t>
            </a:r>
            <a:r>
              <a:rPr lang="en-US" sz="2000" dirty="0" err="1" smtClean="0"/>
              <a:t>compareDates</a:t>
            </a:r>
            <a:r>
              <a:rPr lang="en-US" sz="2000" dirty="0" smtClean="0"/>
              <a:t>() is passed as parameter to the sort method—that is, </a:t>
            </a:r>
            <a:r>
              <a:rPr lang="en-US" sz="2000" dirty="0" err="1" smtClean="0"/>
              <a:t>tbRecords.sort</a:t>
            </a:r>
            <a:r>
              <a:rPr lang="en-US" sz="2000" dirty="0" smtClean="0"/>
              <a:t>(</a:t>
            </a:r>
            <a:r>
              <a:rPr lang="en-US" sz="2000" dirty="0" err="1" smtClean="0"/>
              <a:t>compareDates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Displaying all the records/history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124200"/>
            <a:ext cx="5724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 smtClean="0"/>
              <a:t>editing a record we start with the </a:t>
            </a:r>
            <a:r>
              <a:rPr lang="en-US" sz="2000" dirty="0" err="1" smtClean="0"/>
              <a:t>callEdit</a:t>
            </a:r>
            <a:r>
              <a:rPr lang="en-US" sz="2000" dirty="0" smtClean="0"/>
              <a:t>().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Creates </a:t>
            </a:r>
            <a:r>
              <a:rPr lang="en-US" sz="1800" dirty="0" smtClean="0"/>
              <a:t>a new attribute called “</a:t>
            </a:r>
            <a:r>
              <a:rPr lang="en-US" sz="1800" dirty="0" err="1" smtClean="0"/>
              <a:t>indexToEdit</a:t>
            </a:r>
            <a:r>
              <a:rPr lang="en-US" sz="1800" dirty="0" smtClean="0"/>
              <a:t>” for the </a:t>
            </a:r>
            <a:r>
              <a:rPr lang="en-US" sz="1800" dirty="0" err="1" smtClean="0"/>
              <a:t>btnSubmitRecord</a:t>
            </a:r>
            <a:r>
              <a:rPr lang="en-US" sz="1800" dirty="0" smtClean="0"/>
              <a:t> element from the page </a:t>
            </a:r>
            <a:r>
              <a:rPr lang="en-US" sz="1800" dirty="0" err="1" smtClean="0"/>
              <a:t>pageNewRecordForm</a:t>
            </a:r>
            <a:r>
              <a:rPr lang="en-US" sz="18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showRecordForm</a:t>
            </a:r>
            <a:r>
              <a:rPr lang="en-US" sz="1800" dirty="0" smtClean="0"/>
              <a:t>() </a:t>
            </a:r>
            <a:r>
              <a:rPr lang="en-US" sz="1800" dirty="0" smtClean="0"/>
              <a:t>opens a form containing all of the attributes from a given record and allows a user to edit and save those values.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Editing a record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733800"/>
            <a:ext cx="57150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deletion of the record will be triggered after clicking on the delete button next to the record.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Deleting a record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647517"/>
            <a:ext cx="2895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310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very final record management function is deleting the history using the ‘Clear History’ button.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Clicking </a:t>
            </a:r>
            <a:r>
              <a:rPr lang="en-US" sz="2000" dirty="0" smtClean="0"/>
              <a:t>on the button will trigger the function:</a:t>
            </a:r>
          </a:p>
          <a:p>
            <a:r>
              <a:rPr lang="en-US" sz="2000" dirty="0" smtClean="0"/>
              <a:t>	$("#</a:t>
            </a:r>
            <a:r>
              <a:rPr lang="en-US" sz="2000" dirty="0" err="1" smtClean="0"/>
              <a:t>btnClearHistory</a:t>
            </a:r>
            <a:r>
              <a:rPr lang="en-US" sz="2000" dirty="0" smtClean="0"/>
              <a:t>").click(function(){...}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826849"/>
          </a:xfrm>
        </p:spPr>
        <p:txBody>
          <a:bodyPr/>
          <a:lstStyle/>
          <a:p>
            <a:pPr algn="l"/>
            <a:r>
              <a:rPr lang="en-US" b="1" dirty="0" smtClean="0"/>
              <a:t>Deleting all the records/history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733800"/>
            <a:ext cx="57626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614862"/>
          </a:xfrm>
        </p:spPr>
        <p:txBody>
          <a:bodyPr/>
          <a:lstStyle/>
          <a:p>
            <a:r>
              <a:rPr lang="en-US" sz="2000" b="1" dirty="0" err="1" smtClean="0"/>
              <a:t>localStorage</a:t>
            </a:r>
            <a:endParaRPr lang="en-US" sz="2000" b="1" dirty="0" smtClean="0"/>
          </a:p>
          <a:p>
            <a:r>
              <a:rPr lang="en-US" sz="2000" b="1" dirty="0" err="1" smtClean="0"/>
              <a:t>localStorage.setItem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localStorage.getItem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JSON</a:t>
            </a:r>
          </a:p>
          <a:p>
            <a:r>
              <a:rPr lang="en-US" sz="2000" b="1" dirty="0" err="1" smtClean="0"/>
              <a:t>JSON.parse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JSON.stringify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exception handling using try/catch</a:t>
            </a:r>
          </a:p>
          <a:p>
            <a:r>
              <a:rPr lang="en-US" sz="2000" b="1" dirty="0" smtClean="0"/>
              <a:t>QUOTA _EXCEEDED_ERROR</a:t>
            </a:r>
          </a:p>
          <a:p>
            <a:r>
              <a:rPr lang="en-US" sz="2000" b="1" dirty="0" smtClean="0"/>
              <a:t>Date object</a:t>
            </a:r>
          </a:p>
          <a:p>
            <a:r>
              <a:rPr lang="en-US" sz="2000" b="1" dirty="0" smtClean="0"/>
              <a:t>Anonymous JavaScript functions</a:t>
            </a:r>
          </a:p>
          <a:p>
            <a:r>
              <a:rPr lang="en-US" sz="2000" b="1" dirty="0" smtClean="0"/>
              <a:t>click()</a:t>
            </a:r>
          </a:p>
          <a:p>
            <a:r>
              <a:rPr lang="en-US" sz="2000" b="1" dirty="0" err="1" smtClean="0"/>
              <a:t>attr</a:t>
            </a:r>
            <a:r>
              <a:rPr lang="en-US" sz="2000" b="1" dirty="0" smtClean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00200"/>
            <a:ext cx="7810500" cy="4157662"/>
          </a:xfrm>
        </p:spPr>
        <p:txBody>
          <a:bodyPr/>
          <a:lstStyle/>
          <a:p>
            <a:r>
              <a:rPr lang="en-US" sz="2000" b="1" dirty="0" smtClean="0"/>
              <a:t>submit()</a:t>
            </a:r>
          </a:p>
          <a:p>
            <a:r>
              <a:rPr lang="en-US" sz="2000" b="1" dirty="0" smtClean="0"/>
              <a:t>html()</a:t>
            </a:r>
          </a:p>
          <a:p>
            <a:r>
              <a:rPr lang="en-US" sz="2000" b="1" dirty="0" smtClean="0"/>
              <a:t>append()</a:t>
            </a:r>
          </a:p>
          <a:p>
            <a:r>
              <a:rPr lang="en-US" sz="2000" b="1" dirty="0" smtClean="0"/>
              <a:t>splice()</a:t>
            </a:r>
          </a:p>
          <a:p>
            <a:r>
              <a:rPr lang="en-US" sz="2000" b="1" dirty="0" smtClean="0"/>
              <a:t>button(‘refresh’)</a:t>
            </a:r>
          </a:p>
          <a:p>
            <a:r>
              <a:rPr lang="en-US" sz="2000" b="1" dirty="0" smtClean="0"/>
              <a:t>$.</a:t>
            </a:r>
            <a:r>
              <a:rPr lang="en-US" sz="2000" b="1" dirty="0" err="1" smtClean="0"/>
              <a:t>mobile.changePage</a:t>
            </a:r>
            <a:r>
              <a:rPr lang="en-US" sz="2000" b="1" dirty="0" smtClean="0"/>
              <a:t>()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Quick facts/buzzwords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is </a:t>
            </a:r>
            <a:r>
              <a:rPr lang="en-US" sz="2000" dirty="0" smtClean="0"/>
              <a:t>used to manage the data in our Thyroid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have an </a:t>
            </a:r>
            <a:r>
              <a:rPr lang="en-US" sz="2000" dirty="0" smtClean="0"/>
              <a:t>&lt;input&gt; element with the type “password” so text is not displayed, and its id is “passcode”.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Managing numeric pad for password entry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95" y="3188941"/>
            <a:ext cx="2874510" cy="31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first line in the function retrieves the existing value of the &lt;input&gt; element passcode using the code $(“#passcode”).</a:t>
            </a:r>
            <a:r>
              <a:rPr lang="en-US" sz="2000" dirty="0" err="1" smtClean="0"/>
              <a:t>val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Managing numeric pad for password entry (cont’d)</a:t>
            </a:r>
            <a:endParaRPr lang="en-US" sz="3200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155156"/>
            <a:ext cx="4067175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4061619"/>
            <a:ext cx="4086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l</a:t>
            </a:r>
            <a:r>
              <a:rPr lang="en-US" sz="2000" dirty="0" err="1" smtClean="0"/>
              <a:t>ocalStorage</a:t>
            </a:r>
            <a:r>
              <a:rPr lang="en-US" sz="2000" dirty="0" smtClean="0"/>
              <a:t> </a:t>
            </a:r>
            <a:r>
              <a:rPr lang="en-US" sz="2000" dirty="0" smtClean="0"/>
              <a:t>object has a number of </a:t>
            </a:r>
            <a:r>
              <a:rPr lang="en-US" sz="2000" dirty="0" smtClean="0"/>
              <a:t>advantages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Storage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Fast</a:t>
            </a:r>
          </a:p>
          <a:p>
            <a:pPr lvl="2"/>
            <a:r>
              <a:rPr lang="en-US" sz="1600" dirty="0" smtClean="0"/>
              <a:t>The </a:t>
            </a:r>
            <a:r>
              <a:rPr lang="en-US" sz="1600" dirty="0" smtClean="0"/>
              <a:t>data is never transferred to the web server.</a:t>
            </a:r>
          </a:p>
          <a:p>
            <a:pPr lvl="2"/>
            <a:r>
              <a:rPr lang="en-US" sz="1600" dirty="0" smtClean="0"/>
              <a:t>Since </a:t>
            </a:r>
            <a:r>
              <a:rPr lang="en-US" sz="1600" dirty="0" smtClean="0"/>
              <a:t>the data is not included with every server request, it does not affect the website’s </a:t>
            </a:r>
            <a:r>
              <a:rPr lang="en-US" sz="1600" dirty="0" smtClean="0"/>
              <a:t>performance.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800" dirty="0" smtClean="0"/>
              <a:t>Secure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Since the data </a:t>
            </a:r>
            <a:r>
              <a:rPr lang="en-US" sz="1600" dirty="0" smtClean="0"/>
              <a:t>does not flow through the network, it is</a:t>
            </a:r>
            <a:r>
              <a:rPr lang="en-US" sz="1600" dirty="0"/>
              <a:t> </a:t>
            </a:r>
            <a:r>
              <a:rPr lang="en-US" sz="1600" dirty="0" smtClean="0"/>
              <a:t>l</a:t>
            </a:r>
            <a:r>
              <a:rPr lang="en-US" sz="1600" dirty="0" smtClean="0"/>
              <a:t>ess </a:t>
            </a:r>
            <a:r>
              <a:rPr lang="en-US" sz="1600" dirty="0" smtClean="0"/>
              <a:t>likely to be exposed to the data sniffers.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/>
              <a:t>website can access only data stored by itself.</a:t>
            </a:r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Local storage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Divide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</a:t>
            </a:r>
            <a:r>
              <a:rPr lang="en-US" sz="2000" dirty="0" smtClean="0"/>
              <a:t>into three parts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agreedToLegal</a:t>
            </a:r>
            <a:r>
              <a:rPr lang="en-US" sz="1800" dirty="0" smtClean="0"/>
              <a:t>—the </a:t>
            </a:r>
            <a:r>
              <a:rPr lang="en-US" sz="1800" dirty="0" smtClean="0"/>
              <a:t>value will be true once the user has agreed to the disclaimer.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user—the </a:t>
            </a:r>
            <a:r>
              <a:rPr lang="en-US" sz="1800" dirty="0" smtClean="0"/>
              <a:t>value will be a JSON object with name/value pairs to store information about the user such as name, health insurance card number, and date of birth.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tbRecords</a:t>
            </a:r>
            <a:r>
              <a:rPr lang="en-US" sz="1800" dirty="0" smtClean="0"/>
              <a:t>—the </a:t>
            </a:r>
            <a:r>
              <a:rPr lang="en-US" sz="1800" dirty="0" smtClean="0"/>
              <a:t>value will be an array of JSON objects consisting of the historical values of various test </a:t>
            </a:r>
            <a:r>
              <a:rPr lang="en-US" sz="1800" dirty="0" smtClean="0"/>
              <a:t>results.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JSON objects for Thyroid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 smtClean="0"/>
              <a:t>handling for managing information about the user that will be saved as an item in the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with the storage key “user”.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Managing JSON objects for user information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77" y="2819400"/>
            <a:ext cx="3324225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77" y="3676649"/>
            <a:ext cx="3283916" cy="27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code that will be executed when our form with the id “</a:t>
            </a:r>
            <a:r>
              <a:rPr lang="en-US" sz="2000" dirty="0" err="1" smtClean="0"/>
              <a:t>frmUserForm</a:t>
            </a:r>
            <a:r>
              <a:rPr lang="en-US" sz="2000" dirty="0" smtClean="0"/>
              <a:t>” is </a:t>
            </a:r>
            <a:r>
              <a:rPr lang="en-US" sz="2000" dirty="0" smtClean="0"/>
              <a:t>submitted is shown below.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$("#</a:t>
            </a:r>
            <a:r>
              <a:rPr lang="en-US" sz="2000" dirty="0" err="1" smtClean="0"/>
              <a:t>frmUserForm</a:t>
            </a:r>
            <a:r>
              <a:rPr lang="en-US" sz="2000" dirty="0" smtClean="0"/>
              <a:t>").submit()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saveUserForm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Managing JSON objects for user information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446083"/>
            <a:ext cx="5486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Date </a:t>
            </a:r>
            <a:r>
              <a:rPr lang="en-US" sz="2000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conditional expression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Managing JSON objects for user information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0"/>
            <a:ext cx="3114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19515</TotalTime>
  <Words>1497</Words>
  <Application>Microsoft Office PowerPoint</Application>
  <PresentationFormat>On-screen Show (4:3)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Constantia</vt:lpstr>
      <vt:lpstr>Verdana</vt:lpstr>
      <vt:lpstr>Wingdings 2</vt:lpstr>
      <vt:lpstr>Flow</vt:lpstr>
      <vt:lpstr>Chapter 6 </vt:lpstr>
      <vt:lpstr>Learning objectives</vt:lpstr>
      <vt:lpstr>Managing numeric pad for password entry</vt:lpstr>
      <vt:lpstr>Managing numeric pad for password entry (cont’d)</vt:lpstr>
      <vt:lpstr>Local storage</vt:lpstr>
      <vt:lpstr>JSON objects for Thyroid app</vt:lpstr>
      <vt:lpstr>Managing JSON objects for user information</vt:lpstr>
      <vt:lpstr>Managing JSON objects for user information (cont’d)</vt:lpstr>
      <vt:lpstr>Managing JSON objects for user information (cont’d)</vt:lpstr>
      <vt:lpstr>Exception/error handling in JavaScript</vt:lpstr>
      <vt:lpstr>Displaying user information</vt:lpstr>
      <vt:lpstr>Screenshot of the Records page with no history in the Thyroid app</vt:lpstr>
      <vt:lpstr>Managing the Records page</vt:lpstr>
      <vt:lpstr>Adding a record</vt:lpstr>
      <vt:lpstr>Adding a record (cont’d)</vt:lpstr>
      <vt:lpstr>Screenshot of user adding a record of blood test</vt:lpstr>
      <vt:lpstr>addRecord() function</vt:lpstr>
      <vt:lpstr>Displaying all the records/history</vt:lpstr>
      <vt:lpstr>Displaying all the records/history (cont’d)</vt:lpstr>
      <vt:lpstr>Displaying all the records/history (cont’d)</vt:lpstr>
      <vt:lpstr>Editing a record</vt:lpstr>
      <vt:lpstr>Deleting a record</vt:lpstr>
      <vt:lpstr>Deleting all the records/history</vt:lpstr>
      <vt:lpstr>Quick facts/buzzwords</vt:lpstr>
      <vt:lpstr>Quick facts/buzzwords (cont’d)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2070</cp:revision>
  <dcterms:created xsi:type="dcterms:W3CDTF">2013-10-11T17:23:38Z</dcterms:created>
  <dcterms:modified xsi:type="dcterms:W3CDTF">2016-01-04T20:24:44Z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