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ftel, Mona D" initials="ZMD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0" descr="CL_Logo_RGB_JP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901161" cy="36512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133600"/>
            <a:ext cx="7810500" cy="4157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979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Lingras		</a:t>
            </a:r>
            <a:r>
              <a:rPr lang="en-US" sz="14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Cross-Platform Mobile and Web Apps for Engineers and Scientists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E3038E-62C7-4DF2-9136-DA8ED3FF6D18}" type="datetime1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26212"/>
            <a:ext cx="7162800" cy="24447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409" y="632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8600" y="6477000"/>
            <a:ext cx="7162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3600" b="0" kern="1200">
          <a:ln>
            <a:noFill/>
          </a:ln>
          <a:solidFill>
            <a:srgbClr val="002060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rgraph.net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600" y="1752600"/>
            <a:ext cx="3432048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</a:t>
            </a:r>
            <a:r>
              <a:rPr lang="en-US" sz="4800" dirty="0" smtClean="0">
                <a:latin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480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78552" y="2590800"/>
            <a:ext cx="3435096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 smtClean="0"/>
              <a:t>  Graphics on HTML5 canvas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050839"/>
            <a:ext cx="4057343" cy="5189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drawTriangle</a:t>
            </a:r>
            <a:r>
              <a:rPr lang="en-US" sz="2000" dirty="0" smtClean="0"/>
              <a:t>() method receives the x and y coordinates of the starting point and length of the triangle.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Use </a:t>
            </a:r>
            <a:r>
              <a:rPr lang="en-US" sz="1800" dirty="0" smtClean="0"/>
              <a:t>the </a:t>
            </a:r>
            <a:r>
              <a:rPr lang="en-US" sz="1800" dirty="0" err="1" smtClean="0"/>
              <a:t>moveTo</a:t>
            </a:r>
            <a:r>
              <a:rPr lang="en-US" sz="1800" dirty="0" smtClean="0"/>
              <a:t>() method to move to the starting point.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 smtClean="0"/>
              <a:t>first line of the triangle is a horizontal line of the given length.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Add </a:t>
            </a:r>
            <a:r>
              <a:rPr lang="en-US" sz="1800" dirty="0" smtClean="0"/>
              <a:t>the length to the x coordinate of the starting point while keeping the y coordinate to be the same as the starting point resulting in the call: </a:t>
            </a:r>
            <a:r>
              <a:rPr lang="en-US" sz="1800" dirty="0" err="1" smtClean="0"/>
              <a:t>canvasContext.lineTo</a:t>
            </a:r>
            <a:r>
              <a:rPr lang="en-US" sz="1800" dirty="0" smtClean="0"/>
              <a:t>(</a:t>
            </a:r>
            <a:r>
              <a:rPr lang="en-US" sz="1800" dirty="0" err="1" smtClean="0"/>
              <a:t>startX+length</a:t>
            </a:r>
            <a:r>
              <a:rPr lang="en-US" sz="1800" dirty="0" smtClean="0"/>
              <a:t>, </a:t>
            </a:r>
            <a:r>
              <a:rPr lang="en-US" sz="1800" dirty="0" err="1" smtClean="0"/>
              <a:t>startY</a:t>
            </a:r>
            <a:r>
              <a:rPr lang="en-US" sz="1800" dirty="0" smtClean="0"/>
              <a:t>).</a:t>
            </a:r>
          </a:p>
          <a:p>
            <a:pPr lvl="1">
              <a:buFont typeface="Arial" pitchFamily="34" charset="0"/>
              <a:buChar char="•"/>
            </a:pP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drawSemiCircle</a:t>
            </a:r>
            <a:r>
              <a:rPr lang="en-US" sz="2000" dirty="0" smtClean="0"/>
              <a:t>()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canvasShapes</a:t>
            </a:r>
            <a:r>
              <a:rPr lang="en-US" b="1" dirty="0" smtClean="0"/>
              <a:t> app (cont’d)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Let </a:t>
            </a:r>
            <a:r>
              <a:rPr lang="en-US" sz="2000" dirty="0" smtClean="0"/>
              <a:t>us refresh our memory of where we were in the Thyroid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&lt;</a:t>
            </a:r>
            <a:r>
              <a:rPr lang="en-US" sz="2000" dirty="0" smtClean="0"/>
              <a:t>div&gt; section with id “</a:t>
            </a:r>
            <a:r>
              <a:rPr lang="en-US" sz="2000" dirty="0" err="1" smtClean="0"/>
              <a:t>pageAdvice</a:t>
            </a:r>
            <a:r>
              <a:rPr lang="en-US" sz="2000" dirty="0" smtClean="0"/>
              <a:t>”.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Adding advice and gauge meter to the Thyroid app using </a:t>
            </a:r>
            <a:r>
              <a:rPr lang="en-US" b="1" dirty="0" err="1" smtClean="0"/>
              <a:t>RGraph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124200"/>
            <a:ext cx="2383972" cy="284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808" y="3124200"/>
            <a:ext cx="2628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474313"/>
            <a:ext cx="7810500" cy="3276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function </a:t>
            </a:r>
            <a:r>
              <a:rPr lang="en-US" sz="2000" dirty="0" err="1" smtClean="0"/>
              <a:t>advicePage</a:t>
            </a:r>
            <a:r>
              <a:rPr lang="en-US" sz="2000" dirty="0" smtClean="0"/>
              <a:t>() checks to make sure that the </a:t>
            </a:r>
            <a:r>
              <a:rPr lang="en-US" sz="2000" dirty="0" err="1" smtClean="0"/>
              <a:t>localStorage</a:t>
            </a:r>
            <a:r>
              <a:rPr lang="en-US" sz="2000" dirty="0" smtClean="0"/>
              <a:t> has an item with the name “</a:t>
            </a:r>
            <a:r>
              <a:rPr lang="en-US" sz="2000" dirty="0" err="1" smtClean="0"/>
              <a:t>tbRecords</a:t>
            </a:r>
            <a:r>
              <a:rPr lang="en-US" sz="2000" dirty="0" smtClean="0"/>
              <a:t>”.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660616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Adding advice and gauge meter to the Thyroid app using </a:t>
            </a:r>
            <a:r>
              <a:rPr lang="en-US" b="1" dirty="0" err="1" smtClean="0"/>
              <a:t>RGraph</a:t>
            </a:r>
            <a:r>
              <a:rPr lang="en-US" b="1" dirty="0" smtClean="0"/>
              <a:t>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24200"/>
            <a:ext cx="28575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5011882"/>
            <a:ext cx="2857500" cy="9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Set </a:t>
            </a:r>
            <a:r>
              <a:rPr lang="en-US" sz="2000" dirty="0" smtClean="0"/>
              <a:t>the font and </a:t>
            </a:r>
            <a:r>
              <a:rPr lang="en-US" sz="2000" dirty="0" err="1" smtClean="0"/>
              <a:t>fillStyle</a:t>
            </a:r>
            <a:r>
              <a:rPr lang="en-US" sz="2000" dirty="0" smtClean="0"/>
              <a:t> for the text and write the current value of TSH in the x coordinate 25 and row 320.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Depending </a:t>
            </a:r>
            <a:r>
              <a:rPr lang="en-US" sz="2000" dirty="0" smtClean="0"/>
              <a:t>on the TSH range, use an if/else conditional statement to first write the acceptable TSH range.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The function </a:t>
            </a:r>
            <a:r>
              <a:rPr lang="en-US" b="1" dirty="0" err="1" smtClean="0"/>
              <a:t>drawAdviceCanvas</a:t>
            </a:r>
            <a:r>
              <a:rPr lang="en-US" b="1" dirty="0" smtClean="0"/>
              <a:t>() 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4" y="3474746"/>
            <a:ext cx="3412672" cy="278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err="1" smtClean="0"/>
              <a:t>Rgraph</a:t>
            </a:r>
            <a:r>
              <a:rPr lang="en-US" sz="2000" dirty="0" smtClean="0"/>
              <a:t>: a free HTML5 canvas-based </a:t>
            </a:r>
            <a:r>
              <a:rPr lang="en-US" sz="2000" dirty="0" smtClean="0"/>
              <a:t>JavaScript library.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Downloaded </a:t>
            </a:r>
            <a:r>
              <a:rPr lang="en-US" sz="2000" dirty="0" smtClean="0"/>
              <a:t>from </a:t>
            </a:r>
            <a:r>
              <a:rPr lang="en-US" sz="2000" dirty="0" smtClean="0">
                <a:hlinkClick r:id="rId2"/>
              </a:rPr>
              <a:t>http://www.rgraph.net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The JavaScript code for </a:t>
            </a:r>
            <a:r>
              <a:rPr lang="en-US" sz="3200" b="1" dirty="0" err="1" smtClean="0"/>
              <a:t>levelAMeter</a:t>
            </a:r>
            <a:r>
              <a:rPr lang="en-US" sz="3200" b="1" dirty="0" smtClean="0"/>
              <a:t>(), </a:t>
            </a:r>
            <a:r>
              <a:rPr lang="en-US" sz="3200" b="1" dirty="0" err="1" smtClean="0"/>
              <a:t>levelBMeter</a:t>
            </a:r>
            <a:r>
              <a:rPr lang="en-US" sz="3200" b="1" dirty="0" smtClean="0"/>
              <a:t>(), and </a:t>
            </a:r>
            <a:r>
              <a:rPr lang="en-US" sz="3200" b="1" dirty="0" err="1" smtClean="0"/>
              <a:t>levelCMeter</a:t>
            </a:r>
            <a:r>
              <a:rPr lang="en-US" sz="3200" b="1" dirty="0" smtClean="0"/>
              <a:t>()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5" y="3352800"/>
            <a:ext cx="44005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statements inside both the if and else parts are the same.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Create </a:t>
            </a:r>
            <a:r>
              <a:rPr lang="en-US" sz="2000" dirty="0" smtClean="0"/>
              <a:t>the </a:t>
            </a:r>
            <a:r>
              <a:rPr lang="en-US" sz="2000" dirty="0" err="1" smtClean="0"/>
              <a:t>CornerGauge</a:t>
            </a:r>
            <a:r>
              <a:rPr lang="en-US" sz="2000" dirty="0" smtClean="0"/>
              <a:t> meter from the </a:t>
            </a:r>
            <a:r>
              <a:rPr lang="en-US" sz="2000" dirty="0" err="1" smtClean="0"/>
              <a:t>RGraph</a:t>
            </a:r>
            <a:r>
              <a:rPr lang="en-US" sz="2000" dirty="0" smtClean="0"/>
              <a:t> library using the constructor </a:t>
            </a:r>
            <a:r>
              <a:rPr lang="en-US" sz="2000" dirty="0" err="1" smtClean="0"/>
              <a:t>RGraph.CornerGuage</a:t>
            </a:r>
            <a:r>
              <a:rPr lang="en-US" sz="2000" dirty="0" smtClean="0"/>
              <a:t>().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The constructor takes four </a:t>
            </a:r>
            <a:r>
              <a:rPr lang="en-US" sz="2000" dirty="0" smtClean="0"/>
              <a:t>parameters:</a:t>
            </a:r>
            <a:endParaRPr lang="en-US" sz="2000" dirty="0" smtClean="0"/>
          </a:p>
          <a:p>
            <a:r>
              <a:rPr lang="en-US" sz="1800" dirty="0" smtClean="0"/>
              <a:t>	1. The id of the canvas that will hold the gauge meter </a:t>
            </a:r>
            <a:r>
              <a:rPr lang="en-US" sz="1800" dirty="0" smtClean="0"/>
              <a:t>		(“</a:t>
            </a:r>
            <a:r>
              <a:rPr lang="en-US" sz="1800" dirty="0" err="1" smtClean="0"/>
              <a:t>AdviceCanvas</a:t>
            </a:r>
            <a:r>
              <a:rPr lang="en-US" sz="1800" dirty="0" smtClean="0"/>
              <a:t>”)</a:t>
            </a:r>
          </a:p>
          <a:p>
            <a:r>
              <a:rPr lang="en-US" sz="1800" dirty="0" smtClean="0"/>
              <a:t>	2. The lower bound of the value (0 in both cases)</a:t>
            </a:r>
          </a:p>
          <a:p>
            <a:r>
              <a:rPr lang="en-US" sz="1800" dirty="0" smtClean="0"/>
              <a:t>	3. The upper bound of the value (3 if TSH is less than or equal to </a:t>
            </a:r>
            <a:r>
              <a:rPr lang="en-US" sz="1800" dirty="0" smtClean="0"/>
              <a:t>	3</a:t>
            </a:r>
            <a:r>
              <a:rPr lang="en-US" sz="1800" dirty="0" smtClean="0"/>
              <a:t>; otherwise the same as TSH)</a:t>
            </a:r>
          </a:p>
          <a:p>
            <a:r>
              <a:rPr lang="en-US" sz="1800" dirty="0" smtClean="0"/>
              <a:t>	4. The value that will be displayed by the </a:t>
            </a:r>
            <a:r>
              <a:rPr lang="en-US" sz="1800" dirty="0" smtClean="0"/>
              <a:t>meter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b="1" dirty="0"/>
              <a:t>The JavaScript code for </a:t>
            </a:r>
            <a:r>
              <a:rPr lang="en-US" sz="2800" b="1" dirty="0" err="1"/>
              <a:t>levelAMeter</a:t>
            </a:r>
            <a:r>
              <a:rPr lang="en-US" sz="2800" b="1" dirty="0"/>
              <a:t>(), </a:t>
            </a:r>
            <a:r>
              <a:rPr lang="en-US" sz="2800" b="1" dirty="0" err="1"/>
              <a:t>levelBMeter</a:t>
            </a:r>
            <a:r>
              <a:rPr lang="en-US" sz="2800" b="1" dirty="0"/>
              <a:t>(), and </a:t>
            </a:r>
            <a:r>
              <a:rPr lang="en-US" sz="2800" b="1" dirty="0" err="1"/>
              <a:t>levelCMeter</a:t>
            </a:r>
            <a:r>
              <a:rPr lang="en-US" sz="2800" b="1" dirty="0" smtClean="0"/>
              <a:t>() (</a:t>
            </a:r>
            <a:r>
              <a:rPr lang="en-US" sz="2800" b="1" dirty="0" smtClean="0"/>
              <a:t>cont’d)</a:t>
            </a:r>
            <a:endParaRPr lang="en-US" sz="2800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76400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 smtClean="0"/>
              <a:t>makes sure that our graphs fit properly on smaller devices.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 smtClean="0"/>
              <a:t>function looks at the width of the window using $(window).width.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If </a:t>
            </a:r>
            <a:r>
              <a:rPr lang="en-US" sz="1800" dirty="0" smtClean="0"/>
              <a:t>the width is less than 700, we need to make adjustments to the canvases in our app.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 smtClean="0"/>
              <a:t>adjustment is done using the </a:t>
            </a:r>
            <a:r>
              <a:rPr lang="en-US" sz="1800" dirty="0" err="1" smtClean="0"/>
              <a:t>css</a:t>
            </a:r>
            <a:r>
              <a:rPr lang="en-US" sz="1800" dirty="0" smtClean="0"/>
              <a:t>() method of the canvas element.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 err="1" smtClean="0"/>
              <a:t>css</a:t>
            </a:r>
            <a:r>
              <a:rPr lang="en-US" sz="1800" dirty="0" smtClean="0"/>
              <a:t> method allows us to dynamically set the display properties of the HTML5 elements.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620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resize() function 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4443412"/>
            <a:ext cx="43910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Canvas </a:t>
            </a:r>
            <a:r>
              <a:rPr lang="en-US" sz="2000" dirty="0" smtClean="0"/>
              <a:t>with id “</a:t>
            </a:r>
            <a:r>
              <a:rPr lang="en-US" sz="2000" dirty="0" err="1" smtClean="0"/>
              <a:t>GraphCanvas</a:t>
            </a:r>
            <a:r>
              <a:rPr lang="en-US" sz="2000" dirty="0" smtClean="0"/>
              <a:t>”. This canvas will be used to render the graph.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This rendering is done by the JavaScript function </a:t>
            </a:r>
            <a:r>
              <a:rPr lang="en-US" sz="1800" dirty="0" err="1" smtClean="0"/>
              <a:t>drawGraph</a:t>
            </a:r>
            <a:r>
              <a:rPr lang="en-US" sz="1800" dirty="0" smtClean="0"/>
              <a:t>(), which is listed in the file GraphAnimate.js.</a:t>
            </a:r>
          </a:p>
          <a:p>
            <a:pPr lvl="1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Drawing line graphs in the Thyroid app using </a:t>
            </a:r>
            <a:r>
              <a:rPr lang="en-US" b="1" dirty="0" err="1" smtClean="0"/>
              <a:t>RGraph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3466607"/>
            <a:ext cx="4095750" cy="282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function </a:t>
            </a:r>
            <a:r>
              <a:rPr lang="en-US" sz="2000" dirty="0" err="1" smtClean="0"/>
              <a:t>drawGraph</a:t>
            </a:r>
            <a:r>
              <a:rPr lang="en-US" sz="2000" dirty="0" smtClean="0"/>
              <a:t>() checks to make sure that the </a:t>
            </a:r>
            <a:r>
              <a:rPr lang="en-US" sz="2000" dirty="0" err="1" smtClean="0"/>
              <a:t>localStorage</a:t>
            </a:r>
            <a:r>
              <a:rPr lang="en-US" sz="2000" dirty="0" smtClean="0"/>
              <a:t> has an item with the name “</a:t>
            </a:r>
            <a:r>
              <a:rPr lang="en-US" sz="2000" dirty="0" err="1" smtClean="0"/>
              <a:t>tbRecords</a:t>
            </a:r>
            <a:r>
              <a:rPr lang="en-US" sz="2000" dirty="0" smtClean="0"/>
              <a:t>”.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If </a:t>
            </a:r>
            <a:r>
              <a:rPr lang="en-US" sz="1800" dirty="0" smtClean="0"/>
              <a:t>the item does not exist, an appropriate dialogue box is displayed using the alert() method, and control is returned to the </a:t>
            </a:r>
            <a:r>
              <a:rPr lang="en-US" sz="1800" dirty="0" err="1" smtClean="0"/>
              <a:t>pageMenu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Drawing line graphs in the Thyroid app using </a:t>
            </a:r>
            <a:r>
              <a:rPr lang="en-US" b="1" dirty="0" err="1" smtClean="0"/>
              <a:t>RGraph</a:t>
            </a:r>
            <a:r>
              <a:rPr lang="en-US" b="1" dirty="0" smtClean="0"/>
              <a:t> </a:t>
            </a:r>
            <a:r>
              <a:rPr lang="en-US" b="1" dirty="0" smtClean="0"/>
              <a:t>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238" y="3472656"/>
            <a:ext cx="3335223" cy="28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057400"/>
            <a:ext cx="7810500" cy="42338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Code </a:t>
            </a:r>
            <a:r>
              <a:rPr lang="en-US" sz="2000" dirty="0" smtClean="0"/>
              <a:t>for setting up the </a:t>
            </a:r>
            <a:r>
              <a:rPr lang="en-US" sz="2000" dirty="0" smtClean="0"/>
              <a:t>canvas is shown below, </a:t>
            </a:r>
            <a:r>
              <a:rPr lang="en-US" sz="2000" dirty="0" smtClean="0"/>
              <a:t>which includes getting the canvas element using the id, then its context.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/>
              <a:t>fillStyle</a:t>
            </a:r>
            <a:r>
              <a:rPr lang="en-US" sz="2000" dirty="0" smtClean="0"/>
              <a:t> is set to white (hexadecimal value FFFFFF), and a rectangle of 500 by 500 is filled using the </a:t>
            </a:r>
            <a:r>
              <a:rPr lang="en-US" sz="2000" dirty="0" err="1" smtClean="0"/>
              <a:t>fillRect</a:t>
            </a:r>
            <a:r>
              <a:rPr lang="en-US" sz="2000" dirty="0" smtClean="0"/>
              <a:t>() method.</a:t>
            </a:r>
          </a:p>
          <a:p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Drawing line graphs in the Thyroid app using </a:t>
            </a:r>
            <a:r>
              <a:rPr lang="en-US" b="1" dirty="0" err="1" smtClean="0"/>
              <a:t>RGraph</a:t>
            </a:r>
            <a:r>
              <a:rPr lang="en-US" b="1" dirty="0" smtClean="0"/>
              <a:t> </a:t>
            </a:r>
            <a:r>
              <a:rPr lang="en-US" b="1" dirty="0" smtClean="0"/>
              <a:t>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962400"/>
            <a:ext cx="54864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1. How to work with canvas</a:t>
            </a:r>
          </a:p>
          <a:p>
            <a:r>
              <a:rPr lang="en-US" sz="2000" dirty="0" smtClean="0"/>
              <a:t>2. How to draw various shapes</a:t>
            </a:r>
          </a:p>
          <a:p>
            <a:r>
              <a:rPr lang="en-US" sz="2000" dirty="0" smtClean="0"/>
              <a:t>3. How to display some of the graphical gadgets</a:t>
            </a:r>
          </a:p>
          <a:p>
            <a:r>
              <a:rPr lang="en-US" sz="2000" dirty="0" smtClean="0"/>
              <a:t>4. How to draw graphs</a:t>
            </a:r>
          </a:p>
          <a:p>
            <a:r>
              <a:rPr lang="en-US" sz="2000" dirty="0" smtClean="0"/>
              <a:t>5. How to create an icon for the app on the home screen</a:t>
            </a:r>
          </a:p>
          <a:p>
            <a:r>
              <a:rPr lang="en-US" sz="2000" dirty="0" smtClean="0"/>
              <a:t>6. How to run an app locally with no Internet connection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function </a:t>
            </a:r>
            <a:r>
              <a:rPr lang="en-US" sz="2000" dirty="0" err="1" smtClean="0"/>
              <a:t>drawLines</a:t>
            </a:r>
            <a:r>
              <a:rPr lang="en-US" sz="2000" dirty="0" smtClean="0"/>
              <a:t>() </a:t>
            </a:r>
            <a:r>
              <a:rPr lang="en-US" sz="2000" dirty="0" smtClean="0"/>
              <a:t>creates a line chart from the </a:t>
            </a:r>
            <a:r>
              <a:rPr lang="en-US" sz="2000" dirty="0" err="1" smtClean="0"/>
              <a:t>RGraph</a:t>
            </a:r>
            <a:r>
              <a:rPr lang="en-US" sz="2000" dirty="0" smtClean="0"/>
              <a:t> library using the constructor </a:t>
            </a:r>
            <a:r>
              <a:rPr lang="en-US" sz="2000" dirty="0" err="1" smtClean="0"/>
              <a:t>RGraph.Line</a:t>
            </a:r>
            <a:r>
              <a:rPr lang="en-US" sz="2000" dirty="0" smtClean="0"/>
              <a:t>().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constructor takes a minimum of two parameters.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first </a:t>
            </a:r>
            <a:r>
              <a:rPr lang="en-US" sz="2000" dirty="0" smtClean="0"/>
              <a:t>parameter is </a:t>
            </a:r>
            <a:r>
              <a:rPr lang="en-US" sz="2000" dirty="0" smtClean="0"/>
              <a:t>the id of the canvas (“</a:t>
            </a:r>
            <a:r>
              <a:rPr lang="en-US" sz="2000" dirty="0" err="1" smtClean="0"/>
              <a:t>GraphCanvas</a:t>
            </a:r>
            <a:r>
              <a:rPr lang="en-US" sz="2000" dirty="0" smtClean="0"/>
              <a:t>”).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subsequent parameters are the arrays that contain the values that will be plotted.</a:t>
            </a:r>
          </a:p>
          <a:p>
            <a:r>
              <a:rPr lang="en-US" sz="1800" dirty="0" smtClean="0"/>
              <a:t>	1. Array of TSH values from the test results.</a:t>
            </a:r>
          </a:p>
          <a:p>
            <a:r>
              <a:rPr lang="en-US" sz="1800" dirty="0" smtClean="0"/>
              <a:t>	2. Upper bound of the TSH—an array with two elements that have </a:t>
            </a:r>
            <a:r>
              <a:rPr lang="en-US" sz="1800" dirty="0" smtClean="0"/>
              <a:t>	the </a:t>
            </a:r>
            <a:r>
              <a:rPr lang="en-US" sz="1800" dirty="0" smtClean="0"/>
              <a:t>same value that gives us the horizontal line.</a:t>
            </a:r>
          </a:p>
          <a:p>
            <a:r>
              <a:rPr lang="en-US" sz="1800" dirty="0" smtClean="0"/>
              <a:t>	3. Lower bound of the TSH—an array with two elements that have </a:t>
            </a:r>
            <a:r>
              <a:rPr lang="en-US" sz="1800" dirty="0" smtClean="0"/>
              <a:t>	the </a:t>
            </a:r>
            <a:r>
              <a:rPr lang="en-US" sz="1800" dirty="0" smtClean="0"/>
              <a:t>same value that gives us the horizontal line.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Drawing line graphs in the Thyroid app using </a:t>
            </a:r>
            <a:r>
              <a:rPr lang="en-US" b="1" dirty="0" err="1" smtClean="0"/>
              <a:t>RGraph</a:t>
            </a:r>
            <a:r>
              <a:rPr lang="en-US" b="1" dirty="0" smtClean="0"/>
              <a:t> </a:t>
            </a:r>
            <a:r>
              <a:rPr lang="en-US" b="1" dirty="0" smtClean="0"/>
              <a:t>(cont’d)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</a:t>
            </a:r>
            <a:r>
              <a:rPr lang="en-US" sz="2000" dirty="0" smtClean="0"/>
              <a:t>labels” specifies an array that will be used to display values on the x-axis.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</a:t>
            </a:r>
            <a:r>
              <a:rPr lang="en-US" sz="2000" dirty="0" smtClean="0"/>
              <a:t>colors” is used to specify line colors.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chart.labels.ingraph</a:t>
            </a:r>
            <a:r>
              <a:rPr lang="en-US" sz="2000" dirty="0" smtClean="0"/>
              <a:t> </a:t>
            </a:r>
            <a:r>
              <a:rPr lang="en-US" sz="2000" dirty="0" smtClean="0"/>
              <a:t>is an array of labels drawn inside the chart. We have just chosen to label the third point. The array can consist of</a:t>
            </a:r>
          </a:p>
          <a:p>
            <a:r>
              <a:rPr lang="en-US" sz="2000" dirty="0" smtClean="0"/>
              <a:t>	∘ </a:t>
            </a:r>
            <a:r>
              <a:rPr lang="en-US" sz="2000" dirty="0" smtClean="0"/>
              <a:t>The label text (“TSH”)</a:t>
            </a:r>
          </a:p>
          <a:p>
            <a:r>
              <a:rPr lang="en-US" sz="2000" dirty="0" smtClean="0"/>
              <a:t>	∘ </a:t>
            </a:r>
            <a:r>
              <a:rPr lang="en-US" sz="2000" dirty="0" smtClean="0"/>
              <a:t>The text color (“blue”)</a:t>
            </a:r>
          </a:p>
          <a:p>
            <a:r>
              <a:rPr lang="en-US" sz="2000" dirty="0" smtClean="0"/>
              <a:t>	∘ </a:t>
            </a:r>
            <a:r>
              <a:rPr lang="en-US" sz="2000" dirty="0" smtClean="0"/>
              <a:t>The background color (“yellow”)</a:t>
            </a:r>
          </a:p>
          <a:p>
            <a:r>
              <a:rPr lang="en-US" sz="2000" dirty="0" smtClean="0"/>
              <a:t>	∘ </a:t>
            </a:r>
            <a:r>
              <a:rPr lang="en-US" sz="2000" dirty="0" smtClean="0"/>
              <a:t>Position value: 1 or </a:t>
            </a:r>
            <a:r>
              <a:rPr lang="en-US" sz="2000" dirty="0" smtClean="0"/>
              <a:t>-1 </a:t>
            </a:r>
            <a:r>
              <a:rPr lang="en-US" sz="2000" dirty="0" smtClean="0"/>
              <a:t>to denote whether the label should </a:t>
            </a:r>
            <a:r>
              <a:rPr lang="en-US" sz="2000" dirty="0" smtClean="0"/>
              <a:t>	be </a:t>
            </a:r>
            <a:r>
              <a:rPr lang="en-US" sz="2000" dirty="0" smtClean="0"/>
              <a:t>above or below the line</a:t>
            </a:r>
          </a:p>
          <a:p>
            <a:r>
              <a:rPr lang="en-US" sz="2000" dirty="0" smtClean="0"/>
              <a:t>	∘ </a:t>
            </a:r>
            <a:r>
              <a:rPr lang="en-US" sz="2000" dirty="0" smtClean="0"/>
              <a:t>The length of the label pointer (80)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Drawing line graphs in the Thyroid app using </a:t>
            </a:r>
            <a:r>
              <a:rPr lang="en-US" b="1" dirty="0" err="1" smtClean="0"/>
              <a:t>RGraph</a:t>
            </a:r>
            <a:r>
              <a:rPr lang="en-US" b="1" dirty="0" smtClean="0"/>
              <a:t> </a:t>
            </a:r>
            <a:r>
              <a:rPr lang="en-US" b="1" dirty="0" smtClean="0"/>
              <a:t>(cont’d)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Possible to recycle </a:t>
            </a:r>
            <a:r>
              <a:rPr lang="en-US" sz="2000" dirty="0" smtClean="0"/>
              <a:t>code from different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Added </a:t>
            </a:r>
            <a:r>
              <a:rPr lang="en-US" sz="2000" dirty="0" err="1" smtClean="0"/>
              <a:t>RGraph</a:t>
            </a:r>
            <a:r>
              <a:rPr lang="en-US" sz="2000" dirty="0" smtClean="0"/>
              <a:t> scripts to draw the graph and bootstrap CSS to include a panel.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Drawing line graphs in the Thyroid app using </a:t>
            </a:r>
            <a:r>
              <a:rPr lang="en-US" b="1" dirty="0" err="1" smtClean="0"/>
              <a:t>RGraph</a:t>
            </a:r>
            <a:r>
              <a:rPr lang="en-US" b="1" dirty="0" smtClean="0"/>
              <a:t> </a:t>
            </a:r>
            <a:r>
              <a:rPr lang="en-US" b="1" dirty="0" smtClean="0"/>
              <a:t>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918" y="3217357"/>
            <a:ext cx="3807863" cy="30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Onload</a:t>
            </a:r>
            <a:r>
              <a:rPr lang="en-US" sz="2000" dirty="0" smtClean="0"/>
              <a:t> </a:t>
            </a:r>
            <a:r>
              <a:rPr lang="en-US" sz="2000" dirty="0" smtClean="0"/>
              <a:t>attribute for the &lt;body&gt;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$(</a:t>
            </a:r>
            <a:r>
              <a:rPr lang="en-US" sz="2000" dirty="0" smtClean="0"/>
              <a:t>location).</a:t>
            </a:r>
            <a:r>
              <a:rPr lang="en-US" sz="2000" dirty="0" err="1" smtClean="0"/>
              <a:t>attr</a:t>
            </a:r>
            <a:r>
              <a:rPr lang="en-US" sz="2000" dirty="0" smtClean="0"/>
              <a:t>("</a:t>
            </a:r>
            <a:r>
              <a:rPr lang="en-US" sz="2000" dirty="0" err="1" smtClean="0"/>
              <a:t>href</a:t>
            </a:r>
            <a:r>
              <a:rPr lang="en-US" sz="2000" dirty="0" smtClean="0"/>
              <a:t>", "#</a:t>
            </a:r>
            <a:r>
              <a:rPr lang="en-US" sz="2000" dirty="0" err="1" smtClean="0"/>
              <a:t>pageData</a:t>
            </a:r>
            <a:r>
              <a:rPr lang="en-US" sz="2000" dirty="0" smtClean="0"/>
              <a:t>");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Making the output of the Projectile app graphical using </a:t>
            </a:r>
            <a:r>
              <a:rPr lang="en-US" b="1" dirty="0" err="1" smtClean="0"/>
              <a:t>RGraph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3469878"/>
            <a:ext cx="5505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update</a:t>
            </a:r>
            <a:r>
              <a:rPr lang="en-US" sz="2000" dirty="0" smtClean="0"/>
              <a:t>(), which is specified as the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 attribute value for the calculate button on the data page.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calcDistance</a:t>
            </a:r>
            <a:r>
              <a:rPr lang="en-US" sz="2000" dirty="0" smtClean="0"/>
              <a:t>() to calculate distance traveled by the projectile using the horizontal distance traveled based on the horizontal component of the velocity and time.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calcHeight</a:t>
            </a:r>
            <a:r>
              <a:rPr lang="en-US" sz="2000" dirty="0" smtClean="0"/>
              <a:t>() to calculate height reached by the projectile using the horizontal distance traveled based on the vertical component of the velocity and time.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Previously discussed functions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057400"/>
            <a:ext cx="7810500" cy="42338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/>
              <a:t>resizeGraph</a:t>
            </a:r>
            <a:r>
              <a:rPr lang="en-US" sz="2000" dirty="0" smtClean="0"/>
              <a:t>() function adjusts the graphs for smaller screens.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826849"/>
          </a:xfrm>
        </p:spPr>
        <p:txBody>
          <a:bodyPr/>
          <a:lstStyle/>
          <a:p>
            <a:pPr algn="l"/>
            <a:r>
              <a:rPr lang="en-US" b="1" dirty="0" err="1" smtClean="0"/>
              <a:t>resizeGraph</a:t>
            </a:r>
            <a:r>
              <a:rPr lang="en-US" b="1" dirty="0" smtClean="0"/>
              <a:t>() function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3369468"/>
            <a:ext cx="54768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reate </a:t>
            </a:r>
            <a:r>
              <a:rPr lang="en-US" sz="2000" dirty="0" smtClean="0"/>
              <a:t>an icon on the home screen of our </a:t>
            </a:r>
            <a:r>
              <a:rPr lang="en-US" sz="2000" dirty="0" smtClean="0"/>
              <a:t>device </a:t>
            </a:r>
            <a:r>
              <a:rPr lang="en-US" sz="2000" dirty="0" smtClean="0"/>
              <a:t>so that we do not have to connect to the Internet to view the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icon will launch the default browser and load our app with a single tap. 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Creating an icon on the home screen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55385"/>
            <a:ext cx="1743075" cy="302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28" y="3283960"/>
            <a:ext cx="17335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Should be able to access </a:t>
            </a:r>
            <a:r>
              <a:rPr lang="en-US" sz="2000" dirty="0" smtClean="0"/>
              <a:t>the HTML5 app even when we are not connected to the Internet—that is, store the app locally on our device.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Should be able to make </a:t>
            </a:r>
            <a:r>
              <a:rPr lang="en-US" sz="2000" dirty="0" smtClean="0"/>
              <a:t>the app full screen without browser controls such as navigation buttons and URL address box.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 smtClean="0"/>
              <a:t>order for the device to be able to run the HTML5 page locally, we need to add a manifest file to the website.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Running an app locally without the Internet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800600"/>
            <a:ext cx="552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manifest.appcache</a:t>
            </a:r>
            <a:r>
              <a:rPr lang="en-US" b="1" dirty="0" smtClean="0"/>
              <a:t> file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3724275" cy="352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105025"/>
            <a:ext cx="22193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752600"/>
            <a:ext cx="7810500" cy="4538662"/>
          </a:xfrm>
        </p:spPr>
        <p:txBody>
          <a:bodyPr/>
          <a:lstStyle/>
          <a:p>
            <a:r>
              <a:rPr lang="en-US" sz="2000" b="1" dirty="0" err="1" smtClean="0"/>
              <a:t>getContext</a:t>
            </a:r>
            <a:r>
              <a:rPr lang="en-US" sz="2000" b="1" dirty="0" smtClean="0"/>
              <a:t>()</a:t>
            </a:r>
          </a:p>
          <a:p>
            <a:r>
              <a:rPr lang="en-US" sz="2000" b="1" dirty="0" err="1" smtClean="0"/>
              <a:t>beginPath</a:t>
            </a:r>
            <a:r>
              <a:rPr lang="en-US" sz="2000" b="1" dirty="0" smtClean="0"/>
              <a:t>()</a:t>
            </a:r>
          </a:p>
          <a:p>
            <a:r>
              <a:rPr lang="en-US" sz="2000" b="1" dirty="0" err="1" smtClean="0"/>
              <a:t>closePath</a:t>
            </a:r>
            <a:r>
              <a:rPr lang="en-US" sz="2000" b="1" dirty="0" smtClean="0"/>
              <a:t>()</a:t>
            </a:r>
          </a:p>
          <a:p>
            <a:r>
              <a:rPr lang="en-US" sz="2000" b="1" dirty="0" err="1" smtClean="0"/>
              <a:t>moveTo</a:t>
            </a:r>
            <a:r>
              <a:rPr lang="en-US" sz="2000" b="1" dirty="0" smtClean="0"/>
              <a:t>()</a:t>
            </a:r>
          </a:p>
          <a:p>
            <a:r>
              <a:rPr lang="en-US" sz="2000" b="1" dirty="0" err="1" smtClean="0"/>
              <a:t>lineTo</a:t>
            </a:r>
            <a:r>
              <a:rPr lang="en-US" sz="2000" b="1" dirty="0" smtClean="0"/>
              <a:t>()</a:t>
            </a:r>
          </a:p>
          <a:p>
            <a:r>
              <a:rPr lang="en-US" sz="2000" b="1" dirty="0" smtClean="0"/>
              <a:t>arc()</a:t>
            </a:r>
          </a:p>
          <a:p>
            <a:r>
              <a:rPr lang="en-US" sz="2000" b="1" dirty="0" smtClean="0"/>
              <a:t>stroke()</a:t>
            </a:r>
          </a:p>
          <a:p>
            <a:r>
              <a:rPr lang="en-US" sz="2000" b="1" dirty="0" smtClean="0"/>
              <a:t>fill()</a:t>
            </a:r>
          </a:p>
          <a:p>
            <a:r>
              <a:rPr lang="en-US" sz="2000" b="1" dirty="0" err="1" smtClean="0"/>
              <a:t>rect</a:t>
            </a:r>
            <a:r>
              <a:rPr lang="en-US" sz="2000" b="1" dirty="0" smtClean="0"/>
              <a:t>()</a:t>
            </a:r>
          </a:p>
          <a:p>
            <a:r>
              <a:rPr lang="en-US" sz="2000" b="1" dirty="0" err="1" smtClean="0"/>
              <a:t>strokeRect</a:t>
            </a:r>
            <a:r>
              <a:rPr lang="en-US" sz="2000" b="1" dirty="0" smtClean="0"/>
              <a:t>()</a:t>
            </a:r>
          </a:p>
          <a:p>
            <a:r>
              <a:rPr lang="en-US" sz="2000" b="1" dirty="0" err="1" smtClean="0"/>
              <a:t>fillRect</a:t>
            </a:r>
            <a:r>
              <a:rPr lang="en-US" sz="2000" b="1" dirty="0" smtClean="0"/>
              <a:t>()</a:t>
            </a:r>
          </a:p>
          <a:p>
            <a:r>
              <a:rPr lang="en-US" sz="2000" b="1" dirty="0" err="1" smtClean="0"/>
              <a:t>fillText</a:t>
            </a:r>
            <a:r>
              <a:rPr lang="en-US" sz="2000" b="1" dirty="0" smtClean="0"/>
              <a:t>()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Quick facts/buzzwords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7810500" cy="438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body contains the canvas element where we will be drawing </a:t>
            </a:r>
            <a:r>
              <a:rPr lang="en-US" sz="2000" dirty="0" smtClean="0"/>
              <a:t>a line and a circle.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Introduction to canvas drawing</a:t>
            </a:r>
            <a:endParaRPr lang="en-US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48" y="2682988"/>
            <a:ext cx="1828801" cy="1415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244" y="4299393"/>
            <a:ext cx="4531211" cy="19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752600"/>
            <a:ext cx="7810500" cy="4538662"/>
          </a:xfrm>
        </p:spPr>
        <p:txBody>
          <a:bodyPr/>
          <a:lstStyle/>
          <a:p>
            <a:r>
              <a:rPr lang="en-US" sz="2000" b="1" dirty="0" err="1" smtClean="0"/>
              <a:t>RGraph</a:t>
            </a:r>
            <a:endParaRPr lang="en-US" sz="2000" b="1" dirty="0" smtClean="0"/>
          </a:p>
          <a:p>
            <a:r>
              <a:rPr lang="en-US" sz="2000" b="1" dirty="0" err="1" smtClean="0"/>
              <a:t>CornerGauge</a:t>
            </a:r>
            <a:endParaRPr lang="en-US" sz="2000" b="1" dirty="0" smtClean="0"/>
          </a:p>
          <a:p>
            <a:r>
              <a:rPr lang="en-US" sz="2000" b="1" dirty="0" smtClean="0"/>
              <a:t>Line</a:t>
            </a:r>
          </a:p>
          <a:p>
            <a:r>
              <a:rPr lang="en-US" sz="2000" b="1" dirty="0" smtClean="0"/>
              <a:t>cache </a:t>
            </a:r>
          </a:p>
          <a:p>
            <a:r>
              <a:rPr lang="en-US" sz="2000" b="1" dirty="0" smtClean="0"/>
              <a:t>manifest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Quick facts/buzzwords (cont’d)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Retrieve </a:t>
            </a:r>
            <a:r>
              <a:rPr lang="en-US" sz="2000" dirty="0" smtClean="0"/>
              <a:t>the canvas using the </a:t>
            </a:r>
            <a:r>
              <a:rPr lang="en-US" sz="2000" dirty="0" err="1" smtClean="0"/>
              <a:t>getElementByID</a:t>
            </a:r>
            <a:r>
              <a:rPr lang="en-US" sz="2000" dirty="0" smtClean="0"/>
              <a:t>() method, employing the “</a:t>
            </a:r>
            <a:r>
              <a:rPr lang="en-US" sz="2000" dirty="0" err="1" smtClean="0"/>
              <a:t>canvasElement</a:t>
            </a:r>
            <a:r>
              <a:rPr lang="en-US" sz="2000" dirty="0" smtClean="0"/>
              <a:t>” as the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drawLine</a:t>
            </a:r>
            <a:r>
              <a:rPr lang="en-US" sz="2000" dirty="0" smtClean="0"/>
              <a:t>()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drawCircle</a:t>
            </a:r>
            <a:r>
              <a:rPr lang="en-US" sz="2000" dirty="0" smtClean="0"/>
              <a:t>() function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Introduction to canvas drawing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982912"/>
            <a:ext cx="3460355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www.w3schools.com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Frequently used methods and properties of the canvas element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3124200"/>
            <a:ext cx="5514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000" b="1" dirty="0" smtClean="0"/>
              <a:t>Methods related to setting colors, styles, and shadows of a canvas element</a:t>
            </a:r>
            <a:endParaRPr lang="en-US" sz="30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65" y="2629296"/>
            <a:ext cx="6621570" cy="15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canvasShapes</a:t>
            </a:r>
            <a:r>
              <a:rPr lang="en-US" b="1" dirty="0" smtClean="0"/>
              <a:t> app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209800"/>
            <a:ext cx="1047750" cy="1076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3522481"/>
            <a:ext cx="5476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Retrieve </a:t>
            </a:r>
            <a:r>
              <a:rPr lang="en-US" sz="2000" dirty="0" smtClean="0"/>
              <a:t>the canvas using the </a:t>
            </a:r>
            <a:r>
              <a:rPr lang="en-US" sz="2000" dirty="0" err="1" smtClean="0"/>
              <a:t>getElementByID</a:t>
            </a:r>
            <a:r>
              <a:rPr lang="en-US" sz="2000" dirty="0" smtClean="0"/>
              <a:t>() method employing the “</a:t>
            </a:r>
            <a:r>
              <a:rPr lang="en-US" sz="2000" dirty="0" err="1" smtClean="0"/>
              <a:t>canvasElement</a:t>
            </a:r>
            <a:r>
              <a:rPr lang="en-US" sz="2000" dirty="0" smtClean="0"/>
              <a:t>” as the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/>
              <a:t>drawBorder</a:t>
            </a:r>
            <a:r>
              <a:rPr lang="en-US" sz="2000" dirty="0" smtClean="0"/>
              <a:t>() function receives three parameters: the canvas context element and the height and width of the canvas.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canvasShapes</a:t>
            </a:r>
            <a:r>
              <a:rPr lang="en-US" b="1" dirty="0" smtClean="0"/>
              <a:t> app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505200"/>
            <a:ext cx="2606453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64" y="5410200"/>
            <a:ext cx="2651172" cy="8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 </a:t>
            </a:r>
            <a:r>
              <a:rPr lang="en-US" sz="2000" dirty="0" smtClean="0"/>
              <a:t>the shapes are going to be filled with different colors.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The first line of each of these functions starts by setting up the appropriate color for the property </a:t>
            </a:r>
            <a:r>
              <a:rPr lang="en-US" sz="2000" dirty="0" err="1" smtClean="0"/>
              <a:t>fillStyle</a:t>
            </a:r>
            <a:r>
              <a:rPr lang="en-US" sz="2000" dirty="0" smtClean="0"/>
              <a:t>.</a:t>
            </a:r>
          </a:p>
          <a:p>
            <a:pPr lvl="1">
              <a:buNone/>
            </a:pPr>
            <a:r>
              <a:rPr lang="en-US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One </a:t>
            </a:r>
            <a:r>
              <a:rPr lang="en-US" sz="2000" dirty="0" smtClean="0"/>
              <a:t>additional common feature for all the shapes is the fact that the drawing is enclosed in the pair </a:t>
            </a:r>
            <a:r>
              <a:rPr lang="en-US" sz="2000" dirty="0" err="1" smtClean="0"/>
              <a:t>beginPath</a:t>
            </a:r>
            <a:r>
              <a:rPr lang="en-US" sz="2000" dirty="0" smtClean="0"/>
              <a:t>() and </a:t>
            </a:r>
            <a:r>
              <a:rPr lang="en-US" sz="2000" dirty="0" err="1" smtClean="0"/>
              <a:t>closePath</a:t>
            </a:r>
            <a:r>
              <a:rPr lang="en-US" sz="2000" dirty="0" smtClean="0"/>
              <a:t>().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This ensures these functions signal to the canvas that everything drawn between those two functions should be connected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drawCircle</a:t>
            </a:r>
            <a:r>
              <a:rPr lang="en-US" sz="2000" dirty="0" smtClean="0"/>
              <a:t>(): receive the x and y coordinates of the center and the radius.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canvasShapes</a:t>
            </a:r>
            <a:r>
              <a:rPr lang="en-US" b="1" dirty="0" smtClean="0"/>
              <a:t> app (cont’d)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19246</TotalTime>
  <Words>2120</Words>
  <Application>Microsoft Office PowerPoint</Application>
  <PresentationFormat>On-screen Show (4:3)</PresentationFormat>
  <Paragraphs>193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Constantia</vt:lpstr>
      <vt:lpstr>Verdana</vt:lpstr>
      <vt:lpstr>Wingdings 2</vt:lpstr>
      <vt:lpstr>Flow</vt:lpstr>
      <vt:lpstr>Chapter 7 </vt:lpstr>
      <vt:lpstr>Learning objectives</vt:lpstr>
      <vt:lpstr>Introduction to canvas drawing</vt:lpstr>
      <vt:lpstr>Introduction to canvas drawing (cont’d)</vt:lpstr>
      <vt:lpstr>Frequently used methods and properties of the canvas element</vt:lpstr>
      <vt:lpstr>Methods related to setting colors, styles, and shadows of a canvas element</vt:lpstr>
      <vt:lpstr>canvasShapes app</vt:lpstr>
      <vt:lpstr>canvasShapes app (cont’d)</vt:lpstr>
      <vt:lpstr>canvasShapes app (cont’d)</vt:lpstr>
      <vt:lpstr>canvasShapes app (cont’d)</vt:lpstr>
      <vt:lpstr>Adding advice and gauge meter to the Thyroid app using RGraph</vt:lpstr>
      <vt:lpstr>Adding advice and gauge meter to the Thyroid app using RGraph (cont’d)</vt:lpstr>
      <vt:lpstr>The function drawAdviceCanvas() </vt:lpstr>
      <vt:lpstr>The JavaScript code for levelAMeter(), levelBMeter(), and levelCMeter()</vt:lpstr>
      <vt:lpstr>The JavaScript code for levelAMeter(), levelBMeter(), and levelCMeter() (cont’d)</vt:lpstr>
      <vt:lpstr>resize() function </vt:lpstr>
      <vt:lpstr>Drawing line graphs in the Thyroid app using RGraph</vt:lpstr>
      <vt:lpstr>Drawing line graphs in the Thyroid app using RGraph (cont’d)</vt:lpstr>
      <vt:lpstr>Drawing line graphs in the Thyroid app using RGraph (cont’d)</vt:lpstr>
      <vt:lpstr>Drawing line graphs in the Thyroid app using RGraph (cont’d)</vt:lpstr>
      <vt:lpstr>Drawing line graphs in the Thyroid app using RGraph (cont’d)</vt:lpstr>
      <vt:lpstr>Drawing line graphs in the Thyroid app using RGraph (cont’d)</vt:lpstr>
      <vt:lpstr>Making the output of the Projectile app graphical using RGraph</vt:lpstr>
      <vt:lpstr>Previously discussed functions</vt:lpstr>
      <vt:lpstr>resizeGraph() function</vt:lpstr>
      <vt:lpstr>Creating an icon on the home screen</vt:lpstr>
      <vt:lpstr>Running an app locally without the Internet</vt:lpstr>
      <vt:lpstr>manifest.appcache file</vt:lpstr>
      <vt:lpstr>Quick facts/buzzwords</vt:lpstr>
      <vt:lpstr>Quick facts/buzzwords (cont’d)</vt:lpstr>
    </vt:vector>
  </TitlesOfParts>
  <Company>NTL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Sham, Alexander M</cp:lastModifiedBy>
  <cp:revision>2047</cp:revision>
  <dcterms:created xsi:type="dcterms:W3CDTF">2013-10-11T17:23:38Z</dcterms:created>
  <dcterms:modified xsi:type="dcterms:W3CDTF">2016-01-05T14:04:24Z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2090219266</vt:i4>
  </property>
  <property fmtid="{D5CDD505-2E9C-101B-9397-08002B2CF9AE}" pid="3" name="_NewReviewCycle">
    <vt:lpwstr/>
  </property>
  <property fmtid="{D5CDD505-2E9C-101B-9397-08002B2CF9AE}" pid="4" name="_EmailSubject">
    <vt:lpwstr>Lingras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-1802119604</vt:i4>
  </property>
</Properties>
</file>