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ftel, Mona D" initials="ZMD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0" descr="CL_Logo_RGB_JPG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901161" cy="36512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133600"/>
            <a:ext cx="7810500" cy="4157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979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Lingras		</a:t>
            </a:r>
            <a:r>
              <a:rPr lang="en-US" sz="14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Cross-Platform Mobile and Web Apps for Engineers and Scientists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E3038E-62C7-4DF2-9136-DA8ED3FF6D18}" type="datetime1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26212"/>
            <a:ext cx="7162800" cy="24447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409" y="632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8600" y="6477000"/>
            <a:ext cx="7162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latinLnBrk="0" hangingPunct="1">
        <a:spcBef>
          <a:spcPct val="0"/>
        </a:spcBef>
        <a:buNone/>
        <a:defRPr kumimoji="0" sz="3600" b="0" kern="1200">
          <a:ln>
            <a:noFill/>
          </a:ln>
          <a:solidFill>
            <a:srgbClr val="002060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400" y="1752600"/>
            <a:ext cx="3432048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</a:t>
            </a:r>
            <a:r>
              <a:rPr lang="en-US" sz="4800" dirty="0" smtClean="0">
                <a:latin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480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05400" y="2667000"/>
            <a:ext cx="3435096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200" dirty="0" smtClean="0"/>
              <a:t>  Using servers for sharing and storing information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1050839"/>
            <a:ext cx="4057343" cy="5189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362200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Delete </a:t>
            </a:r>
            <a:r>
              <a:rPr lang="en-US" sz="2000" dirty="0" smtClean="0"/>
              <a:t>one of the records and change the TSH value of the first remaining record.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sz="2800" b="1" dirty="0" smtClean="0"/>
              <a:t>Screenshot of Records page after deleting one record and </a:t>
            </a:r>
            <a:r>
              <a:rPr lang="en-US" sz="2800" b="1" dirty="0" smtClean="0"/>
              <a:t>changing another </a:t>
            </a:r>
            <a:r>
              <a:rPr lang="en-US" sz="2800" b="1" dirty="0" smtClean="0"/>
              <a:t>one for server-based Thyroid app</a:t>
            </a:r>
            <a:endParaRPr lang="en-US" sz="28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760" y="3008529"/>
            <a:ext cx="3310180" cy="34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Go </a:t>
            </a:r>
            <a:r>
              <a:rPr lang="en-US" sz="2000" dirty="0" smtClean="0"/>
              <a:t>back to the sync page and download the records (do not overwrite the local data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Confirmation screenshot of a record download without overwriting</a:t>
            </a:r>
            <a:br>
              <a:rPr lang="en-US" sz="2800" b="1" dirty="0" smtClean="0"/>
            </a:br>
            <a:r>
              <a:rPr lang="en-US" sz="2800" b="1" dirty="0" smtClean="0"/>
              <a:t>the local data for server-based Thyroid app</a:t>
            </a:r>
            <a:endParaRPr lang="en-US" sz="28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3485536"/>
            <a:ext cx="3467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As the </a:t>
            </a:r>
            <a:r>
              <a:rPr lang="en-US" sz="2000" dirty="0" smtClean="0"/>
              <a:t>Node.js file is in our Thyroid app directory, the server will host files for our Thyroid app.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Node.js </a:t>
            </a:r>
            <a:r>
              <a:rPr lang="en-US" sz="2000" dirty="0" smtClean="0"/>
              <a:t>is a platform or runtime environment that can be downloaded from nodejs.org and installed on any computer.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Built on Chrome’s (Google V8) JavaScript engine, which is open-source developed for the Google Chrome web browser.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Programming with Node.js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4343400"/>
            <a:ext cx="55149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7810500" cy="438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Launch </a:t>
            </a:r>
            <a:r>
              <a:rPr lang="en-US" sz="2000" dirty="0" smtClean="0"/>
              <a:t>our server running the Thyroid app by running the app-server.js with the command: node app-server.js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command node invokes the Node.js runtime, and we are passing our file as the script that will be executed by Node.js.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smtClean="0"/>
              <a:t>express </a:t>
            </a:r>
            <a:r>
              <a:rPr lang="en-US" sz="2000" dirty="0" smtClean="0"/>
              <a:t>= </a:t>
            </a:r>
            <a:r>
              <a:rPr lang="en-US" sz="2000" dirty="0" smtClean="0"/>
              <a:t>require('express');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 the JavaScript </a:t>
            </a:r>
            <a:r>
              <a:rPr lang="en-US" sz="2000" dirty="0" smtClean="0"/>
              <a:t>global variable called __</a:t>
            </a:r>
            <a:r>
              <a:rPr lang="en-US" sz="2000" dirty="0" err="1" smtClean="0"/>
              <a:t>dirname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Launching a Node.js app server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Replace </a:t>
            </a:r>
            <a:r>
              <a:rPr lang="en-US" sz="2000" dirty="0" err="1" smtClean="0"/>
              <a:t>localStorage</a:t>
            </a:r>
            <a:r>
              <a:rPr lang="en-US" sz="2000" dirty="0" smtClean="0"/>
              <a:t> </a:t>
            </a:r>
            <a:r>
              <a:rPr lang="en-US" sz="2000" dirty="0" smtClean="0"/>
              <a:t>with </a:t>
            </a:r>
            <a:r>
              <a:rPr lang="en-US" sz="2000" dirty="0" err="1" smtClean="0"/>
              <a:t>sessionStorage</a:t>
            </a:r>
            <a:r>
              <a:rPr lang="en-US" sz="2000" dirty="0" smtClean="0"/>
              <a:t>, since we want the longer-term storage to be coming from the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Simplified </a:t>
            </a:r>
            <a:r>
              <a:rPr lang="en-US" sz="2000" dirty="0" smtClean="0"/>
              <a:t>the code by not checking to see if the storage is exceeded through a try and catch block.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Modified navigation in the server-based Thyroid app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4250531"/>
            <a:ext cx="5476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$.</a:t>
            </a:r>
            <a:r>
              <a:rPr lang="en-US" sz="2000" dirty="0" smtClean="0"/>
              <a:t>post </a:t>
            </a:r>
            <a:r>
              <a:rPr lang="en-US" sz="2000" dirty="0" smtClean="0"/>
              <a:t>method sends </a:t>
            </a:r>
            <a:r>
              <a:rPr lang="en-US" sz="2000" dirty="0" smtClean="0"/>
              <a:t>a request to the server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 smtClean="0"/>
              <a:t>$.post method takes three parameters:</a:t>
            </a:r>
          </a:p>
          <a:p>
            <a:r>
              <a:rPr lang="en-US" sz="2000" dirty="0" smtClean="0"/>
              <a:t>	• The first parameter is the URL. In our case it will be a </a:t>
            </a:r>
            <a:r>
              <a:rPr lang="en-US" sz="2000" dirty="0" smtClean="0"/>
              <a:t>	concatenation </a:t>
            </a:r>
            <a:r>
              <a:rPr lang="en-US" sz="2000" dirty="0" smtClean="0"/>
              <a:t>of the SERVER_ URL with the string “/login”. </a:t>
            </a:r>
            <a:r>
              <a:rPr lang="en-US" sz="2000" dirty="0" smtClean="0"/>
              <a:t>	That </a:t>
            </a:r>
            <a:r>
              <a:rPr lang="en-US" sz="2000" dirty="0" smtClean="0"/>
              <a:t>will make it ‘http://140.184.132.239:3000/login’.</a:t>
            </a:r>
          </a:p>
          <a:p>
            <a:r>
              <a:rPr lang="en-US" sz="2000" dirty="0" smtClean="0"/>
              <a:t>	• The second parameter is the JSON object </a:t>
            </a:r>
            <a:r>
              <a:rPr lang="en-US" sz="2000" dirty="0" smtClean="0"/>
              <a:t>	</a:t>
            </a:r>
            <a:r>
              <a:rPr lang="en-US" sz="2000" dirty="0" err="1" smtClean="0"/>
              <a:t>loginCredentials</a:t>
            </a:r>
            <a:r>
              <a:rPr lang="en-US" sz="2000" dirty="0" smtClean="0"/>
              <a:t>, which is passed as a parameter.</a:t>
            </a:r>
          </a:p>
          <a:p>
            <a:r>
              <a:rPr lang="en-US" sz="2000" dirty="0" smtClean="0"/>
              <a:t>	• The third parameter is an anonymous function that </a:t>
            </a:r>
            <a:r>
              <a:rPr lang="en-US" sz="2000" dirty="0" smtClean="0"/>
              <a:t>	accepts </a:t>
            </a:r>
            <a:r>
              <a:rPr lang="en-US" sz="2000" dirty="0" smtClean="0"/>
              <a:t>data returned by the server as a parameter.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$.post method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First </a:t>
            </a:r>
            <a:r>
              <a:rPr lang="en-US" sz="2000" dirty="0" smtClean="0"/>
              <a:t>fail() function corresponds to the second $.post() call corresponding to the request ‘http://140.184.132.239:3000/</a:t>
            </a:r>
            <a:r>
              <a:rPr lang="en-US" sz="2000" dirty="0" err="1" smtClean="0"/>
              <a:t>getRecords</a:t>
            </a:r>
            <a:r>
              <a:rPr lang="en-US" sz="2000" dirty="0" smtClean="0"/>
              <a:t>’.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last piece of code in the figure below </a:t>
            </a:r>
            <a:r>
              <a:rPr lang="en-US" sz="2000" dirty="0"/>
              <a:t>h</a:t>
            </a:r>
            <a:r>
              <a:rPr lang="en-US" sz="2000" dirty="0" smtClean="0"/>
              <a:t>andles </a:t>
            </a:r>
            <a:r>
              <a:rPr lang="en-US" sz="2000" dirty="0" smtClean="0"/>
              <a:t>the possible failure of the first $.post call corresponding to the request ‘http://140.184.132.239:3000/login’.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Error-handling feature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971" y="4212431"/>
            <a:ext cx="2481757" cy="223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saveUserForm</a:t>
            </a:r>
            <a:r>
              <a:rPr lang="en-US" sz="2000" dirty="0" smtClean="0"/>
              <a:t>()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First </a:t>
            </a:r>
            <a:r>
              <a:rPr lang="en-US" sz="2000" dirty="0" smtClean="0"/>
              <a:t>check to make sure that the information in the form is correct using the function </a:t>
            </a:r>
            <a:r>
              <a:rPr lang="en-US" sz="2000" dirty="0" err="1" smtClean="0"/>
              <a:t>checkUserForm</a:t>
            </a:r>
            <a:r>
              <a:rPr lang="en-US" sz="2000" dirty="0" smtClean="0"/>
              <a:t>().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Then </a:t>
            </a:r>
            <a:r>
              <a:rPr lang="en-US" sz="2000" dirty="0" smtClean="0"/>
              <a:t>create the JSON user object using the elements from the form as we had done before.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function </a:t>
            </a:r>
            <a:r>
              <a:rPr lang="en-US" sz="2000" dirty="0" err="1" smtClean="0"/>
              <a:t>saveUserForm</a:t>
            </a:r>
            <a:r>
              <a:rPr lang="en-US" sz="2000" dirty="0" smtClean="0"/>
              <a:t>() in the new version may be called either to save changed information of an existing user or to create a new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Distinguish </a:t>
            </a:r>
            <a:r>
              <a:rPr lang="en-US" sz="2000" dirty="0" smtClean="0"/>
              <a:t>between the two based on the value of </a:t>
            </a:r>
            <a:r>
              <a:rPr lang="en-US" sz="2000" dirty="0" smtClean="0"/>
              <a:t>the button </a:t>
            </a:r>
            <a:r>
              <a:rPr lang="en-US" sz="2000" dirty="0" smtClean="0"/>
              <a:t>element </a:t>
            </a:r>
            <a:r>
              <a:rPr lang="en-US" sz="2000" dirty="0" err="1" smtClean="0"/>
              <a:t>btnUserUpdate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Modified user form management in server-based Thyroid app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First </a:t>
            </a:r>
            <a:r>
              <a:rPr lang="en-US" sz="2000" dirty="0" smtClean="0"/>
              <a:t>check to make sure that the </a:t>
            </a:r>
            <a:r>
              <a:rPr lang="en-US" sz="2000" dirty="0" err="1" smtClean="0"/>
              <a:t>tbRecords</a:t>
            </a:r>
            <a:r>
              <a:rPr lang="en-US" sz="2000" dirty="0" smtClean="0"/>
              <a:t> field exists in </a:t>
            </a:r>
            <a:r>
              <a:rPr lang="en-US" sz="2000" dirty="0" err="1" smtClean="0"/>
              <a:t>sessionStorage</a:t>
            </a:r>
            <a:r>
              <a:rPr lang="en-US" sz="20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 smtClean="0"/>
              <a:t>the records exist, we create a JSON object called </a:t>
            </a:r>
            <a:r>
              <a:rPr lang="en-US" sz="2000" dirty="0" err="1" smtClean="0"/>
              <a:t>requestBody</a:t>
            </a:r>
            <a:r>
              <a:rPr lang="en-US" sz="20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 smtClean="0"/>
              <a:t>has three attributes: email, password, and </a:t>
            </a:r>
            <a:r>
              <a:rPr lang="en-US" sz="2000" dirty="0" err="1" smtClean="0"/>
              <a:t>newRecords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email attribute is obtained by using </a:t>
            </a:r>
            <a:r>
              <a:rPr lang="en-US" sz="2000" dirty="0" err="1" smtClean="0"/>
              <a:t>JSON.parse</a:t>
            </a:r>
            <a:r>
              <a:rPr lang="en-US" sz="2000" dirty="0" smtClean="0"/>
              <a:t>() on the </a:t>
            </a:r>
            <a:r>
              <a:rPr lang="en-US" sz="2000" dirty="0" err="1" smtClean="0"/>
              <a:t>sessionStorage.user</a:t>
            </a:r>
            <a:r>
              <a:rPr lang="en-US" sz="2000" dirty="0" smtClean="0"/>
              <a:t> object to recover its email value.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password attribute is the same as the password field </a:t>
            </a:r>
            <a:r>
              <a:rPr lang="en-US" sz="2000" dirty="0" smtClean="0"/>
              <a:t>from the </a:t>
            </a:r>
            <a:r>
              <a:rPr lang="en-US" sz="2000" dirty="0" err="1" smtClean="0"/>
              <a:t>sessionStorage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90600"/>
            <a:ext cx="7810500" cy="979250"/>
          </a:xfrm>
        </p:spPr>
        <p:txBody>
          <a:bodyPr/>
          <a:lstStyle/>
          <a:p>
            <a:pPr algn="l"/>
            <a:r>
              <a:rPr lang="en-US" sz="3200" b="1" dirty="0" smtClean="0"/>
              <a:t>Implementing the syncing of records</a:t>
            </a:r>
            <a:br>
              <a:rPr lang="en-US" sz="3200" b="1" dirty="0" smtClean="0"/>
            </a:br>
            <a:r>
              <a:rPr lang="en-US" sz="3200" b="1" dirty="0" smtClean="0"/>
              <a:t>in the server-based Thyroid app</a:t>
            </a:r>
            <a:endParaRPr lang="en-US" sz="3200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Downloading records (no overwrite) for server-based Thyroid app File: Sync.js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248729"/>
            <a:ext cx="4876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1. How to provide facilities for server storage</a:t>
            </a:r>
          </a:p>
          <a:p>
            <a:r>
              <a:rPr lang="en-US" sz="2000" dirty="0" smtClean="0"/>
              <a:t>2. What is Node.js</a:t>
            </a:r>
          </a:p>
          <a:p>
            <a:r>
              <a:rPr lang="en-US" sz="2000" dirty="0" smtClean="0"/>
              <a:t>3. How to sync the device storage with server-side storage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Node.js</a:t>
            </a:r>
          </a:p>
          <a:p>
            <a:r>
              <a:rPr lang="en-US" sz="2000" dirty="0" err="1" smtClean="0"/>
              <a:t>NoSQL</a:t>
            </a:r>
            <a:endParaRPr lang="en-US" sz="2000" dirty="0" smtClean="0"/>
          </a:p>
          <a:p>
            <a:r>
              <a:rPr lang="en-US" sz="2000" dirty="0" smtClean="0"/>
              <a:t>Google V8</a:t>
            </a:r>
          </a:p>
          <a:p>
            <a:r>
              <a:rPr lang="en-US" sz="2000" dirty="0" smtClean="0"/>
              <a:t>require()</a:t>
            </a:r>
          </a:p>
          <a:p>
            <a:r>
              <a:rPr lang="en-US" sz="2000" dirty="0" smtClean="0"/>
              <a:t>express</a:t>
            </a:r>
          </a:p>
          <a:p>
            <a:r>
              <a:rPr lang="en-US" sz="2000" dirty="0" err="1" smtClean="0"/>
              <a:t>sessionStorage</a:t>
            </a:r>
            <a:endParaRPr lang="en-US" sz="2000" dirty="0" smtClean="0"/>
          </a:p>
          <a:p>
            <a:r>
              <a:rPr lang="en-US" sz="2000" dirty="0" smtClean="0"/>
              <a:t>post()</a:t>
            </a:r>
          </a:p>
          <a:p>
            <a:r>
              <a:rPr lang="en-US" sz="2000" dirty="0" smtClean="0"/>
              <a:t>fail()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Quick facts/buzzwords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Need to change the design of the login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Multiple users can access their own individual data on the same device.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add a field for the user’s email address, which is used as a username.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add a “Create New User” menu option, which will allow new users to sign up.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Designing the server-based Thyroid app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828800"/>
            <a:ext cx="7810500" cy="44624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Server-based apps are divided into client-side and server-side computing.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Client-side scripting includes all code run in the browser, such as all the JavaScript we’ve looked 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Server-side scripting includes any code run outside of a browser on a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server that our apps will run on has all the necessary technologies installed.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Node.js (server-side JavaScript),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 (a </a:t>
            </a:r>
            <a:r>
              <a:rPr lang="en-US" sz="2000" dirty="0" err="1" smtClean="0"/>
              <a:t>NoSQL</a:t>
            </a:r>
            <a:r>
              <a:rPr lang="en-US" sz="2000" dirty="0" smtClean="0"/>
              <a:t> database server), and </a:t>
            </a:r>
            <a:r>
              <a:rPr lang="en-US" sz="2000" dirty="0" err="1" smtClean="0"/>
              <a:t>MySQL</a:t>
            </a:r>
            <a:r>
              <a:rPr lang="en-US" sz="2000" dirty="0" smtClean="0"/>
              <a:t> (SQL/relational database server).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URL for accessing our app on this specialized server is http://140.184.132.239:3001.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826849"/>
          </a:xfrm>
        </p:spPr>
        <p:txBody>
          <a:bodyPr/>
          <a:lstStyle/>
          <a:p>
            <a:pPr algn="l"/>
            <a:r>
              <a:rPr lang="en-US" b="1" dirty="0" smtClean="0"/>
              <a:t>Signing up to a server-based app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Need a unique ID for each user.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Modified login screen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40" y="2528887"/>
            <a:ext cx="2390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additional button for syncing the device data with the server database is shown below.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Syncing the records between the device and the server</a:t>
            </a:r>
            <a:endParaRPr lang="en-US" sz="3200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29000"/>
            <a:ext cx="2581275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3028950"/>
            <a:ext cx="4648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7810500" cy="43100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Three </a:t>
            </a:r>
            <a:r>
              <a:rPr lang="en-US" sz="2000" dirty="0" smtClean="0"/>
              <a:t>buttons: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first button allows us to upload the records from the device to a database on the server.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 smtClean="0"/>
              <a:t>remaining two buttons are for downloading the records.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The middle button downloads only the records from the dates that do not exist on the device.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 smtClean="0"/>
              <a:t>last button wipes the existing data on the device and loads the records from the database server.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Sync page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4495800"/>
            <a:ext cx="35909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776538"/>
            <a:ext cx="7810500" cy="3243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Go </a:t>
            </a:r>
            <a:r>
              <a:rPr lang="en-US" sz="2000" dirty="0" smtClean="0"/>
              <a:t>back to the Sync page and download the records (overwrite the local data) as shown by the </a:t>
            </a:r>
            <a:r>
              <a:rPr lang="en-US" sz="2000" dirty="0" smtClean="0"/>
              <a:t>confirmation in the figure below.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000" b="1" dirty="0" smtClean="0"/>
              <a:t>Confirmation screenshot of record download with overwriting of the</a:t>
            </a:r>
            <a:br>
              <a:rPr lang="en-US" sz="3000" b="1" dirty="0" smtClean="0"/>
            </a:br>
            <a:r>
              <a:rPr lang="en-US" sz="3000" b="1" dirty="0" smtClean="0"/>
              <a:t>local data for server-based Thyroid app</a:t>
            </a:r>
            <a:endParaRPr lang="en-US" sz="30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3577431"/>
            <a:ext cx="3467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743200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Go </a:t>
            </a:r>
            <a:r>
              <a:rPr lang="en-US" sz="2000" dirty="0" smtClean="0"/>
              <a:t>back to the Records page to confirm that the original records have been restored.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Screenshot of Records page after downloading records by overwriting</a:t>
            </a:r>
            <a:br>
              <a:rPr lang="en-US" sz="2800" b="1" dirty="0" smtClean="0"/>
            </a:br>
            <a:r>
              <a:rPr lang="en-US" sz="2800" b="1" dirty="0" smtClean="0"/>
              <a:t>the local data for server-based Thyroid app</a:t>
            </a:r>
            <a:endParaRPr lang="en-US" sz="28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437730"/>
            <a:ext cx="2499177" cy="28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18729</TotalTime>
  <Words>1437</Words>
  <Application>Microsoft Office PowerPoint</Application>
  <PresentationFormat>On-screen Show (4:3)</PresentationFormat>
  <Paragraphs>124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Constantia</vt:lpstr>
      <vt:lpstr>Verdana</vt:lpstr>
      <vt:lpstr>Wingdings 2</vt:lpstr>
      <vt:lpstr>Flow</vt:lpstr>
      <vt:lpstr>Chapter 8 </vt:lpstr>
      <vt:lpstr>Learning objectives</vt:lpstr>
      <vt:lpstr>Designing the server-based Thyroid app</vt:lpstr>
      <vt:lpstr>Signing up to a server-based app</vt:lpstr>
      <vt:lpstr>Modified login screen</vt:lpstr>
      <vt:lpstr>Syncing the records between the device and the server</vt:lpstr>
      <vt:lpstr>Sync page</vt:lpstr>
      <vt:lpstr>Confirmation screenshot of record download with overwriting of the local data for server-based Thyroid app</vt:lpstr>
      <vt:lpstr>Screenshot of Records page after downloading records by overwriting the local data for server-based Thyroid app</vt:lpstr>
      <vt:lpstr>Screenshot of Records page after deleting one record and changing another one for server-based Thyroid app</vt:lpstr>
      <vt:lpstr>Confirmation screenshot of a record download without overwriting the local data for server-based Thyroid app</vt:lpstr>
      <vt:lpstr>Programming with Node.js</vt:lpstr>
      <vt:lpstr>Launching a Node.js app server</vt:lpstr>
      <vt:lpstr>Modified navigation in the server-based Thyroid app</vt:lpstr>
      <vt:lpstr>$.post method</vt:lpstr>
      <vt:lpstr>Error-handling feature</vt:lpstr>
      <vt:lpstr>Modified user form management in server-based Thyroid app</vt:lpstr>
      <vt:lpstr>Implementing the syncing of records in the server-based Thyroid app</vt:lpstr>
      <vt:lpstr>Downloading records (no overwrite) for server-based Thyroid app File: Sync.js</vt:lpstr>
      <vt:lpstr>Quick facts/buzzwords</vt:lpstr>
    </vt:vector>
  </TitlesOfParts>
  <Company>NTL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Sham, Alexander M</cp:lastModifiedBy>
  <cp:revision>2025</cp:revision>
  <dcterms:created xsi:type="dcterms:W3CDTF">2013-10-11T17:23:38Z</dcterms:created>
  <dcterms:modified xsi:type="dcterms:W3CDTF">2016-01-05T14:30:41Z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2090219266</vt:i4>
  </property>
  <property fmtid="{D5CDD505-2E9C-101B-9397-08002B2CF9AE}" pid="3" name="_NewReviewCycle">
    <vt:lpwstr/>
  </property>
  <property fmtid="{D5CDD505-2E9C-101B-9397-08002B2CF9AE}" pid="4" name="_EmailSubject">
    <vt:lpwstr>Lingras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-1802119604</vt:i4>
  </property>
</Properties>
</file>