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1752600"/>
            <a:ext cx="3432048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02352" y="2667000"/>
            <a:ext cx="3435096" cy="175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200" dirty="0" smtClean="0"/>
              <a:t>  Using </a:t>
            </a:r>
            <a:r>
              <a:rPr lang="en-US" sz="3200" dirty="0" smtClean="0"/>
              <a:t>MongoDB</a:t>
            </a:r>
            <a:r>
              <a:rPr lang="en-US" sz="3200" dirty="0"/>
              <a:t> </a:t>
            </a:r>
            <a:r>
              <a:rPr lang="en-US" sz="3200" dirty="0" smtClean="0"/>
              <a:t>server for sharing and storing information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find() method can accept a &lt;query&gt; such as shown in the following call: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db.library.find</a:t>
            </a:r>
            <a:r>
              <a:rPr lang="en-US" sz="2000" dirty="0" smtClean="0"/>
              <a:t>({author:"Walter"})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db.library.find</a:t>
            </a:r>
            <a:r>
              <a:rPr lang="en-US" sz="2000" dirty="0" smtClean="0"/>
              <a:t>({author:"Walter"},{books:1})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Our </a:t>
            </a:r>
            <a:r>
              <a:rPr lang="en-US" sz="1800" dirty="0" smtClean="0"/>
              <a:t>projection {books:1} specifies that we want the attribute books by putting the digit 1 against it.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Aspects of the find() method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Create </a:t>
            </a:r>
            <a:r>
              <a:rPr lang="it-IT" sz="2000" dirty="0" smtClean="0"/>
              <a:t>a database model for </a:t>
            </a:r>
            <a:r>
              <a:rPr lang="en-US" sz="2000" dirty="0" smtClean="0"/>
              <a:t>our server version of the Thyroid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Store </a:t>
            </a:r>
            <a:r>
              <a:rPr lang="en-US" sz="2000" dirty="0" smtClean="0"/>
              <a:t>fourteen attributes, such as email address, </a:t>
            </a:r>
            <a:r>
              <a:rPr lang="en-US" sz="2000" dirty="0" smtClean="0"/>
              <a:t>first </a:t>
            </a:r>
            <a:r>
              <a:rPr lang="en-US" sz="2000" dirty="0" smtClean="0"/>
              <a:t>name, </a:t>
            </a:r>
            <a:r>
              <a:rPr lang="en-US" sz="2000" dirty="0" smtClean="0"/>
              <a:t>etc.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 </a:t>
            </a:r>
            <a:r>
              <a:rPr lang="en-US" sz="2000" dirty="0" smtClean="0"/>
              <a:t>a data model.</a:t>
            </a:r>
          </a:p>
          <a:p>
            <a:pPr lvl="1"/>
            <a:r>
              <a:rPr lang="en-US" sz="1800" dirty="0" smtClean="0"/>
              <a:t>In a NoSQL database, the </a:t>
            </a:r>
            <a:r>
              <a:rPr lang="en-US" sz="1800" dirty="0" smtClean="0"/>
              <a:t>data modeling </a:t>
            </a:r>
            <a:r>
              <a:rPr lang="en-US" sz="1800" dirty="0" smtClean="0"/>
              <a:t>will consist of designing the structure of the collections.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Separate </a:t>
            </a:r>
            <a:r>
              <a:rPr lang="en-US" sz="2000" dirty="0" smtClean="0"/>
              <a:t>the collection into two collections.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Modeling a </a:t>
            </a:r>
            <a:r>
              <a:rPr lang="en-US" sz="3200" b="1" dirty="0" err="1" smtClean="0"/>
              <a:t>NoSQL</a:t>
            </a:r>
            <a:r>
              <a:rPr lang="en-US" sz="3200" b="1" dirty="0" smtClean="0"/>
              <a:t> database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MongoDB </a:t>
            </a:r>
            <a:r>
              <a:rPr lang="en-US" sz="2000" dirty="0" smtClean="0"/>
              <a:t>adds a unique _id attribute for each record.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Users </a:t>
            </a:r>
            <a:r>
              <a:rPr lang="en-US" sz="3200" b="1" dirty="0" smtClean="0"/>
              <a:t>collection stored in our MongoDB database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819183"/>
            <a:ext cx="3629025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3945009"/>
            <a:ext cx="3638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node </a:t>
            </a:r>
            <a:r>
              <a:rPr lang="en-US" sz="2000" dirty="0" smtClean="0"/>
              <a:t>server.js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Command node used </a:t>
            </a:r>
            <a:r>
              <a:rPr lang="en-US" sz="2000" dirty="0" smtClean="0"/>
              <a:t>to invoke the Node.js runtime environment, and we are passing the name of the file containing the script as a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Import </a:t>
            </a:r>
            <a:r>
              <a:rPr lang="en-US" sz="2000" dirty="0" smtClean="0"/>
              <a:t>the </a:t>
            </a:r>
            <a:r>
              <a:rPr lang="en-US" sz="2000" dirty="0" err="1" smtClean="0"/>
              <a:t>bcrypt</a:t>
            </a:r>
            <a:r>
              <a:rPr lang="en-US" sz="2000" dirty="0" smtClean="0"/>
              <a:t> module for encrypting the password.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Express </a:t>
            </a:r>
            <a:r>
              <a:rPr lang="en-US" sz="2000" dirty="0" smtClean="0"/>
              <a:t>module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Required </a:t>
            </a:r>
            <a:r>
              <a:rPr lang="en-US" sz="1800" dirty="0" smtClean="0"/>
              <a:t>on the database server to handle POST and GET requests from the browser.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Launching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2860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 err="1" smtClean="0"/>
              <a:t>mongodb.connect</a:t>
            </a:r>
            <a:r>
              <a:rPr lang="en-US" sz="2000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first </a:t>
            </a:r>
            <a:r>
              <a:rPr lang="en-US" sz="2000" dirty="0" smtClean="0"/>
              <a:t>parameter accepted is the </a:t>
            </a:r>
            <a:r>
              <a:rPr lang="en-US" sz="2000" dirty="0" err="1" smtClean="0"/>
              <a:t>connectionString</a:t>
            </a:r>
            <a:r>
              <a:rPr lang="en-US" sz="2000" dirty="0" smtClean="0"/>
              <a:t> </a:t>
            </a:r>
            <a:r>
              <a:rPr lang="en-US" sz="2000" dirty="0" smtClean="0"/>
              <a:t>that contains information for connecting to the MongoDB server such as the server IP address, port, username, and password.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second </a:t>
            </a:r>
            <a:r>
              <a:rPr lang="en-US" sz="2000" dirty="0" smtClean="0"/>
              <a:t>parameter</a:t>
            </a:r>
            <a:r>
              <a:rPr lang="en-US" sz="2000" dirty="0"/>
              <a:t> </a:t>
            </a:r>
            <a:r>
              <a:rPr lang="en-US" sz="2000" dirty="0" smtClean="0"/>
              <a:t>is</a:t>
            </a:r>
            <a:r>
              <a:rPr lang="en-US" sz="2000" dirty="0" smtClean="0"/>
              <a:t> </a:t>
            </a:r>
            <a:r>
              <a:rPr lang="en-US" sz="2000" dirty="0" smtClean="0"/>
              <a:t>the function that will be executed when we connect to MongoDB.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Launch </a:t>
            </a:r>
            <a:r>
              <a:rPr lang="en-US" sz="2000" dirty="0" smtClean="0"/>
              <a:t>the server using the method </a:t>
            </a:r>
            <a:r>
              <a:rPr lang="en-US" sz="2000" dirty="0" err="1" smtClean="0"/>
              <a:t>app.listen</a:t>
            </a:r>
            <a:r>
              <a:rPr lang="en-US" sz="2000" dirty="0" smtClean="0"/>
              <a:t>().</a:t>
            </a: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Launching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 (cont’d)</a:t>
            </a:r>
            <a:endParaRPr lang="en-US" sz="3200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Running </a:t>
            </a:r>
            <a:r>
              <a:rPr lang="en-US" sz="2000" dirty="0" smtClean="0"/>
              <a:t>the method app.post()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 smtClean="0"/>
              <a:t>any of the data that is </a:t>
            </a:r>
            <a:r>
              <a:rPr lang="en-US" sz="2000" dirty="0" smtClean="0"/>
              <a:t>required to create a new user </a:t>
            </a:r>
            <a:r>
              <a:rPr lang="en-US" sz="2000" dirty="0" smtClean="0"/>
              <a:t>is </a:t>
            </a:r>
            <a:r>
              <a:rPr lang="en-US" sz="2000" dirty="0" smtClean="0"/>
              <a:t>null, we </a:t>
            </a:r>
            <a:r>
              <a:rPr lang="en-US" sz="2000" dirty="0" smtClean="0"/>
              <a:t>return the response with error code 400 and a message saying that login information is missing.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Encrypt </a:t>
            </a:r>
            <a:r>
              <a:rPr lang="en-US" sz="2000" dirty="0" smtClean="0"/>
              <a:t>the password before storing it in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Generate </a:t>
            </a:r>
            <a:r>
              <a:rPr lang="en-US" sz="2000" dirty="0" smtClean="0"/>
              <a:t>a string called salt.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salt string is added to the password string before </a:t>
            </a:r>
            <a:r>
              <a:rPr lang="en-US" sz="1800" dirty="0" smtClean="0"/>
              <a:t>encryption, </a:t>
            </a:r>
            <a:r>
              <a:rPr lang="en-US" sz="1800" dirty="0" smtClean="0"/>
              <a:t>making it difficult for attacks that could try a list of password guesses such as dictionary words.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Saving a new user on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Saving a new user on the MongoDB server for the Thyroid </a:t>
            </a:r>
            <a:r>
              <a:rPr lang="en-US" sz="3200" b="1" dirty="0"/>
              <a:t>app (cont’d)</a:t>
            </a:r>
            <a:endParaRPr lang="en-US" sz="3200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50" y="2132915"/>
            <a:ext cx="3756600" cy="41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785938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 err="1" smtClean="0"/>
              <a:t>app.post</a:t>
            </a:r>
            <a:r>
              <a:rPr lang="en-US" sz="2000" dirty="0" smtClean="0"/>
              <a:t>() receives </a:t>
            </a:r>
            <a:r>
              <a:rPr lang="en-US" sz="2000" dirty="0" smtClean="0"/>
              <a:t>two parameters: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first one is the request ‘/login’, which will </a:t>
            </a:r>
            <a:r>
              <a:rPr lang="en-US" sz="1800" dirty="0" smtClean="0"/>
              <a:t>be handled </a:t>
            </a:r>
            <a:r>
              <a:rPr lang="en-US" sz="1800" dirty="0" smtClean="0"/>
              <a:t>by the </a:t>
            </a:r>
            <a:r>
              <a:rPr lang="en-US" sz="1800" dirty="0" smtClean="0"/>
              <a:t>server</a:t>
            </a:r>
            <a:r>
              <a:rPr lang="en-US" sz="1800" dirty="0"/>
              <a:t>.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second parameter is an anonymous function that contains the rest of the code.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Processing login with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276600"/>
            <a:ext cx="2895600" cy="30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016919"/>
            <a:ext cx="7543800" cy="422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Running </a:t>
            </a:r>
            <a:r>
              <a:rPr lang="en-US" sz="1800" dirty="0" smtClean="0"/>
              <a:t>the method </a:t>
            </a:r>
            <a:r>
              <a:rPr lang="en-US" sz="1800" dirty="0" err="1" smtClean="0"/>
              <a:t>app.post</a:t>
            </a:r>
            <a:r>
              <a:rPr lang="en-US" sz="1800" dirty="0" smtClean="0"/>
              <a:t>(), which receives two parameters: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first is the request </a:t>
            </a:r>
            <a:r>
              <a:rPr lang="en-US" sz="1800" dirty="0" smtClean="0"/>
              <a:t>‘/</a:t>
            </a:r>
            <a:r>
              <a:rPr lang="en-US" sz="1800" dirty="0" err="1" smtClean="0"/>
              <a:t>updateUser</a:t>
            </a:r>
            <a:r>
              <a:rPr lang="en-US" sz="1800" dirty="0" smtClean="0"/>
              <a:t>’,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second is an </a:t>
            </a:r>
            <a:r>
              <a:rPr lang="en-US" sz="1800" dirty="0" smtClean="0"/>
              <a:t>anonymous function that contains the rest of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No </a:t>
            </a:r>
            <a:r>
              <a:rPr lang="en-US" sz="1800" dirty="0" smtClean="0"/>
              <a:t>need to encrypt the entered password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update function takes four parameters.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first is a JSON </a:t>
            </a:r>
            <a:r>
              <a:rPr lang="en-US" sz="1800" dirty="0" smtClean="0"/>
              <a:t>object with an email field equal to the email value we received through the </a:t>
            </a:r>
            <a:r>
              <a:rPr lang="en-US" sz="1800" dirty="0" err="1" smtClean="0"/>
              <a:t>request.body</a:t>
            </a:r>
            <a:r>
              <a:rPr lang="en-US" sz="1800" dirty="0" smtClean="0"/>
              <a:t> or user.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second is t</a:t>
            </a:r>
            <a:r>
              <a:rPr lang="en-US" sz="1800" dirty="0" smtClean="0"/>
              <a:t>he </a:t>
            </a:r>
            <a:r>
              <a:rPr lang="en-US" sz="1800" dirty="0" smtClean="0"/>
              <a:t>entire user object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third parameter can be used to specify a number of options that can be specified.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fourth is an </a:t>
            </a:r>
            <a:r>
              <a:rPr lang="en-US" sz="1800" dirty="0" smtClean="0"/>
              <a:t>anonymous function that takes one parameter called err.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Updating user data in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Updating user data in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 (cont’d)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09800"/>
            <a:ext cx="3162300" cy="40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What are non-relational or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databases in JSON format</a:t>
            </a:r>
          </a:p>
          <a:p>
            <a:r>
              <a:rPr lang="en-US" sz="2000" dirty="0" smtClean="0"/>
              <a:t>2. How to create collections in a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database</a:t>
            </a:r>
          </a:p>
          <a:p>
            <a:r>
              <a:rPr lang="en-US" sz="2000" dirty="0" smtClean="0"/>
              <a:t>3. How to insert/delete/update records in a </a:t>
            </a:r>
            <a:r>
              <a:rPr lang="en-US" sz="2000" dirty="0" err="1" smtClean="0"/>
              <a:t>NoSQL</a:t>
            </a:r>
            <a:r>
              <a:rPr lang="en-US" sz="2000" dirty="0" smtClean="0"/>
              <a:t> collection</a:t>
            </a:r>
          </a:p>
          <a:p>
            <a:r>
              <a:rPr lang="en-US" sz="2000" dirty="0" smtClean="0"/>
              <a:t>4. How to connect to a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database server using node.js</a:t>
            </a:r>
          </a:p>
          <a:p>
            <a:r>
              <a:rPr lang="en-US" sz="2000" dirty="0" smtClean="0"/>
              <a:t>5. How to manipulate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database using node.js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Processing </a:t>
            </a:r>
            <a:r>
              <a:rPr lang="en-US" sz="2000" dirty="0" smtClean="0"/>
              <a:t>a </a:t>
            </a:r>
            <a:r>
              <a:rPr lang="en-US" sz="2000" dirty="0" err="1" smtClean="0"/>
              <a:t>getRecords</a:t>
            </a:r>
            <a:r>
              <a:rPr lang="en-US" sz="2000" dirty="0" smtClean="0"/>
              <a:t> request.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Running </a:t>
            </a:r>
            <a:r>
              <a:rPr lang="en-US" sz="2000" dirty="0" smtClean="0"/>
              <a:t>the method </a:t>
            </a:r>
            <a:r>
              <a:rPr lang="en-US" sz="2000" dirty="0" err="1" smtClean="0"/>
              <a:t>app.post</a:t>
            </a:r>
            <a:r>
              <a:rPr lang="en-US" sz="2000" dirty="0" smtClean="0"/>
              <a:t>(), which receives two parameters: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request ‘/</a:t>
            </a:r>
            <a:r>
              <a:rPr lang="en-US" sz="1800" dirty="0" err="1" smtClean="0"/>
              <a:t>getRecords</a:t>
            </a:r>
            <a:r>
              <a:rPr lang="en-US" sz="1800" dirty="0" smtClean="0"/>
              <a:t>’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an anonymous function that contains the rest of the </a:t>
            </a:r>
            <a:r>
              <a:rPr lang="en-US" sz="1800" dirty="0" smtClean="0"/>
              <a:t>code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 </a:t>
            </a:r>
            <a:r>
              <a:rPr lang="en-US" sz="2000" dirty="0" smtClean="0"/>
              <a:t>the records for the user using the method </a:t>
            </a:r>
            <a:r>
              <a:rPr lang="en-US" sz="2000" dirty="0" err="1" smtClean="0"/>
              <a:t>getRecords</a:t>
            </a:r>
            <a:r>
              <a:rPr lang="en-US" sz="2000" dirty="0" smtClean="0"/>
              <a:t>().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Downloading records from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Downloading records from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 (cont’d)</a:t>
            </a:r>
            <a:endParaRPr lang="en-US" sz="3200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83" y="1975525"/>
            <a:ext cx="3355933" cy="41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Uploading records to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082800"/>
            <a:ext cx="3667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Running </a:t>
            </a:r>
            <a:r>
              <a:rPr lang="en-US" sz="2000" dirty="0" smtClean="0"/>
              <a:t>the method </a:t>
            </a:r>
            <a:r>
              <a:rPr lang="en-US" sz="2000" dirty="0" err="1" smtClean="0"/>
              <a:t>app.post</a:t>
            </a:r>
            <a:r>
              <a:rPr lang="en-US" sz="2000" dirty="0"/>
              <a:t>(), which receives two parameters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/>
              <a:t>request ‘/</a:t>
            </a:r>
            <a:r>
              <a:rPr lang="en-US" sz="1800" dirty="0" err="1" smtClean="0"/>
              <a:t>syncRecords</a:t>
            </a:r>
            <a:r>
              <a:rPr lang="en-US" sz="1800" dirty="0" smtClean="0"/>
              <a:t>’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an </a:t>
            </a:r>
            <a:r>
              <a:rPr lang="en-US" sz="1800" dirty="0" smtClean="0"/>
              <a:t>anonymous function that contains the rest of the </a:t>
            </a:r>
            <a:r>
              <a:rPr lang="en-US" sz="1800" dirty="0" smtClean="0"/>
              <a:t>code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Return </a:t>
            </a:r>
            <a:r>
              <a:rPr lang="en-US" sz="2000" dirty="0" smtClean="0"/>
              <a:t>the response with error code </a:t>
            </a:r>
            <a:r>
              <a:rPr lang="en-US" sz="2000" dirty="0" smtClean="0"/>
              <a:t>400 </a:t>
            </a:r>
            <a:r>
              <a:rPr lang="en-US" sz="2000" dirty="0" smtClean="0">
                <a:latin typeface="TimesLTStd-Roman"/>
              </a:rPr>
              <a:t>i</a:t>
            </a:r>
            <a:r>
              <a:rPr lang="en-US" sz="2000" dirty="0" smtClean="0">
                <a:latin typeface="TimesLTStd-Roman"/>
              </a:rPr>
              <a:t>f </a:t>
            </a:r>
            <a:r>
              <a:rPr lang="en-US" sz="2000" dirty="0">
                <a:latin typeface="TimesLTStd-Roman"/>
              </a:rPr>
              <a:t>either the email or password in the request body is </a:t>
            </a:r>
            <a:r>
              <a:rPr lang="en-US" sz="2000" dirty="0" smtClean="0">
                <a:latin typeface="TimesLTStd-Roman"/>
              </a:rPr>
              <a:t>empty.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Look at the </a:t>
            </a:r>
            <a:r>
              <a:rPr lang="en-US" sz="2000" dirty="0" smtClean="0"/>
              <a:t>MongoDB </a:t>
            </a:r>
            <a:r>
              <a:rPr lang="en-US" sz="2000" dirty="0" err="1" smtClean="0"/>
              <a:t>usersCollection</a:t>
            </a:r>
            <a:r>
              <a:rPr lang="en-US" sz="2000" dirty="0" smtClean="0"/>
              <a:t> using the find() method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Check </a:t>
            </a:r>
            <a:r>
              <a:rPr lang="en-US" sz="2000" dirty="0" smtClean="0"/>
              <a:t>to see if the </a:t>
            </a:r>
            <a:r>
              <a:rPr lang="en-US" sz="2000" dirty="0" err="1" smtClean="0"/>
              <a:t>foundUser</a:t>
            </a:r>
            <a:r>
              <a:rPr lang="en-US" sz="2000" dirty="0" smtClean="0"/>
              <a:t> is null.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Uploading records to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 (cont’d)</a:t>
            </a:r>
            <a:endParaRPr lang="en-US" sz="3200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 </a:t>
            </a:r>
            <a:r>
              <a:rPr lang="en-US" sz="2000" dirty="0" smtClean="0"/>
              <a:t>a little bit of cleanup of the records that we received through the request body by first assigning </a:t>
            </a:r>
            <a:r>
              <a:rPr lang="en-US" sz="2000" dirty="0" err="1" smtClean="0"/>
              <a:t>request.body.newRecords</a:t>
            </a:r>
            <a:r>
              <a:rPr lang="en-US" sz="2000" dirty="0" smtClean="0"/>
              <a:t> to a variable called </a:t>
            </a:r>
            <a:r>
              <a:rPr lang="en-US" sz="2000" dirty="0" err="1" smtClean="0"/>
              <a:t>newRecords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 </a:t>
            </a:r>
            <a:r>
              <a:rPr lang="en-US" sz="2000" dirty="0" err="1" smtClean="0"/>
              <a:t>syncRecords</a:t>
            </a:r>
            <a:r>
              <a:rPr lang="en-US" sz="2000" dirty="0" smtClean="0"/>
              <a:t>() </a:t>
            </a:r>
            <a:r>
              <a:rPr lang="en-US" sz="2000" dirty="0" smtClean="0"/>
              <a:t>performs two operations on the </a:t>
            </a:r>
            <a:r>
              <a:rPr lang="en-US" sz="2000" dirty="0" err="1" smtClean="0"/>
              <a:t>recordsCollection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</a:t>
            </a:r>
            <a:r>
              <a:rPr lang="en-US" sz="2000" dirty="0" smtClean="0"/>
              <a:t>the new records received through the parameter </a:t>
            </a:r>
            <a:r>
              <a:rPr lang="en-US" sz="2000" dirty="0" err="1" smtClean="0"/>
              <a:t>recordsToSave</a:t>
            </a:r>
            <a:r>
              <a:rPr lang="en-US" sz="2000" dirty="0" smtClean="0"/>
              <a:t> using the </a:t>
            </a:r>
            <a:r>
              <a:rPr lang="en-US" sz="2000" dirty="0" err="1" smtClean="0"/>
              <a:t>recordsCollection.insert</a:t>
            </a:r>
            <a:r>
              <a:rPr lang="en-US" sz="2000" dirty="0" smtClean="0"/>
              <a:t>() method.</a:t>
            </a:r>
          </a:p>
          <a:p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Uploading records to the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server for the Thyroid app (cont’d)</a:t>
            </a:r>
            <a:endParaRPr lang="en-US" sz="3200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96" y="4485587"/>
            <a:ext cx="2983707" cy="18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7810500" cy="4310062"/>
          </a:xfrm>
        </p:spPr>
        <p:txBody>
          <a:bodyPr/>
          <a:lstStyle/>
          <a:p>
            <a:r>
              <a:rPr lang="en-US" sz="2000" dirty="0" err="1" smtClean="0"/>
              <a:t>NoSQL</a:t>
            </a:r>
            <a:endParaRPr lang="en-US" sz="2000" dirty="0" smtClean="0"/>
          </a:p>
          <a:p>
            <a:r>
              <a:rPr lang="en-US" sz="2000" dirty="0" err="1" smtClean="0"/>
              <a:t>MongoDB</a:t>
            </a:r>
            <a:endParaRPr lang="en-US" sz="2000" dirty="0" smtClean="0"/>
          </a:p>
          <a:p>
            <a:r>
              <a:rPr lang="en-US" sz="2000" dirty="0" smtClean="0"/>
              <a:t>mongo</a:t>
            </a:r>
            <a:endParaRPr lang="en-US" sz="2000" dirty="0" smtClean="0"/>
          </a:p>
          <a:p>
            <a:r>
              <a:rPr lang="en-US" sz="2000" dirty="0" smtClean="0"/>
              <a:t>use</a:t>
            </a:r>
          </a:p>
          <a:p>
            <a:r>
              <a:rPr lang="en-US" sz="2000" dirty="0" smtClean="0"/>
              <a:t>show collections</a:t>
            </a:r>
          </a:p>
          <a:p>
            <a:r>
              <a:rPr lang="en-US" sz="2000" dirty="0" smtClean="0"/>
              <a:t>insert()</a:t>
            </a:r>
          </a:p>
          <a:p>
            <a:r>
              <a:rPr lang="en-US" sz="2000" dirty="0" smtClean="0"/>
              <a:t>update()</a:t>
            </a:r>
          </a:p>
          <a:p>
            <a:r>
              <a:rPr lang="en-US" sz="2000" dirty="0" smtClean="0"/>
              <a:t>remove()</a:t>
            </a:r>
          </a:p>
          <a:p>
            <a:r>
              <a:rPr lang="en-US" sz="2000" dirty="0" smtClean="0"/>
              <a:t>find()</a:t>
            </a:r>
          </a:p>
          <a:p>
            <a:r>
              <a:rPr lang="en-US" sz="2000" dirty="0" smtClean="0"/>
              <a:t>drop()</a:t>
            </a:r>
          </a:p>
          <a:p>
            <a:r>
              <a:rPr lang="en-US" sz="2000" dirty="0" err="1" smtClean="0"/>
              <a:t>db.auth</a:t>
            </a:r>
            <a:r>
              <a:rPr lang="en-US" sz="2000" dirty="0" smtClean="0"/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Database modeling</a:t>
            </a:r>
          </a:p>
          <a:p>
            <a:r>
              <a:rPr lang="en-US" sz="2000" dirty="0" err="1" smtClean="0"/>
              <a:t>bcrypt</a:t>
            </a:r>
            <a:endParaRPr lang="en-US" sz="2000" dirty="0" smtClean="0"/>
          </a:p>
          <a:p>
            <a:r>
              <a:rPr lang="en-US" sz="2000" dirty="0" smtClean="0"/>
              <a:t>CORS</a:t>
            </a:r>
          </a:p>
          <a:p>
            <a:r>
              <a:rPr lang="en-US" sz="2000" dirty="0" err="1" smtClean="0"/>
              <a:t>process.on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listen()</a:t>
            </a:r>
          </a:p>
          <a:p>
            <a:r>
              <a:rPr lang="en-US" sz="2000" dirty="0" err="1" smtClean="0"/>
              <a:t>genSaltSync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hashSync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compareSync</a:t>
            </a:r>
            <a:r>
              <a:rPr lang="en-US" sz="2000" dirty="0" smtClean="0"/>
              <a:t>()</a:t>
            </a:r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COBOL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Relational </a:t>
            </a:r>
            <a:r>
              <a:rPr lang="en-US" dirty="0" smtClean="0"/>
              <a:t>database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Emergence of </a:t>
            </a:r>
            <a:r>
              <a:rPr lang="en-US" b="1" dirty="0" err="1" smtClean="0"/>
              <a:t>NoSQL</a:t>
            </a:r>
            <a:r>
              <a:rPr lang="en-US" b="1" dirty="0" smtClean="0"/>
              <a:t> database models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 smtClean="0"/>
              <a:t>in a MongoDB database is stored in a collection.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 smtClean="0"/>
              <a:t>is no intuitive graphical user interface (GUI) for MongoDB.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a command </a:t>
            </a:r>
            <a:r>
              <a:rPr lang="en-US" sz="2000" dirty="0" smtClean="0"/>
              <a:t>line interface (CLI)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 to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28" y="2992582"/>
            <a:ext cx="4035843" cy="33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Use the method remove</a:t>
            </a:r>
            <a:r>
              <a:rPr lang="en-US" sz="2000" dirty="0" smtClean="0"/>
              <a:t>() </a:t>
            </a:r>
            <a:r>
              <a:rPr lang="en-US" sz="2000" dirty="0" smtClean="0"/>
              <a:t>to delete documents from a collection.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S</a:t>
            </a:r>
            <a:r>
              <a:rPr lang="en-US" sz="1800" dirty="0" smtClean="0"/>
              <a:t>imilar </a:t>
            </a:r>
            <a:r>
              <a:rPr lang="en-US" sz="1800" dirty="0" smtClean="0"/>
              <a:t>to the delete command in SQL.</a:t>
            </a:r>
          </a:p>
          <a:p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Remove </a:t>
            </a:r>
            <a:r>
              <a:rPr lang="en-US" sz="2000" dirty="0" smtClean="0"/>
              <a:t>the document with spelling error:</a:t>
            </a:r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db.intro.remove</a:t>
            </a:r>
            <a:r>
              <a:rPr lang="en-US" sz="2000" dirty="0" smtClean="0"/>
              <a:t>({</a:t>
            </a:r>
            <a:r>
              <a:rPr lang="en-US" sz="2000" dirty="0" err="1" smtClean="0"/>
              <a:t>messge</a:t>
            </a:r>
            <a:r>
              <a:rPr lang="en-US" sz="2000" dirty="0" smtClean="0"/>
              <a:t>: "Hello again world of MongoDB"})</a:t>
            </a:r>
          </a:p>
          <a:p>
            <a:r>
              <a:rPr lang="en-US" sz="2000" dirty="0" err="1" smtClean="0"/>
              <a:t>WriteResult</a:t>
            </a:r>
            <a:r>
              <a:rPr lang="en-US" sz="2000" dirty="0" smtClean="0"/>
              <a:t>({ "</a:t>
            </a:r>
            <a:r>
              <a:rPr lang="en-US" sz="2000" dirty="0" err="1" smtClean="0"/>
              <a:t>nRemoved</a:t>
            </a:r>
            <a:r>
              <a:rPr lang="en-US" sz="2000" dirty="0" smtClean="0"/>
              <a:t>" : 1 })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Delete </a:t>
            </a:r>
            <a:r>
              <a:rPr lang="en-US" sz="2000" dirty="0" smtClean="0"/>
              <a:t>a </a:t>
            </a:r>
            <a:r>
              <a:rPr lang="en-US" sz="2000" dirty="0" err="1" smtClean="0"/>
              <a:t>partcular</a:t>
            </a:r>
            <a:r>
              <a:rPr lang="en-US" sz="2000" dirty="0" smtClean="0"/>
              <a:t> </a:t>
            </a:r>
            <a:r>
              <a:rPr lang="en-US" sz="2000" dirty="0" smtClean="0"/>
              <a:t>document by specifying it as 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{</a:t>
            </a:r>
            <a:r>
              <a:rPr lang="en-US" sz="2000" dirty="0" err="1" smtClean="0"/>
              <a:t>messge</a:t>
            </a:r>
            <a:r>
              <a:rPr lang="en-US" sz="2000" dirty="0" smtClean="0"/>
              <a:t>: “</a:t>
            </a:r>
            <a:r>
              <a:rPr lang="en-US" sz="2000" dirty="0" smtClean="0"/>
              <a:t>Hello again world of MongoDB”}.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Confirm </a:t>
            </a:r>
            <a:r>
              <a:rPr lang="en-US" sz="2000" dirty="0" smtClean="0"/>
              <a:t>that the document is gone from the collection.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Session for deleting documents and collections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Regular </a:t>
            </a:r>
            <a:r>
              <a:rPr lang="en-US" sz="2000" dirty="0" smtClean="0"/>
              <a:t>expression referred to as $regex in MongoDB.</a:t>
            </a:r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db.intro.remove</a:t>
            </a:r>
            <a:r>
              <a:rPr lang="en-US" sz="2000" dirty="0" smtClean="0"/>
              <a:t>({</a:t>
            </a:r>
            <a:r>
              <a:rPr lang="en-US" sz="2000" dirty="0" err="1" smtClean="0"/>
              <a:t>messge</a:t>
            </a:r>
            <a:r>
              <a:rPr lang="en-US" sz="2000" dirty="0" smtClean="0"/>
              <a:t>:{$</a:t>
            </a:r>
            <a:r>
              <a:rPr lang="en-US" sz="2000" dirty="0" err="1" smtClean="0"/>
              <a:t>regex</a:t>
            </a:r>
            <a:r>
              <a:rPr lang="en-US" sz="2000" dirty="0" smtClean="0"/>
              <a:t>:''}})</a:t>
            </a:r>
          </a:p>
          <a:p>
            <a:r>
              <a:rPr lang="en-US" sz="2000" dirty="0" err="1" smtClean="0"/>
              <a:t>WriteResult</a:t>
            </a:r>
            <a:r>
              <a:rPr lang="en-US" sz="2000" dirty="0" smtClean="0"/>
              <a:t>({ "</a:t>
            </a:r>
            <a:r>
              <a:rPr lang="en-US" sz="2000" dirty="0" err="1" smtClean="0"/>
              <a:t>nRemoved</a:t>
            </a:r>
            <a:r>
              <a:rPr lang="en-US" sz="2000" dirty="0" smtClean="0"/>
              <a:t>" : 1 })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Confirm </a:t>
            </a:r>
            <a:r>
              <a:rPr lang="en-US" sz="2000" dirty="0" smtClean="0"/>
              <a:t>that the documents are gone from the collection:</a:t>
            </a:r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db.intro.find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 "_id" : </a:t>
            </a:r>
            <a:r>
              <a:rPr lang="en-US" sz="2000" dirty="0" err="1" smtClean="0"/>
              <a:t>ObjectId</a:t>
            </a:r>
            <a:r>
              <a:rPr lang="en-US" sz="2000" dirty="0" smtClean="0"/>
              <a:t>("5391c1e23fd5fbceeb4626d7"),</a:t>
            </a:r>
          </a:p>
          <a:p>
            <a:r>
              <a:rPr lang="en-US" sz="2000" dirty="0" smtClean="0"/>
              <a:t>... "message" : "Hello world of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" }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Empty </a:t>
            </a:r>
            <a:r>
              <a:rPr lang="en-US" sz="2000" dirty="0" smtClean="0"/>
              <a:t>an entire collection—that is, delete all the </a:t>
            </a:r>
            <a:r>
              <a:rPr lang="en-US" sz="2000" dirty="0" smtClean="0"/>
              <a:t>documents.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smtClean="0"/>
              <a:t>empty braces {} in the remove </a:t>
            </a:r>
            <a:r>
              <a:rPr lang="en-US" sz="2000" dirty="0" smtClean="0"/>
              <a:t>method.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A different version of the remove command</a:t>
            </a:r>
            <a:endParaRPr lang="en-US" sz="3200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figure below: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 smtClean="0"/>
              <a:t>document has two attributes: author and books.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 smtClean="0"/>
              <a:t>subdocument has two attributes: title and year.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 </a:t>
            </a:r>
            <a:r>
              <a:rPr lang="en-US" sz="2000" dirty="0" smtClean="0"/>
              <a:t>not need to create the entire structure of the collection.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Modeling a </a:t>
            </a:r>
            <a:r>
              <a:rPr lang="en-US" b="1" dirty="0" err="1" smtClean="0"/>
              <a:t>NoSQL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1669"/>
            <a:ext cx="4343400" cy="30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Update </a:t>
            </a:r>
            <a:r>
              <a:rPr lang="en-US" sz="2000" dirty="0" smtClean="0"/>
              <a:t>an existing document with a method called update().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method needs at least two parameters: a query to identify the document and the updated document.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Implementation of the database model using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99" y="3355846"/>
            <a:ext cx="3699101" cy="29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</a:t>
            </a:r>
            <a:r>
              <a:rPr lang="en-US" sz="2000" dirty="0" smtClean="0"/>
              <a:t>() method </a:t>
            </a:r>
            <a:r>
              <a:rPr lang="en-US" sz="2000" dirty="0" smtClean="0"/>
              <a:t>used to </a:t>
            </a:r>
            <a:r>
              <a:rPr lang="en-US" sz="2000" dirty="0" smtClean="0"/>
              <a:t>verify that the document is as we wanted it to be.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update() command can build on the existing record instead of specifying a complete new copy of the </a:t>
            </a:r>
            <a:r>
              <a:rPr lang="en-US" sz="2000" dirty="0" smtClean="0"/>
              <a:t>record.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Pushing documents in an array in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32" y="3595904"/>
            <a:ext cx="4735435" cy="26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18451</TotalTime>
  <Words>1920</Words>
  <Application>Microsoft Office PowerPoint</Application>
  <PresentationFormat>On-screen Show (4:3)</PresentationFormat>
  <Paragraphs>201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Constantia</vt:lpstr>
      <vt:lpstr>TimesLTStd-Roman</vt:lpstr>
      <vt:lpstr>Verdana</vt:lpstr>
      <vt:lpstr>Wingdings 2</vt:lpstr>
      <vt:lpstr>Flow</vt:lpstr>
      <vt:lpstr>Chapter 9 </vt:lpstr>
      <vt:lpstr>Learning objectives</vt:lpstr>
      <vt:lpstr>Emergence of NoSQL database models</vt:lpstr>
      <vt:lpstr>Introduction to MongoDB</vt:lpstr>
      <vt:lpstr>Session for deleting documents and collections</vt:lpstr>
      <vt:lpstr>A different version of the remove command</vt:lpstr>
      <vt:lpstr>Modeling a NoSQL database</vt:lpstr>
      <vt:lpstr>Implementation of the database model using MongoDB</vt:lpstr>
      <vt:lpstr>Pushing documents in an array in MongoDB</vt:lpstr>
      <vt:lpstr>Aspects of the find() method</vt:lpstr>
      <vt:lpstr>Modeling a NoSQL database for the Thyroid app</vt:lpstr>
      <vt:lpstr>Users collection stored in our MongoDB database</vt:lpstr>
      <vt:lpstr>Launching the MongoDB server for the Thyroid app</vt:lpstr>
      <vt:lpstr>Launching the MongoDB server for the Thyroid app (cont’d)</vt:lpstr>
      <vt:lpstr>Saving a new user on the MongoDB server for the Thyroid app</vt:lpstr>
      <vt:lpstr>Saving a new user on the MongoDB server for the Thyroid app (cont’d)</vt:lpstr>
      <vt:lpstr>Processing login with the MongoDB server for the Thyroid app</vt:lpstr>
      <vt:lpstr>Updating user data in the MongoDB server for the Thyroid app</vt:lpstr>
      <vt:lpstr>Updating user data in the MongoDB server for the Thyroid app (cont’d)</vt:lpstr>
      <vt:lpstr>Downloading records from the MongoDB server for the Thyroid app</vt:lpstr>
      <vt:lpstr>Downloading records from the MongoDB server for the Thyroid app (cont’d)</vt:lpstr>
      <vt:lpstr>Uploading records to the MongoDB server for the Thyroid app</vt:lpstr>
      <vt:lpstr>Uploading records to the MongoDB server for the Thyroid app (cont’d)</vt:lpstr>
      <vt:lpstr>Uploading records to the MongoDB server for the Thyroid app (cont’d)</vt:lpstr>
      <vt:lpstr>Quick facts/buzzwords</vt:lpstr>
      <vt:lpstr>Quick facts/buzzwords (cont’d)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2053</cp:revision>
  <dcterms:created xsi:type="dcterms:W3CDTF">2013-10-11T17:23:38Z</dcterms:created>
  <dcterms:modified xsi:type="dcterms:W3CDTF">2016-01-05T15:35:31Z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