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80" r:id="rId24"/>
    <p:sldId id="276" r:id="rId25"/>
    <p:sldId id="282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69" y="1752600"/>
            <a:ext cx="41148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322618" y="2659278"/>
            <a:ext cx="4591951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 smtClean="0"/>
              <a:t>  Using a relational database server for sharing and storing information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User (email address)</a:t>
            </a:r>
          </a:p>
          <a:p>
            <a:r>
              <a:rPr lang="en-US" sz="2000" dirty="0" smtClean="0"/>
              <a:t>2. Date of test</a:t>
            </a:r>
          </a:p>
          <a:p>
            <a:r>
              <a:rPr lang="en-US" sz="2000" dirty="0" smtClean="0"/>
              <a:t>3. TSH</a:t>
            </a:r>
          </a:p>
          <a:p>
            <a:r>
              <a:rPr lang="en-US" sz="2000" dirty="0" smtClean="0"/>
              <a:t>4. </a:t>
            </a:r>
            <a:r>
              <a:rPr lang="en-US" sz="2000" dirty="0" err="1" smtClean="0"/>
              <a:t>Tg</a:t>
            </a:r>
            <a:endParaRPr lang="en-US" sz="2000" dirty="0" smtClean="0"/>
          </a:p>
          <a:p>
            <a:r>
              <a:rPr lang="en-US" sz="2000" dirty="0" smtClean="0"/>
              <a:t>5. </a:t>
            </a:r>
            <a:r>
              <a:rPr lang="en-US" sz="2000" dirty="0" err="1" smtClean="0"/>
              <a:t>Synthroid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dirty="0" smtClean="0"/>
              <a:t>Add one more table to store our Records consisting of the following attributes</a:t>
            </a:r>
            <a:endParaRPr lang="en-US" sz="30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manipulation SQL commands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747962"/>
            <a:ext cx="6877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Insertion </a:t>
            </a:r>
            <a:r>
              <a:rPr lang="en-US" sz="2000" dirty="0" smtClean="0"/>
              <a:t>of a record in the Records table from our database using the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 interface.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Insertion of a record in the Records table from </a:t>
            </a:r>
            <a:r>
              <a:rPr lang="en-US" b="1" dirty="0" smtClean="0"/>
              <a:t>our database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942792"/>
            <a:ext cx="4133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INSERT command can be used to insert a large number of records in our database even from a text file in comma separated value (CSV) format.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LOAD </a:t>
            </a:r>
            <a:r>
              <a:rPr lang="en-US" sz="2000" dirty="0" smtClean="0"/>
              <a:t>DATA: another SQL command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Results of inserting records using </a:t>
            </a:r>
            <a:r>
              <a:rPr lang="en-US" sz="3200" b="1" dirty="0" err="1" smtClean="0"/>
              <a:t>phpMyAdmin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93" y="3485502"/>
            <a:ext cx="3567113" cy="2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The general format of the UPDATE operation:</a:t>
            </a:r>
          </a:p>
          <a:p>
            <a:endParaRPr lang="en-US" sz="2000" dirty="0" smtClean="0"/>
          </a:p>
          <a:p>
            <a:r>
              <a:rPr lang="en-US" sz="2000" dirty="0" smtClean="0"/>
              <a:t>UPDATE </a:t>
            </a:r>
            <a:r>
              <a:rPr lang="en-US" sz="2000" i="1" dirty="0" err="1" smtClean="0"/>
              <a:t>table_reference</a:t>
            </a:r>
            <a:endParaRPr lang="en-US" sz="2000" i="1" dirty="0" smtClean="0"/>
          </a:p>
          <a:p>
            <a:r>
              <a:rPr lang="en-US" sz="2000" dirty="0" smtClean="0"/>
              <a:t>SET </a:t>
            </a:r>
            <a:r>
              <a:rPr lang="en-US" sz="2000" i="1" dirty="0" smtClean="0"/>
              <a:t>col_name1=value</a:t>
            </a:r>
            <a:endParaRPr lang="en-US" sz="2000" i="1" dirty="0" smtClean="0"/>
          </a:p>
          <a:p>
            <a:r>
              <a:rPr lang="en-US" sz="2000" i="1" dirty="0" smtClean="0"/>
              <a:t>col_name2=value </a:t>
            </a:r>
            <a:r>
              <a:rPr lang="en-US" sz="2000" i="1" dirty="0" smtClean="0"/>
              <a:t>...</a:t>
            </a:r>
          </a:p>
          <a:p>
            <a:r>
              <a:rPr lang="en-US" sz="2000" dirty="0" smtClean="0"/>
              <a:t>WHERE </a:t>
            </a:r>
            <a:r>
              <a:rPr lang="en-US" sz="2000" i="1" dirty="0" err="1" smtClean="0"/>
              <a:t>where_condition</a:t>
            </a:r>
            <a:endParaRPr lang="en-US" sz="2000" i="1" dirty="0" smtClean="0"/>
          </a:p>
          <a:p>
            <a:r>
              <a:rPr lang="en-US" sz="2000" dirty="0" smtClean="0"/>
              <a:t>ORDER BY ...</a:t>
            </a:r>
          </a:p>
          <a:p>
            <a:r>
              <a:rPr lang="en-US" sz="2000" dirty="0" smtClean="0"/>
              <a:t>LIMIT </a:t>
            </a:r>
            <a:r>
              <a:rPr lang="en-US" sz="2000" i="1" dirty="0" err="1" smtClean="0"/>
              <a:t>row_count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update operation along with the SQL UPDATE command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5055659"/>
            <a:ext cx="4867275" cy="12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DELETE FROM </a:t>
            </a:r>
            <a:r>
              <a:rPr lang="en-US" sz="2000" i="1" dirty="0" err="1" smtClean="0"/>
              <a:t>table_reference</a:t>
            </a:r>
            <a:endParaRPr lang="en-US" sz="2000" i="1" dirty="0" smtClean="0"/>
          </a:p>
          <a:p>
            <a:r>
              <a:rPr lang="en-US" sz="2000" dirty="0" smtClean="0"/>
              <a:t>WHERE </a:t>
            </a:r>
            <a:r>
              <a:rPr lang="en-US" sz="2000" i="1" dirty="0" err="1" smtClean="0"/>
              <a:t>where_condition</a:t>
            </a:r>
            <a:endParaRPr lang="en-US" sz="2000" i="1" dirty="0" smtClean="0"/>
          </a:p>
          <a:p>
            <a:r>
              <a:rPr lang="en-US" sz="2000" dirty="0" smtClean="0"/>
              <a:t>ORDER BY ...</a:t>
            </a:r>
          </a:p>
          <a:p>
            <a:r>
              <a:rPr lang="en-US" sz="2000" dirty="0" smtClean="0"/>
              <a:t>LIMIT </a:t>
            </a:r>
            <a:r>
              <a:rPr lang="en-US" sz="2000" i="1" dirty="0" err="1" smtClean="0"/>
              <a:t>row_count</a:t>
            </a:r>
            <a:endParaRPr lang="en-US" sz="2000" i="1" dirty="0" smtClean="0"/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SQL DELETE command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4419600"/>
            <a:ext cx="3657600" cy="1013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343400" cy="7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DELETE command can also be used for deleting multiple records by stating an appropriate condition in the WHERE clause.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TRUNCATE </a:t>
            </a:r>
            <a:r>
              <a:rPr lang="en-US" sz="2000" dirty="0" smtClean="0"/>
              <a:t>command: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empty the entire table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can be invoked by clicking on the fifth icon next to the table name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Emptying a table using </a:t>
            </a:r>
            <a:r>
              <a:rPr lang="en-US" sz="3200" b="1" dirty="0" err="1" smtClean="0"/>
              <a:t>phpMyAdmin</a:t>
            </a:r>
            <a:endParaRPr lang="en-US" sz="3200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4366419"/>
            <a:ext cx="2266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records are retrieved from a database using a SELECT statement.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 smtClean="0"/>
              <a:t>a SELECT query, the user only describes the desired result 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Commonly </a:t>
            </a:r>
            <a:r>
              <a:rPr lang="en-US" sz="2000" dirty="0" smtClean="0"/>
              <a:t>used keywords with a SELECT </a:t>
            </a:r>
            <a:r>
              <a:rPr lang="en-US" sz="2000" dirty="0" smtClean="0"/>
              <a:t>command:</a:t>
            </a:r>
            <a:endParaRPr lang="en-US" sz="2000" dirty="0" smtClean="0"/>
          </a:p>
          <a:p>
            <a:pPr lvl="1"/>
            <a:r>
              <a:rPr lang="en-US" sz="1800" dirty="0" smtClean="0"/>
              <a:t>FROM indicates from which tables the data is to be taken.</a:t>
            </a:r>
          </a:p>
          <a:p>
            <a:pPr lvl="1"/>
            <a:r>
              <a:rPr lang="en-US" sz="1800" dirty="0" smtClean="0"/>
              <a:t>WHERE specifies which rows are to be retrieved.</a:t>
            </a:r>
          </a:p>
          <a:p>
            <a:pPr lvl="1"/>
            <a:r>
              <a:rPr lang="en-US" sz="1800" dirty="0" smtClean="0"/>
              <a:t>GROUP BY is used to combine rows with related values.</a:t>
            </a:r>
          </a:p>
          <a:p>
            <a:pPr lvl="1"/>
            <a:r>
              <a:rPr lang="en-US" sz="1800" dirty="0" smtClean="0"/>
              <a:t>HAVING acts much like a WHERE, but it operates on the results of the GROUP BY.</a:t>
            </a:r>
          </a:p>
          <a:p>
            <a:pPr lvl="1"/>
            <a:r>
              <a:rPr lang="en-US" sz="1800" dirty="0" smtClean="0"/>
              <a:t>ORDER BY is used to identify which columns are used to sort the resulting data.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SELECT command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MySQL </a:t>
            </a:r>
            <a:r>
              <a:rPr lang="en-US" sz="2000" dirty="0" smtClean="0"/>
              <a:t>commands can also work from your UNIX/Linux command line by typing:</a:t>
            </a:r>
          </a:p>
          <a:p>
            <a:r>
              <a:rPr lang="en-US" sz="2000" dirty="0" smtClean="0"/>
              <a:t>                                  </a:t>
            </a:r>
            <a:r>
              <a:rPr lang="en-US" sz="2000" dirty="0" err="1" smtClean="0"/>
              <a:t>mysql</a:t>
            </a:r>
            <a:r>
              <a:rPr lang="en-US" sz="2000" dirty="0" smtClean="0"/>
              <a:t> -u username </a:t>
            </a:r>
            <a:r>
              <a:rPr lang="en-US" sz="2000" dirty="0" smtClean="0"/>
              <a:t>-p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 </a:t>
            </a:r>
            <a:r>
              <a:rPr lang="en-US" sz="2000" dirty="0" smtClean="0"/>
              <a:t>the USE command to change to the database.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smtClean="0"/>
              <a:t>the SHOW TABLES command to get the list of the tables in the database.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Couple </a:t>
            </a:r>
            <a:r>
              <a:rPr lang="en-US" sz="2000" dirty="0" smtClean="0"/>
              <a:t>of simple executions of the SELECT command</a:t>
            </a:r>
          </a:p>
          <a:p>
            <a:r>
              <a:rPr lang="en-US" sz="2000" dirty="0" smtClean="0"/>
              <a:t>                                SELECT * FROM records;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SELECT command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database server of the MySQL-based Thyroid app is launched with the </a:t>
            </a:r>
            <a:r>
              <a:rPr lang="en-US" sz="2000" dirty="0" smtClean="0"/>
              <a:t>command </a:t>
            </a:r>
            <a:r>
              <a:rPr lang="en-US" sz="2000" dirty="0" smtClean="0"/>
              <a:t>node server.js.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File contains all of our database server program that will handle all the requests.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Launching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66715"/>
            <a:ext cx="3340007" cy="27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What are relational databases</a:t>
            </a:r>
          </a:p>
          <a:p>
            <a:r>
              <a:rPr lang="en-US" sz="2000" dirty="0" smtClean="0"/>
              <a:t>2. How to create tables in a relational database</a:t>
            </a:r>
          </a:p>
          <a:p>
            <a:r>
              <a:rPr lang="en-US" sz="2000" dirty="0" smtClean="0"/>
              <a:t>3. How to insert/delete/update records in a relational table</a:t>
            </a:r>
          </a:p>
          <a:p>
            <a:r>
              <a:rPr lang="en-US" sz="2000" dirty="0" smtClean="0"/>
              <a:t>4. How to connect to a relational database server using node.js</a:t>
            </a:r>
          </a:p>
          <a:p>
            <a:r>
              <a:rPr lang="en-US" sz="2000" dirty="0" smtClean="0"/>
              <a:t>5. How to manipulate relational database using node.js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Express </a:t>
            </a:r>
            <a:r>
              <a:rPr lang="en-US" sz="2000" dirty="0" smtClean="0"/>
              <a:t>is required on the database server to handle POST and GET requests from the browser.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mysql</a:t>
            </a:r>
            <a:r>
              <a:rPr lang="en-US" sz="2000" dirty="0" smtClean="0"/>
              <a:t> module will help us communicate with the </a:t>
            </a:r>
            <a:r>
              <a:rPr lang="en-US" sz="2000" dirty="0" err="1" smtClean="0"/>
              <a:t>mysql</a:t>
            </a:r>
            <a:r>
              <a:rPr lang="en-US" sz="2000" dirty="0" smtClean="0"/>
              <a:t>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an object called database that is created using the call to the method </a:t>
            </a:r>
            <a:r>
              <a:rPr lang="en-US" sz="2000" dirty="0" err="1" smtClean="0"/>
              <a:t>mysql.createConnection</a:t>
            </a:r>
            <a:r>
              <a:rPr lang="en-US" sz="2000" dirty="0" smtClean="0"/>
              <a:t>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method receives a JSON object with the following </a:t>
            </a:r>
            <a:r>
              <a:rPr lang="en-US" sz="2000" dirty="0" smtClean="0"/>
              <a:t>fields:</a:t>
            </a:r>
            <a:endParaRPr lang="en-US" sz="2000" dirty="0" smtClean="0"/>
          </a:p>
          <a:p>
            <a:pPr lvl="1"/>
            <a:r>
              <a:rPr lang="en-US" sz="2000" dirty="0" smtClean="0"/>
              <a:t>host</a:t>
            </a:r>
          </a:p>
          <a:p>
            <a:pPr lvl="1"/>
            <a:r>
              <a:rPr lang="en-US" sz="2000" dirty="0" smtClean="0"/>
              <a:t>user</a:t>
            </a:r>
          </a:p>
          <a:p>
            <a:pPr lvl="1"/>
            <a:r>
              <a:rPr lang="en-US" sz="2000" dirty="0" smtClean="0"/>
              <a:t>password</a:t>
            </a:r>
          </a:p>
          <a:p>
            <a:pPr lvl="1"/>
            <a:r>
              <a:rPr lang="en-US" sz="2000" dirty="0" smtClean="0"/>
              <a:t>database</a:t>
            </a:r>
          </a:p>
          <a:p>
            <a:pPr lvl="1"/>
            <a:r>
              <a:rPr lang="en-US" sz="2000" dirty="0" err="1" smtClean="0"/>
              <a:t>connectTimeout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Launching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app.post</a:t>
            </a:r>
            <a:r>
              <a:rPr lang="en-US" sz="1800" dirty="0" smtClean="0"/>
              <a:t>() method receives two parameters: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request ‘/</a:t>
            </a:r>
            <a:r>
              <a:rPr lang="en-US" sz="1800" dirty="0" err="1" smtClean="0"/>
              <a:t>saveNewUser</a:t>
            </a:r>
            <a:r>
              <a:rPr lang="en-US" sz="1800" dirty="0" smtClean="0"/>
              <a:t>’ that will be handled by the server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anonymous </a:t>
            </a:r>
            <a:r>
              <a:rPr lang="en-US" sz="1800" dirty="0" smtClean="0"/>
              <a:t>function that contains the rest of the </a:t>
            </a:r>
            <a:r>
              <a:rPr lang="en-US" sz="1800" dirty="0" smtClean="0"/>
              <a:t>code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an SQL </a:t>
            </a:r>
            <a:r>
              <a:rPr lang="en-US" sz="1800" dirty="0" smtClean="0"/>
              <a:t>INSERT </a:t>
            </a:r>
            <a:r>
              <a:rPr lang="en-US" sz="1800" dirty="0" smtClean="0"/>
              <a:t>query using </a:t>
            </a:r>
            <a:r>
              <a:rPr lang="en-US" sz="1800" dirty="0" smtClean="0"/>
              <a:t>the method </a:t>
            </a:r>
            <a:r>
              <a:rPr lang="en-US" sz="1800" dirty="0" err="1" smtClean="0"/>
              <a:t>database.query</a:t>
            </a:r>
            <a:r>
              <a:rPr lang="en-US" sz="1800" dirty="0" smtClean="0"/>
              <a:t>()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Saving a new user on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1576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</a:t>
            </a:r>
            <a:r>
              <a:rPr lang="en-US" sz="1800" dirty="0" smtClean="0"/>
              <a:t>for processing </a:t>
            </a:r>
            <a:r>
              <a:rPr lang="en-US" sz="1800" dirty="0" smtClean="0"/>
              <a:t>login request is shown below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app.post</a:t>
            </a:r>
            <a:r>
              <a:rPr lang="en-US" sz="1800" dirty="0"/>
              <a:t>() method receives two parameters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request ‘/login’ that will be handled by the </a:t>
            </a:r>
            <a:r>
              <a:rPr lang="en-US" sz="1800" dirty="0" smtClean="0"/>
              <a:t>server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anonymous function that contains the rest of the code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T</a:t>
            </a:r>
            <a:r>
              <a:rPr lang="en-US" sz="1500" dirty="0" smtClean="0"/>
              <a:t>he </a:t>
            </a:r>
            <a:r>
              <a:rPr lang="en-US" sz="1500" dirty="0" smtClean="0"/>
              <a:t>request that is received by the post() method and the response that will be returned.</a:t>
            </a:r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Processing login with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66" y="3540918"/>
            <a:ext cx="3390968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code for processing </a:t>
            </a:r>
            <a:r>
              <a:rPr lang="en-US" sz="2000" dirty="0" err="1" smtClean="0"/>
              <a:t>updateUser</a:t>
            </a:r>
            <a:r>
              <a:rPr lang="en-US" sz="2000" dirty="0" smtClean="0"/>
              <a:t> </a:t>
            </a:r>
            <a:r>
              <a:rPr lang="en-US" sz="2000" dirty="0" smtClean="0"/>
              <a:t>request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 err="1" smtClean="0"/>
              <a:t>app.post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Updating user data in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73" y="2947194"/>
            <a:ext cx="3568554" cy="3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err="1" smtClean="0"/>
              <a:t>getRecords</a:t>
            </a:r>
            <a:r>
              <a:rPr lang="en-US" sz="2000" dirty="0" smtClean="0"/>
              <a:t> request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Downloading records from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667000"/>
            <a:ext cx="4629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Processing </a:t>
            </a:r>
            <a:r>
              <a:rPr lang="en-US" sz="2000" dirty="0" smtClean="0"/>
              <a:t>a </a:t>
            </a:r>
            <a:r>
              <a:rPr lang="en-US" sz="2000" dirty="0" err="1" smtClean="0"/>
              <a:t>syncRecords</a:t>
            </a:r>
            <a:r>
              <a:rPr lang="en-US" sz="2000" dirty="0" smtClean="0"/>
              <a:t>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app.post</a:t>
            </a:r>
            <a:r>
              <a:rPr lang="en-US" sz="2000" dirty="0"/>
              <a:t>() method receives two </a:t>
            </a:r>
            <a:r>
              <a:rPr lang="en-US" sz="2000" dirty="0" smtClean="0"/>
              <a:t>parameters: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request </a:t>
            </a:r>
            <a:r>
              <a:rPr lang="en-US" sz="2000" dirty="0" smtClean="0"/>
              <a:t>‘/</a:t>
            </a:r>
            <a:r>
              <a:rPr lang="en-US" sz="2000" dirty="0" err="1" smtClean="0"/>
              <a:t>syncRecords</a:t>
            </a:r>
            <a:r>
              <a:rPr lang="en-US" sz="2000" dirty="0" smtClean="0"/>
              <a:t>’ that will be handled by the server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anonymous function that contains the rest of the </a:t>
            </a:r>
            <a:r>
              <a:rPr lang="en-US" sz="2000" dirty="0" smtClean="0"/>
              <a:t>code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1700" dirty="0"/>
              <a:t>T</a:t>
            </a:r>
            <a:r>
              <a:rPr lang="en-US" sz="1700" dirty="0" smtClean="0"/>
              <a:t>he </a:t>
            </a:r>
            <a:r>
              <a:rPr lang="en-US" sz="1700" dirty="0" smtClean="0"/>
              <a:t>request that is received by the post() method and the response that will be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Delete </a:t>
            </a:r>
            <a:r>
              <a:rPr lang="en-US" sz="2000" dirty="0" smtClean="0"/>
              <a:t>all the existing records for the user using the method </a:t>
            </a:r>
            <a:r>
              <a:rPr lang="en-US" sz="2000" dirty="0" err="1" smtClean="0"/>
              <a:t>database.query</a:t>
            </a:r>
            <a:r>
              <a:rPr lang="en-US" sz="2000" dirty="0" smtClean="0"/>
              <a:t>().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smtClean="0"/>
              <a:t>the new records received through the array </a:t>
            </a:r>
            <a:r>
              <a:rPr lang="en-US" sz="2000" dirty="0" err="1" smtClean="0"/>
              <a:t>recordsToSave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an SQL INSERT query using the method </a:t>
            </a:r>
            <a:r>
              <a:rPr lang="en-US" sz="2000" dirty="0" err="1" smtClean="0"/>
              <a:t>database.query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Uploading records to the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7810500" cy="5029200"/>
          </a:xfrm>
        </p:spPr>
        <p:txBody>
          <a:bodyPr/>
          <a:lstStyle/>
          <a:p>
            <a:r>
              <a:rPr lang="en-US" sz="2000" dirty="0" smtClean="0"/>
              <a:t>Relational database model</a:t>
            </a:r>
          </a:p>
          <a:p>
            <a:r>
              <a:rPr lang="en-US" sz="2000" dirty="0" err="1" smtClean="0"/>
              <a:t>MySQL</a:t>
            </a:r>
            <a:endParaRPr lang="en-US" sz="2000" dirty="0" smtClean="0"/>
          </a:p>
          <a:p>
            <a:r>
              <a:rPr lang="en-US" sz="2000" dirty="0" err="1" smtClean="0"/>
              <a:t>mysql</a:t>
            </a:r>
            <a:endParaRPr lang="en-US" sz="2000" dirty="0" smtClean="0"/>
          </a:p>
          <a:p>
            <a:r>
              <a:rPr lang="en-US" sz="2000" dirty="0" smtClean="0"/>
              <a:t>use</a:t>
            </a:r>
          </a:p>
          <a:p>
            <a:r>
              <a:rPr lang="en-US" sz="2000" dirty="0" smtClean="0"/>
              <a:t>show tables</a:t>
            </a:r>
          </a:p>
          <a:p>
            <a:r>
              <a:rPr lang="en-US" sz="2000" dirty="0" smtClean="0"/>
              <a:t>describe</a:t>
            </a:r>
          </a:p>
          <a:p>
            <a:r>
              <a:rPr lang="en-US" sz="2000" dirty="0" smtClean="0"/>
              <a:t>INSERT</a:t>
            </a:r>
          </a:p>
          <a:p>
            <a:r>
              <a:rPr lang="en-US" sz="2000" dirty="0" smtClean="0"/>
              <a:t>UPDATE</a:t>
            </a:r>
          </a:p>
          <a:p>
            <a:r>
              <a:rPr lang="en-US" sz="2000" dirty="0" smtClean="0"/>
              <a:t>DELETE</a:t>
            </a:r>
          </a:p>
          <a:p>
            <a:r>
              <a:rPr lang="en-US" sz="2000" dirty="0" smtClean="0"/>
              <a:t>SELECT</a:t>
            </a:r>
          </a:p>
          <a:p>
            <a:r>
              <a:rPr lang="en-US" sz="2000" dirty="0" smtClean="0"/>
              <a:t>TRUNCATE</a:t>
            </a:r>
          </a:p>
          <a:p>
            <a:r>
              <a:rPr lang="en-US" sz="2000" dirty="0" smtClean="0"/>
              <a:t>DROP</a:t>
            </a:r>
          </a:p>
          <a:p>
            <a:r>
              <a:rPr lang="en-US" sz="2000" dirty="0" smtClean="0"/>
              <a:t>CORS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2095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Database </a:t>
            </a:r>
            <a:r>
              <a:rPr lang="en-US" sz="2000" dirty="0" smtClean="0"/>
              <a:t>model: defines the structure and operations that will be performed on a database.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Relational </a:t>
            </a:r>
            <a:r>
              <a:rPr lang="en-US" sz="2000" dirty="0" smtClean="0"/>
              <a:t>database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Relational databases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table consists of fourteen attributes/columns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is a</a:t>
            </a:r>
            <a:r>
              <a:rPr lang="en-US" sz="2000" dirty="0" smtClean="0"/>
              <a:t> </a:t>
            </a:r>
            <a:r>
              <a:rPr lang="en-US" sz="2000" dirty="0" smtClean="0"/>
              <a:t>row/record for each blood test completed for the patients.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Modeling a relational database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740336"/>
            <a:ext cx="4876800" cy="3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Structured Query Language (SQL)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Used for manipulation </a:t>
            </a:r>
            <a:r>
              <a:rPr lang="en-US" sz="1800" dirty="0" smtClean="0"/>
              <a:t>and retrieval of data in the relational database world.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Various categories</a:t>
            </a:r>
          </a:p>
          <a:p>
            <a:pPr lvl="1"/>
            <a:r>
              <a:rPr lang="en-US" sz="1800" dirty="0" smtClean="0"/>
              <a:t>Definition: For managing the structure of the database</a:t>
            </a:r>
          </a:p>
          <a:p>
            <a:pPr lvl="1"/>
            <a:r>
              <a:rPr lang="en-US" sz="1800" dirty="0" smtClean="0"/>
              <a:t>Retrieval: Most frequently used function to extract data from the database</a:t>
            </a:r>
          </a:p>
          <a:p>
            <a:pPr lvl="1"/>
            <a:r>
              <a:rPr lang="en-US" sz="1800" dirty="0" smtClean="0"/>
              <a:t>Manipulation: Adding, deleting or modifying data in the database</a:t>
            </a:r>
          </a:p>
          <a:p>
            <a:pPr lvl="1"/>
            <a:r>
              <a:rPr lang="en-US" sz="1800" dirty="0" smtClean="0"/>
              <a:t>Control: To manage access to the database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2000" dirty="0" smtClean="0"/>
              <a:t>Graphical user interface (GUI) and command line interface (CLI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MySQL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SQL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Creating the User table using </a:t>
            </a:r>
            <a:r>
              <a:rPr lang="en-US" b="1" dirty="0" err="1" smtClean="0"/>
              <a:t>phpMyAdmin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0" y="2895600"/>
            <a:ext cx="6829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/>
              <a:t>more detailed list can be found at www.mysql.com.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Common data types in SQL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971800"/>
            <a:ext cx="5505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complete </a:t>
            </a:r>
            <a:r>
              <a:rPr lang="en-US" sz="2000" dirty="0" smtClean="0"/>
              <a:t>structure of the </a:t>
            </a:r>
            <a:r>
              <a:rPr lang="en-US" sz="2000" dirty="0" smtClean="0"/>
              <a:t>table is shown below.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Describes </a:t>
            </a:r>
            <a:r>
              <a:rPr lang="en-US" sz="2000" dirty="0" smtClean="0"/>
              <a:t>the primary and unique keys as well as other indexed attributes.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figure also shows the query in SQL that was used to create the table.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Results of creating the User table using </a:t>
            </a:r>
            <a:r>
              <a:rPr lang="en-US" b="1" dirty="0" err="1" smtClean="0"/>
              <a:t>phpMyAdmin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814762"/>
            <a:ext cx="6810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command.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SQL command for creating the User table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883693"/>
            <a:ext cx="550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19112</TotalTime>
  <Words>1747</Words>
  <Application>Microsoft Office PowerPoint</Application>
  <PresentationFormat>On-screen Show (4:3)</PresentationFormat>
  <Paragraphs>191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Constantia</vt:lpstr>
      <vt:lpstr>Verdana</vt:lpstr>
      <vt:lpstr>Wingdings 2</vt:lpstr>
      <vt:lpstr>Flow</vt:lpstr>
      <vt:lpstr>Chapter 10 </vt:lpstr>
      <vt:lpstr>Learning objectives</vt:lpstr>
      <vt:lpstr>Relational databases</vt:lpstr>
      <vt:lpstr>Modeling a relational database</vt:lpstr>
      <vt:lpstr>SQL</vt:lpstr>
      <vt:lpstr>Creating the User table using phpMyAdmin</vt:lpstr>
      <vt:lpstr>Common data types in SQL</vt:lpstr>
      <vt:lpstr>Results of creating the User table using phpMyAdmin</vt:lpstr>
      <vt:lpstr>SQL command for creating the User table</vt:lpstr>
      <vt:lpstr>Add one more table to store our Records consisting of the following attributes</vt:lpstr>
      <vt:lpstr>Data manipulation SQL commands</vt:lpstr>
      <vt:lpstr>Insertion of a record in the Records table from our database</vt:lpstr>
      <vt:lpstr>Results of inserting records using phpMyAdmin</vt:lpstr>
      <vt:lpstr>update operation along with the SQL UPDATE command</vt:lpstr>
      <vt:lpstr>SQL DELETE command</vt:lpstr>
      <vt:lpstr>Emptying a table using phpMyAdmin</vt:lpstr>
      <vt:lpstr>SELECT command</vt:lpstr>
      <vt:lpstr>SELECT command (cont’d)</vt:lpstr>
      <vt:lpstr>Launching the MySQL server for the Thyroid app</vt:lpstr>
      <vt:lpstr>Launching the MySQL server for the Thyroid app (cont’d)</vt:lpstr>
      <vt:lpstr>Saving a new user on the MySQL server for the Thyroid app</vt:lpstr>
      <vt:lpstr>Processing login with the MySQL server for the Thyroid app</vt:lpstr>
      <vt:lpstr>Updating user data in the MySQL server for the Thyroid app</vt:lpstr>
      <vt:lpstr>Downloading records from the MySQL server for the Thyroid app</vt:lpstr>
      <vt:lpstr>Uploading records to the MySQL server for the Thyroid app</vt:lpstr>
      <vt:lpstr>Quick facts/buzzwords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2025</cp:revision>
  <dcterms:created xsi:type="dcterms:W3CDTF">2013-10-11T17:23:38Z</dcterms:created>
  <dcterms:modified xsi:type="dcterms:W3CDTF">2016-01-27T15:32:42Z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