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ftel, Mona D" initials="ZMD"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2" d="100"/>
          <a:sy n="92" d="100"/>
        </p:scale>
        <p:origin x="942" y="90"/>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D4A66-4E06-4F80-804F-A964EB6C0D0A}" type="datetimeFigureOut">
              <a:rPr lang="en-US" smtClean="0"/>
              <a:pPr/>
              <a:t>1/27/2016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340500-23C6-45C7-9626-EF17B47CA0A2}" type="slidenum">
              <a:rPr lang="en-US" smtClean="0"/>
              <a:pPr/>
              <a:t>‹#›</a:t>
            </a:fld>
            <a:endParaRPr lang="en-US" dirty="0"/>
          </a:p>
        </p:txBody>
      </p:sp>
    </p:spTree>
    <p:extLst>
      <p:ext uri="{BB962C8B-B14F-4D97-AF65-F5344CB8AC3E}">
        <p14:creationId xmlns:p14="http://schemas.microsoft.com/office/powerpoint/2010/main" val="2547472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46D3D-12D9-42A1-A359-88470FD6EB52}" type="datetimeFigureOut">
              <a:rPr lang="en-US" smtClean="0"/>
              <a:pPr/>
              <a:t>1/27/2016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8331F-8B33-4884-9995-3C14B2EEB352}" type="slidenum">
              <a:rPr lang="en-US" smtClean="0"/>
              <a:pPr/>
              <a:t>‹#›</a:t>
            </a:fld>
            <a:endParaRPr lang="en-US" dirty="0"/>
          </a:p>
        </p:txBody>
      </p:sp>
    </p:spTree>
    <p:extLst>
      <p:ext uri="{BB962C8B-B14F-4D97-AF65-F5344CB8AC3E}">
        <p14:creationId xmlns:p14="http://schemas.microsoft.com/office/powerpoint/2010/main" val="105358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58331F-8B33-4884-9995-3C14B2EEB352}" type="slidenum">
              <a:rPr lang="en-US" smtClean="0"/>
              <a:pPr/>
              <a:t>1</a:t>
            </a:fld>
            <a:endParaRPr lang="en-US" dirty="0"/>
          </a:p>
        </p:txBody>
      </p:sp>
    </p:spTree>
    <p:extLst>
      <p:ext uri="{BB962C8B-B14F-4D97-AF65-F5344CB8AC3E}">
        <p14:creationId xmlns:p14="http://schemas.microsoft.com/office/powerpoint/2010/main" val="3623211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Slide Number Placeholder 26"/>
          <p:cNvSpPr>
            <a:spLocks noGrp="1"/>
          </p:cNvSpPr>
          <p:nvPr>
            <p:ph type="sldNum" sz="quarter" idx="12"/>
          </p:nvPr>
        </p:nvSpPr>
        <p:spPr/>
        <p:txBody>
          <a:bodyPr/>
          <a:lstStyle/>
          <a:p>
            <a:fld id="{122D24B2-5D52-46F7-B915-67CABB3AD0CF}" type="slidenum">
              <a:rPr lang="en-US" smtClean="0"/>
              <a:pPr/>
              <a:t>‹#›</a:t>
            </a:fld>
            <a:endParaRPr lang="en-US" dirty="0"/>
          </a:p>
        </p:txBody>
      </p:sp>
      <p:pic>
        <p:nvPicPr>
          <p:cNvPr id="8" name="Picture 10" descr="CL_Logo_RGB_JPG.jpg"/>
          <p:cNvPicPr>
            <a:picLocks noChangeAspect="1"/>
          </p:cNvPicPr>
          <p:nvPr userDrawn="1"/>
        </p:nvPicPr>
        <p:blipFill>
          <a:blip r:embed="rId2" cstate="print"/>
          <a:srcRect/>
          <a:stretch>
            <a:fillRect/>
          </a:stretch>
        </p:blipFill>
        <p:spPr bwMode="auto">
          <a:xfrm>
            <a:off x="0" y="6291263"/>
            <a:ext cx="1295400" cy="566737"/>
          </a:xfrm>
          <a:prstGeom prst="rect">
            <a:avLst/>
          </a:prstGeom>
          <a:noFill/>
          <a:ln w="9525">
            <a:noFill/>
            <a:miter lim="800000"/>
            <a:headEnd/>
            <a:tailEnd/>
          </a:ln>
        </p:spPr>
      </p:pic>
      <p:sp>
        <p:nvSpPr>
          <p:cNvPr id="10" name="Footer Placeholder 8"/>
          <p:cNvSpPr>
            <a:spLocks noGrp="1"/>
          </p:cNvSpPr>
          <p:nvPr>
            <p:ph type="ftr" sz="quarter" idx="11"/>
          </p:nvPr>
        </p:nvSpPr>
        <p:spPr>
          <a:xfrm>
            <a:off x="2667000" y="6356350"/>
            <a:ext cx="4901161" cy="365125"/>
          </a:xfrm>
        </p:spPr>
        <p:txBody>
          <a:bodyPr/>
          <a:lstStyle/>
          <a:p>
            <a:r>
              <a:rPr lang="en-US" smtClean="0"/>
              <a:t>© 2017 Cengage Learning Engineering. All Rights Reserved. </a:t>
            </a:r>
            <a:endParaRPr lang="en-US" dirty="0"/>
          </a:p>
        </p:txBody>
      </p:sp>
      <p:sp>
        <p:nvSpPr>
          <p:cNvPr id="4" name="Text Placeholder 3"/>
          <p:cNvSpPr>
            <a:spLocks noGrp="1"/>
          </p:cNvSpPr>
          <p:nvPr>
            <p:ph type="body" sz="quarter" idx="13"/>
          </p:nvPr>
        </p:nvSpPr>
        <p:spPr>
          <a:xfrm>
            <a:off x="609600" y="2133600"/>
            <a:ext cx="7810500" cy="4157662"/>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p:txBody>
      </p:sp>
      <p:sp>
        <p:nvSpPr>
          <p:cNvPr id="6" name="Title 5"/>
          <p:cNvSpPr>
            <a:spLocks noGrp="1"/>
          </p:cNvSpPr>
          <p:nvPr>
            <p:ph type="title"/>
          </p:nvPr>
        </p:nvSpPr>
        <p:spPr>
          <a:xfrm>
            <a:off x="609600" y="1001951"/>
            <a:ext cx="7810500" cy="979250"/>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2" name="TextBox 1"/>
          <p:cNvSpPr txBox="1"/>
          <p:nvPr userDrawn="1"/>
        </p:nvSpPr>
        <p:spPr>
          <a:xfrm>
            <a:off x="0" y="0"/>
            <a:ext cx="9144000" cy="307777"/>
          </a:xfrm>
          <a:prstGeom prst="rect">
            <a:avLst/>
          </a:prstGeom>
          <a:noFill/>
        </p:spPr>
        <p:txBody>
          <a:bodyPr wrap="square" rtlCol="0">
            <a:spAutoFit/>
          </a:bodyPr>
          <a:lstStyle/>
          <a:p>
            <a:r>
              <a:rPr lang="en-US"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Lingras		</a:t>
            </a:r>
            <a:r>
              <a:rPr lang="en-US" sz="1400" baseline="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Building Cross-Platform Mobile and Web Apps for Engineers and Scientists</a:t>
            </a:r>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02E3038E-62C7-4DF2-9136-DA8ED3FF6D18}" type="datetime1">
              <a:rPr lang="en-US" smtClean="0"/>
              <a:pPr/>
              <a:t>1/27/2016</a:t>
            </a:fld>
            <a:endParaRPr lang="en-US" dirty="0"/>
          </a:p>
        </p:txBody>
      </p:sp>
      <p:sp>
        <p:nvSpPr>
          <p:cNvPr id="5" name="Footer Placeholder 4"/>
          <p:cNvSpPr>
            <a:spLocks noGrp="1"/>
          </p:cNvSpPr>
          <p:nvPr>
            <p:ph type="ftr" sz="quarter" idx="11"/>
          </p:nvPr>
        </p:nvSpPr>
        <p:spPr>
          <a:xfrm>
            <a:off x="228600" y="6526212"/>
            <a:ext cx="7162800" cy="244475"/>
          </a:xfrm>
        </p:spPr>
        <p:txBody>
          <a:bodyPr/>
          <a:lstStyle/>
          <a:p>
            <a:r>
              <a:rPr lang="en-US" smtClean="0"/>
              <a:t>© 2017 Cengage Learning Engineering. All Rights Reserved. </a:t>
            </a:r>
            <a:endParaRPr lang="en-US" dirty="0"/>
          </a:p>
        </p:txBody>
      </p:sp>
      <p:sp>
        <p:nvSpPr>
          <p:cNvPr id="6" name="Slide Number Placeholder 5"/>
          <p:cNvSpPr>
            <a:spLocks noGrp="1"/>
          </p:cNvSpPr>
          <p:nvPr>
            <p:ph type="sldNum" sz="quarter" idx="12"/>
          </p:nvPr>
        </p:nvSpPr>
        <p:spPr/>
        <p:txBody>
          <a:bodyPr/>
          <a:lstStyle/>
          <a:p>
            <a:fld id="{122D24B2-5D52-46F7-B915-67CABB3AD0CF}"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7409" y="632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22" name="Footer Placeholder 21"/>
          <p:cNvSpPr>
            <a:spLocks noGrp="1"/>
          </p:cNvSpPr>
          <p:nvPr>
            <p:ph type="ftr" sz="quarter" idx="3"/>
          </p:nvPr>
        </p:nvSpPr>
        <p:spPr>
          <a:xfrm>
            <a:off x="228600" y="6477000"/>
            <a:ext cx="7162800" cy="244475"/>
          </a:xfrm>
          <a:prstGeom prst="rect">
            <a:avLst/>
          </a:prstGeom>
        </p:spPr>
        <p:txBody>
          <a:bodyPr vert="horz" lIns="0" tIns="0" rIns="0" bIns="0" anchor="b"/>
          <a:lstStyle>
            <a:lvl1pPr algn="l" eaLnBrk="1" latinLnBrk="0" hangingPunct="1">
              <a:defRPr kumimoji="0" sz="110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 2017 Cengage Learning Engineering. All Rights Reserved. </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10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fld id="{122D24B2-5D52-46F7-B915-67CABB3AD0CF}"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dk1" tx1="lt1" bg2="dk2" tx2="lt2" accent1="accent1" accent2="accent2" accent3="accent3" accent4="accent4" accent5="accent5" accent6="accent6" hlink="hlink" folHlink="folHlink"/>
  <p:sldLayoutIdLst>
    <p:sldLayoutId id="2147483757" r:id="rId1"/>
    <p:sldLayoutId id="2147483758" r:id="rId2"/>
  </p:sldLayoutIdLst>
  <p:timing>
    <p:tnLst>
      <p:par>
        <p:cTn id="1" dur="indefinite" restart="never" nodeType="tmRoot"/>
      </p:par>
    </p:tnLst>
  </p:timing>
  <p:hf hdr="0" dt="0"/>
  <p:txStyles>
    <p:titleStyle>
      <a:lvl1pPr algn="ctr" rtl="0" eaLnBrk="1" latinLnBrk="0" hangingPunct="1">
        <a:spcBef>
          <a:spcPct val="0"/>
        </a:spcBef>
        <a:buNone/>
        <a:defRPr kumimoji="0" sz="3600" b="0" kern="1200">
          <a:ln>
            <a:noFill/>
          </a:ln>
          <a:solidFill>
            <a:srgbClr val="002060"/>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rgbClr val="002060"/>
          </a:solidFill>
          <a:latin typeface="Verdana" panose="020B0604030504040204" pitchFamily="34" charset="0"/>
          <a:ea typeface="Verdana" panose="020B0604030504040204" pitchFamily="34" charset="0"/>
          <a:cs typeface="Verdana" panose="020B0604030504040204"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rgbClr val="002060"/>
          </a:solidFill>
          <a:latin typeface="Verdana" panose="020B0604030504040204" pitchFamily="34" charset="0"/>
          <a:ea typeface="Verdana" panose="020B0604030504040204" pitchFamily="34" charset="0"/>
          <a:cs typeface="Verdana" panose="020B0604030504040204"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akiestfu/Snap.j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40.184.132.239:808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esri.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8755" y="1752600"/>
            <a:ext cx="3698748" cy="914400"/>
          </a:xfrm>
          <a:prstGeom prst="rect">
            <a:avLst/>
          </a:prstGeom>
        </p:spPr>
        <p:txBody>
          <a:bodyPr>
            <a:noAutofit/>
          </a:bodyPr>
          <a:lstStyle/>
          <a:p>
            <a:pPr algn="ctr"/>
            <a:r>
              <a:rPr lang="en-US" sz="4800" dirty="0" smtClean="0">
                <a:solidFill>
                  <a:srgbClr val="002060"/>
                </a:solidFill>
                <a:effectLst/>
                <a:latin typeface="Verdana" panose="020B0604030504040204" pitchFamily="34" charset="0"/>
                <a:cs typeface="Verdana" panose="020B0604030504040204" pitchFamily="34" charset="0"/>
              </a:rPr>
              <a:t>Chapter </a:t>
            </a:r>
            <a:r>
              <a:rPr lang="en-US" sz="4800" dirty="0" smtClean="0">
                <a:latin typeface="Verdana" panose="020B0604030504040204" pitchFamily="34" charset="0"/>
                <a:cs typeface="Verdana" panose="020B0604030504040204" pitchFamily="34" charset="0"/>
              </a:rPr>
              <a:t>11</a:t>
            </a:r>
            <a:r>
              <a:rPr lang="en-US" sz="4800" dirty="0" smtClean="0">
                <a:solidFill>
                  <a:srgbClr val="002060"/>
                </a:solidFill>
                <a:effectLst/>
                <a:latin typeface="Verdana" panose="020B0604030504040204" pitchFamily="34" charset="0"/>
                <a:cs typeface="Verdana" panose="020B0604030504040204" pitchFamily="34" charset="0"/>
              </a:rPr>
              <a:t> </a:t>
            </a:r>
            <a:endParaRPr lang="en-US" sz="4800" dirty="0">
              <a:solidFill>
                <a:srgbClr val="002060"/>
              </a:solidFill>
              <a:effectLst/>
              <a:latin typeface="Verdana" panose="020B0604030504040204" pitchFamily="34" charset="0"/>
              <a:cs typeface="Verdana" panose="020B0604030504040204" pitchFamily="34" charset="0"/>
            </a:endParaRPr>
          </a:p>
        </p:txBody>
      </p:sp>
      <p:sp>
        <p:nvSpPr>
          <p:cNvPr id="3" name="Subtitle 2"/>
          <p:cNvSpPr>
            <a:spLocks noGrp="1"/>
          </p:cNvSpPr>
          <p:nvPr>
            <p:ph type="subTitle" idx="4294967295"/>
          </p:nvPr>
        </p:nvSpPr>
        <p:spPr>
          <a:xfrm>
            <a:off x="4953000" y="2667000"/>
            <a:ext cx="3435096" cy="1752600"/>
          </a:xfrm>
          <a:prstGeom prst="rect">
            <a:avLst/>
          </a:prstGeom>
        </p:spPr>
        <p:txBody>
          <a:bodyPr>
            <a:normAutofit/>
          </a:bodyPr>
          <a:lstStyle/>
          <a:p>
            <a:pPr marL="0" indent="0" algn="ctr">
              <a:buNone/>
            </a:pPr>
            <a:r>
              <a:rPr lang="en-US" sz="3200" dirty="0" smtClean="0"/>
              <a:t>JavaScript </a:t>
            </a:r>
            <a:r>
              <a:rPr lang="en-US" sz="3200" dirty="0" err="1" smtClean="0"/>
              <a:t>templating</a:t>
            </a:r>
            <a:endParaRPr lang="en-US" sz="3200" dirty="0">
              <a:solidFill>
                <a:srgbClr val="002060"/>
              </a:solidFill>
            </a:endParaRPr>
          </a:p>
        </p:txBody>
      </p:sp>
      <p:sp>
        <p:nvSpPr>
          <p:cNvPr id="9"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
        <p:nvSpPr>
          <p:cNvPr id="8" name="Slide Number Placeholder 7"/>
          <p:cNvSpPr>
            <a:spLocks noGrp="1"/>
          </p:cNvSpPr>
          <p:nvPr>
            <p:ph type="sldNum" sz="quarter" idx="12"/>
          </p:nvPr>
        </p:nvSpPr>
        <p:spPr/>
        <p:txBody>
          <a:bodyPr/>
          <a:lstStyle/>
          <a:p>
            <a:fld id="{122D24B2-5D52-46F7-B915-67CABB3AD0CF}" type="slidenum">
              <a:rPr lang="en-US" smtClean="0">
                <a:solidFill>
                  <a:srgbClr val="002060"/>
                </a:solidFill>
              </a:rPr>
              <a:pPr/>
              <a:t>1</a:t>
            </a:fld>
            <a:endParaRPr lang="en-US" dirty="0">
              <a:solidFill>
                <a:srgbClr val="002060"/>
              </a:solidFill>
            </a:endParaRPr>
          </a:p>
        </p:txBody>
      </p:sp>
      <p:pic>
        <p:nvPicPr>
          <p:cNvPr id="7" name="Picture 10" descr="CL_Logo_RGB_JPG.jpg"/>
          <p:cNvPicPr>
            <a:picLocks noChangeAspect="1"/>
          </p:cNvPicPr>
          <p:nvPr/>
        </p:nvPicPr>
        <p:blipFill>
          <a:blip r:embed="rId3" cstate="print"/>
          <a:srcRect/>
          <a:stretch>
            <a:fillRect/>
          </a:stretch>
        </p:blipFill>
        <p:spPr bwMode="auto">
          <a:xfrm>
            <a:off x="0" y="6291263"/>
            <a:ext cx="1295400" cy="566737"/>
          </a:xfrm>
          <a:prstGeom prst="rect">
            <a:avLst/>
          </a:prstGeom>
          <a:noFill/>
          <a:ln w="9525">
            <a:noFill/>
            <a:miter lim="800000"/>
            <a:headEnd/>
            <a:tailEnd/>
          </a:ln>
        </p:spPr>
      </p:pic>
      <p:pic>
        <p:nvPicPr>
          <p:cNvPr id="4" name="Picture 3"/>
          <p:cNvPicPr>
            <a:picLocks noChangeAspect="1"/>
          </p:cNvPicPr>
          <p:nvPr/>
        </p:nvPicPr>
        <p:blipFill>
          <a:blip r:embed="rId4" cstate="print"/>
          <a:stretch>
            <a:fillRect/>
          </a:stretch>
        </p:blipFill>
        <p:spPr>
          <a:xfrm>
            <a:off x="457200" y="1050839"/>
            <a:ext cx="4057343" cy="51896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10</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The </a:t>
            </a:r>
            <a:r>
              <a:rPr lang="en-US" sz="2000" dirty="0" smtClean="0"/>
              <a:t>project is available at (</a:t>
            </a:r>
            <a:r>
              <a:rPr lang="en-US" sz="2000" dirty="0" smtClean="0">
                <a:hlinkClick r:id="rId2"/>
              </a:rPr>
              <a:t>https://github.com/jakiestfu/Snap.js/</a:t>
            </a:r>
            <a:r>
              <a:rPr lang="en-US" sz="2000" dirty="0" smtClean="0"/>
              <a:t>).</a:t>
            </a:r>
          </a:p>
          <a:p>
            <a:pPr marL="342900" indent="-342900">
              <a:buFont typeface="Arial" panose="020B0604020202020204" pitchFamily="34" charset="0"/>
              <a:buChar char="•"/>
            </a:pPr>
            <a:r>
              <a:rPr lang="en-US" sz="2000" dirty="0" smtClean="0"/>
              <a:t>The </a:t>
            </a:r>
            <a:r>
              <a:rPr lang="en-US" sz="2000" dirty="0" smtClean="0"/>
              <a:t>menu is enclosed in a &lt;div&gt; section with the class snap-drawers, </a:t>
            </a:r>
            <a:r>
              <a:rPr lang="en-US" sz="2000" dirty="0" smtClean="0"/>
              <a:t>defined </a:t>
            </a:r>
            <a:r>
              <a:rPr lang="en-US" sz="2000" dirty="0" smtClean="0"/>
              <a:t>in snap.css and is meant to contain a collection of &lt;div&gt; sections with class snap-drawer.</a:t>
            </a:r>
            <a:endParaRPr lang="en-US" sz="2000" dirty="0"/>
          </a:p>
        </p:txBody>
      </p:sp>
      <p:sp>
        <p:nvSpPr>
          <p:cNvPr id="5" name="Title 4"/>
          <p:cNvSpPr>
            <a:spLocks noGrp="1"/>
          </p:cNvSpPr>
          <p:nvPr>
            <p:ph type="title"/>
          </p:nvPr>
        </p:nvSpPr>
        <p:spPr/>
        <p:txBody>
          <a:bodyPr/>
          <a:lstStyle/>
          <a:p>
            <a:pPr algn="l"/>
            <a:r>
              <a:rPr lang="en-US" b="1" dirty="0" smtClean="0"/>
              <a:t>Iteration and arrays in Handlebars</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3"/>
          <a:stretch>
            <a:fillRect/>
          </a:stretch>
        </p:blipFill>
        <p:spPr>
          <a:xfrm>
            <a:off x="3752850" y="3512596"/>
            <a:ext cx="1524000" cy="2747493"/>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11</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Two </a:t>
            </a:r>
            <a:r>
              <a:rPr lang="en-US" sz="2000" dirty="0" smtClean="0"/>
              <a:t>sections, the first with the header “Regions” and the other with the header “Categories”.</a:t>
            </a:r>
          </a:p>
          <a:p>
            <a:pPr marL="342900" indent="-342900">
              <a:buFont typeface="Arial" panose="020B0604020202020204" pitchFamily="34" charset="0"/>
              <a:buChar char="•"/>
            </a:pPr>
            <a:r>
              <a:rPr lang="en-US" sz="2000" dirty="0" smtClean="0"/>
              <a:t>Region </a:t>
            </a:r>
            <a:r>
              <a:rPr lang="en-US" sz="2000" dirty="0" smtClean="0"/>
              <a:t>means a geographic region such as Halifax, Bedford, Dartmouth, and so on. </a:t>
            </a:r>
          </a:p>
          <a:p>
            <a:pPr marL="342900" indent="-342900">
              <a:buFont typeface="Arial" panose="020B0604020202020204" pitchFamily="34" charset="0"/>
              <a:buChar char="•"/>
            </a:pPr>
            <a:r>
              <a:rPr lang="en-US" sz="2000" dirty="0" smtClean="0"/>
              <a:t>The </a:t>
            </a:r>
            <a:r>
              <a:rPr lang="en-US" sz="2000" dirty="0" smtClean="0"/>
              <a:t>categories are based on the type of services available in the park, such as sports or water activities</a:t>
            </a:r>
            <a:r>
              <a:rPr lang="en-US" sz="2000" dirty="0" smtClean="0"/>
              <a:t>.</a:t>
            </a:r>
            <a:endParaRPr lang="en-US" sz="2000" dirty="0" smtClean="0"/>
          </a:p>
          <a:p>
            <a:pPr marL="342900" indent="-342900">
              <a:buFont typeface="Arial" panose="020B0604020202020204" pitchFamily="34" charset="0"/>
              <a:buChar char="•"/>
            </a:pPr>
            <a:r>
              <a:rPr lang="en-US" sz="2000" dirty="0" smtClean="0"/>
              <a:t>Each </a:t>
            </a:r>
            <a:r>
              <a:rPr lang="en-US" sz="2000" dirty="0" smtClean="0"/>
              <a:t>element of the array is referred to as {{this}} within the {{each}} block of our code &lt;label&gt;{{this}}&lt;/label</a:t>
            </a:r>
            <a:r>
              <a:rPr lang="en-US" sz="2000" dirty="0" smtClean="0"/>
              <a:t>}</a:t>
            </a:r>
            <a:endParaRPr lang="en-US" sz="2000" dirty="0" smtClean="0"/>
          </a:p>
          <a:p>
            <a:pPr marL="342900" indent="-342900">
              <a:buFont typeface="Arial" panose="020B0604020202020204" pitchFamily="34" charset="0"/>
              <a:buChar char="•"/>
            </a:pPr>
            <a:r>
              <a:rPr lang="en-US" sz="2000" dirty="0" smtClean="0"/>
              <a:t>{{</a:t>
            </a:r>
            <a:r>
              <a:rPr lang="en-US" sz="2000" dirty="0" err="1" smtClean="0"/>
              <a:t>addOne</a:t>
            </a:r>
            <a:r>
              <a:rPr lang="en-US" sz="2000" dirty="0" smtClean="0"/>
              <a:t> @index}} is a helper function that adds one to the index of that array element.</a:t>
            </a:r>
            <a:endParaRPr lang="en-US" sz="2000" dirty="0"/>
          </a:p>
        </p:txBody>
      </p:sp>
      <p:sp>
        <p:nvSpPr>
          <p:cNvPr id="5" name="Title 4"/>
          <p:cNvSpPr>
            <a:spLocks noGrp="1"/>
          </p:cNvSpPr>
          <p:nvPr>
            <p:ph type="title"/>
          </p:nvPr>
        </p:nvSpPr>
        <p:spPr/>
        <p:txBody>
          <a:bodyPr/>
          <a:lstStyle/>
          <a:p>
            <a:pPr algn="l"/>
            <a:r>
              <a:rPr lang="en-US" sz="3200" b="1" dirty="0" smtClean="0"/>
              <a:t>Iteration and arrays in Handlebars (cont’d)</a:t>
            </a:r>
            <a:endParaRPr lang="en-US" sz="3200"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12</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The </a:t>
            </a:r>
            <a:r>
              <a:rPr lang="en-US" sz="2000" dirty="0" smtClean="0"/>
              <a:t>screenshot of the list of results obtained by a search.</a:t>
            </a:r>
          </a:p>
          <a:p>
            <a:pPr marL="342900" indent="-342900">
              <a:buFont typeface="Arial" panose="020B0604020202020204" pitchFamily="34" charset="0"/>
              <a:buChar char="•"/>
            </a:pPr>
            <a:r>
              <a:rPr lang="en-US" sz="2000" dirty="0" smtClean="0"/>
              <a:t>Enclosed </a:t>
            </a:r>
            <a:r>
              <a:rPr lang="en-US" sz="2000" dirty="0" smtClean="0"/>
              <a:t>the entire page in a &lt;div&gt; section with id “content” and class “snap-content”.</a:t>
            </a:r>
          </a:p>
          <a:p>
            <a:pPr marL="342900" indent="-342900">
              <a:buFont typeface="Arial" panose="020B0604020202020204" pitchFamily="34" charset="0"/>
              <a:buChar char="•"/>
            </a:pPr>
            <a:r>
              <a:rPr lang="en-US" sz="2000" dirty="0" smtClean="0"/>
              <a:t>&lt;div&gt; section with class “</a:t>
            </a:r>
            <a:r>
              <a:rPr lang="en-US" sz="2000" dirty="0" err="1" smtClean="0"/>
              <a:t>jumbotron</a:t>
            </a:r>
            <a:r>
              <a:rPr lang="en-US" sz="2000" dirty="0" smtClean="0"/>
              <a:t>” to display it on a gray </a:t>
            </a:r>
            <a:r>
              <a:rPr lang="en-US" sz="2000" dirty="0" smtClean="0"/>
              <a:t>block. Iterate </a:t>
            </a:r>
            <a:r>
              <a:rPr lang="en-US" sz="2000" dirty="0" smtClean="0"/>
              <a:t>through the array using the Handlebars element:</a:t>
            </a:r>
          </a:p>
          <a:p>
            <a:r>
              <a:rPr lang="en-US" sz="2000" dirty="0" smtClean="0"/>
              <a:t>                               {{#each parks}...{{/each}}</a:t>
            </a:r>
          </a:p>
          <a:p>
            <a:pPr>
              <a:buFont typeface="Arial" pitchFamily="34" charset="0"/>
              <a:buChar char="•"/>
            </a:pPr>
            <a:endParaRPr lang="en-US" sz="2000" dirty="0"/>
          </a:p>
        </p:txBody>
      </p:sp>
      <p:sp>
        <p:nvSpPr>
          <p:cNvPr id="5" name="Title 4"/>
          <p:cNvSpPr>
            <a:spLocks noGrp="1"/>
          </p:cNvSpPr>
          <p:nvPr>
            <p:ph type="title"/>
          </p:nvPr>
        </p:nvSpPr>
        <p:spPr/>
        <p:txBody>
          <a:bodyPr/>
          <a:lstStyle/>
          <a:p>
            <a:pPr algn="l"/>
            <a:r>
              <a:rPr lang="en-US" sz="3200" b="1" dirty="0" smtClean="0"/>
              <a:t>Iteration and arrays in Handlebars (cont’d)</a:t>
            </a:r>
            <a:endParaRPr lang="en-US" sz="3200"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1219200" y="3962400"/>
            <a:ext cx="1263213" cy="2328862"/>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13</a:t>
            </a:fld>
            <a:endParaRPr lang="en-US" dirty="0"/>
          </a:p>
        </p:txBody>
      </p:sp>
      <p:sp>
        <p:nvSpPr>
          <p:cNvPr id="4" name="Text Placeholder 3"/>
          <p:cNvSpPr>
            <a:spLocks noGrp="1"/>
          </p:cNvSpPr>
          <p:nvPr>
            <p:ph type="body" sz="quarter" idx="13"/>
          </p:nvPr>
        </p:nvSpPr>
        <p:spPr>
          <a:xfrm>
            <a:off x="609600" y="2319338"/>
            <a:ext cx="7810500" cy="4157662"/>
          </a:xfrm>
        </p:spPr>
        <p:txBody>
          <a:bodyPr/>
          <a:lstStyle/>
          <a:p>
            <a:pPr marL="342900" indent="-342900">
              <a:buFont typeface="Arial" panose="020B0604020202020204" pitchFamily="34" charset="0"/>
              <a:buChar char="•"/>
            </a:pPr>
            <a:r>
              <a:rPr lang="en-US" sz="2000" dirty="0" smtClean="0"/>
              <a:t>Each </a:t>
            </a:r>
            <a:r>
              <a:rPr lang="en-US" sz="2000" dirty="0" smtClean="0"/>
              <a:t>result is enclosed in a &lt;div&gt; section with the row class from Bootstrap, which spans all 12 columns.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Features </a:t>
            </a:r>
            <a:r>
              <a:rPr lang="en-US" sz="2000" dirty="0" smtClean="0"/>
              <a:t>using the Handlebars elements {{name</a:t>
            </a:r>
            <a:r>
              <a:rPr lang="en-US" sz="2000" dirty="0" smtClean="0"/>
              <a:t>}}, {{</a:t>
            </a:r>
            <a:r>
              <a:rPr lang="en-US" sz="2000" dirty="0" err="1" smtClean="0"/>
              <a:t>location.address</a:t>
            </a:r>
            <a:r>
              <a:rPr lang="en-US" sz="2000" dirty="0" smtClean="0"/>
              <a:t>}}, {{</a:t>
            </a:r>
            <a:r>
              <a:rPr lang="en-US" sz="2000" dirty="0" err="1" smtClean="0"/>
              <a:t>formatFeatTypes</a:t>
            </a:r>
            <a:r>
              <a:rPr lang="en-US" sz="2000" dirty="0" smtClean="0"/>
              <a:t> </a:t>
            </a:r>
            <a:r>
              <a:rPr lang="en-US" sz="2000" dirty="0" err="1" smtClean="0"/>
              <a:t>featTypes</a:t>
            </a:r>
            <a:r>
              <a:rPr lang="en-US" sz="2000" dirty="0" smtClean="0"/>
              <a:t>}}, and {{distance}}.</a:t>
            </a:r>
            <a:endParaRPr lang="en-US" sz="2000" dirty="0"/>
          </a:p>
        </p:txBody>
      </p:sp>
      <p:sp>
        <p:nvSpPr>
          <p:cNvPr id="5" name="Title 4"/>
          <p:cNvSpPr>
            <a:spLocks noGrp="1"/>
          </p:cNvSpPr>
          <p:nvPr>
            <p:ph type="title"/>
          </p:nvPr>
        </p:nvSpPr>
        <p:spPr>
          <a:xfrm>
            <a:off x="609600" y="914400"/>
            <a:ext cx="7810500" cy="979250"/>
          </a:xfrm>
        </p:spPr>
        <p:txBody>
          <a:bodyPr/>
          <a:lstStyle/>
          <a:p>
            <a:pPr algn="l"/>
            <a:r>
              <a:rPr lang="en-US" b="1" dirty="0" smtClean="0"/>
              <a:t>Iteration and arrays in Handlebars (cont’d)</a:t>
            </a:r>
            <a:endParaRPr lang="en-US"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14</a:t>
            </a:fld>
            <a:endParaRPr lang="en-US" dirty="0"/>
          </a:p>
        </p:txBody>
      </p:sp>
      <p:sp>
        <p:nvSpPr>
          <p:cNvPr id="4" name="Text Placeholder 3"/>
          <p:cNvSpPr>
            <a:spLocks noGrp="1"/>
          </p:cNvSpPr>
          <p:nvPr>
            <p:ph type="body" sz="quarter" idx="13"/>
          </p:nvPr>
        </p:nvSpPr>
        <p:spPr>
          <a:xfrm>
            <a:off x="609600" y="2014538"/>
            <a:ext cx="7810500" cy="4157662"/>
          </a:xfrm>
        </p:spPr>
        <p:txBody>
          <a:bodyPr/>
          <a:lstStyle/>
          <a:p>
            <a:pPr marL="342900" indent="-342900">
              <a:buFont typeface="Arial" panose="020B0604020202020204" pitchFamily="34" charset="0"/>
              <a:buChar char="•"/>
            </a:pPr>
            <a:r>
              <a:rPr lang="en-US" sz="2000" dirty="0" smtClean="0"/>
              <a:t>Contain </a:t>
            </a:r>
            <a:r>
              <a:rPr lang="en-US" sz="2000" dirty="0" smtClean="0"/>
              <a:t>the entire page in a &lt;div&gt; section with id “content” and the class “</a:t>
            </a:r>
            <a:r>
              <a:rPr lang="en-US" sz="2000" dirty="0" err="1" smtClean="0"/>
              <a:t>snapcontent</a:t>
            </a:r>
            <a:r>
              <a:rPr lang="en-US" sz="2000" dirty="0" smtClean="0"/>
              <a:t>” from Snap.js.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A </a:t>
            </a:r>
            <a:r>
              <a:rPr lang="en-US" sz="2000" dirty="0" smtClean="0"/>
              <a:t>&lt;script&gt; </a:t>
            </a:r>
            <a:r>
              <a:rPr lang="en-US" sz="2000" dirty="0" smtClean="0"/>
              <a:t>element runs </a:t>
            </a:r>
            <a:r>
              <a:rPr lang="en-US" sz="2000" dirty="0" smtClean="0"/>
              <a:t>the </a:t>
            </a:r>
            <a:r>
              <a:rPr lang="en-US" sz="2000" dirty="0" err="1" smtClean="0"/>
              <a:t>loadMap</a:t>
            </a:r>
            <a:r>
              <a:rPr lang="en-US" sz="2000" dirty="0" smtClean="0"/>
              <a:t>() 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Two </a:t>
            </a:r>
            <a:r>
              <a:rPr lang="en-US" sz="2000" dirty="0" smtClean="0"/>
              <a:t>&lt;div&gt; sections inside, the first spanning 4 columns and the second spanning 8 columns.</a:t>
            </a:r>
            <a:endParaRPr lang="en-US" sz="2000" dirty="0"/>
          </a:p>
        </p:txBody>
      </p:sp>
      <p:sp>
        <p:nvSpPr>
          <p:cNvPr id="5" name="Title 4"/>
          <p:cNvSpPr>
            <a:spLocks noGrp="1"/>
          </p:cNvSpPr>
          <p:nvPr>
            <p:ph type="title"/>
          </p:nvPr>
        </p:nvSpPr>
        <p:spPr/>
        <p:txBody>
          <a:bodyPr/>
          <a:lstStyle/>
          <a:p>
            <a:pPr algn="l"/>
            <a:r>
              <a:rPr lang="en-US" sz="3200" b="1" dirty="0" smtClean="0"/>
              <a:t>Conditional statements in Handlebars</a:t>
            </a:r>
            <a:endParaRPr lang="en-US" sz="3200"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15</a:t>
            </a:fld>
            <a:endParaRPr lang="en-US" dirty="0"/>
          </a:p>
        </p:txBody>
      </p:sp>
      <p:sp>
        <p:nvSpPr>
          <p:cNvPr id="5" name="Title 4"/>
          <p:cNvSpPr>
            <a:spLocks noGrp="1"/>
          </p:cNvSpPr>
          <p:nvPr>
            <p:ph type="title"/>
          </p:nvPr>
        </p:nvSpPr>
        <p:spPr/>
        <p:txBody>
          <a:bodyPr/>
          <a:lstStyle/>
          <a:p>
            <a:pPr algn="l"/>
            <a:r>
              <a:rPr lang="en-US" b="1" dirty="0" smtClean="0"/>
              <a:t>Conditional statements in Handlebars (cont’d)</a:t>
            </a:r>
            <a:endParaRPr lang="en-US"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2876550" y="2223024"/>
            <a:ext cx="3276600" cy="4133326"/>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16</a:t>
            </a:fld>
            <a:endParaRPr lang="en-US" dirty="0"/>
          </a:p>
        </p:txBody>
      </p:sp>
      <p:sp>
        <p:nvSpPr>
          <p:cNvPr id="4" name="Text Placeholder 3"/>
          <p:cNvSpPr>
            <a:spLocks noGrp="1"/>
          </p:cNvSpPr>
          <p:nvPr>
            <p:ph type="body" sz="quarter" idx="13"/>
          </p:nvPr>
        </p:nvSpPr>
        <p:spPr>
          <a:xfrm>
            <a:off x="609600" y="2057400"/>
            <a:ext cx="7810500" cy="4157662"/>
          </a:xfrm>
        </p:spPr>
        <p:txBody>
          <a:bodyPr/>
          <a:lstStyle/>
          <a:p>
            <a:pPr marL="342900" indent="-342900">
              <a:buFont typeface="Arial" panose="020B0604020202020204" pitchFamily="34" charset="0"/>
              <a:buChar char="•"/>
            </a:pPr>
            <a:r>
              <a:rPr lang="en-US" sz="2000" dirty="0" err="1" smtClean="0"/>
              <a:t>Stringify</a:t>
            </a:r>
            <a:r>
              <a:rPr lang="en-US" sz="2000" dirty="0" smtClean="0"/>
              <a:t> </a:t>
            </a:r>
            <a:r>
              <a:rPr lang="en-US" sz="2000" dirty="0" smtClean="0"/>
              <a:t>applies the JavaScript </a:t>
            </a:r>
            <a:r>
              <a:rPr lang="en-US" sz="2000" dirty="0" err="1" smtClean="0"/>
              <a:t>stringify</a:t>
            </a:r>
            <a:r>
              <a:rPr lang="en-US" sz="2000" dirty="0" smtClean="0"/>
              <a:t> function to the JSON object and returns it as a string. </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 </a:t>
            </a:r>
            <a:r>
              <a:rPr lang="en-US" sz="2000" dirty="0" smtClean="0"/>
              <a:t>class for &lt;div&gt; section “</a:t>
            </a:r>
            <a:r>
              <a:rPr lang="en-US" sz="2000" dirty="0" err="1" smtClean="0"/>
              <a:t>parkResults</a:t>
            </a:r>
            <a:r>
              <a:rPr lang="en-US" sz="2000" dirty="0" smtClean="0"/>
              <a:t>” was “hidden” </a:t>
            </a:r>
            <a:r>
              <a:rPr lang="en-US" sz="2000" dirty="0" smtClean="0"/>
              <a:t>which is </a:t>
            </a:r>
            <a:r>
              <a:rPr lang="en-US" sz="2000" dirty="0" smtClean="0"/>
              <a:t>an HTML5 class </a:t>
            </a:r>
            <a:r>
              <a:rPr lang="en-US" sz="2000" dirty="0" smtClean="0"/>
              <a:t>that means the </a:t>
            </a:r>
            <a:r>
              <a:rPr lang="en-US" sz="2000" dirty="0" smtClean="0"/>
              <a:t>information is not displayed on the screen, although it is included in the page on the web browser.</a:t>
            </a:r>
          </a:p>
          <a:p>
            <a:endParaRPr lang="en-US" sz="2000" dirty="0" smtClean="0"/>
          </a:p>
          <a:p>
            <a:pPr marL="342900" indent="-342900">
              <a:buFont typeface="Arial" panose="020B0604020202020204" pitchFamily="34" charset="0"/>
              <a:buChar char="•"/>
            </a:pPr>
            <a:r>
              <a:rPr lang="en-US" sz="2000" dirty="0" smtClean="0"/>
              <a:t>Sequence </a:t>
            </a:r>
            <a:r>
              <a:rPr lang="en-US" sz="2000" dirty="0" smtClean="0"/>
              <a:t>of conditional constructs</a:t>
            </a:r>
          </a:p>
          <a:p>
            <a:r>
              <a:rPr lang="en-US" sz="2000" dirty="0" smtClean="0"/>
              <a:t>{{#</a:t>
            </a:r>
            <a:r>
              <a:rPr lang="en-US" sz="2000" dirty="0" err="1" smtClean="0"/>
              <a:t>ifEqual</a:t>
            </a:r>
            <a:r>
              <a:rPr lang="en-US" sz="2000" dirty="0" smtClean="0"/>
              <a:t> this 'BOAT LAUNCH SMALL'}}</a:t>
            </a:r>
          </a:p>
          <a:p>
            <a:r>
              <a:rPr lang="en-US" sz="2000" dirty="0" smtClean="0"/>
              <a:t>&lt;</a:t>
            </a:r>
            <a:r>
              <a:rPr lang="en-US" sz="2000" dirty="0" err="1" smtClean="0"/>
              <a:t>img</a:t>
            </a:r>
            <a:r>
              <a:rPr lang="en-US" sz="2000" dirty="0" smtClean="0"/>
              <a:t> </a:t>
            </a:r>
            <a:r>
              <a:rPr lang="en-US" sz="2000" dirty="0" err="1" smtClean="0"/>
              <a:t>src</a:t>
            </a:r>
            <a:r>
              <a:rPr lang="en-US" sz="2000" dirty="0" smtClean="0"/>
              <a:t>='images/icons/</a:t>
            </a:r>
            <a:r>
              <a:rPr lang="en-US" sz="2000" dirty="0" err="1" smtClean="0"/>
              <a:t>boat.svg</a:t>
            </a:r>
            <a:r>
              <a:rPr lang="en-US" sz="2000" dirty="0" smtClean="0"/>
              <a:t>' </a:t>
            </a:r>
            <a:r>
              <a:rPr lang="en-US" sz="2000" dirty="0" smtClean="0"/>
              <a:t>height='50</a:t>
            </a:r>
            <a:r>
              <a:rPr lang="en-US" sz="2000" dirty="0" smtClean="0"/>
              <a:t>' </a:t>
            </a:r>
            <a:r>
              <a:rPr lang="en-US" sz="2000" dirty="0" smtClean="0"/>
              <a:t>width='50</a:t>
            </a:r>
            <a:r>
              <a:rPr lang="en-US" sz="2000" dirty="0" smtClean="0"/>
              <a:t>'&gt;</a:t>
            </a:r>
          </a:p>
          <a:p>
            <a:r>
              <a:rPr lang="en-US" sz="2000" dirty="0" smtClean="0"/>
              <a:t>{{/</a:t>
            </a:r>
            <a:r>
              <a:rPr lang="en-US" sz="2000" dirty="0" err="1" smtClean="0"/>
              <a:t>ifEqual</a:t>
            </a:r>
            <a:r>
              <a:rPr lang="en-US" sz="2000" dirty="0" smtClean="0"/>
              <a:t>}}</a:t>
            </a:r>
          </a:p>
          <a:p>
            <a:endParaRPr lang="en-US" sz="2000" dirty="0"/>
          </a:p>
        </p:txBody>
      </p:sp>
      <p:sp>
        <p:nvSpPr>
          <p:cNvPr id="5" name="Title 4"/>
          <p:cNvSpPr>
            <a:spLocks noGrp="1"/>
          </p:cNvSpPr>
          <p:nvPr>
            <p:ph type="title"/>
          </p:nvPr>
        </p:nvSpPr>
        <p:spPr>
          <a:xfrm>
            <a:off x="609600" y="838200"/>
            <a:ext cx="7810500" cy="979250"/>
          </a:xfrm>
        </p:spPr>
        <p:txBody>
          <a:bodyPr/>
          <a:lstStyle/>
          <a:p>
            <a:pPr algn="l"/>
            <a:r>
              <a:rPr lang="en-US" b="1" dirty="0" smtClean="0"/>
              <a:t>Conditional statements in Handlebars (cont’d)</a:t>
            </a:r>
            <a:endParaRPr lang="en-US"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17</a:t>
            </a:fld>
            <a:endParaRPr lang="en-US" dirty="0"/>
          </a:p>
        </p:txBody>
      </p:sp>
      <p:sp>
        <p:nvSpPr>
          <p:cNvPr id="4" name="Text Placeholder 3"/>
          <p:cNvSpPr>
            <a:spLocks noGrp="1"/>
          </p:cNvSpPr>
          <p:nvPr>
            <p:ph type="body" sz="quarter" idx="13"/>
          </p:nvPr>
        </p:nvSpPr>
        <p:spPr>
          <a:xfrm>
            <a:off x="609600" y="1752600"/>
            <a:ext cx="7810500" cy="4157662"/>
          </a:xfrm>
        </p:spPr>
        <p:txBody>
          <a:bodyPr/>
          <a:lstStyle/>
          <a:p>
            <a:pPr marL="342900" indent="-342900">
              <a:buFont typeface="Arial" panose="020B0604020202020204" pitchFamily="34" charset="0"/>
              <a:buChar char="•"/>
            </a:pPr>
            <a:r>
              <a:rPr lang="en-US" sz="2000" b="1" dirty="0" smtClean="0"/>
              <a:t>JavaScript </a:t>
            </a:r>
            <a:r>
              <a:rPr lang="en-US" sz="2000" b="1" dirty="0" smtClean="0"/>
              <a:t>templating: </a:t>
            </a:r>
            <a:r>
              <a:rPr lang="en-US" sz="2000" dirty="0" smtClean="0"/>
              <a:t>Creating a consistent look and feel for a web app by allowing reuse and simplification of HTML5.</a:t>
            </a:r>
          </a:p>
          <a:p>
            <a:pPr marL="342900" indent="-342900">
              <a:buFont typeface="Arial" panose="020B0604020202020204" pitchFamily="34" charset="0"/>
              <a:buChar char="•"/>
            </a:pPr>
            <a:r>
              <a:rPr lang="en-US" sz="2000" b="1" dirty="0" smtClean="0"/>
              <a:t>Handlebars</a:t>
            </a:r>
            <a:r>
              <a:rPr lang="en-US" sz="2000" b="1" dirty="0" smtClean="0"/>
              <a:t>: </a:t>
            </a:r>
            <a:r>
              <a:rPr lang="en-US" sz="2000" dirty="0" smtClean="0"/>
              <a:t>A popular package for JavaScript templating.</a:t>
            </a:r>
          </a:p>
          <a:p>
            <a:pPr marL="342900" indent="-342900">
              <a:buFont typeface="Arial" panose="020B0604020202020204" pitchFamily="34" charset="0"/>
              <a:buChar char="•"/>
            </a:pPr>
            <a:r>
              <a:rPr lang="en-US" sz="2000" b="1" dirty="0" smtClean="0"/>
              <a:t>{{. </a:t>
            </a:r>
            <a:r>
              <a:rPr lang="en-US" sz="2000" b="1" dirty="0" smtClean="0"/>
              <a:t>. .}}: </a:t>
            </a:r>
            <a:r>
              <a:rPr lang="en-US" sz="2000" dirty="0" smtClean="0"/>
              <a:t>Double braces used to enclose Handlebars directives.</a:t>
            </a:r>
          </a:p>
          <a:p>
            <a:pPr marL="342900" indent="-342900">
              <a:buFont typeface="Arial" panose="020B0604020202020204" pitchFamily="34" charset="0"/>
              <a:buChar char="•"/>
            </a:pPr>
            <a:r>
              <a:rPr lang="en-US" sz="2000" b="1" dirty="0" smtClean="0"/>
              <a:t>{{&gt; </a:t>
            </a:r>
            <a:r>
              <a:rPr lang="en-US" sz="2000" b="1" dirty="0" smtClean="0"/>
              <a:t>}}: </a:t>
            </a:r>
            <a:r>
              <a:rPr lang="en-US" sz="2000" dirty="0" smtClean="0"/>
              <a:t>Handlebar directive to include other partial Handlebars files.</a:t>
            </a:r>
          </a:p>
          <a:p>
            <a:pPr marL="342900" indent="-342900">
              <a:buFont typeface="Arial" panose="020B0604020202020204" pitchFamily="34" charset="0"/>
              <a:buChar char="•"/>
            </a:pPr>
            <a:r>
              <a:rPr lang="en-US" sz="2000" b="1" dirty="0" smtClean="0"/>
              <a:t>Snap.js</a:t>
            </a:r>
            <a:r>
              <a:rPr lang="en-US" sz="2000" b="1" dirty="0" smtClean="0"/>
              <a:t>: </a:t>
            </a:r>
            <a:r>
              <a:rPr lang="en-US" sz="2000" dirty="0" smtClean="0"/>
              <a:t>An open source library to add sliding menus.</a:t>
            </a:r>
          </a:p>
          <a:p>
            <a:pPr marL="342900" indent="-342900">
              <a:buFont typeface="Arial" panose="020B0604020202020204" pitchFamily="34" charset="0"/>
              <a:buChar char="•"/>
            </a:pPr>
            <a:r>
              <a:rPr lang="en-US" sz="2000" b="1" dirty="0" err="1" smtClean="0"/>
              <a:t>PixelKit</a:t>
            </a:r>
            <a:r>
              <a:rPr lang="en-US" sz="2000" b="1" dirty="0" smtClean="0"/>
              <a:t>: </a:t>
            </a:r>
            <a:r>
              <a:rPr lang="en-US" sz="2000" dirty="0" smtClean="0"/>
              <a:t>A package to add more unique styling to the Bootstrap library.</a:t>
            </a:r>
          </a:p>
          <a:p>
            <a:pPr marL="342900" indent="-342900">
              <a:buFont typeface="Arial" panose="020B0604020202020204" pitchFamily="34" charset="0"/>
              <a:buChar char="•"/>
            </a:pPr>
            <a:r>
              <a:rPr lang="en-US" sz="2000" b="1" dirty="0" smtClean="0"/>
              <a:t>{{#</a:t>
            </a:r>
            <a:r>
              <a:rPr lang="en-US" sz="2000" b="1" dirty="0" smtClean="0"/>
              <a:t>each array}}. . .{{/each}}: </a:t>
            </a:r>
            <a:r>
              <a:rPr lang="en-US" sz="2000" dirty="0" smtClean="0"/>
              <a:t>Handlebars construct to iterate through an array of objects.</a:t>
            </a:r>
          </a:p>
        </p:txBody>
      </p:sp>
      <p:sp>
        <p:nvSpPr>
          <p:cNvPr id="5" name="Title 4"/>
          <p:cNvSpPr>
            <a:spLocks noGrp="1"/>
          </p:cNvSpPr>
          <p:nvPr>
            <p:ph type="title"/>
          </p:nvPr>
        </p:nvSpPr>
        <p:spPr/>
        <p:txBody>
          <a:bodyPr/>
          <a:lstStyle/>
          <a:p>
            <a:pPr algn="l"/>
            <a:r>
              <a:rPr lang="en-US" b="1" dirty="0" smtClean="0"/>
              <a:t>Quick facts/buzzwords</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18</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b="1" smtClean="0"/>
              <a:t>{{</a:t>
            </a:r>
            <a:r>
              <a:rPr lang="en-US" sz="2000" b="1" dirty="0" smtClean="0"/>
              <a:t>this}}: </a:t>
            </a:r>
            <a:r>
              <a:rPr lang="en-US" sz="2000" dirty="0" smtClean="0"/>
              <a:t>Handlebars construct to denote entire object in the current context. Denotes the entire current object of the array when used in an {{#each}}…{{/each}} block.</a:t>
            </a:r>
          </a:p>
          <a:p>
            <a:pPr marL="342900" indent="-342900">
              <a:buFont typeface="Arial" panose="020B0604020202020204" pitchFamily="34" charset="0"/>
              <a:buChar char="•"/>
            </a:pPr>
            <a:r>
              <a:rPr lang="en-US" sz="2000" b="1" dirty="0" smtClean="0"/>
              <a:t>{{@</a:t>
            </a:r>
            <a:r>
              <a:rPr lang="en-US" sz="2000" b="1" dirty="0" smtClean="0"/>
              <a:t>index}}: </a:t>
            </a:r>
            <a:r>
              <a:rPr lang="en-US" sz="2000" dirty="0" smtClean="0"/>
              <a:t>Handlebars construct to denote index of the current object in the array.</a:t>
            </a:r>
          </a:p>
          <a:p>
            <a:pPr marL="342900" indent="-342900">
              <a:buFont typeface="Arial" panose="020B0604020202020204" pitchFamily="34" charset="0"/>
              <a:buChar char="•"/>
            </a:pPr>
            <a:r>
              <a:rPr lang="en-US" sz="2000" b="1" dirty="0" smtClean="0"/>
              <a:t>maps.googleapis.com</a:t>
            </a:r>
            <a:r>
              <a:rPr lang="en-US" sz="2000" b="1" dirty="0" smtClean="0"/>
              <a:t>: </a:t>
            </a:r>
            <a:r>
              <a:rPr lang="en-US" sz="2000" dirty="0" smtClean="0"/>
              <a:t>Website that provides an application programming interface to Google maps.</a:t>
            </a:r>
          </a:p>
          <a:p>
            <a:endParaRPr lang="en-US" dirty="0"/>
          </a:p>
        </p:txBody>
      </p:sp>
      <p:sp>
        <p:nvSpPr>
          <p:cNvPr id="5" name="Title 4"/>
          <p:cNvSpPr>
            <a:spLocks noGrp="1"/>
          </p:cNvSpPr>
          <p:nvPr>
            <p:ph type="title"/>
          </p:nvPr>
        </p:nvSpPr>
        <p:spPr/>
        <p:txBody>
          <a:bodyPr/>
          <a:lstStyle/>
          <a:p>
            <a:pPr algn="l"/>
            <a:r>
              <a:rPr lang="en-US" b="1" dirty="0" smtClean="0"/>
              <a:t>Quick facts/buzzwords (cont’d)</a:t>
            </a:r>
            <a:endParaRPr lang="en-US"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2</a:t>
            </a:fld>
            <a:endParaRPr lang="en-US" dirty="0"/>
          </a:p>
        </p:txBody>
      </p:sp>
      <p:sp>
        <p:nvSpPr>
          <p:cNvPr id="4" name="Text Placeholder 3"/>
          <p:cNvSpPr>
            <a:spLocks noGrp="1"/>
          </p:cNvSpPr>
          <p:nvPr>
            <p:ph type="body" sz="quarter" idx="13"/>
          </p:nvPr>
        </p:nvSpPr>
        <p:spPr/>
        <p:txBody>
          <a:bodyPr/>
          <a:lstStyle/>
          <a:p>
            <a:r>
              <a:rPr lang="en-US" sz="2000" dirty="0" smtClean="0"/>
              <a:t>1. What is JavaScript </a:t>
            </a:r>
            <a:r>
              <a:rPr lang="en-US" sz="2000" dirty="0" err="1" smtClean="0"/>
              <a:t>templating</a:t>
            </a:r>
            <a:endParaRPr lang="en-US" sz="2000" dirty="0" smtClean="0"/>
          </a:p>
          <a:p>
            <a:r>
              <a:rPr lang="en-US" sz="2000" dirty="0" smtClean="0"/>
              <a:t>2. What is Handlebars</a:t>
            </a:r>
          </a:p>
          <a:p>
            <a:r>
              <a:rPr lang="en-US" sz="2000" dirty="0" smtClean="0"/>
              <a:t>3. How to create apps using Handlebars</a:t>
            </a:r>
            <a:endParaRPr lang="en-US" sz="2000" dirty="0"/>
          </a:p>
        </p:txBody>
      </p:sp>
      <p:sp>
        <p:nvSpPr>
          <p:cNvPr id="5" name="Title 4"/>
          <p:cNvSpPr>
            <a:spLocks noGrp="1"/>
          </p:cNvSpPr>
          <p:nvPr>
            <p:ph type="title"/>
          </p:nvPr>
        </p:nvSpPr>
        <p:spPr/>
        <p:txBody>
          <a:bodyPr/>
          <a:lstStyle/>
          <a:p>
            <a:pPr algn="l"/>
            <a:r>
              <a:rPr lang="en-US" b="1" dirty="0" smtClean="0"/>
              <a:t>Learning objectives</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3</a:t>
            </a:fld>
            <a:endParaRPr lang="en-US" dirty="0"/>
          </a:p>
        </p:txBody>
      </p:sp>
      <p:sp>
        <p:nvSpPr>
          <p:cNvPr id="4" name="Text Placeholder 3"/>
          <p:cNvSpPr>
            <a:spLocks noGrp="1"/>
          </p:cNvSpPr>
          <p:nvPr>
            <p:ph type="body" sz="quarter" idx="13"/>
          </p:nvPr>
        </p:nvSpPr>
        <p:spPr>
          <a:xfrm>
            <a:off x="609600" y="1752600"/>
            <a:ext cx="7810500" cy="4538662"/>
          </a:xfrm>
        </p:spPr>
        <p:txBody>
          <a:bodyPr/>
          <a:lstStyle/>
          <a:p>
            <a:pPr marL="342900" indent="-342900">
              <a:buFont typeface="Arial" panose="020B0604020202020204" pitchFamily="34" charset="0"/>
              <a:buChar char="•"/>
            </a:pPr>
            <a:r>
              <a:rPr lang="en-US" sz="2000" dirty="0" smtClean="0"/>
              <a:t>HTML5 </a:t>
            </a:r>
            <a:r>
              <a:rPr lang="en-US" sz="2000" dirty="0" smtClean="0"/>
              <a:t>along with </a:t>
            </a:r>
            <a:r>
              <a:rPr lang="en-US" sz="2000" dirty="0" smtClean="0"/>
              <a:t>CSS3 are used </a:t>
            </a:r>
            <a:r>
              <a:rPr lang="en-US" sz="2000" dirty="0" smtClean="0"/>
              <a:t>to control the content and display of our pages and screens.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Content </a:t>
            </a:r>
            <a:r>
              <a:rPr lang="en-US" sz="2000" dirty="0" smtClean="0"/>
              <a:t>management systems</a:t>
            </a:r>
          </a:p>
          <a:p>
            <a:pPr lvl="1">
              <a:buFont typeface="Arial" pitchFamily="34" charset="0"/>
              <a:buChar char="•"/>
            </a:pPr>
            <a:r>
              <a:rPr lang="en-US" sz="2000" dirty="0" smtClean="0"/>
              <a:t>Provide </a:t>
            </a:r>
            <a:r>
              <a:rPr lang="en-US" sz="2000" dirty="0" smtClean="0"/>
              <a:t>limited flexibility. </a:t>
            </a:r>
          </a:p>
          <a:p>
            <a:pPr lvl="1">
              <a:buFont typeface="Arial" pitchFamily="34" charset="0"/>
              <a:buChar char="•"/>
            </a:pPr>
            <a:r>
              <a:rPr lang="en-US" sz="2000" dirty="0" smtClean="0"/>
              <a:t>An </a:t>
            </a:r>
            <a:r>
              <a:rPr lang="en-US" sz="2000" dirty="0" smtClean="0"/>
              <a:t>alternative is templating.</a:t>
            </a:r>
          </a:p>
          <a:p>
            <a:pPr lvl="1">
              <a:buFont typeface="Arial" pitchFamily="34" charset="0"/>
              <a:buChar char="•"/>
            </a:pPr>
            <a:endParaRPr lang="en-US" sz="2000" dirty="0" smtClean="0"/>
          </a:p>
          <a:p>
            <a:pPr marL="342900" indent="-342900">
              <a:buFont typeface="Arial" panose="020B0604020202020204" pitchFamily="34" charset="0"/>
              <a:buChar char="•"/>
            </a:pPr>
            <a:r>
              <a:rPr lang="en-US" sz="2000" dirty="0" smtClean="0"/>
              <a:t>Templating </a:t>
            </a:r>
            <a:r>
              <a:rPr lang="en-US" sz="2000" dirty="0" smtClean="0"/>
              <a:t>consists of code similar to HTML5 with some additional syntax.</a:t>
            </a:r>
          </a:p>
          <a:p>
            <a:pPr lvl="1">
              <a:buFont typeface="Arial" pitchFamily="34" charset="0"/>
              <a:buChar char="•"/>
            </a:pPr>
            <a:r>
              <a:rPr lang="en-US" sz="2000" dirty="0" smtClean="0"/>
              <a:t>Provides </a:t>
            </a:r>
            <a:r>
              <a:rPr lang="en-US" sz="2000" dirty="0" smtClean="0"/>
              <a:t>a consistent look and feel that is useful when the layout is the same throughout a website.</a:t>
            </a:r>
          </a:p>
          <a:p>
            <a:pPr lvl="1">
              <a:buFont typeface="Arial" pitchFamily="34" charset="0"/>
              <a:buChar char="•"/>
            </a:pPr>
            <a:r>
              <a:rPr lang="en-US" sz="2000" dirty="0" smtClean="0"/>
              <a:t>Helpful </a:t>
            </a:r>
            <a:r>
              <a:rPr lang="en-US" sz="2000" dirty="0" smtClean="0"/>
              <a:t>when a lot of data is being shown, such as displaying a large array of objects.</a:t>
            </a:r>
            <a:endParaRPr lang="en-US" sz="2000" dirty="0"/>
          </a:p>
        </p:txBody>
      </p:sp>
      <p:sp>
        <p:nvSpPr>
          <p:cNvPr id="5" name="Title 4"/>
          <p:cNvSpPr>
            <a:spLocks noGrp="1"/>
          </p:cNvSpPr>
          <p:nvPr>
            <p:ph type="title"/>
          </p:nvPr>
        </p:nvSpPr>
        <p:spPr>
          <a:xfrm>
            <a:off x="609600" y="849550"/>
            <a:ext cx="7810500" cy="979250"/>
          </a:xfrm>
        </p:spPr>
        <p:txBody>
          <a:bodyPr/>
          <a:lstStyle/>
          <a:p>
            <a:pPr algn="l"/>
            <a:r>
              <a:rPr lang="en-US" b="1" dirty="0" smtClean="0"/>
              <a:t>JavaScript </a:t>
            </a:r>
            <a:r>
              <a:rPr lang="en-US" b="1" dirty="0" err="1" smtClean="0"/>
              <a:t>templating</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4</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Access </a:t>
            </a:r>
            <a:r>
              <a:rPr lang="en-US" sz="2000" dirty="0" smtClean="0"/>
              <a:t>the app using the URL: </a:t>
            </a:r>
            <a:r>
              <a:rPr lang="en-US" sz="2000" dirty="0" smtClean="0">
                <a:hlinkClick r:id="rId2"/>
              </a:rPr>
              <a:t>http://140.184.132.239:8080</a:t>
            </a:r>
            <a:endParaRPr lang="en-US" sz="2000" dirty="0" smtClean="0"/>
          </a:p>
          <a:p>
            <a:pPr marL="342900" indent="-342900">
              <a:buFont typeface="Arial" panose="020B0604020202020204" pitchFamily="34" charset="0"/>
              <a:buChar char="•"/>
            </a:pPr>
            <a:r>
              <a:rPr lang="en-US" sz="2000" dirty="0" smtClean="0"/>
              <a:t>The </a:t>
            </a:r>
            <a:r>
              <a:rPr lang="en-US" sz="2000" dirty="0" smtClean="0"/>
              <a:t>main use of this app is to make selections of where the user would like to find parks by region and what the user wants to do at the park by </a:t>
            </a:r>
            <a:r>
              <a:rPr lang="en-US" sz="2000" dirty="0" smtClean="0"/>
              <a:t>category, </a:t>
            </a:r>
            <a:r>
              <a:rPr lang="en-US" sz="2000" dirty="0" smtClean="0"/>
              <a:t>or by searching for the park by name.</a:t>
            </a:r>
            <a:endParaRPr lang="en-US" sz="2000" dirty="0"/>
          </a:p>
        </p:txBody>
      </p:sp>
      <p:sp>
        <p:nvSpPr>
          <p:cNvPr id="5" name="Title 4"/>
          <p:cNvSpPr>
            <a:spLocks noGrp="1"/>
          </p:cNvSpPr>
          <p:nvPr>
            <p:ph type="title"/>
          </p:nvPr>
        </p:nvSpPr>
        <p:spPr/>
        <p:txBody>
          <a:bodyPr/>
          <a:lstStyle/>
          <a:p>
            <a:pPr algn="l"/>
            <a:r>
              <a:rPr lang="en-US" b="1" dirty="0" err="1" smtClean="0"/>
              <a:t>Explorador</a:t>
            </a:r>
            <a:r>
              <a:rPr lang="en-US" b="1" dirty="0" smtClean="0"/>
              <a:t> app</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3"/>
          <a:stretch>
            <a:fillRect/>
          </a:stretch>
        </p:blipFill>
        <p:spPr>
          <a:xfrm>
            <a:off x="3788205" y="3581400"/>
            <a:ext cx="1453290" cy="2633662"/>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5</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An </a:t>
            </a:r>
            <a:r>
              <a:rPr lang="en-US" sz="2000" dirty="0" smtClean="0"/>
              <a:t>interactive app designed to help users in Halifax, a Canadian city, find parks of interest based on location and amenities.</a:t>
            </a:r>
          </a:p>
          <a:p>
            <a:pPr marL="342900" indent="-342900">
              <a:buFont typeface="Arial" panose="020B0604020202020204" pitchFamily="34" charset="0"/>
              <a:buChar char="•"/>
            </a:pPr>
            <a:r>
              <a:rPr lang="en-US" sz="2000" dirty="0" smtClean="0"/>
              <a:t>Flowcharts </a:t>
            </a:r>
            <a:r>
              <a:rPr lang="en-US" sz="2000" dirty="0" smtClean="0"/>
              <a:t>map out how users move through the app at a high level</a:t>
            </a:r>
            <a:r>
              <a:rPr lang="en-US" sz="2000" dirty="0" smtClean="0"/>
              <a:t>.</a:t>
            </a:r>
            <a:endParaRPr lang="en-US" sz="2000" dirty="0" smtClean="0"/>
          </a:p>
          <a:p>
            <a:pPr marL="342900" indent="-342900">
              <a:buFont typeface="Arial" panose="020B0604020202020204" pitchFamily="34" charset="0"/>
              <a:buChar char="•"/>
            </a:pPr>
            <a:r>
              <a:rPr lang="en-US" sz="2000" dirty="0" smtClean="0"/>
              <a:t>Wireframes </a:t>
            </a:r>
            <a:r>
              <a:rPr lang="en-US" sz="2000" dirty="0" smtClean="0"/>
              <a:t>are mock-ups of the app pages to help define the layout or structure of each page</a:t>
            </a:r>
            <a:r>
              <a:rPr lang="en-US" sz="2000" dirty="0" smtClean="0"/>
              <a:t>.</a:t>
            </a:r>
            <a:endParaRPr lang="en-US" sz="2000" dirty="0" smtClean="0"/>
          </a:p>
          <a:p>
            <a:pPr marL="342900" indent="-342900">
              <a:buFont typeface="Arial" panose="020B0604020202020204" pitchFamily="34" charset="0"/>
              <a:buChar char="•"/>
            </a:pPr>
            <a:r>
              <a:rPr lang="en-US" sz="2000" dirty="0" smtClean="0"/>
              <a:t>Design </a:t>
            </a:r>
            <a:r>
              <a:rPr lang="en-US" sz="2000" dirty="0" smtClean="0"/>
              <a:t>decisions in the </a:t>
            </a:r>
            <a:r>
              <a:rPr lang="en-US" sz="2000" dirty="0" err="1" smtClean="0"/>
              <a:t>Explorador</a:t>
            </a:r>
            <a:r>
              <a:rPr lang="en-US" sz="2000" dirty="0" smtClean="0"/>
              <a:t> app include using a sliding menu that appears at the left of the screen when users slide their fingers to the right.</a:t>
            </a:r>
            <a:endParaRPr lang="en-US" sz="2000" dirty="0"/>
          </a:p>
        </p:txBody>
      </p:sp>
      <p:sp>
        <p:nvSpPr>
          <p:cNvPr id="5" name="Title 4"/>
          <p:cNvSpPr>
            <a:spLocks noGrp="1"/>
          </p:cNvSpPr>
          <p:nvPr>
            <p:ph type="title"/>
          </p:nvPr>
        </p:nvSpPr>
        <p:spPr/>
        <p:txBody>
          <a:bodyPr/>
          <a:lstStyle/>
          <a:p>
            <a:pPr algn="l"/>
            <a:r>
              <a:rPr lang="en-US" b="1" dirty="0" err="1" smtClean="0"/>
              <a:t>Explorador</a:t>
            </a:r>
            <a:r>
              <a:rPr lang="en-US" b="1" dirty="0" smtClean="0"/>
              <a:t> design</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6</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First </a:t>
            </a:r>
            <a:r>
              <a:rPr lang="en-US" sz="2000" dirty="0" smtClean="0"/>
              <a:t>Handlebars </a:t>
            </a:r>
            <a:r>
              <a:rPr lang="en-US" sz="2000" dirty="0" smtClean="0"/>
              <a:t>file is </a:t>
            </a:r>
            <a:r>
              <a:rPr lang="en-US" sz="2000" dirty="0" smtClean="0"/>
              <a:t>called </a:t>
            </a:r>
            <a:r>
              <a:rPr lang="en-US" sz="2000" dirty="0" err="1" smtClean="0"/>
              <a:t>header.handlebar</a:t>
            </a:r>
            <a:r>
              <a:rPr lang="en-US" sz="2000" dirty="0" smtClean="0"/>
              <a:t> in the subdirectory views/layout.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A </a:t>
            </a:r>
            <a:r>
              <a:rPr lang="en-US" sz="2000" dirty="0" smtClean="0"/>
              <a:t>sequence of stylesheets from various sources including Bootstrap that was used before.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Metro-vibes </a:t>
            </a:r>
            <a:r>
              <a:rPr lang="en-US" sz="2000" dirty="0" smtClean="0"/>
              <a:t>package from </a:t>
            </a:r>
            <a:r>
              <a:rPr lang="en-US" sz="2000" dirty="0" err="1" smtClean="0"/>
              <a:t>PixelKit</a:t>
            </a:r>
            <a:r>
              <a:rPr lang="en-US" sz="2000" dirty="0" smtClean="0"/>
              <a:t> that adds unique styling to the common Bootstrap elements, such as buttons and toolbars.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Using </a:t>
            </a:r>
            <a:r>
              <a:rPr lang="en-US" sz="2000" dirty="0" smtClean="0"/>
              <a:t>some of the stylesheets from ESRI, </a:t>
            </a:r>
            <a:r>
              <a:rPr lang="en-US" sz="2000" dirty="0" smtClean="0">
                <a:hlinkClick r:id="rId2"/>
              </a:rPr>
              <a:t>www.esri.com</a:t>
            </a:r>
            <a:endParaRPr lang="en-US" sz="2000" dirty="0" smtClean="0"/>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endParaRPr lang="en-US" sz="2000" dirty="0"/>
          </a:p>
        </p:txBody>
      </p:sp>
      <p:sp>
        <p:nvSpPr>
          <p:cNvPr id="5" name="Title 4"/>
          <p:cNvSpPr>
            <a:spLocks noGrp="1"/>
          </p:cNvSpPr>
          <p:nvPr>
            <p:ph type="title"/>
          </p:nvPr>
        </p:nvSpPr>
        <p:spPr>
          <a:xfrm>
            <a:off x="609600" y="838200"/>
            <a:ext cx="7810500" cy="979250"/>
          </a:xfrm>
        </p:spPr>
        <p:txBody>
          <a:bodyPr/>
          <a:lstStyle/>
          <a:p>
            <a:pPr algn="l"/>
            <a:r>
              <a:rPr lang="en-US" b="1" dirty="0" smtClean="0"/>
              <a:t>Introduction to JavaScript </a:t>
            </a:r>
            <a:r>
              <a:rPr lang="en-US" b="1" dirty="0" err="1" smtClean="0"/>
              <a:t>templating</a:t>
            </a:r>
            <a:r>
              <a:rPr lang="en-US" b="1" dirty="0" smtClean="0"/>
              <a:t> using Handlebars</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7</a:t>
            </a:fld>
            <a:endParaRPr lang="en-US" dirty="0"/>
          </a:p>
        </p:txBody>
      </p:sp>
      <p:sp>
        <p:nvSpPr>
          <p:cNvPr id="5" name="Title 4"/>
          <p:cNvSpPr>
            <a:spLocks noGrp="1"/>
          </p:cNvSpPr>
          <p:nvPr>
            <p:ph type="title"/>
          </p:nvPr>
        </p:nvSpPr>
        <p:spPr/>
        <p:txBody>
          <a:bodyPr/>
          <a:lstStyle/>
          <a:p>
            <a:pPr algn="l"/>
            <a:r>
              <a:rPr lang="en-US" b="1" dirty="0" smtClean="0"/>
              <a:t>Tutorial for the app</a:t>
            </a:r>
            <a:endParaRPr lang="en-US" b="1" dirty="0"/>
          </a:p>
        </p:txBody>
      </p:sp>
      <p:sp>
        <p:nvSpPr>
          <p:cNvPr id="8"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9" name="Picture 8"/>
          <p:cNvPicPr>
            <a:picLocks noChangeAspect="1"/>
          </p:cNvPicPr>
          <p:nvPr/>
        </p:nvPicPr>
        <p:blipFill>
          <a:blip r:embed="rId2"/>
          <a:stretch>
            <a:fillRect/>
          </a:stretch>
        </p:blipFill>
        <p:spPr>
          <a:xfrm>
            <a:off x="1905000" y="1890712"/>
            <a:ext cx="2133600" cy="3733800"/>
          </a:xfrm>
          <a:prstGeom prst="rect">
            <a:avLst/>
          </a:prstGeom>
        </p:spPr>
      </p:pic>
      <p:pic>
        <p:nvPicPr>
          <p:cNvPr id="10" name="Picture 9"/>
          <p:cNvPicPr>
            <a:picLocks noChangeAspect="1"/>
          </p:cNvPicPr>
          <p:nvPr/>
        </p:nvPicPr>
        <p:blipFill>
          <a:blip r:embed="rId3"/>
          <a:stretch>
            <a:fillRect/>
          </a:stretch>
        </p:blipFill>
        <p:spPr>
          <a:xfrm>
            <a:off x="5029200" y="1876425"/>
            <a:ext cx="2162175" cy="3762375"/>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8</a:t>
            </a:fld>
            <a:endParaRPr lang="en-US" dirty="0"/>
          </a:p>
        </p:txBody>
      </p:sp>
      <p:sp>
        <p:nvSpPr>
          <p:cNvPr id="5" name="Title 4"/>
          <p:cNvSpPr>
            <a:spLocks noGrp="1"/>
          </p:cNvSpPr>
          <p:nvPr>
            <p:ph type="title"/>
          </p:nvPr>
        </p:nvSpPr>
        <p:spPr>
          <a:xfrm>
            <a:off x="609600" y="914400"/>
            <a:ext cx="7810500" cy="979250"/>
          </a:xfrm>
        </p:spPr>
        <p:txBody>
          <a:bodyPr/>
          <a:lstStyle/>
          <a:p>
            <a:pPr algn="l"/>
            <a:r>
              <a:rPr lang="en-US" b="1" dirty="0" smtClean="0"/>
              <a:t>HTML5 code for the tutorial for the </a:t>
            </a:r>
            <a:r>
              <a:rPr lang="en-US" b="1" dirty="0" err="1" smtClean="0"/>
              <a:t>Explorador</a:t>
            </a:r>
            <a:r>
              <a:rPr lang="en-US" b="1" dirty="0" smtClean="0"/>
              <a:t> server—I</a:t>
            </a:r>
            <a:endParaRPr lang="en-US" b="1" dirty="0"/>
          </a:p>
        </p:txBody>
      </p:sp>
      <p:sp>
        <p:nvSpPr>
          <p:cNvPr id="7"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pic>
        <p:nvPicPr>
          <p:cNvPr id="8" name="Picture 7"/>
          <p:cNvPicPr>
            <a:picLocks noChangeAspect="1"/>
          </p:cNvPicPr>
          <p:nvPr/>
        </p:nvPicPr>
        <p:blipFill>
          <a:blip r:embed="rId2"/>
          <a:stretch>
            <a:fillRect/>
          </a:stretch>
        </p:blipFill>
        <p:spPr>
          <a:xfrm>
            <a:off x="2219325" y="2094984"/>
            <a:ext cx="4591050" cy="4095750"/>
          </a:xfrm>
          <a:prstGeom prst="rect">
            <a:avLst/>
          </a:prstGeom>
        </p:spPr>
      </p:pic>
    </p:spTree>
    <p:extLst>
      <p:ext uri="{BB962C8B-B14F-4D97-AF65-F5344CB8AC3E}">
        <p14:creationId xmlns:p14="http://schemas.microsoft.com/office/powerpoint/2010/main" val="286807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2D24B2-5D52-46F7-B915-67CABB3AD0CF}" type="slidenum">
              <a:rPr lang="en-US" smtClean="0"/>
              <a:pPr/>
              <a:t>9</a:t>
            </a:fld>
            <a:endParaRPr lang="en-US" dirty="0"/>
          </a:p>
        </p:txBody>
      </p:sp>
      <p:sp>
        <p:nvSpPr>
          <p:cNvPr id="4" name="Text Placeholder 3"/>
          <p:cNvSpPr>
            <a:spLocks noGrp="1"/>
          </p:cNvSpPr>
          <p:nvPr>
            <p:ph type="body" sz="quarter" idx="13"/>
          </p:nvPr>
        </p:nvSpPr>
        <p:spPr/>
        <p:txBody>
          <a:bodyPr/>
          <a:lstStyle/>
          <a:p>
            <a:pPr marL="342900" indent="-342900">
              <a:buFont typeface="Arial" panose="020B0604020202020204" pitchFamily="34" charset="0"/>
              <a:buChar char="•"/>
            </a:pPr>
            <a:r>
              <a:rPr lang="en-US" sz="2000" dirty="0" smtClean="0"/>
              <a:t>One </a:t>
            </a:r>
            <a:r>
              <a:rPr lang="en-US" sz="2000" dirty="0" smtClean="0"/>
              <a:t>interesting feature in &lt;div&gt; sections is the use of a variety of “col” classes from the Bootstrap library.</a:t>
            </a:r>
          </a:p>
          <a:p>
            <a:pPr lvl="1">
              <a:buFont typeface="Arial" pitchFamily="34" charset="0"/>
              <a:buChar char="•"/>
            </a:pPr>
            <a:r>
              <a:rPr lang="en-US" sz="1800" dirty="0" smtClean="0"/>
              <a:t>Includes </a:t>
            </a:r>
            <a:r>
              <a:rPr lang="en-US" sz="1800" dirty="0" smtClean="0"/>
              <a:t>a grid-based column system to provide </a:t>
            </a:r>
            <a:r>
              <a:rPr lang="en-US" sz="1800" dirty="0" smtClean="0"/>
              <a:t>developers with </a:t>
            </a:r>
            <a:r>
              <a:rPr lang="en-US" sz="1800" dirty="0" smtClean="0"/>
              <a:t>an easy way to format content on the screen for any possible screen size. </a:t>
            </a:r>
          </a:p>
          <a:p>
            <a:pPr lvl="1">
              <a:buFont typeface="Arial" pitchFamily="34" charset="0"/>
              <a:buChar char="•"/>
            </a:pPr>
            <a:r>
              <a:rPr lang="en-US" sz="1800" dirty="0" smtClean="0"/>
              <a:t>Bootstrap </a:t>
            </a:r>
            <a:r>
              <a:rPr lang="en-US" sz="1800" dirty="0" smtClean="0"/>
              <a:t>divides content on the screen with a grid of 12 invisible columns.</a:t>
            </a:r>
          </a:p>
          <a:p>
            <a:pPr>
              <a:buFont typeface="Arial" pitchFamily="34" charset="0"/>
              <a:buChar char="•"/>
            </a:pPr>
            <a:endParaRPr lang="en-US" sz="1800" dirty="0"/>
          </a:p>
        </p:txBody>
      </p:sp>
      <p:sp>
        <p:nvSpPr>
          <p:cNvPr id="5" name="Title 4"/>
          <p:cNvSpPr>
            <a:spLocks noGrp="1"/>
          </p:cNvSpPr>
          <p:nvPr>
            <p:ph type="title"/>
          </p:nvPr>
        </p:nvSpPr>
        <p:spPr/>
        <p:txBody>
          <a:bodyPr/>
          <a:lstStyle/>
          <a:p>
            <a:pPr algn="l"/>
            <a:r>
              <a:rPr lang="en-US" b="1" dirty="0" smtClean="0"/>
              <a:t>Bootstrap library</a:t>
            </a:r>
            <a:endParaRPr lang="en-US" b="1" dirty="0"/>
          </a:p>
        </p:txBody>
      </p:sp>
      <p:sp>
        <p:nvSpPr>
          <p:cNvPr id="6" name="Footer Placeholder 8"/>
          <p:cNvSpPr>
            <a:spLocks noGrp="1"/>
          </p:cNvSpPr>
          <p:nvPr>
            <p:ph type="ftr" sz="quarter" idx="11"/>
          </p:nvPr>
        </p:nvSpPr>
        <p:spPr>
          <a:xfrm>
            <a:off x="1426028" y="6392068"/>
            <a:ext cx="6858000" cy="365125"/>
          </a:xfrm>
        </p:spPr>
        <p:txBody>
          <a:bodyPr/>
          <a:lstStyle/>
          <a:p>
            <a:r>
              <a:rPr lang="en-US" dirty="0"/>
              <a:t>© </a:t>
            </a:r>
            <a:r>
              <a:rPr lang="en-US" dirty="0" smtClean="0"/>
              <a:t>2017 </a:t>
            </a:r>
            <a:r>
              <a:rPr lang="en-US" dirty="0"/>
              <a:t>Cengage Learning®. May not be scanned, copied or duplicated, or posted to a publicly accessible website, in whole or in part.</a:t>
            </a:r>
            <a:endParaRPr lang="en-US" dirty="0">
              <a:solidFill>
                <a:srgbClr val="002060"/>
              </a:solidFill>
            </a:endParaRPr>
          </a:p>
        </p:txBody>
      </p:sp>
    </p:spTree>
    <p:extLst>
      <p:ext uri="{BB962C8B-B14F-4D97-AF65-F5344CB8AC3E}">
        <p14:creationId xmlns:p14="http://schemas.microsoft.com/office/powerpoint/2010/main" val="2868078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19457</TotalTime>
  <Words>1517</Words>
  <Application>Microsoft Office PowerPoint</Application>
  <PresentationFormat>On-screen Show (4:3)</PresentationFormat>
  <Paragraphs>122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Constantia</vt:lpstr>
      <vt:lpstr>Verdana</vt:lpstr>
      <vt:lpstr>Wingdings 2</vt:lpstr>
      <vt:lpstr>Flow</vt:lpstr>
      <vt:lpstr>Chapter 11 </vt:lpstr>
      <vt:lpstr>Learning objectives</vt:lpstr>
      <vt:lpstr>JavaScript templating</vt:lpstr>
      <vt:lpstr>Explorador app</vt:lpstr>
      <vt:lpstr>Explorador design</vt:lpstr>
      <vt:lpstr>Introduction to JavaScript templating using Handlebars</vt:lpstr>
      <vt:lpstr>Tutorial for the app</vt:lpstr>
      <vt:lpstr>HTML5 code for the tutorial for the Explorador server—I</vt:lpstr>
      <vt:lpstr>Bootstrap library</vt:lpstr>
      <vt:lpstr>Iteration and arrays in Handlebars</vt:lpstr>
      <vt:lpstr>Iteration and arrays in Handlebars (cont’d)</vt:lpstr>
      <vt:lpstr>Iteration and arrays in Handlebars (cont’d)</vt:lpstr>
      <vt:lpstr>Iteration and arrays in Handlebars (cont’d)</vt:lpstr>
      <vt:lpstr>Conditional statements in Handlebars</vt:lpstr>
      <vt:lpstr>Conditional statements in Handlebars (cont’d)</vt:lpstr>
      <vt:lpstr>Conditional statements in Handlebars (cont’d)</vt:lpstr>
      <vt:lpstr>Quick facts/buzzwords</vt:lpstr>
      <vt:lpstr>Quick facts/buzzwords (cont’d)</vt:lpstr>
    </vt:vector>
  </TitlesOfParts>
  <Company>NTL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altit</dc:creator>
  <cp:lastModifiedBy>Sham, Alexander M</cp:lastModifiedBy>
  <cp:revision>2018</cp:revision>
  <dcterms:created xsi:type="dcterms:W3CDTF">2013-10-11T17:23:38Z</dcterms:created>
  <dcterms:modified xsi:type="dcterms:W3CDTF">2016-01-27T16:21:36Z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2090219266</vt:i4>
  </property>
  <property fmtid="{D5CDD505-2E9C-101B-9397-08002B2CF9AE}" pid="3" name="_NewReviewCycle">
    <vt:lpwstr/>
  </property>
  <property fmtid="{D5CDD505-2E9C-101B-9397-08002B2CF9AE}" pid="4" name="_EmailSubject">
    <vt:lpwstr>Lingras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-1802119604</vt:i4>
  </property>
</Properties>
</file>