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87" r:id="rId18"/>
    <p:sldId id="273" r:id="rId19"/>
    <p:sldId id="274" r:id="rId20"/>
    <p:sldId id="275" r:id="rId21"/>
    <p:sldId id="277" r:id="rId22"/>
    <p:sldId id="288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84.132.239:8080/parkGrab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2346" y="1752600"/>
            <a:ext cx="3927348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12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14543" y="2663536"/>
            <a:ext cx="4572000" cy="1752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 smtClean="0"/>
              <a:t>  Maps, location, and</a:t>
            </a:r>
          </a:p>
          <a:p>
            <a:pPr algn="ctr">
              <a:buNone/>
            </a:pPr>
            <a:r>
              <a:rPr lang="en-US" sz="3200" dirty="0" smtClean="0"/>
              <a:t>  multimedia databases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Handling the request </a:t>
            </a:r>
            <a:r>
              <a:rPr lang="en-US" sz="2000" dirty="0" smtClean="0">
                <a:hlinkClick r:id="rId2"/>
              </a:rPr>
              <a:t>http://140.184.132.239:8080/parkGrab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Using the function app.post().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Posts form data to the server.</a:t>
            </a:r>
          </a:p>
          <a:p>
            <a:pPr lvl="1">
              <a:buNone/>
            </a:pPr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Processing a </a:t>
            </a:r>
            <a:r>
              <a:rPr lang="en-US" sz="2000" dirty="0" err="1" smtClean="0"/>
              <a:t>parkGrab</a:t>
            </a:r>
            <a:r>
              <a:rPr lang="en-US" sz="2000" dirty="0" smtClean="0"/>
              <a:t> request in </a:t>
            </a:r>
            <a:r>
              <a:rPr lang="en-US" sz="2000" dirty="0" err="1" smtClean="0"/>
              <a:t>Explorador</a:t>
            </a:r>
            <a:r>
              <a:rPr lang="en-US" sz="2000" dirty="0" smtClean="0"/>
              <a:t>—I File: app.js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Creates two arrays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first array is called regions and stores the names of all the regions.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second array is called </a:t>
            </a:r>
            <a:r>
              <a:rPr lang="en-US" sz="1800" dirty="0" err="1" smtClean="0"/>
              <a:t>featTypes</a:t>
            </a:r>
            <a:r>
              <a:rPr lang="en-US" sz="1800" dirty="0"/>
              <a:t> </a:t>
            </a:r>
            <a:r>
              <a:rPr lang="en-US" sz="1800" dirty="0" smtClean="0"/>
              <a:t>and stores the values of all the feature types our parks can have.</a:t>
            </a:r>
            <a:endParaRPr lang="en-US" sz="1800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Specifying express routes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example of the MongoDB search query by name is: </a:t>
            </a:r>
          </a:p>
          <a:p>
            <a:r>
              <a:rPr lang="en-US" sz="2000" dirty="0" smtClean="0"/>
              <a:t>{"name":{"$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":"COMMONS"}}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Processing a </a:t>
            </a:r>
            <a:r>
              <a:rPr lang="en-US" sz="3200" b="1" dirty="0" err="1" smtClean="0"/>
              <a:t>parkGrab</a:t>
            </a:r>
            <a:r>
              <a:rPr lang="en-US" sz="3200" b="1" dirty="0" smtClean="0"/>
              <a:t> request in </a:t>
            </a:r>
            <a:r>
              <a:rPr lang="en-US" sz="3200" b="1" dirty="0" err="1" smtClean="0"/>
              <a:t>Explorador</a:t>
            </a:r>
            <a:r>
              <a:rPr lang="en-US" sz="3200" b="1" dirty="0" smtClean="0"/>
              <a:t>—II File: app.js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03083"/>
            <a:ext cx="3200400" cy="33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Processing a </a:t>
            </a:r>
            <a:r>
              <a:rPr lang="en-US" sz="3200" b="1" dirty="0" err="1" smtClean="0"/>
              <a:t>parkGrab</a:t>
            </a:r>
            <a:r>
              <a:rPr lang="en-US" sz="3200" b="1" dirty="0" smtClean="0"/>
              <a:t> request in </a:t>
            </a:r>
            <a:r>
              <a:rPr lang="en-US" sz="3200" b="1" dirty="0" err="1" smtClean="0"/>
              <a:t>Explorador</a:t>
            </a:r>
            <a:r>
              <a:rPr lang="en-US" sz="3200" b="1" dirty="0" smtClean="0"/>
              <a:t>—IV File: app.js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09318"/>
            <a:ext cx="5524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Study how our </a:t>
            </a:r>
            <a:r>
              <a:rPr lang="en-US" sz="2000" dirty="0" err="1" smtClean="0"/>
              <a:t>Explorador</a:t>
            </a:r>
            <a:r>
              <a:rPr lang="en-US" sz="2000" dirty="0" smtClean="0"/>
              <a:t> app interacts with the MongoDB server, which contains all the data about parks.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variables for the required components of the MongoDB module using a series of calls to the require() method.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Db: Represents a MongoDB database as a JavaScript interface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Server: Represents a Server connection to the MongoDB database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Querying </a:t>
            </a:r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4495800"/>
            <a:ext cx="55911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0" y="2133600"/>
            <a:ext cx="87630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local machine IP address was specified, as well as the default port for MongoDB.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the provided host IP address and port, </a:t>
            </a:r>
            <a:r>
              <a:rPr lang="en-US" sz="2000" dirty="0" err="1" smtClean="0"/>
              <a:t>ParkProvider</a:t>
            </a:r>
            <a:r>
              <a:rPr lang="en-US" sz="2000" dirty="0" smtClean="0"/>
              <a:t> initializes a server connection to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database interface is provided with two parameters: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name of the database containing all of our park data, called “</a:t>
            </a:r>
            <a:r>
              <a:rPr lang="en-US" sz="1800" dirty="0" err="1" smtClean="0"/>
              <a:t>parkFinder</a:t>
            </a:r>
            <a:r>
              <a:rPr lang="en-US" sz="1800" dirty="0" smtClean="0"/>
              <a:t>”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server connection to MongoDB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sz="3200" b="1" dirty="0" err="1" smtClean="0"/>
              <a:t>ParkProvider</a:t>
            </a:r>
            <a:r>
              <a:rPr lang="en-US" sz="3200" b="1" dirty="0" smtClean="0"/>
              <a:t> object constructor to connect to </a:t>
            </a:r>
            <a:r>
              <a:rPr lang="en-US" sz="3200" b="1" dirty="0" err="1" smtClean="0"/>
              <a:t>MongoDB</a:t>
            </a:r>
            <a:r>
              <a:rPr lang="en-US" sz="3200" b="1" dirty="0" smtClean="0"/>
              <a:t> File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4800600"/>
            <a:ext cx="5895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Code </a:t>
            </a:r>
            <a:r>
              <a:rPr lang="en-US" sz="2000" dirty="0"/>
              <a:t>required for the function </a:t>
            </a:r>
            <a:r>
              <a:rPr lang="en-US" sz="2000" dirty="0" err="1"/>
              <a:t>getCollection</a:t>
            </a:r>
            <a:r>
              <a:rPr lang="en-US" sz="2000" dirty="0" smtClean="0"/>
              <a:t>() takes </a:t>
            </a:r>
            <a:r>
              <a:rPr lang="en-US" sz="2000" dirty="0"/>
              <a:t>t</a:t>
            </a:r>
            <a:r>
              <a:rPr lang="en-US" sz="2000" dirty="0" smtClean="0"/>
              <a:t>wo parameters: the query to run on the database as a string and a callback to run with either the results or an error.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function is a wrapper around the MongoDB database function call to access a specific collection of documents.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The code required for the function </a:t>
            </a:r>
            <a:r>
              <a:rPr lang="en-US" sz="3200" b="1" dirty="0" err="1" smtClean="0"/>
              <a:t>getCollection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114800"/>
            <a:ext cx="5619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7526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menu.js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Initialization of many global variables that will be used by all functions in the menu.js file:</a:t>
            </a:r>
          </a:p>
          <a:p>
            <a:pPr lvl="1"/>
            <a:r>
              <a:rPr lang="en-US" sz="1800" dirty="0" err="1" smtClean="0"/>
              <a:t>clustersQuery</a:t>
            </a:r>
            <a:r>
              <a:rPr lang="en-US" sz="1800" dirty="0" smtClean="0"/>
              <a:t>: An array of category (also called cluster) integers that the user has selected on the main menu. Indices match the cluster IDs stored in our database, values between 1 and 5 inclusive.</a:t>
            </a:r>
          </a:p>
          <a:p>
            <a:pPr lvl="1"/>
            <a:r>
              <a:rPr lang="en-US" sz="1800" dirty="0" err="1" smtClean="0"/>
              <a:t>regionsQuery</a:t>
            </a:r>
            <a:r>
              <a:rPr lang="en-US" sz="1800" dirty="0" smtClean="0"/>
              <a:t>: An array of region indices that the user has selected from the main menu.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750649"/>
          </a:xfrm>
        </p:spPr>
        <p:txBody>
          <a:bodyPr/>
          <a:lstStyle/>
          <a:p>
            <a:pPr algn="l"/>
            <a:r>
              <a:rPr lang="en-US" b="1" dirty="0" smtClean="0"/>
              <a:t>Client-side JavaScript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57" y="1697038"/>
            <a:ext cx="5476875" cy="24669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750649"/>
          </a:xfrm>
        </p:spPr>
        <p:txBody>
          <a:bodyPr/>
          <a:lstStyle/>
          <a:p>
            <a:pPr algn="l"/>
            <a:r>
              <a:rPr lang="en-US" b="1" dirty="0"/>
              <a:t>Client-side JavaScript (cont’d)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657" y="4108450"/>
            <a:ext cx="5476875" cy="21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Allow users to specify more specifically which feature they are looking for in three of our categories, Sports and Activities, Kid Friendly features, and Water features.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sportsActivitiesQuery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kidsQuery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waterQuery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menus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longitude, latitude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geoParams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/>
              <a:t>currentMenu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snapper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Client-side JavaScript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Function creates a new instance of a Snap.js menu, where the main body, the object that will slide from side to side, is the element in our templates with the ID “content”.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A key function in the application, </a:t>
            </a:r>
            <a:r>
              <a:rPr lang="en-US" sz="3200" b="1" dirty="0" err="1" smtClean="0"/>
              <a:t>initSnapJS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13" y="3124200"/>
            <a:ext cx="2743200" cy="1474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13" y="4543382"/>
            <a:ext cx="2743200" cy="16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How to manage Handlebars documents through JavaScript programs</a:t>
            </a:r>
          </a:p>
          <a:p>
            <a:r>
              <a:rPr lang="en-US" sz="2000" dirty="0" smtClean="0"/>
              <a:t>2. How to use maps in our app</a:t>
            </a:r>
          </a:p>
          <a:p>
            <a:r>
              <a:rPr lang="en-US" sz="2000" dirty="0" smtClean="0"/>
              <a:t>3. How to use location information from our app</a:t>
            </a:r>
          </a:p>
          <a:p>
            <a:r>
              <a:rPr lang="en-US" sz="2000" dirty="0" smtClean="0"/>
              <a:t>4. How to use Snap.js, Leaflet, and ESRI modules in our server-side code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“this” is the object that was clicked and triggered the function, which in this case is the span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it currently has the ID of “</a:t>
            </a:r>
            <a:r>
              <a:rPr lang="en-US" sz="2000" dirty="0" err="1" smtClean="0"/>
              <a:t>listView</a:t>
            </a:r>
            <a:r>
              <a:rPr lang="en-US" sz="2000" dirty="0" smtClean="0"/>
              <a:t>”, that means that results are currently being displayed in the list format.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The function to be called by the span element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581400"/>
            <a:ext cx="5553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first time a given submenu is requested, this function sets the 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of the menu to the string containing the HTML for a submenu in the default state, with all elements having been checked off. 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Setting submenus, </a:t>
            </a:r>
            <a:r>
              <a:rPr lang="en-US" sz="3200" b="1" dirty="0" err="1" smtClean="0"/>
              <a:t>getCleanMenu</a:t>
            </a:r>
            <a:r>
              <a:rPr lang="en-US" sz="3200" b="1" dirty="0" smtClean="0"/>
              <a:t>() File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87" y="2884250"/>
            <a:ext cx="2827926" cy="33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Setting submenus, </a:t>
            </a:r>
            <a:r>
              <a:rPr lang="en-US" sz="3200" b="1" dirty="0" err="1" smtClean="0"/>
              <a:t>getCleanMenu</a:t>
            </a:r>
            <a:r>
              <a:rPr lang="en-US" sz="3200" b="1" dirty="0" smtClean="0"/>
              <a:t>() File (cont’d)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28" y="1981200"/>
            <a:ext cx="3727290" cy="437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0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checkedTrigger</a:t>
            </a:r>
            <a:r>
              <a:rPr lang="en-US" sz="2000" dirty="0" smtClean="0"/>
              <a:t>(): adds a function to each checkbox to handle the required functionality for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lineItemButton</a:t>
            </a:r>
            <a:r>
              <a:rPr lang="en-US" sz="2000" dirty="0" smtClean="0"/>
              <a:t>(): checks that the &lt;li&gt; element does not contain an &lt;input&gt; element, then prevents other click functions from firing through the use of </a:t>
            </a:r>
            <a:r>
              <a:rPr lang="en-US" sz="2000" dirty="0" err="1" smtClean="0"/>
              <a:t>event.stopPropagation</a:t>
            </a:r>
            <a:r>
              <a:rPr lang="en-US" sz="2000" dirty="0" smtClean="0"/>
              <a:t>(), and then triggers the click function for that &lt;li&gt; elements checkbox.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Two functions that manage user selections on the menu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key function for all the client-side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Gathers the selections the user has made from the menu and submenus and makes a request to the server for the relevant parks.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750649"/>
          </a:xfrm>
        </p:spPr>
        <p:txBody>
          <a:bodyPr/>
          <a:lstStyle/>
          <a:p>
            <a:pPr algn="l"/>
            <a:r>
              <a:rPr lang="en-US" b="1" dirty="0" err="1" smtClean="0"/>
              <a:t>getQuery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65" y="2868902"/>
            <a:ext cx="3253569" cy="34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Build up the request JSON object to send to the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object will contain all of the desired parameters of the user’s request.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10500" cy="979250"/>
          </a:xfrm>
        </p:spPr>
        <p:txBody>
          <a:bodyPr/>
          <a:lstStyle/>
          <a:p>
            <a:pPr algn="l"/>
            <a:r>
              <a:rPr lang="en-US" sz="3200" b="1" dirty="0" smtClean="0"/>
              <a:t>Constructing query JSON object to send to the server, </a:t>
            </a:r>
            <a:r>
              <a:rPr lang="en-US" sz="3200" b="1" dirty="0" err="1" smtClean="0"/>
              <a:t>getQuery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43" y="2835620"/>
            <a:ext cx="3212414" cy="34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Handles a successful response from the server.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the function checks to ensure that the server has responded with some response data.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750649"/>
          </a:xfrm>
        </p:spPr>
        <p:txBody>
          <a:bodyPr/>
          <a:lstStyle/>
          <a:p>
            <a:pPr algn="l"/>
            <a:r>
              <a:rPr lang="en-US" sz="3200" b="1" dirty="0" smtClean="0"/>
              <a:t>successful() function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26197"/>
            <a:ext cx="5524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00200"/>
            <a:ext cx="7810500" cy="4691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Map.js handles all of the logic required to load the map of Halifax and plot each of the parks on the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map uses a combination of the open source Leaflet JavaScript library, http://leafletjs.com/ and the ESRI application programming interface (API), https://developers.arcgis.com/javascript/, for map image tiles.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map.js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34" y="3535832"/>
            <a:ext cx="4633032" cy="27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btain the HTML for all the markers to be plotted on the map and add them to our group of markers.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That set of markers is then added to the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inline function is created </a:t>
            </a:r>
            <a:r>
              <a:rPr lang="en-US" sz="2000" dirty="0" err="1" smtClean="0"/>
              <a:t>onLocationFound</a:t>
            </a:r>
            <a:r>
              <a:rPr lang="en-US" sz="2000" dirty="0" smtClean="0"/>
              <a:t>() that will be run once the map finds the location of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Leaflet accepts an array of markers to be plotted on the map.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job of the </a:t>
            </a:r>
            <a:r>
              <a:rPr lang="en-US" sz="2000" dirty="0" err="1" smtClean="0"/>
              <a:t>getMarkers</a:t>
            </a:r>
            <a:r>
              <a:rPr lang="en-US" sz="2000" dirty="0" smtClean="0"/>
              <a:t>() function, is to convert the set of parks returned by the server as a JSON string to a set of markers.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750649"/>
          </a:xfrm>
        </p:spPr>
        <p:txBody>
          <a:bodyPr/>
          <a:lstStyle/>
          <a:p>
            <a:pPr algn="l"/>
            <a:r>
              <a:rPr lang="en-US" b="1" dirty="0" err="1" smtClean="0"/>
              <a:t>getMarkers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getMarkers</a:t>
            </a:r>
            <a:r>
              <a:rPr lang="en-US" b="1" dirty="0" smtClean="0"/>
              <a:t>()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743797"/>
            <a:ext cx="443865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3389240"/>
            <a:ext cx="4444116" cy="28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471738"/>
            <a:ext cx="7810500" cy="4157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first step in getting our app going will be to launch the server with the app.js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Run the file using the command node app.js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Setting up the environment in the</a:t>
            </a:r>
            <a:br>
              <a:rPr lang="en-US" sz="3200" b="1" dirty="0" smtClean="0"/>
            </a:br>
            <a:r>
              <a:rPr lang="en-US" sz="3200" b="1" dirty="0" err="1" smtClean="0"/>
              <a:t>Explorador</a:t>
            </a:r>
            <a:r>
              <a:rPr lang="en-US" sz="3200" b="1" dirty="0" smtClean="0"/>
              <a:t>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851852"/>
            <a:ext cx="4181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featFind</a:t>
            </a:r>
            <a:r>
              <a:rPr lang="en-US" sz="2000" dirty="0" smtClean="0"/>
              <a:t> function that iterates through all the features of a park, removes duplicates, and finds the corresponding path to icon images for those features. 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674449"/>
          </a:xfrm>
        </p:spPr>
        <p:txBody>
          <a:bodyPr/>
          <a:lstStyle/>
          <a:p>
            <a:pPr algn="l"/>
            <a:r>
              <a:rPr lang="en-US" b="1" dirty="0" err="1" smtClean="0"/>
              <a:t>featFind</a:t>
            </a:r>
            <a:r>
              <a:rPr lang="en-US" b="1" dirty="0" smtClean="0"/>
              <a:t> function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785333"/>
            <a:ext cx="3752850" cy="36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path: </a:t>
            </a:r>
            <a:r>
              <a:rPr lang="en-US" sz="2000" dirty="0" smtClean="0"/>
              <a:t>A node.js module to set the location of static files such as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serve-</a:t>
            </a:r>
            <a:r>
              <a:rPr lang="en-US" sz="2000" b="1" dirty="0" err="1" smtClean="0"/>
              <a:t>favicon</a:t>
            </a:r>
            <a:r>
              <a:rPr lang="en-US" sz="2000" dirty="0" smtClean="0"/>
              <a:t>: A node.js module to put an icon next to the URL in the URL box of the 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morgan</a:t>
            </a:r>
            <a:r>
              <a:rPr lang="en-US" sz="2000" b="1" dirty="0" smtClean="0"/>
              <a:t>: </a:t>
            </a:r>
            <a:r>
              <a:rPr lang="en-US" sz="2000" dirty="0" smtClean="0"/>
              <a:t>A node.js module to maintain a log of activities on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express routes: </a:t>
            </a:r>
            <a:r>
              <a:rPr lang="en-US" sz="2000" dirty="0" smtClean="0"/>
              <a:t>http requests sent to the express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regular expression: </a:t>
            </a:r>
            <a:r>
              <a:rPr lang="en-US" sz="2000" dirty="0" smtClean="0"/>
              <a:t>A language for specifying text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leaflet: </a:t>
            </a:r>
            <a:r>
              <a:rPr lang="en-US" sz="2000" dirty="0" smtClean="0"/>
              <a:t>An open source JavaScript library for map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ESRI: </a:t>
            </a:r>
            <a:r>
              <a:rPr lang="en-US" sz="2000" dirty="0" smtClean="0"/>
              <a:t>A geographical information system that provides an API for maps.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facts/buzzwords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express: It is a basic framework to launch a web server that we have seen previously.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express3-handlebars: provides a Handlebars extension for the express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path: is a module that is used to set the location of files such as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serve-favicon: allows us to put an image in the URL window such as logo for our organization, when users come to our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morgan</a:t>
            </a:r>
            <a:r>
              <a:rPr lang="en-US" sz="2000" dirty="0" smtClean="0"/>
              <a:t>: used to maintain log of activities on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parkMongoHandler.js: This is a module that we have written, to work with our MongoDB database.</a:t>
            </a:r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Quick look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code that sets up the environment for the variable app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144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Setting up the environment in the</a:t>
            </a:r>
            <a:br>
              <a:rPr lang="en-US" b="1" dirty="0" smtClean="0"/>
            </a:br>
            <a:r>
              <a:rPr lang="en-US" b="1" dirty="0" err="1" smtClean="0"/>
              <a:t>Explorador</a:t>
            </a:r>
            <a:r>
              <a:rPr lang="en-US" b="1" dirty="0" smtClean="0"/>
              <a:t> app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93218"/>
            <a:ext cx="5581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app.engine</a:t>
            </a:r>
            <a:r>
              <a:rPr lang="en-US" sz="2000" dirty="0" smtClean="0"/>
              <a:t>() method is used to specify the page rendering mechanism.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app.set</a:t>
            </a:r>
            <a:r>
              <a:rPr lang="en-US" sz="2000" dirty="0" smtClean="0"/>
              <a:t>(‘view engine’, ‘handlebars’) will make sure that when express checks the view engine the string ‘handlebars’ is returned.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/>
              <a:t>app.use</a:t>
            </a:r>
            <a:r>
              <a:rPr lang="en-US" sz="1800" dirty="0" smtClean="0"/>
              <a:t>(favicon(__</a:t>
            </a:r>
            <a:r>
              <a:rPr lang="en-US" sz="1800" dirty="0" err="1" smtClean="0"/>
              <a:t>dirname</a:t>
            </a:r>
            <a:r>
              <a:rPr lang="en-US" sz="1800" dirty="0" smtClean="0"/>
              <a:t> + '/public/images/icons/favicon.ico'))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app.use</a:t>
            </a:r>
            <a:r>
              <a:rPr lang="en-US" sz="2000" dirty="0" smtClean="0"/>
              <a:t>(</a:t>
            </a:r>
            <a:r>
              <a:rPr lang="en-US" sz="2000" dirty="0" err="1" smtClean="0"/>
              <a:t>express.static</a:t>
            </a:r>
            <a:r>
              <a:rPr lang="en-US" sz="2000" dirty="0" smtClean="0"/>
              <a:t>(</a:t>
            </a:r>
            <a:r>
              <a:rPr lang="en-US" sz="2000" dirty="0" err="1" smtClean="0"/>
              <a:t>path.join</a:t>
            </a:r>
            <a:r>
              <a:rPr lang="en-US" sz="2000" dirty="0" smtClean="0"/>
              <a:t>(__</a:t>
            </a:r>
            <a:r>
              <a:rPr lang="en-US" sz="2000" dirty="0" err="1" smtClean="0"/>
              <a:t>dirname</a:t>
            </a:r>
            <a:r>
              <a:rPr lang="en-US" sz="2000" dirty="0" smtClean="0"/>
              <a:t>, 'public')))</a:t>
            </a:r>
          </a:p>
          <a:p>
            <a:r>
              <a:rPr lang="en-US" sz="1800" dirty="0" smtClean="0"/>
              <a:t>mentions that when express is looking for static files such as images, JavaScript, or stylesheets, they will be in the public directory.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Setting up the environment in the</a:t>
            </a:r>
            <a:br>
              <a:rPr lang="en-US" b="1" dirty="0" smtClean="0"/>
            </a:br>
            <a:r>
              <a:rPr lang="en-US" b="1" dirty="0" err="1" smtClean="0"/>
              <a:t>Explorador</a:t>
            </a:r>
            <a:r>
              <a:rPr lang="en-US" b="1" dirty="0" smtClean="0"/>
              <a:t> app (cont’d)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JSON object is created at the beginning of the </a:t>
            </a:r>
            <a:r>
              <a:rPr lang="en-US" sz="2000" dirty="0" err="1" smtClean="0"/>
              <a:t>app.get</a:t>
            </a:r>
            <a:r>
              <a:rPr lang="en-US" sz="2000" dirty="0" smtClean="0"/>
              <a:t>() method. It </a:t>
            </a:r>
            <a:r>
              <a:rPr lang="en-US" sz="1800" dirty="0" smtClean="0"/>
              <a:t>specifies two name/value pairs: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The first pair is a JSON object itself, called </a:t>
            </a:r>
            <a:r>
              <a:rPr lang="en-US" sz="1800" dirty="0" err="1"/>
              <a:t>menuContext</a:t>
            </a:r>
            <a:r>
              <a:rPr lang="en-US" sz="1800" dirty="0" smtClean="0"/>
              <a:t>, with two attributes. The first attribute is an array called regions, and the second attribute is an array called categories.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second name/value pair, called helpers, specifies the function </a:t>
            </a:r>
            <a:r>
              <a:rPr lang="en-US" sz="1800" dirty="0" err="1" smtClean="0"/>
              <a:t>addOne</a:t>
            </a:r>
            <a:r>
              <a:rPr lang="en-US" sz="1800" dirty="0" smtClean="0"/>
              <a:t> that we use in the </a:t>
            </a:r>
            <a:r>
              <a:rPr lang="en-US" sz="1800" dirty="0" err="1" smtClean="0"/>
              <a:t>tutorial.handlebars</a:t>
            </a:r>
            <a:r>
              <a:rPr lang="en-US" sz="1800" dirty="0" smtClean="0"/>
              <a:t> to add one to an array index.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Specifying express routes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4069159"/>
            <a:ext cx="46767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Using the </a:t>
            </a:r>
            <a:r>
              <a:rPr lang="en-US" sz="2000" dirty="0" err="1" smtClean="0"/>
              <a:t>app.get</a:t>
            </a:r>
            <a:r>
              <a:rPr lang="en-US" sz="2000" dirty="0" smtClean="0"/>
              <a:t>()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a JSON object called query.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Specifying express routes (cont’d)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96682"/>
            <a:ext cx="287986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ifEqual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stringify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formatFeatTypes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18915</TotalTime>
  <Words>2360</Words>
  <Application>Microsoft Office PowerPoint</Application>
  <PresentationFormat>On-screen Show (4:3)</PresentationFormat>
  <Paragraphs>192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Constantia</vt:lpstr>
      <vt:lpstr>Verdana</vt:lpstr>
      <vt:lpstr>Wingdings 2</vt:lpstr>
      <vt:lpstr>Flow</vt:lpstr>
      <vt:lpstr>Chapter 12 </vt:lpstr>
      <vt:lpstr>Learning objectives</vt:lpstr>
      <vt:lpstr>Setting up the environment in the Explorador app</vt:lpstr>
      <vt:lpstr>Quick look</vt:lpstr>
      <vt:lpstr>Setting up the environment in the Explorador app (cont’d)</vt:lpstr>
      <vt:lpstr>Setting up the environment in the Explorador app (cont’d)</vt:lpstr>
      <vt:lpstr>Specifying express routes</vt:lpstr>
      <vt:lpstr>Specifying express routes (cont’d)</vt:lpstr>
      <vt:lpstr>Functions</vt:lpstr>
      <vt:lpstr>Specifying express routes (cont’d)</vt:lpstr>
      <vt:lpstr>Processing a parkGrab request in Explorador—II File: app.js</vt:lpstr>
      <vt:lpstr>Processing a parkGrab request in Explorador—IV File: app.js</vt:lpstr>
      <vt:lpstr>Querying MongoDB</vt:lpstr>
      <vt:lpstr>ParkProvider object constructor to connect to MongoDB File</vt:lpstr>
      <vt:lpstr>The code required for the function getCollection()</vt:lpstr>
      <vt:lpstr>Client-side JavaScript</vt:lpstr>
      <vt:lpstr>Client-side JavaScript (cont’d)</vt:lpstr>
      <vt:lpstr>Client-side JavaScript (cont’d)</vt:lpstr>
      <vt:lpstr>A key function in the application, initSnapJS()</vt:lpstr>
      <vt:lpstr>The function to be called by the span element</vt:lpstr>
      <vt:lpstr>Setting submenus, getCleanMenu() File</vt:lpstr>
      <vt:lpstr>Setting submenus, getCleanMenu() File (cont’d)</vt:lpstr>
      <vt:lpstr>Two functions that manage user selections on the menu</vt:lpstr>
      <vt:lpstr>getQuery()</vt:lpstr>
      <vt:lpstr>Constructing query JSON object to send to the server, getQuery()</vt:lpstr>
      <vt:lpstr>successful() function</vt:lpstr>
      <vt:lpstr>map.js</vt:lpstr>
      <vt:lpstr>getMarkers()</vt:lpstr>
      <vt:lpstr>getMarkers() (cont’d)</vt:lpstr>
      <vt:lpstr>featFind function</vt:lpstr>
      <vt:lpstr>Quick facts/buzzwords 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2042</cp:revision>
  <dcterms:created xsi:type="dcterms:W3CDTF">2013-10-11T17:23:38Z</dcterms:created>
  <dcterms:modified xsi:type="dcterms:W3CDTF">2016-01-27T18:52:33Z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