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eftel, Mona D" initials="ZMD" lastIdx="8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60" d="100"/>
          <a:sy n="60" d="100"/>
        </p:scale>
        <p:origin x="954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0" d="100"/>
          <a:sy n="70" d="100"/>
        </p:scale>
        <p:origin x="-3246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5D4A66-4E06-4F80-804F-A964EB6C0D0A}" type="datetimeFigureOut">
              <a:rPr lang="en-US" smtClean="0"/>
              <a:pPr/>
              <a:t>1/27/2016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340500-23C6-45C7-9626-EF17B47CA0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4727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646D3D-12D9-42A1-A359-88470FD6EB52}" type="datetimeFigureOut">
              <a:rPr lang="en-US" smtClean="0"/>
              <a:pPr/>
              <a:t>1/27/2016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58331F-8B33-4884-9995-3C14B2EEB35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587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8331F-8B33-4884-9995-3C14B2EEB352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32110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24B2-5D52-46F7-B915-67CABB3AD0C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10" descr="CL_Logo_RGB_JPG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291263"/>
            <a:ext cx="1295400" cy="56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667000" y="6356350"/>
            <a:ext cx="4901161" cy="365125"/>
          </a:xfrm>
        </p:spPr>
        <p:txBody>
          <a:bodyPr/>
          <a:lstStyle/>
          <a:p>
            <a:r>
              <a:rPr lang="en-US" smtClean="0"/>
              <a:t>© 2017 Cengage Learning Engineering. All Rights Reserved. 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609600" y="2133600"/>
            <a:ext cx="7810500" cy="41576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09600" y="1001951"/>
            <a:ext cx="7810500" cy="979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0" y="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Lingras		</a:t>
            </a:r>
            <a:r>
              <a:rPr lang="en-US" sz="1400" baseline="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</a:t>
            </a:r>
            <a:r>
              <a:rPr lang="en-US" sz="14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Building Cross-Platform Mobile and Web Apps for Engineers and Scientists</a:t>
            </a:r>
            <a:endParaRPr lang="en-US" sz="1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2E3038E-62C7-4DF2-9136-DA8ED3FF6D18}" type="datetime1">
              <a:rPr lang="en-US" smtClean="0"/>
              <a:pPr/>
              <a:t>1/27/2016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" y="6526212"/>
            <a:ext cx="7162800" cy="244475"/>
          </a:xfrm>
        </p:spPr>
        <p:txBody>
          <a:bodyPr/>
          <a:lstStyle/>
          <a:p>
            <a:r>
              <a:rPr lang="en-US" smtClean="0"/>
              <a:t>© 2017 Cengage Learning Engineering. All Rights Reserved.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24B2-5D52-46F7-B915-67CABB3AD0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7409" y="632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28600" y="6477000"/>
            <a:ext cx="7162800" cy="24447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10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smtClean="0"/>
              <a:t>© 2017 Cengage Learning Engineering. All Rights Reserved. </a:t>
            </a:r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122D24B2-5D52-46F7-B915-67CABB3AD0C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</p:grp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</p:sldLayoutIdLst>
  <p:timing>
    <p:tnLst>
      <p:par>
        <p:cTn id="1" dur="indefinite" restart="never" nodeType="tmRoot"/>
      </p:par>
    </p:tnLst>
  </p:timing>
  <p:hf hdr="0" dt="0"/>
  <p:txStyles>
    <p:titleStyle>
      <a:lvl1pPr algn="ctr" rtl="0" eaLnBrk="1" latinLnBrk="0" hangingPunct="1">
        <a:spcBef>
          <a:spcPct val="0"/>
        </a:spcBef>
        <a:buNone/>
        <a:defRPr kumimoji="0" sz="3600" b="0" kern="1200">
          <a:ln>
            <a:noFill/>
          </a:ln>
          <a:solidFill>
            <a:srgbClr val="002060"/>
          </a:solidFill>
          <a:effectLst/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rgbClr val="002060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rgbClr val="002060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rgbClr val="002060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rgbClr val="002060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rgbClr val="002060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42609" y="1735282"/>
            <a:ext cx="3774948" cy="914400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/>
            <a:r>
              <a:rPr lang="en-US" sz="4800" dirty="0" smtClean="0">
                <a:solidFill>
                  <a:srgbClr val="002060"/>
                </a:solidFill>
                <a:effectLst/>
                <a:latin typeface="Verdana" panose="020B0604030504040204" pitchFamily="34" charset="0"/>
                <a:cs typeface="Verdana" panose="020B0604030504040204" pitchFamily="34" charset="0"/>
              </a:rPr>
              <a:t>Chapter </a:t>
            </a:r>
            <a:r>
              <a:rPr lang="en-US" sz="4800" dirty="0" smtClean="0">
                <a:latin typeface="Verdana" panose="020B0604030504040204" pitchFamily="34" charset="0"/>
                <a:cs typeface="Verdana" panose="020B0604030504040204" pitchFamily="34" charset="0"/>
              </a:rPr>
              <a:t>13</a:t>
            </a:r>
            <a:r>
              <a:rPr lang="en-US" sz="4800" dirty="0" smtClean="0">
                <a:solidFill>
                  <a:srgbClr val="002060"/>
                </a:solidFill>
                <a:effectLst/>
                <a:latin typeface="Verdana" panose="020B0604030504040204" pitchFamily="34" charset="0"/>
                <a:cs typeface="Verdana" panose="020B0604030504040204" pitchFamily="34" charset="0"/>
              </a:rPr>
              <a:t> </a:t>
            </a:r>
            <a:endParaRPr lang="en-US" sz="4800" dirty="0">
              <a:solidFill>
                <a:srgbClr val="002060"/>
              </a:solidFill>
              <a:effectLst/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5112535" y="2649682"/>
            <a:ext cx="3435096" cy="1752600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algn="ctr">
              <a:buNone/>
            </a:pPr>
            <a:r>
              <a:rPr lang="en-US" sz="3200" dirty="0" smtClean="0"/>
              <a:t>  Cross-platform and native app development and testing</a:t>
            </a:r>
            <a:endParaRPr lang="en-US" sz="3200" dirty="0">
              <a:solidFill>
                <a:srgbClr val="002060"/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1426028" y="6392068"/>
            <a:ext cx="6858000" cy="365125"/>
          </a:xfrm>
        </p:spPr>
        <p:txBody>
          <a:bodyPr/>
          <a:lstStyle/>
          <a:p>
            <a:r>
              <a:rPr lang="en-US" dirty="0"/>
              <a:t>© </a:t>
            </a:r>
            <a:r>
              <a:rPr lang="en-US" dirty="0" smtClean="0"/>
              <a:t>2017 </a:t>
            </a:r>
            <a:r>
              <a:rPr lang="en-US" dirty="0"/>
              <a:t>Cengage Learning®. May not be scanned, copied or duplicated, or posted to a publicly accessible website, in whole or in part.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24B2-5D52-46F7-B915-67CABB3AD0CF}" type="slidenum">
              <a:rPr lang="en-US" smtClean="0">
                <a:solidFill>
                  <a:srgbClr val="002060"/>
                </a:solidFill>
              </a:rPr>
              <a:pPr/>
              <a:t>1</a:t>
            </a:fld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7" name="Picture 10" descr="CL_Logo_RGB_JPG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291263"/>
            <a:ext cx="1295400" cy="56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57200" y="1050839"/>
            <a:ext cx="4057343" cy="518962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24B2-5D52-46F7-B915-67CABB3AD0CF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609600" y="1676400"/>
            <a:ext cx="7810500" cy="461486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smtClean="0"/>
              <a:t>Apache Cordova: </a:t>
            </a:r>
            <a:r>
              <a:rPr lang="en-US" sz="2000" dirty="0" smtClean="0"/>
              <a:t>A platform for building native apps using HTML5/CSS3/JavaScript.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smtClean="0"/>
              <a:t>Java: </a:t>
            </a:r>
            <a:r>
              <a:rPr lang="en-US" sz="2000" dirty="0" smtClean="0"/>
              <a:t>Programming language used to build native Android apps.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smtClean="0"/>
              <a:t>Objective-C: </a:t>
            </a:r>
            <a:r>
              <a:rPr lang="en-US" sz="2000" dirty="0" smtClean="0"/>
              <a:t>Programming language used to build iOS apps.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smtClean="0"/>
              <a:t>IDE: </a:t>
            </a:r>
            <a:r>
              <a:rPr lang="en-US" sz="2000" dirty="0" smtClean="0"/>
              <a:t>Integrated development environment for building, compiling, and running programs.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err="1" smtClean="0"/>
              <a:t>Xcode</a:t>
            </a:r>
            <a:r>
              <a:rPr lang="en-US" sz="2000" b="1" dirty="0" smtClean="0"/>
              <a:t>: </a:t>
            </a:r>
            <a:r>
              <a:rPr lang="en-US" sz="2000" dirty="0" smtClean="0"/>
              <a:t>IDE used to develop iOS apps.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smtClean="0"/>
              <a:t>Visual Studio: </a:t>
            </a:r>
            <a:r>
              <a:rPr lang="en-US" sz="2000" dirty="0" smtClean="0"/>
              <a:t>IDE for building apps for Windows 8 tablets and phones.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smtClean="0"/>
              <a:t>C#: </a:t>
            </a:r>
            <a:r>
              <a:rPr lang="en-US" sz="2000" dirty="0" smtClean="0"/>
              <a:t>One of the languages that can be used to develop apps for Windows 8 tablets and phones.</a:t>
            </a:r>
            <a:endParaRPr lang="en-US" sz="20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09600" y="838200"/>
            <a:ext cx="7810500" cy="979250"/>
          </a:xfrm>
        </p:spPr>
        <p:txBody>
          <a:bodyPr/>
          <a:lstStyle/>
          <a:p>
            <a:pPr algn="l"/>
            <a:r>
              <a:rPr lang="en-US" b="1" dirty="0" smtClean="0"/>
              <a:t>Quick facts/buzzwords</a:t>
            </a:r>
            <a:br>
              <a:rPr lang="en-US" b="1" dirty="0" smtClean="0"/>
            </a:br>
            <a:endParaRPr lang="en-US" b="1" dirty="0"/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1426028" y="6392068"/>
            <a:ext cx="6858000" cy="365125"/>
          </a:xfrm>
        </p:spPr>
        <p:txBody>
          <a:bodyPr/>
          <a:lstStyle/>
          <a:p>
            <a:r>
              <a:rPr lang="en-US" dirty="0"/>
              <a:t>© </a:t>
            </a:r>
            <a:r>
              <a:rPr lang="en-US" dirty="0" smtClean="0"/>
              <a:t>2017 </a:t>
            </a:r>
            <a:r>
              <a:rPr lang="en-US" dirty="0"/>
              <a:t>Cengage Learning®. May not be scanned, copied or duplicated, or posted to a publicly accessible website, in whole or in part.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8078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24B2-5D52-46F7-B915-67CABB3AD0CF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2000" dirty="0" smtClean="0"/>
              <a:t>1. What is native app development</a:t>
            </a:r>
          </a:p>
          <a:p>
            <a:r>
              <a:rPr lang="en-US" sz="2000" dirty="0" smtClean="0"/>
              <a:t>2. What is Cordova</a:t>
            </a:r>
          </a:p>
          <a:p>
            <a:r>
              <a:rPr lang="en-US" sz="2000" dirty="0" smtClean="0"/>
              <a:t>3. How to create and test a native </a:t>
            </a:r>
            <a:r>
              <a:rPr lang="en-US" sz="2000" dirty="0" err="1" smtClean="0"/>
              <a:t>iOS</a:t>
            </a:r>
            <a:r>
              <a:rPr lang="en-US" sz="2000" dirty="0" smtClean="0"/>
              <a:t> app</a:t>
            </a:r>
          </a:p>
          <a:p>
            <a:r>
              <a:rPr lang="en-US" sz="2000" dirty="0" smtClean="0"/>
              <a:t>4. How to create and test a native Android app</a:t>
            </a:r>
            <a:endParaRPr lang="en-US" sz="20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Learning objectives</a:t>
            </a:r>
            <a:endParaRPr lang="en-US" b="1" dirty="0"/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1426028" y="6392068"/>
            <a:ext cx="6858000" cy="365125"/>
          </a:xfrm>
        </p:spPr>
        <p:txBody>
          <a:bodyPr/>
          <a:lstStyle/>
          <a:p>
            <a:r>
              <a:rPr lang="en-US" dirty="0"/>
              <a:t>© </a:t>
            </a:r>
            <a:r>
              <a:rPr lang="en-US" dirty="0" smtClean="0"/>
              <a:t>2017 </a:t>
            </a:r>
            <a:r>
              <a:rPr lang="en-US" dirty="0"/>
              <a:t>Cengage Learning®. May not be scanned, copied or duplicated, or posted to a publicly accessible website, in whole or in part.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8078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24B2-5D52-46F7-B915-67CABB3AD0CF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Apple devices are programmed in Objective-C using an integrated development environment (IDE) called </a:t>
            </a:r>
            <a:r>
              <a:rPr lang="en-US" sz="2000" dirty="0" err="1" smtClean="0"/>
              <a:t>Xcode</a:t>
            </a:r>
            <a:r>
              <a:rPr lang="en-US" sz="2000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Android devices are programmed in Java (using a number of different IDEs, including Eclipse).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Microsoft Windows needs Visual Studio, </a:t>
            </a:r>
            <a:r>
              <a:rPr lang="en-US" sz="2000" dirty="0" err="1" smtClean="0"/>
              <a:t>.Net</a:t>
            </a:r>
            <a:r>
              <a:rPr lang="en-US" sz="2000" dirty="0" smtClean="0"/>
              <a:t>, and any of the supported languages including C#.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Apache Cordova</a:t>
            </a:r>
          </a:p>
          <a:p>
            <a:pPr>
              <a:buFont typeface="Arial" pitchFamily="34" charset="0"/>
              <a:buChar char="•"/>
            </a:pPr>
            <a:endParaRPr lang="en-US" sz="2000" dirty="0" smtClean="0"/>
          </a:p>
          <a:p>
            <a:endParaRPr lang="en-US" sz="20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Native mobile apps</a:t>
            </a:r>
            <a:endParaRPr lang="en-US" b="1" dirty="0"/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1426028" y="6392068"/>
            <a:ext cx="6858000" cy="365125"/>
          </a:xfrm>
        </p:spPr>
        <p:txBody>
          <a:bodyPr/>
          <a:lstStyle/>
          <a:p>
            <a:r>
              <a:rPr lang="en-US" dirty="0"/>
              <a:t>© </a:t>
            </a:r>
            <a:r>
              <a:rPr lang="en-US" dirty="0" smtClean="0"/>
              <a:t>2017 </a:t>
            </a:r>
            <a:r>
              <a:rPr lang="en-US" dirty="0"/>
              <a:t>Cengage Learning®. May not be scanned, copied or duplicated, or posted to a publicly accessible website, in whole or in part.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8078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24B2-5D52-46F7-B915-67CABB3AD0CF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Launch the Terminal app on the Apple computer to get to the command line interface.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Command line session that begins the process of creating the native versions of the </a:t>
            </a:r>
            <a:r>
              <a:rPr lang="en-US" sz="2000" dirty="0" err="1" smtClean="0"/>
              <a:t>Explorador</a:t>
            </a:r>
            <a:r>
              <a:rPr lang="en-US" sz="2000" dirty="0" smtClean="0"/>
              <a:t> app for iOS and Android on an Apple computer.</a:t>
            </a:r>
            <a:endParaRPr lang="en-US" sz="20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200" b="1" dirty="0" smtClean="0"/>
              <a:t>Setting up the </a:t>
            </a:r>
            <a:r>
              <a:rPr lang="en-US" sz="3200" b="1" dirty="0" err="1" smtClean="0"/>
              <a:t>Explorador</a:t>
            </a:r>
            <a:r>
              <a:rPr lang="en-US" sz="3200" b="1" dirty="0" smtClean="0"/>
              <a:t> app for Apple </a:t>
            </a:r>
            <a:r>
              <a:rPr lang="en-US" sz="3200" b="1" dirty="0" err="1" smtClean="0"/>
              <a:t>iOS</a:t>
            </a:r>
            <a:r>
              <a:rPr lang="en-US" sz="3200" b="1" dirty="0" smtClean="0"/>
              <a:t> and Android platforms</a:t>
            </a:r>
            <a:endParaRPr lang="en-US" sz="3200" b="1" dirty="0"/>
          </a:p>
        </p:txBody>
      </p:sp>
      <p:sp>
        <p:nvSpPr>
          <p:cNvPr id="7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1426028" y="6392068"/>
            <a:ext cx="6858000" cy="365125"/>
          </a:xfrm>
        </p:spPr>
        <p:txBody>
          <a:bodyPr/>
          <a:lstStyle/>
          <a:p>
            <a:r>
              <a:rPr lang="en-US" dirty="0"/>
              <a:t>© </a:t>
            </a:r>
            <a:r>
              <a:rPr lang="en-US" dirty="0" smtClean="0"/>
              <a:t>2017 </a:t>
            </a:r>
            <a:r>
              <a:rPr lang="en-US" dirty="0"/>
              <a:t>Cengage Learning®. May not be scanned, copied or duplicated, or posted to a publicly accessible website, in whole or in part.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3808021"/>
            <a:ext cx="4038600" cy="2493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078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24B2-5D52-46F7-B915-67CABB3AD0CF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609600" y="1905000"/>
            <a:ext cx="7810500" cy="438626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Commands specific to building the iOS app are shown below.</a:t>
            </a:r>
          </a:p>
          <a:p>
            <a:pPr>
              <a:buFont typeface="Arial" pitchFamily="34" charset="0"/>
              <a:buChar char="•"/>
            </a:pPr>
            <a:endParaRPr lang="en-US" sz="20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Building </a:t>
            </a:r>
            <a:r>
              <a:rPr lang="en-US" b="1" dirty="0" err="1" smtClean="0"/>
              <a:t>iOS</a:t>
            </a:r>
            <a:r>
              <a:rPr lang="en-US" b="1" dirty="0" smtClean="0"/>
              <a:t> app</a:t>
            </a:r>
            <a:endParaRPr lang="en-US" b="1" dirty="0"/>
          </a:p>
        </p:txBody>
      </p:sp>
      <p:sp>
        <p:nvSpPr>
          <p:cNvPr id="7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1426028" y="6392068"/>
            <a:ext cx="6858000" cy="365125"/>
          </a:xfrm>
        </p:spPr>
        <p:txBody>
          <a:bodyPr/>
          <a:lstStyle/>
          <a:p>
            <a:r>
              <a:rPr lang="en-US" dirty="0"/>
              <a:t>© </a:t>
            </a:r>
            <a:r>
              <a:rPr lang="en-US" dirty="0" smtClean="0"/>
              <a:t>2017 </a:t>
            </a:r>
            <a:r>
              <a:rPr lang="en-US" dirty="0"/>
              <a:t>Cengage Learning®. May not be scanned, copied or duplicated, or posted to a publicly accessible website, in whole or in part.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3075" y="2575863"/>
            <a:ext cx="5543550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0783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24B2-5D52-46F7-B915-67CABB3AD0CF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200" b="1" dirty="0" err="1" smtClean="0"/>
              <a:t>iOS</a:t>
            </a:r>
            <a:r>
              <a:rPr lang="en-US" sz="3200" b="1" dirty="0" smtClean="0"/>
              <a:t> project for the </a:t>
            </a:r>
            <a:r>
              <a:rPr lang="en-US" sz="3200" b="1" dirty="0" err="1" smtClean="0"/>
              <a:t>Explorador</a:t>
            </a:r>
            <a:r>
              <a:rPr lang="en-US" sz="3200" b="1" dirty="0" smtClean="0"/>
              <a:t> app opened in the </a:t>
            </a:r>
            <a:r>
              <a:rPr lang="en-US" sz="3200" b="1" dirty="0" err="1" smtClean="0"/>
              <a:t>Xcode</a:t>
            </a:r>
            <a:r>
              <a:rPr lang="en-US" sz="3200" b="1" dirty="0" smtClean="0"/>
              <a:t> IDE</a:t>
            </a:r>
            <a:endParaRPr lang="en-US" sz="3200" b="1" dirty="0"/>
          </a:p>
        </p:txBody>
      </p:sp>
      <p:sp>
        <p:nvSpPr>
          <p:cNvPr id="7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1426028" y="6392068"/>
            <a:ext cx="6858000" cy="365125"/>
          </a:xfrm>
        </p:spPr>
        <p:txBody>
          <a:bodyPr/>
          <a:lstStyle/>
          <a:p>
            <a:r>
              <a:rPr lang="en-US" dirty="0"/>
              <a:t>© </a:t>
            </a:r>
            <a:r>
              <a:rPr lang="en-US" dirty="0" smtClean="0"/>
              <a:t>2017 </a:t>
            </a:r>
            <a:r>
              <a:rPr lang="en-US" dirty="0"/>
              <a:t>Cengage Learning®. May not be scanned, copied or duplicated, or posted to a publicly accessible website, in whole or in part.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4921" y="2209800"/>
            <a:ext cx="5114925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0783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24B2-5D52-46F7-B915-67CABB3AD0CF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iOS build operation created an empty shell of an app that uses an automatically generated index.html file.</a:t>
            </a:r>
            <a:endParaRPr lang="en-US" sz="20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200" b="1" dirty="0" smtClean="0"/>
              <a:t>Automatically generated index.html file for the </a:t>
            </a:r>
            <a:r>
              <a:rPr lang="en-US" sz="3200" b="1" dirty="0" err="1" smtClean="0"/>
              <a:t>Explorador</a:t>
            </a:r>
            <a:r>
              <a:rPr lang="en-US" sz="3200" b="1" dirty="0" smtClean="0"/>
              <a:t> app</a:t>
            </a:r>
            <a:endParaRPr lang="en-US" sz="3200" b="1" dirty="0"/>
          </a:p>
        </p:txBody>
      </p:sp>
      <p:sp>
        <p:nvSpPr>
          <p:cNvPr id="7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1426028" y="6392068"/>
            <a:ext cx="6858000" cy="365125"/>
          </a:xfrm>
        </p:spPr>
        <p:txBody>
          <a:bodyPr/>
          <a:lstStyle/>
          <a:p>
            <a:r>
              <a:rPr lang="en-US" dirty="0"/>
              <a:t>© </a:t>
            </a:r>
            <a:r>
              <a:rPr lang="en-US" dirty="0" smtClean="0"/>
              <a:t>2017 </a:t>
            </a:r>
            <a:r>
              <a:rPr lang="en-US" dirty="0"/>
              <a:t>Cengage Learning®. May not be scanned, copied or duplicated, or posted to a publicly accessible website, in whole or in part.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8950" y="2774952"/>
            <a:ext cx="2971800" cy="3599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0783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24B2-5D52-46F7-B915-67CABB3AD0CF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609600" y="1828800"/>
            <a:ext cx="7810500" cy="446246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Set the title of the file to </a:t>
            </a:r>
            <a:r>
              <a:rPr lang="en-US" sz="1800" dirty="0" err="1" smtClean="0"/>
              <a:t>Explorador</a:t>
            </a:r>
            <a:r>
              <a:rPr lang="en-US" sz="1800" dirty="0" smtClean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The cordova.js script from the automatically generated file is necessary for all Cordova apps to start and communicate with the device.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Add another JavaScript tag that adds an event listener using the method </a:t>
            </a:r>
            <a:r>
              <a:rPr lang="en-US" sz="1800" dirty="0" err="1" smtClean="0"/>
              <a:t>document.addEventListener</a:t>
            </a:r>
            <a:r>
              <a:rPr lang="en-US" sz="1800" dirty="0" smtClean="0"/>
              <a:t>() for the event “</a:t>
            </a:r>
            <a:r>
              <a:rPr lang="en-US" sz="1800" dirty="0" err="1" smtClean="0"/>
              <a:t>deviceready</a:t>
            </a:r>
            <a:r>
              <a:rPr lang="en-US" sz="1800" dirty="0" smtClean="0"/>
              <a:t>”.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When the app finishes loading and the device is ready to proceed, the event “</a:t>
            </a:r>
            <a:r>
              <a:rPr lang="en-US" sz="1800" dirty="0" err="1" smtClean="0"/>
              <a:t>deviceready</a:t>
            </a:r>
            <a:r>
              <a:rPr lang="en-US" sz="1800" dirty="0" smtClean="0"/>
              <a:t>” will be triggered by Cordova and the function </a:t>
            </a:r>
            <a:r>
              <a:rPr lang="en-US" sz="1800" dirty="0" err="1" smtClean="0"/>
              <a:t>launchExplorador</a:t>
            </a:r>
            <a:r>
              <a:rPr lang="en-US" sz="1800" dirty="0" smtClean="0"/>
              <a:t>() will be executed.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Rebuild the app</a:t>
            </a:r>
            <a:endParaRPr lang="en-US" sz="18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Modified index.html file</a:t>
            </a:r>
            <a:endParaRPr lang="en-US" b="1" dirty="0"/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1426028" y="6392068"/>
            <a:ext cx="6858000" cy="365125"/>
          </a:xfrm>
        </p:spPr>
        <p:txBody>
          <a:bodyPr/>
          <a:lstStyle/>
          <a:p>
            <a:r>
              <a:rPr lang="en-US" dirty="0"/>
              <a:t>© </a:t>
            </a:r>
            <a:r>
              <a:rPr lang="en-US" dirty="0" smtClean="0"/>
              <a:t>2017 </a:t>
            </a:r>
            <a:r>
              <a:rPr lang="en-US" dirty="0"/>
              <a:t>Cengage Learning®. May not be scanned, copied or duplicated, or posted to a publicly accessible website, in whole or in part.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80783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24B2-5D52-46F7-B915-67CABB3AD0CF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609600" y="1752600"/>
            <a:ext cx="7810500" cy="453866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Launched the iOS version through an iPhone emulator by using the </a:t>
            </a:r>
            <a:r>
              <a:rPr lang="en-US" sz="2000" dirty="0" err="1" smtClean="0"/>
              <a:t>Xcode</a:t>
            </a:r>
            <a:r>
              <a:rPr lang="en-US" sz="2000" dirty="0" smtClean="0"/>
              <a:t> IDE.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Connected an Android device, a Nexus 7 tablet, to launch the app on instead.</a:t>
            </a:r>
            <a:endParaRPr lang="en-US" sz="20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Building the Android app</a:t>
            </a:r>
            <a:endParaRPr lang="en-US" b="1" dirty="0"/>
          </a:p>
        </p:txBody>
      </p:sp>
      <p:sp>
        <p:nvSpPr>
          <p:cNvPr id="7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1426028" y="6392068"/>
            <a:ext cx="6858000" cy="365125"/>
          </a:xfrm>
        </p:spPr>
        <p:txBody>
          <a:bodyPr/>
          <a:lstStyle/>
          <a:p>
            <a:r>
              <a:rPr lang="en-US" dirty="0"/>
              <a:t>© </a:t>
            </a:r>
            <a:r>
              <a:rPr lang="en-US" dirty="0" smtClean="0"/>
              <a:t>2017 </a:t>
            </a:r>
            <a:r>
              <a:rPr lang="en-US" dirty="0"/>
              <a:t>Cengage Learning®. May not be scanned, copied or duplicated, or posted to a publicly accessible website, in whole or in part.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6114" y="3415412"/>
            <a:ext cx="5486400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0783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18197</TotalTime>
  <Words>713</Words>
  <Application>Microsoft Office PowerPoint</Application>
  <PresentationFormat>On-screen Show (4:3)</PresentationFormat>
  <Paragraphs>65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Constantia</vt:lpstr>
      <vt:lpstr>Verdana</vt:lpstr>
      <vt:lpstr>Wingdings 2</vt:lpstr>
      <vt:lpstr>Flow</vt:lpstr>
      <vt:lpstr>Chapter 13 </vt:lpstr>
      <vt:lpstr>Learning objectives</vt:lpstr>
      <vt:lpstr>Native mobile apps</vt:lpstr>
      <vt:lpstr>Setting up the Explorador app for Apple iOS and Android platforms</vt:lpstr>
      <vt:lpstr>Building iOS app</vt:lpstr>
      <vt:lpstr>iOS project for the Explorador app opened in the Xcode IDE</vt:lpstr>
      <vt:lpstr>Automatically generated index.html file for the Explorador app</vt:lpstr>
      <vt:lpstr>Modified index.html file</vt:lpstr>
      <vt:lpstr>Building the Android app</vt:lpstr>
      <vt:lpstr>Quick facts/buzzwords </vt:lpstr>
    </vt:vector>
  </TitlesOfParts>
  <Company>NTL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</dc:title>
  <dc:creator>altit</dc:creator>
  <cp:lastModifiedBy>Sham, Alexander M</cp:lastModifiedBy>
  <cp:revision>1980</cp:revision>
  <dcterms:created xsi:type="dcterms:W3CDTF">2013-10-11T17:23:38Z</dcterms:created>
  <dcterms:modified xsi:type="dcterms:W3CDTF">2016-01-27T18:52:01Z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2090219266</vt:i4>
  </property>
  <property fmtid="{D5CDD505-2E9C-101B-9397-08002B2CF9AE}" pid="3" name="_NewReviewCycle">
    <vt:lpwstr/>
  </property>
  <property fmtid="{D5CDD505-2E9C-101B-9397-08002B2CF9AE}" pid="4" name="_EmailSubject">
    <vt:lpwstr>Lingras</vt:lpwstr>
  </property>
  <property fmtid="{D5CDD505-2E9C-101B-9397-08002B2CF9AE}" pid="5" name="_AuthorEmail">
    <vt:lpwstr>mona.zeftel@cengage.com</vt:lpwstr>
  </property>
  <property fmtid="{D5CDD505-2E9C-101B-9397-08002B2CF9AE}" pid="6" name="_AuthorEmailDisplayName">
    <vt:lpwstr>Zeftel, Mona D</vt:lpwstr>
  </property>
  <property fmtid="{D5CDD505-2E9C-101B-9397-08002B2CF9AE}" pid="7" name="_PreviousAdHocReviewCycleID">
    <vt:i4>-1802119604</vt:i4>
  </property>
</Properties>
</file>