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4" r:id="rId3"/>
    <p:sldId id="285" r:id="rId4"/>
    <p:sldId id="295" r:id="rId5"/>
    <p:sldId id="296" r:id="rId6"/>
    <p:sldId id="297" r:id="rId7"/>
    <p:sldId id="298" r:id="rId8"/>
    <p:sldId id="299" r:id="rId9"/>
    <p:sldId id="300" r:id="rId10"/>
    <p:sldId id="286" r:id="rId11"/>
    <p:sldId id="287" r:id="rId12"/>
    <p:sldId id="288" r:id="rId13"/>
    <p:sldId id="289" r:id="rId14"/>
    <p:sldId id="290" r:id="rId15"/>
    <p:sldId id="291" r:id="rId16"/>
    <p:sldId id="293" r:id="rId17"/>
    <p:sldId id="292" r:id="rId18"/>
    <p:sldId id="29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ftel, Mona D" initials="ZMD" lastIdx="8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7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D4A66-4E06-4F80-804F-A964EB6C0D0A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40500-23C6-45C7-9626-EF17B47CA0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72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46D3D-12D9-42A1-A359-88470FD6EB52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8331F-8B33-4884-9995-3C14B2EEB3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8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8331F-8B33-4884-9995-3C14B2EEB35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1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05200" y="6407944"/>
            <a:ext cx="5486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Cross-Platform Mobile and Web Apps Development</a:t>
            </a:r>
            <a:endParaRPr lang="en-US" dirty="0"/>
          </a:p>
        </p:txBody>
      </p:sp>
      <p:pic>
        <p:nvPicPr>
          <p:cNvPr id="13" name="Picture 12" descr="http://www.hunterbusinessschool.edu/hunterbusiness/wp-content/uploads/2013/03/logo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"/>
            <a:ext cx="923925" cy="692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0" descr="CL_Logo_RGB_JPG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291263"/>
            <a:ext cx="12954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2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0" name="Picture 9" descr="Hun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6382264"/>
            <a:ext cx="533400" cy="39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187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un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6382264"/>
            <a:ext cx="533400" cy="39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4367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 descr="CL_Logo_RGB_JPG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91263"/>
            <a:ext cx="12954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2133600"/>
            <a:ext cx="7810500" cy="4157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001951"/>
            <a:ext cx="7810500" cy="979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0" y="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Lingras		</a:t>
            </a:r>
            <a:r>
              <a:rPr lang="en-US" sz="1400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</a:t>
            </a:r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Building Cross-Platform Mobile and Web Apps for Engineers and Scientists</a:t>
            </a:r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7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pic>
        <p:nvPicPr>
          <p:cNvPr id="11" name="Picture 10" descr="Hunter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77200" y="6382264"/>
            <a:ext cx="533400" cy="3995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248400" y="6350913"/>
            <a:ext cx="1828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050" dirty="0" smtClean="0">
                <a:solidFill>
                  <a:srgbClr val="114F96"/>
                </a:solidFill>
                <a:latin typeface="Arial" pitchFamily="34" charset="0"/>
                <a:ea typeface="ＭＳ Ｐゴシック" pitchFamily="34" charset="-128"/>
              </a:rPr>
              <a:t>Cross Platform Mobile and Web Apps Development</a:t>
            </a:r>
            <a:endParaRPr lang="en-US" altLang="en-US" sz="1050" dirty="0">
              <a:solidFill>
                <a:srgbClr val="114F96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342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57" r:id="rId4"/>
    <p:sldLayoutId id="2147483758" r:id="rId5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122D24B2-5D52-46F7-B915-67CABB3AD0CF}" type="slidenum">
              <a:rPr lang="en-US" smtClean="0">
                <a:solidFill>
                  <a:srgbClr val="002060"/>
                </a:solidFill>
              </a:rPr>
              <a:pPr/>
              <a:t>1</a:t>
            </a:fld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7" name="Picture 10" descr="CL_Logo_RGB_JP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91263"/>
            <a:ext cx="12954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Cross Platform Mobile and Web Apps Development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Projectile App Context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1133518"/>
            <a:ext cx="5715000" cy="526728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Projectile App Requirements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447800"/>
            <a:ext cx="3071813" cy="36234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33800" y="1524000"/>
            <a:ext cx="4800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app calculates physics data behind launching a projectile.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Calculate the distance of a projectile based on the angle and velocity input by the user.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calculation page will open first when you start the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 menu bar will provide navigation between the two main sections.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Menu bar should be consistent across all sections of the app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Easy to read colors and fonts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Must consider the end user and the main objectives of the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How to organize functionalities.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The core functionality should be the first screen that users see when they access your app.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Other functionalities should be placed in a menu of some sort to provide easy access.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Communication between the app and the user.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Must consider what device or devices users will use to access your app.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86200" y="1481328"/>
            <a:ext cx="4800600" cy="45259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The body of the web page is wrapped in a pair of &lt;div&gt;...&lt;/div&gt; tags with an attribute called data-role whose value is set to "page".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Add three pairs of &lt;div&gt;...&lt;/div&gt; tags with data-role set to "content", "header", and "footer".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Header, Footer and Content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524000"/>
            <a:ext cx="3124200" cy="341824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53000" y="1481328"/>
            <a:ext cx="3733800" cy="45259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 a pair of tags &lt;button&gt;...&lt;/button&gt; with the text “Display” inside the tags.</a:t>
            </a:r>
          </a:p>
          <a:p>
            <a:pPr marL="598932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type</a:t>
            </a:r>
          </a:p>
          <a:p>
            <a:pPr marL="598932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name</a:t>
            </a:r>
          </a:p>
          <a:p>
            <a:pPr marL="598932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id</a:t>
            </a:r>
          </a:p>
          <a:p>
            <a:pPr marL="598932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min</a:t>
            </a:r>
          </a:p>
          <a:p>
            <a:pPr marL="598932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Alternatively, use the Anchor tag with data-role=“button” attribute.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Widgets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752600"/>
            <a:ext cx="4145922" cy="4820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2286000"/>
            <a:ext cx="22955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Input Fields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057400"/>
            <a:ext cx="4572000" cy="1301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0" y="2057400"/>
            <a:ext cx="2438400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Projectile App Screenshot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67062" y="2227901"/>
            <a:ext cx="2695575" cy="37814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The header section includes another script using the code which includes the file physicsProjectileApp1.js from the folder scripts</a:t>
            </a:r>
          </a:p>
          <a:p>
            <a:endParaRPr lang="en-US" sz="2800" dirty="0" smtClean="0"/>
          </a:p>
          <a:p>
            <a:pPr>
              <a:buNone/>
            </a:pPr>
            <a:r>
              <a:rPr lang="en-US" sz="1900" dirty="0" smtClean="0"/>
              <a:t>&lt;script type='text/</a:t>
            </a:r>
            <a:r>
              <a:rPr lang="en-US" sz="1900" dirty="0" err="1" smtClean="0"/>
              <a:t>javascript</a:t>
            </a:r>
            <a:r>
              <a:rPr lang="en-US" sz="1900" dirty="0" smtClean="0"/>
              <a:t>‘ </a:t>
            </a:r>
            <a:r>
              <a:rPr lang="en-US" sz="1900" dirty="0" err="1" smtClean="0"/>
              <a:t>src</a:t>
            </a:r>
            <a:r>
              <a:rPr lang="en-US" sz="1900" dirty="0" smtClean="0"/>
              <a:t>='scripts/physicsProjectileApp1.js'&gt;&lt;/script&gt;</a:t>
            </a:r>
          </a:p>
          <a:p>
            <a:endParaRPr lang="en-US" sz="2800" dirty="0" smtClean="0"/>
          </a:p>
          <a:p>
            <a:r>
              <a:rPr lang="en-US" sz="2800" dirty="0" smtClean="0"/>
              <a:t>The code for the button widget has an attribute called </a:t>
            </a:r>
            <a:r>
              <a:rPr lang="en-US" sz="2800" dirty="0" err="1" smtClean="0"/>
              <a:t>onclick</a:t>
            </a:r>
            <a:r>
              <a:rPr lang="en-US" sz="2800" dirty="0" smtClean="0"/>
              <a:t> that calls a JavaScript function display defined in physicsProjectileApp1.js</a:t>
            </a:r>
          </a:p>
          <a:p>
            <a:endParaRPr lang="en-US" sz="2800" dirty="0" smtClean="0"/>
          </a:p>
          <a:p>
            <a:pPr>
              <a:buNone/>
            </a:pPr>
            <a:r>
              <a:rPr lang="en-US" sz="1900" dirty="0" smtClean="0"/>
              <a:t>&lt;button </a:t>
            </a:r>
            <a:r>
              <a:rPr lang="en-US" sz="1900" dirty="0" err="1" smtClean="0"/>
              <a:t>onclick</a:t>
            </a:r>
            <a:r>
              <a:rPr lang="en-US" sz="1900" dirty="0" smtClean="0"/>
              <a:t>="display();"&gt;</a:t>
            </a:r>
          </a:p>
          <a:p>
            <a:endParaRPr lang="en-US" sz="2800" dirty="0" smtClean="0"/>
          </a:p>
          <a:p>
            <a:r>
              <a:rPr lang="en-US" sz="2800" dirty="0" smtClean="0"/>
              <a:t>A pair of &lt;table&gt;...&lt;/table&gt; tags with two rows and three columns correspond to the two lines below the Display button.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Projectile JavaScript Functions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33807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In a mobile device with touch-screen facility, we should provide facilities to interact without a keyboard whenever possible.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Slider Input Widget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9000" y="2776539"/>
            <a:ext cx="2622081" cy="35480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three major operating systems for mobile devices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Android by Google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err="1" smtClean="0"/>
              <a:t>iOS</a:t>
            </a:r>
            <a:r>
              <a:rPr lang="en-US" dirty="0" smtClean="0"/>
              <a:t> by Apple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Windows 8 by Microsoft</a:t>
            </a:r>
          </a:p>
          <a:p>
            <a:r>
              <a:rPr lang="en-US" dirty="0" smtClean="0"/>
              <a:t>Android devices: native apps written in Java using Android Software Development Toolkit (SDK).</a:t>
            </a:r>
          </a:p>
          <a:p>
            <a:r>
              <a:rPr lang="en-US" dirty="0" smtClean="0"/>
              <a:t>Apple devices: native apps written in an integrated development environment (IDE) called </a:t>
            </a:r>
            <a:r>
              <a:rPr lang="en-US" dirty="0" err="1" smtClean="0"/>
              <a:t>Xcode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Windows mobile devices: native apps written in </a:t>
            </a:r>
            <a:r>
              <a:rPr lang="en-US" dirty="0" err="1" smtClean="0"/>
              <a:t>.Net</a:t>
            </a:r>
            <a:r>
              <a:rPr lang="en-US" dirty="0" smtClean="0"/>
              <a:t> framework.</a:t>
            </a:r>
          </a:p>
          <a:p>
            <a:r>
              <a:rPr lang="en-US" b="1" dirty="0" smtClean="0"/>
              <a:t>Cross-platform development</a:t>
            </a:r>
          </a:p>
          <a:p>
            <a:pPr lvl="1"/>
            <a:r>
              <a:rPr lang="en-US" dirty="0" smtClean="0"/>
              <a:t>well-established HTML—</a:t>
            </a:r>
            <a:r>
              <a:rPr lang="en-US" dirty="0" err="1" smtClean="0"/>
              <a:t>HyperText</a:t>
            </a:r>
            <a:r>
              <a:rPr lang="en-US" dirty="0" smtClean="0"/>
              <a:t> Markup Language.</a:t>
            </a:r>
          </a:p>
          <a:p>
            <a:pPr lvl="1"/>
            <a:r>
              <a:rPr lang="en-US" dirty="0" smtClean="0"/>
              <a:t>a response to the changing nature of the Internet.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Mobile Operating Systems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014472"/>
          </a:xfrm>
        </p:spPr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Mobile is the easiest way to build sites and apps that are accessible on all popular </a:t>
            </a:r>
            <a:r>
              <a:rPr lang="en-US" dirty="0" err="1" smtClean="0"/>
              <a:t>smartphone</a:t>
            </a:r>
            <a:r>
              <a:rPr lang="en-US" dirty="0" smtClean="0"/>
              <a:t>, tablet, and desktop devices. This framework provides a set of touch-friendly UI widgets and an AJAX-powered navigation system to support animated page transitions.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Mobile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76800" y="5334000"/>
            <a:ext cx="3801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https://learn.jquery.com/jquery-mobile/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386072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&lt;!</a:t>
            </a:r>
            <a:r>
              <a:rPr lang="en-US" dirty="0" err="1" smtClean="0"/>
              <a:t>doctype</a:t>
            </a:r>
            <a:r>
              <a:rPr lang="en-US" dirty="0" smtClean="0"/>
              <a:t>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	&lt;title&gt;My Page&lt;/title&gt;</a:t>
            </a:r>
          </a:p>
          <a:p>
            <a:pPr>
              <a:buNone/>
            </a:pPr>
            <a:r>
              <a:rPr lang="en-US" dirty="0" smtClean="0"/>
              <a:t>	&lt;meta name="</a:t>
            </a:r>
            <a:r>
              <a:rPr lang="en-US" b="1" dirty="0" smtClean="0"/>
              <a:t>viewport</a:t>
            </a:r>
            <a:r>
              <a:rPr lang="en-US" dirty="0" smtClean="0"/>
              <a:t>" content="width=device-width, initial-scale=1"&gt;</a:t>
            </a:r>
          </a:p>
          <a:p>
            <a:pPr>
              <a:buNone/>
            </a:pPr>
            <a:r>
              <a:rPr lang="en-US" dirty="0" smtClean="0"/>
              <a:t> 	&lt;link 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stylesheet</a:t>
            </a:r>
            <a:r>
              <a:rPr lang="en-US" dirty="0" smtClean="0"/>
              <a:t>" </a:t>
            </a:r>
            <a:r>
              <a:rPr lang="en-US" dirty="0" err="1" smtClean="0"/>
              <a:t>href</a:t>
            </a:r>
            <a:r>
              <a:rPr lang="en-US" dirty="0" smtClean="0"/>
              <a:t>="</a:t>
            </a:r>
            <a:r>
              <a:rPr lang="en-US" b="1" dirty="0" smtClean="0"/>
              <a:t>https://code.jquery.com/mobile/1.4.5/jquery.mobile-1.4.5.min.css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   	&lt;script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b="1" dirty="0" smtClean="0"/>
              <a:t>https://code.jquery.com/jquery-1.8.2.min.js</a:t>
            </a:r>
            <a:r>
              <a:rPr lang="en-US" dirty="0" smtClean="0"/>
              <a:t>"&gt;&lt;/script&gt;</a:t>
            </a:r>
          </a:p>
          <a:p>
            <a:pPr>
              <a:buNone/>
            </a:pPr>
            <a:r>
              <a:rPr lang="en-US" dirty="0" smtClean="0"/>
              <a:t>    	&lt;script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b="1" dirty="0" smtClean="0"/>
              <a:t>https://code.jquery.com/mobile/1.4.5/jquery.mobile-1.4.5.min.js</a:t>
            </a:r>
            <a:r>
              <a:rPr lang="en-US" dirty="0" smtClean="0"/>
              <a:t>"&gt;&lt;/script&gt; &lt;/head&gt;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	&lt;div </a:t>
            </a:r>
            <a:r>
              <a:rPr lang="en-US" b="1" dirty="0" smtClean="0"/>
              <a:t>data-role="page"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&lt;div </a:t>
            </a:r>
            <a:r>
              <a:rPr lang="en-US" b="1" dirty="0" smtClean="0"/>
              <a:t>data-role="header"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	&lt;h1&gt;My Title&lt;/h1&gt;</a:t>
            </a:r>
          </a:p>
          <a:p>
            <a:pPr>
              <a:buNone/>
            </a:pPr>
            <a:r>
              <a:rPr lang="en-US" dirty="0" smtClean="0"/>
              <a:t>		&lt;/div&gt;&lt;!-- /header --&gt;</a:t>
            </a:r>
          </a:p>
          <a:p>
            <a:pPr>
              <a:buNone/>
            </a:pPr>
            <a:r>
              <a:rPr lang="en-US" dirty="0" smtClean="0"/>
              <a:t>		&lt;div </a:t>
            </a:r>
            <a:r>
              <a:rPr lang="en-US" b="1" dirty="0" smtClean="0"/>
              <a:t>role="main" </a:t>
            </a:r>
            <a:r>
              <a:rPr lang="en-US" dirty="0" smtClean="0"/>
              <a:t>class="</a:t>
            </a:r>
            <a:r>
              <a:rPr lang="en-US" dirty="0" err="1" smtClean="0"/>
              <a:t>ui</a:t>
            </a:r>
            <a:r>
              <a:rPr lang="en-US" dirty="0" smtClean="0"/>
              <a:t>-content"&gt;</a:t>
            </a:r>
          </a:p>
          <a:p>
            <a:pPr>
              <a:buNone/>
            </a:pPr>
            <a:r>
              <a:rPr lang="en-US" dirty="0" smtClean="0"/>
              <a:t>			&lt;p&gt;Hello world&lt;/p&gt;</a:t>
            </a:r>
          </a:p>
          <a:p>
            <a:pPr>
              <a:buNone/>
            </a:pPr>
            <a:r>
              <a:rPr lang="en-US" dirty="0" smtClean="0"/>
              <a:t>		&lt;/div&gt;&lt;!-- /content --&gt;</a:t>
            </a:r>
          </a:p>
          <a:p>
            <a:pPr>
              <a:buNone/>
            </a:pPr>
            <a:r>
              <a:rPr lang="en-US" dirty="0" smtClean="0"/>
              <a:t>		&lt;div </a:t>
            </a:r>
            <a:r>
              <a:rPr lang="en-US" b="1" dirty="0" smtClean="0"/>
              <a:t>data-role="footer"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	&lt;h4&gt;My Footer&lt;/h4&gt;</a:t>
            </a:r>
          </a:p>
          <a:p>
            <a:pPr>
              <a:buNone/>
            </a:pPr>
            <a:r>
              <a:rPr lang="en-US" dirty="0" smtClean="0"/>
              <a:t>		&lt;/div&gt;&lt;!-- /footer --&gt;</a:t>
            </a:r>
          </a:p>
          <a:p>
            <a:pPr>
              <a:buNone/>
            </a:pPr>
            <a:r>
              <a:rPr lang="en-US" dirty="0" smtClean="0"/>
              <a:t>	&lt;/div&gt;&lt;!-- /page --&gt;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jQuery</a:t>
            </a:r>
            <a:r>
              <a:rPr lang="en-US" dirty="0" smtClean="0"/>
              <a:t> Mobile Page Template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48200" y="5867400"/>
            <a:ext cx="3962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https://learn.jquery.com/jquery-mobile/getting-started/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 the &lt;head&gt; of this template, a meta viewport tag sets the screen width to the pixel width of the device. </a:t>
            </a:r>
          </a:p>
          <a:p>
            <a:r>
              <a:rPr lang="en-US" dirty="0" smtClean="0"/>
              <a:t>References to </a:t>
            </a:r>
            <a:r>
              <a:rPr lang="en-US" dirty="0" err="1" smtClean="0"/>
              <a:t>jQuery</a:t>
            </a:r>
            <a:r>
              <a:rPr lang="en-US" dirty="0" smtClean="0"/>
              <a:t>, </a:t>
            </a:r>
            <a:r>
              <a:rPr lang="en-US" dirty="0" err="1" smtClean="0"/>
              <a:t>jQuery</a:t>
            </a:r>
            <a:r>
              <a:rPr lang="en-US" dirty="0" smtClean="0"/>
              <a:t> Mobile, and the mobile theme </a:t>
            </a:r>
            <a:r>
              <a:rPr lang="en-US" dirty="0" err="1" smtClean="0"/>
              <a:t>stylesheet</a:t>
            </a:r>
            <a:r>
              <a:rPr lang="en-US" dirty="0" smtClean="0"/>
              <a:t> from the CDN add all the styles and scripts. </a:t>
            </a:r>
            <a:r>
              <a:rPr lang="en-US" dirty="0" err="1" smtClean="0"/>
              <a:t>jQuery</a:t>
            </a:r>
            <a:r>
              <a:rPr lang="en-US" dirty="0" smtClean="0"/>
              <a:t> Mobile 1.4 works with versions of </a:t>
            </a:r>
            <a:r>
              <a:rPr lang="en-US" dirty="0" err="1" smtClean="0"/>
              <a:t>jQuery</a:t>
            </a:r>
            <a:r>
              <a:rPr lang="en-US" dirty="0" smtClean="0"/>
              <a:t> core 1.8 and newer.</a:t>
            </a:r>
          </a:p>
          <a:p>
            <a:endParaRPr lang="en-US" dirty="0" smtClean="0"/>
          </a:p>
          <a:p>
            <a:r>
              <a:rPr lang="en-US" dirty="0" smtClean="0"/>
              <a:t>In the &lt;body&gt;, a div with a data-role of page is the wrapper used to delineate a page. </a:t>
            </a:r>
          </a:p>
          <a:p>
            <a:r>
              <a:rPr lang="en-US" dirty="0" smtClean="0"/>
              <a:t>A header bar (data-role="header"), a content region (role="main" class="</a:t>
            </a:r>
            <a:r>
              <a:rPr lang="en-US" dirty="0" err="1" smtClean="0"/>
              <a:t>ui</a:t>
            </a:r>
            <a:r>
              <a:rPr lang="en-US" dirty="0" smtClean="0"/>
              <a:t>-content") and a footer bar (data-role="footer") are added inside to create a basic page (all three are optional). </a:t>
            </a:r>
          </a:p>
          <a:p>
            <a:r>
              <a:rPr lang="en-US" dirty="0" smtClean="0"/>
              <a:t>These data- attributes are HTML5 attributes used throughout </a:t>
            </a:r>
            <a:r>
              <a:rPr lang="en-US" dirty="0" err="1" smtClean="0"/>
              <a:t>jQuery</a:t>
            </a:r>
            <a:r>
              <a:rPr lang="en-US" dirty="0" smtClean="0"/>
              <a:t> Mobile to transform basic markup into an enhanced and styled widget.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jQuery</a:t>
            </a:r>
            <a:r>
              <a:rPr lang="en-US" dirty="0" smtClean="0"/>
              <a:t> Mobile Page Template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48200" y="5867400"/>
            <a:ext cx="3962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https://learn.jquery.com/jquery-mobile/getting-started/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157471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Mobile includes a diverse set of common </a:t>
            </a:r>
            <a:r>
              <a:rPr lang="en-US" dirty="0" err="1" smtClean="0"/>
              <a:t>listviews</a:t>
            </a:r>
            <a:r>
              <a:rPr lang="en-US" dirty="0" smtClean="0"/>
              <a:t> that are coded as lists with a data-role="</a:t>
            </a:r>
            <a:r>
              <a:rPr lang="en-US" dirty="0" err="1" smtClean="0"/>
              <a:t>listview</a:t>
            </a:r>
            <a:r>
              <a:rPr lang="en-US" dirty="0" smtClean="0"/>
              <a:t>" added. Here is a simple linked list that has a role of </a:t>
            </a:r>
            <a:r>
              <a:rPr lang="en-US" dirty="0" err="1" smtClean="0"/>
              <a:t>listview</a:t>
            </a:r>
            <a:r>
              <a:rPr lang="en-US" dirty="0" smtClean="0"/>
              <a:t>. The data-inset="true" attribute makes the </a:t>
            </a:r>
            <a:r>
              <a:rPr lang="en-US" dirty="0" err="1" smtClean="0"/>
              <a:t>listview</a:t>
            </a:r>
            <a:r>
              <a:rPr lang="en-US" dirty="0" smtClean="0"/>
              <a:t> look like an inset module, while data-filter="true" adds a dynamic search filter.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it-IT" dirty="0" smtClean="0"/>
              <a:t>&lt;ul </a:t>
            </a:r>
            <a:r>
              <a:rPr lang="it-IT" b="1" dirty="0" smtClean="0"/>
              <a:t>data-role="listview" data-inset="true" data-filter="true"</a:t>
            </a:r>
            <a:r>
              <a:rPr lang="it-IT" dirty="0" smtClean="0"/>
              <a:t>&gt;</a:t>
            </a:r>
          </a:p>
          <a:p>
            <a:pPr lvl="1">
              <a:buNone/>
            </a:pPr>
            <a:r>
              <a:rPr lang="it-IT" dirty="0" smtClean="0"/>
              <a:t>&lt;li&gt;&lt;a href="#"&gt;Acura&lt;/a&gt;&lt;/li&gt;</a:t>
            </a:r>
          </a:p>
          <a:p>
            <a:pPr lvl="1">
              <a:buNone/>
            </a:pPr>
            <a:r>
              <a:rPr lang="it-IT" dirty="0" smtClean="0"/>
              <a:t>&lt;li&gt;&lt;a href="#"&gt;Audi&lt;/a&gt;&lt;/li&gt;</a:t>
            </a:r>
          </a:p>
          <a:p>
            <a:pPr lvl="1">
              <a:buNone/>
            </a:pPr>
            <a:r>
              <a:rPr lang="it-IT" dirty="0" smtClean="0"/>
              <a:t>&lt;li&gt;&lt;a href="#"&gt;BMW&lt;/a&gt;&lt;/li&gt;</a:t>
            </a:r>
          </a:p>
          <a:p>
            <a:pPr lvl="1">
              <a:buNone/>
            </a:pPr>
            <a:r>
              <a:rPr lang="it-IT" dirty="0" smtClean="0"/>
              <a:t>&lt;li&gt;&lt;a href="#"&gt;Cadillac&lt;/a&gt;&lt;/li&gt;</a:t>
            </a:r>
          </a:p>
          <a:p>
            <a:pPr lvl="1">
              <a:buNone/>
            </a:pPr>
            <a:r>
              <a:rPr lang="it-IT" dirty="0" smtClean="0"/>
              <a:t>&lt;li&gt;&lt;a href="#"&gt;Ferrari&lt;/a&gt;&lt;/li&gt;</a:t>
            </a:r>
          </a:p>
          <a:p>
            <a:pPr lvl="1">
              <a:buNone/>
            </a:pPr>
            <a:r>
              <a:rPr lang="it-IT" dirty="0" smtClean="0"/>
              <a:t>&lt;/ul&gt;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Mobile List 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48200" y="5867400"/>
            <a:ext cx="3962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https://learn.jquery.com/jquery-mobile/getting-started/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15747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framework contains a full set of form elements that are automatically enhanced into touch-friendly styled widgets. Here's a slider made with the new HTML5 input type of range, no data-role needed. All form elements must always be properly associated with a &lt;label&gt; and the group of form elements be wrapped in a &lt;form&gt; tag.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&lt;form&gt;</a:t>
            </a:r>
          </a:p>
          <a:p>
            <a:pPr lvl="1">
              <a:buNone/>
            </a:pPr>
            <a:r>
              <a:rPr lang="en-US" dirty="0" smtClean="0"/>
              <a:t>&lt;label for="slider-0"&gt;Input slider:&lt;/label&gt;</a:t>
            </a:r>
          </a:p>
          <a:p>
            <a:pPr lvl="1">
              <a:buNone/>
            </a:pPr>
            <a:r>
              <a:rPr lang="en-US" dirty="0" smtClean="0"/>
              <a:t>&lt;input </a:t>
            </a:r>
            <a:r>
              <a:rPr lang="en-US" b="1" dirty="0" smtClean="0"/>
              <a:t>type="range" </a:t>
            </a:r>
            <a:r>
              <a:rPr lang="en-US" dirty="0" smtClean="0"/>
              <a:t>name="slider" id="slider-0" value="25" min="0" max="100" /&gt;</a:t>
            </a:r>
          </a:p>
          <a:p>
            <a:pPr lvl="1">
              <a:buNone/>
            </a:pPr>
            <a:r>
              <a:rPr lang="en-US" dirty="0" smtClean="0"/>
              <a:t>&lt;/form&gt;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Mobile Slider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48200" y="5867400"/>
            <a:ext cx="3962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https://learn.jquery.com/jquery-mobile/getting-started/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157471"/>
          </a:xfrm>
        </p:spPr>
        <p:txBody>
          <a:bodyPr>
            <a:normAutofit/>
          </a:bodyPr>
          <a:lstStyle/>
          <a:p>
            <a:r>
              <a:rPr lang="en-US" dirty="0" smtClean="0"/>
              <a:t>There are a few ways to make buttons. A common one is to turn a link into a button so it's easy to click. Just start with a link and add a data-role="button" attribute to it. You can add an icon with the data-icon attribute and optionally set its position with the data-</a:t>
            </a:r>
            <a:r>
              <a:rPr lang="en-US" dirty="0" err="1" smtClean="0"/>
              <a:t>iconpos</a:t>
            </a:r>
            <a:r>
              <a:rPr lang="en-US" dirty="0" smtClean="0"/>
              <a:t> attribute.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it-IT" sz="2000" dirty="0" smtClean="0"/>
              <a:t>&lt;a href="#" </a:t>
            </a:r>
            <a:r>
              <a:rPr lang="it-IT" sz="2000" b="1" dirty="0" smtClean="0"/>
              <a:t>data-role="button" data-icon="star"</a:t>
            </a:r>
            <a:r>
              <a:rPr lang="it-IT" sz="2000" dirty="0" smtClean="0"/>
              <a:t>&gt;Star button&lt;/a&gt;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Mobile Button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48200" y="5867400"/>
            <a:ext cx="3962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https://learn.jquery.com/jquery-mobile/getting-started/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149047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Using the code samples from the previous slides create a sample </a:t>
            </a:r>
            <a:r>
              <a:rPr lang="en-US" dirty="0" err="1" smtClean="0"/>
              <a:t>jQuery</a:t>
            </a:r>
            <a:r>
              <a:rPr lang="en-US" dirty="0" smtClean="0"/>
              <a:t> Mobile web page.</a:t>
            </a:r>
          </a:p>
          <a:p>
            <a:r>
              <a:rPr lang="en-US" dirty="0" smtClean="0"/>
              <a:t>Upload to your web server and test from a mobile device.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860139"/>
            <a:ext cx="4938525" cy="3159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unter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Hunter1</Template>
  <TotalTime>20015</TotalTime>
  <Words>1058</Words>
  <Application>Microsoft Office PowerPoint</Application>
  <PresentationFormat>On-screen Show (4:3)</PresentationFormat>
  <Paragraphs>117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Hunter1</vt:lpstr>
      <vt:lpstr>Cross Platform Mobile and Web Apps Development</vt:lpstr>
      <vt:lpstr>Major Mobile Operating Systems</vt:lpstr>
      <vt:lpstr>jQuery Mobile</vt:lpstr>
      <vt:lpstr>Basic jQuery Mobile Page Template</vt:lpstr>
      <vt:lpstr>Basic jQuery Mobile Page Template</vt:lpstr>
      <vt:lpstr>jQuery Mobile List View</vt:lpstr>
      <vt:lpstr>jQuery Mobile Slider</vt:lpstr>
      <vt:lpstr>jQuery Mobile Button</vt:lpstr>
      <vt:lpstr>Exercise</vt:lpstr>
      <vt:lpstr>Projectile App Context</vt:lpstr>
      <vt:lpstr>Projectile App Requirements</vt:lpstr>
      <vt:lpstr>Design Considerations</vt:lpstr>
      <vt:lpstr>Header, Footer and Content</vt:lpstr>
      <vt:lpstr>jQuery Widgets</vt:lpstr>
      <vt:lpstr>jQuery Input Fields</vt:lpstr>
      <vt:lpstr>Projectile App Screenshot</vt:lpstr>
      <vt:lpstr>Projectile JavaScript Functions</vt:lpstr>
      <vt:lpstr>Range Slider Input Widget</vt:lpstr>
    </vt:vector>
  </TitlesOfParts>
  <Company>NTL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altit</dc:creator>
  <cp:lastModifiedBy>George McRedmond</cp:lastModifiedBy>
  <cp:revision>2135</cp:revision>
  <dcterms:created xsi:type="dcterms:W3CDTF">2013-10-11T17:23:38Z</dcterms:created>
  <dcterms:modified xsi:type="dcterms:W3CDTF">2017-06-19T12:56:19Z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2090219266</vt:i4>
  </property>
  <property fmtid="{D5CDD505-2E9C-101B-9397-08002B2CF9AE}" pid="3" name="_NewReviewCycle">
    <vt:lpwstr/>
  </property>
  <property fmtid="{D5CDD505-2E9C-101B-9397-08002B2CF9AE}" pid="4" name="_EmailSubject">
    <vt:lpwstr>Lingras</vt:lpwstr>
  </property>
  <property fmtid="{D5CDD505-2E9C-101B-9397-08002B2CF9AE}" pid="5" name="_AuthorEmail">
    <vt:lpwstr>mona.zeftel@cengage.com</vt:lpwstr>
  </property>
  <property fmtid="{D5CDD505-2E9C-101B-9397-08002B2CF9AE}" pid="6" name="_AuthorEmailDisplayName">
    <vt:lpwstr>Zeftel, Mona D</vt:lpwstr>
  </property>
  <property fmtid="{D5CDD505-2E9C-101B-9397-08002B2CF9AE}" pid="7" name="_PreviousAdHocReviewCycleID">
    <vt:i4>-1802119604</vt:i4>
  </property>
</Properties>
</file>