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84" r:id="rId10"/>
    <p:sldId id="285" r:id="rId11"/>
    <p:sldId id="286" r:id="rId12"/>
    <p:sldId id="287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37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8/21/2016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  <a:latin typeface="Times New Roman" pitchFamily="18" charset="0"/>
                <a:ea typeface="ＭＳ Ｐゴシック" pitchFamily="34" charset="-128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5200" y="6407944"/>
            <a:ext cx="5486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Cross-Platform Mobile and Web Apps Development</a:t>
            </a:r>
            <a:endParaRPr lang="en-US" dirty="0"/>
          </a:p>
        </p:txBody>
      </p:sp>
      <p:pic>
        <p:nvPicPr>
          <p:cNvPr id="13" name="Picture 12" descr="http://www.hunterbusinessschool.edu/hunterbusiness/wp-content/uploads/2013/03/logo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923925" cy="6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CL_Logo_RGB_JPG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2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0" name="Picture 9" descr="Hu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0918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83436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7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11" name="Picture 10" descr="Hunter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7200" y="6382264"/>
            <a:ext cx="533400" cy="3995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48400" y="6350913"/>
            <a:ext cx="1828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dirty="0" smtClean="0">
                <a:solidFill>
                  <a:srgbClr val="114F96"/>
                </a:solidFill>
                <a:latin typeface="Arial" pitchFamily="34" charset="0"/>
                <a:ea typeface="ＭＳ Ｐゴシック" pitchFamily="34" charset="-128"/>
              </a:rPr>
              <a:t>Cross Platform Mobile and Web Apps Development</a:t>
            </a:r>
            <a:endParaRPr lang="en-US" altLang="en-US" sz="1050" dirty="0">
              <a:solidFill>
                <a:srgbClr val="114F96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34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57" r:id="rId4"/>
    <p:sldLayoutId id="2147483758" r:id="rId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w3.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graph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Platform Mobile and Web Apps Development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US" dirty="0" smtClean="0"/>
              <a:t>Create a single screen that accepts the temperature and a radio button that tells us whether the temperature is in Fahrenheit or Celsius.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600200"/>
            <a:ext cx="280035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286000"/>
            <a:ext cx="55626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Calculations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4450" y="1828800"/>
            <a:ext cx="640080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4950" y="3962400"/>
            <a:ext cx="611505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</a:t>
            </a:r>
            <a:r>
              <a:rPr lang="en-US" dirty="0" smtClean="0"/>
              <a:t> </a:t>
            </a:r>
            <a:r>
              <a:rPr lang="en-US" dirty="0" smtClean="0"/>
              <a:t>Temperature Converter </a:t>
            </a:r>
            <a:r>
              <a:rPr lang="en-US" dirty="0" smtClean="0"/>
              <a:t>App </a:t>
            </a:r>
            <a:r>
              <a:rPr lang="en-US" dirty="0" smtClean="0"/>
              <a:t>using </a:t>
            </a:r>
            <a:r>
              <a:rPr lang="en-US" dirty="0" err="1" smtClean="0"/>
              <a:t>jQuery</a:t>
            </a:r>
            <a:r>
              <a:rPr lang="en-US" dirty="0" smtClean="0"/>
              <a:t> Mobile.</a:t>
            </a:r>
          </a:p>
          <a:p>
            <a:r>
              <a:rPr lang="en-US" dirty="0" smtClean="0"/>
              <a:t>Upload the code to the server and test using mobile and desktop browsers.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38072"/>
          </a:xfrm>
        </p:spPr>
        <p:txBody>
          <a:bodyPr/>
          <a:lstStyle/>
          <a:p>
            <a:r>
              <a:rPr lang="en-US" dirty="0" smtClean="0"/>
              <a:t>The body contains the canvas element where we will be drawing a line and a circle.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Graphics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448" y="2667000"/>
            <a:ext cx="1828801" cy="1415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9244" y="4191000"/>
            <a:ext cx="4531211" cy="19918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91000" cy="4525963"/>
          </a:xfrm>
        </p:spPr>
        <p:txBody>
          <a:bodyPr/>
          <a:lstStyle/>
          <a:p>
            <a:r>
              <a:rPr lang="en-US" dirty="0" smtClean="0"/>
              <a:t>Retrieve the canvas using the </a:t>
            </a:r>
            <a:r>
              <a:rPr lang="en-US" dirty="0" err="1" smtClean="0"/>
              <a:t>getElementByID</a:t>
            </a:r>
            <a:r>
              <a:rPr lang="en-US" dirty="0" smtClean="0"/>
              <a:t>() method, employing the “</a:t>
            </a:r>
            <a:r>
              <a:rPr lang="en-US" dirty="0" err="1" smtClean="0"/>
              <a:t>canvasElement</a:t>
            </a:r>
            <a:r>
              <a:rPr lang="en-US" dirty="0" smtClean="0"/>
              <a:t>” as the id.</a:t>
            </a:r>
          </a:p>
          <a:p>
            <a:pPr lvl="1"/>
            <a:r>
              <a:rPr lang="en-US" dirty="0" err="1" smtClean="0"/>
              <a:t>drawLine</a:t>
            </a:r>
            <a:r>
              <a:rPr lang="en-US" dirty="0" smtClean="0"/>
              <a:t>() function</a:t>
            </a:r>
          </a:p>
          <a:p>
            <a:pPr lvl="1"/>
            <a:r>
              <a:rPr lang="en-US" dirty="0" err="1" smtClean="0"/>
              <a:t>drawCircle</a:t>
            </a:r>
            <a:r>
              <a:rPr lang="en-US" dirty="0" smtClean="0"/>
              <a:t>() function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Drawing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600200"/>
            <a:ext cx="4224158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609600"/>
          </a:xfrm>
        </p:spPr>
        <p:txBody>
          <a:bodyPr/>
          <a:lstStyle/>
          <a:p>
            <a:r>
              <a:rPr lang="en-US" dirty="0" smtClean="0"/>
              <a:t>Learn more at </a:t>
            </a:r>
            <a:r>
              <a:rPr lang="en-US" dirty="0" smtClean="0">
                <a:hlinkClick r:id="rId2"/>
              </a:rPr>
              <a:t>www.w3.schools.com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Canvas Element’s methods and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781175"/>
            <a:ext cx="55149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7182" y="3806150"/>
            <a:ext cx="5524218" cy="1299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Shape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0975" y="1981200"/>
            <a:ext cx="1047750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6412" y="3293881"/>
            <a:ext cx="547687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Retrieve the canvas using the </a:t>
            </a:r>
            <a:r>
              <a:rPr lang="en-US" dirty="0" err="1" smtClean="0"/>
              <a:t>getElementByID</a:t>
            </a:r>
            <a:r>
              <a:rPr lang="en-US" dirty="0" smtClean="0"/>
              <a:t>() method employing the “</a:t>
            </a:r>
            <a:r>
              <a:rPr lang="en-US" dirty="0" err="1" smtClean="0"/>
              <a:t>canvasElement</a:t>
            </a:r>
            <a:r>
              <a:rPr lang="en-US" dirty="0" smtClean="0"/>
              <a:t>” as the id.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drawBorder</a:t>
            </a:r>
            <a:r>
              <a:rPr lang="en-US" dirty="0" smtClean="0"/>
              <a:t>() function receives three parameters: the canvas context element and the height and width of the canvas.</a:t>
            </a:r>
          </a:p>
          <a:p>
            <a:r>
              <a:rPr lang="en-US" dirty="0" smtClean="0"/>
              <a:t>Other shapes can be rendered on canvas using similar approach.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Shape JavaScript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3836" y="1676400"/>
            <a:ext cx="3544776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4241371"/>
            <a:ext cx="3581400" cy="10926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 the Projectile App implementation using HTML5 Graphics.</a:t>
            </a:r>
          </a:p>
          <a:p>
            <a:r>
              <a:rPr lang="en-US" dirty="0" smtClean="0"/>
              <a:t>Upload the code to the server and test using mobile and desktop browsers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Present your solution to the class: describe what difficulties you encountered and how </a:t>
            </a:r>
            <a:r>
              <a:rPr lang="en-US" smtClean="0"/>
              <a:t>you overcome them.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867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the projectile app calculations in a separate JavaScript file.</a:t>
            </a:r>
          </a:p>
          <a:p>
            <a:r>
              <a:rPr lang="en-US" dirty="0" smtClean="0"/>
              <a:t>The &lt;body&gt; tag should have an attribute called “</a:t>
            </a:r>
            <a:r>
              <a:rPr lang="en-US" dirty="0" err="1" smtClean="0"/>
              <a:t>onload</a:t>
            </a:r>
            <a:r>
              <a:rPr lang="en-US" dirty="0" smtClean="0"/>
              <a:t>”, which calls the JavaScript function “initialize()”</a:t>
            </a:r>
          </a:p>
          <a:p>
            <a:r>
              <a:rPr lang="en-US" dirty="0" smtClean="0"/>
              <a:t>The button in the form is called “Calculate!” and triggers a JavaScript function “update()”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App Calculations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4137" y="1677811"/>
            <a:ext cx="2176463" cy="25893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</a:t>
            </a:r>
            <a:r>
              <a:rPr lang="en-US" dirty="0" err="1" smtClean="0"/>
              <a:t>RGraph</a:t>
            </a:r>
            <a:r>
              <a:rPr lang="en-US" dirty="0" smtClean="0"/>
              <a:t> JavaScript library from </a:t>
            </a:r>
            <a:r>
              <a:rPr lang="en-US" dirty="0" smtClean="0">
                <a:hlinkClick r:id="rId2"/>
              </a:rPr>
              <a:t>http://www.rgraph.net</a:t>
            </a:r>
            <a:endParaRPr lang="en-US" dirty="0" smtClean="0"/>
          </a:p>
          <a:p>
            <a:r>
              <a:rPr lang="en-US" dirty="0" smtClean="0"/>
              <a:t>Review the examples and documentation on the </a:t>
            </a:r>
            <a:r>
              <a:rPr lang="en-US" dirty="0" err="1" smtClean="0"/>
              <a:t>RGraph</a:t>
            </a:r>
            <a:r>
              <a:rPr lang="en-US" dirty="0" smtClean="0"/>
              <a:t> web site.</a:t>
            </a:r>
          </a:p>
          <a:p>
            <a:r>
              <a:rPr lang="en-US" dirty="0" smtClean="0"/>
              <a:t>Enhance the Projectile app by replacing HTML5 graphics with an </a:t>
            </a:r>
            <a:r>
              <a:rPr lang="en-US" dirty="0" err="1" smtClean="0"/>
              <a:t>RGraph</a:t>
            </a:r>
            <a:r>
              <a:rPr lang="en-US" smtClean="0"/>
              <a:t> graph.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/>
          <a:lstStyle/>
          <a:p>
            <a:r>
              <a:rPr lang="en-US" dirty="0" smtClean="0"/>
              <a:t>Error checking in the Projectile app by the JavaScript function “initialize()”.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App Input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276600"/>
            <a:ext cx="5676900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function </a:t>
            </a:r>
            <a:r>
              <a:rPr lang="en-US" dirty="0" err="1" smtClean="0"/>
              <a:t>validateAngle</a:t>
            </a:r>
            <a:r>
              <a:rPr lang="en-US" dirty="0" smtClean="0"/>
              <a:t>() is called when the user has entered the value of the angle.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angleInput.value</a:t>
            </a:r>
            <a:r>
              <a:rPr lang="en-US" dirty="0" smtClean="0"/>
              <a:t> &lt; 1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angleInput.value</a:t>
            </a:r>
            <a:r>
              <a:rPr lang="en-US" dirty="0" smtClean="0"/>
              <a:t> &gt; 90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App Input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733800"/>
            <a:ext cx="57531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71472"/>
          </a:xfrm>
        </p:spPr>
        <p:txBody>
          <a:bodyPr/>
          <a:lstStyle/>
          <a:p>
            <a:r>
              <a:rPr lang="en-US" dirty="0" smtClean="0"/>
              <a:t>JavaScript function </a:t>
            </a:r>
            <a:r>
              <a:rPr lang="en-US" dirty="0" err="1" smtClean="0"/>
              <a:t>validateVelocity</a:t>
            </a:r>
            <a:r>
              <a:rPr lang="en-US" dirty="0" smtClean="0"/>
              <a:t>() ensures that the velocity is greater than 0 and less than 299,792,458 (speed of light).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Angle and Velocity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2971800"/>
            <a:ext cx="2847975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75" y="3105150"/>
            <a:ext cx="420052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Calculation of projectile distance and height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75288" y="1936750"/>
          <a:ext cx="1139312" cy="654050"/>
        </p:xfrm>
        <a:graphic>
          <a:graphicData uri="http://schemas.openxmlformats.org/presentationml/2006/ole">
            <p:oleObj spid="_x0000_s1030" name="Equation" r:id="rId3" imgW="685800" imgH="393700" progId="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416050" y="2819400"/>
          <a:ext cx="1098550" cy="654050"/>
        </p:xfrm>
        <a:graphic>
          <a:graphicData uri="http://schemas.openxmlformats.org/presentationml/2006/ole">
            <p:oleObj spid="_x0000_s1031" name="Equation" r:id="rId4" imgW="660113" imgH="393529" progId="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366837" y="3962400"/>
          <a:ext cx="1223963" cy="252413"/>
        </p:xfrm>
        <a:graphic>
          <a:graphicData uri="http://schemas.openxmlformats.org/presentationml/2006/ole">
            <p:oleObj spid="_x0000_s1032" name="Equation" r:id="rId5" imgW="736600" imgH="152400" progId="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75146136"/>
              </p:ext>
            </p:extLst>
          </p:nvPr>
        </p:nvGraphicFramePr>
        <p:xfrm>
          <a:off x="1335087" y="4681538"/>
          <a:ext cx="1941513" cy="652462"/>
        </p:xfrm>
        <a:graphic>
          <a:graphicData uri="http://schemas.openxmlformats.org/presentationml/2006/ole">
            <p:oleObj spid="_x0000_s1033" name="Equation" r:id="rId6" imgW="1168200" imgH="393480" progId="">
              <p:embed/>
            </p:oleObj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48100" y="2460388"/>
            <a:ext cx="48387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Calculations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8775" y="2590800"/>
            <a:ext cx="577215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867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Finish the Projectile App implementation using </a:t>
            </a:r>
            <a:r>
              <a:rPr lang="en-US" dirty="0" err="1" smtClean="0"/>
              <a:t>jQuery</a:t>
            </a:r>
            <a:r>
              <a:rPr lang="en-US" dirty="0" smtClean="0"/>
              <a:t> Mobile.</a:t>
            </a:r>
          </a:p>
          <a:p>
            <a:r>
              <a:rPr lang="en-US" dirty="0" smtClean="0"/>
              <a:t>Enhance the projectile tracking app by adding a time interval variable and displaying distance and height over each interval, as shown in the screenshot.</a:t>
            </a:r>
          </a:p>
          <a:p>
            <a:r>
              <a:rPr lang="en-US" dirty="0" smtClean="0"/>
              <a:t>Upload the code to the server and test using mobile and desktop browsers.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524000"/>
            <a:ext cx="2286000" cy="37407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objective: to allow users to convert temperature from Fahrenheit to Celsius, and vice versa.</a:t>
            </a:r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Simple and intuitive</a:t>
            </a:r>
          </a:p>
          <a:p>
            <a:pPr marL="98298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 is on one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Users of our app will be able to input a temperature in one scale, either Celsius or Fahrenheit, and convert it to the other scale.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Temerature</a:t>
            </a:r>
            <a:r>
              <a:rPr lang="en-US" dirty="0" smtClean="0"/>
              <a:t> Converter App Design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Hunter1</Template>
  <TotalTime>21196</TotalTime>
  <Words>481</Words>
  <Application>Microsoft Office PowerPoint</Application>
  <PresentationFormat>On-screen Show (4:3)</PresentationFormat>
  <Paragraphs>54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Hunter1</vt:lpstr>
      <vt:lpstr>Equation</vt:lpstr>
      <vt:lpstr>Cross Platform Mobile and Web Apps Development</vt:lpstr>
      <vt:lpstr>Projectile App Calculations</vt:lpstr>
      <vt:lpstr>Projectile App Input Validation</vt:lpstr>
      <vt:lpstr>Projectile App Input Validation</vt:lpstr>
      <vt:lpstr>Validating Angle and Velocity</vt:lpstr>
      <vt:lpstr>Calculation of projectile distance and height</vt:lpstr>
      <vt:lpstr>JavaScript Calculations</vt:lpstr>
      <vt:lpstr>Exercise</vt:lpstr>
      <vt:lpstr>Temerature Converter App Design</vt:lpstr>
      <vt:lpstr>Graphic Design</vt:lpstr>
      <vt:lpstr>HTML5 Code</vt:lpstr>
      <vt:lpstr>JavaScript Calculations</vt:lpstr>
      <vt:lpstr>Exercise</vt:lpstr>
      <vt:lpstr>HTML5 Graphics</vt:lpstr>
      <vt:lpstr>Canvas Drawing</vt:lpstr>
      <vt:lpstr>Canvas Element’s methods and properties</vt:lpstr>
      <vt:lpstr>Canvas Shape HTML</vt:lpstr>
      <vt:lpstr>Canvas Shape JavaScript</vt:lpstr>
      <vt:lpstr>Exercise</vt:lpstr>
      <vt:lpstr>Homework</vt:lpstr>
    </vt:vector>
  </TitlesOfParts>
  <Company>NTL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ADMINIBM</cp:lastModifiedBy>
  <cp:revision>2176</cp:revision>
  <dcterms:created xsi:type="dcterms:W3CDTF">2013-10-11T17:23:38Z</dcterms:created>
  <dcterms:modified xsi:type="dcterms:W3CDTF">2016-08-21T10:58:42Z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