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9"/>
  </p:notesMasterIdLst>
  <p:handoutMasterIdLst>
    <p:handoutMasterId r:id="rId30"/>
  </p:handoutMasterIdLst>
  <p:sldIdLst>
    <p:sldId id="256" r:id="rId2"/>
    <p:sldId id="305" r:id="rId3"/>
    <p:sldId id="306" r:id="rId4"/>
    <p:sldId id="307" r:id="rId5"/>
    <p:sldId id="308" r:id="rId6"/>
    <p:sldId id="309" r:id="rId7"/>
    <p:sldId id="310" r:id="rId8"/>
    <p:sldId id="311" r:id="rId9"/>
    <p:sldId id="312" r:id="rId10"/>
    <p:sldId id="313" r:id="rId11"/>
    <p:sldId id="288" r:id="rId12"/>
    <p:sldId id="289" r:id="rId13"/>
    <p:sldId id="290" r:id="rId14"/>
    <p:sldId id="291" r:id="rId15"/>
    <p:sldId id="293" r:id="rId16"/>
    <p:sldId id="294" r:id="rId17"/>
    <p:sldId id="292" r:id="rId18"/>
    <p:sldId id="295" r:id="rId19"/>
    <p:sldId id="296" r:id="rId20"/>
    <p:sldId id="297" r:id="rId21"/>
    <p:sldId id="298" r:id="rId22"/>
    <p:sldId id="299" r:id="rId23"/>
    <p:sldId id="300" r:id="rId24"/>
    <p:sldId id="301" r:id="rId25"/>
    <p:sldId id="302" r:id="rId26"/>
    <p:sldId id="303" r:id="rId27"/>
    <p:sldId id="30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ftel, Mona D" initials="ZMD"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6" d="100"/>
          <a:sy n="86" d="100"/>
        </p:scale>
        <p:origin x="-1008"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D4A66-4E06-4F80-804F-A964EB6C0D0A}" type="datetimeFigureOut">
              <a:rPr lang="en-US" smtClean="0"/>
              <a:pPr/>
              <a:t>6/20/2017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340500-23C6-45C7-9626-EF17B47CA0A2}" type="slidenum">
              <a:rPr lang="en-US" smtClean="0"/>
              <a:pPr/>
              <a:t>‹#›</a:t>
            </a:fld>
            <a:endParaRPr lang="en-US" dirty="0"/>
          </a:p>
        </p:txBody>
      </p:sp>
    </p:spTree>
    <p:extLst>
      <p:ext uri="{BB962C8B-B14F-4D97-AF65-F5344CB8AC3E}">
        <p14:creationId xmlns:p14="http://schemas.microsoft.com/office/powerpoint/2010/main" val="2547472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46D3D-12D9-42A1-A359-88470FD6EB52}" type="datetimeFigureOut">
              <a:rPr lang="en-US" smtClean="0"/>
              <a:pPr/>
              <a:t>6/20/2017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8331F-8B33-4884-9995-3C14B2EEB352}" type="slidenum">
              <a:rPr lang="en-US" smtClean="0"/>
              <a:pPr/>
              <a:t>‹#›</a:t>
            </a:fld>
            <a:endParaRPr lang="en-US" dirty="0"/>
          </a:p>
        </p:txBody>
      </p:sp>
    </p:spTree>
    <p:extLst>
      <p:ext uri="{BB962C8B-B14F-4D97-AF65-F5344CB8AC3E}">
        <p14:creationId xmlns:p14="http://schemas.microsoft.com/office/powerpoint/2010/main" val="105358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8331F-8B33-4884-9995-3C14B2EEB352}" type="slidenum">
              <a:rPr lang="en-US" smtClean="0"/>
              <a:pPr/>
              <a:t>1</a:t>
            </a:fld>
            <a:endParaRPr lang="en-US" dirty="0"/>
          </a:p>
        </p:txBody>
      </p:sp>
    </p:spTree>
    <p:extLst>
      <p:ext uri="{BB962C8B-B14F-4D97-AF65-F5344CB8AC3E}">
        <p14:creationId xmlns:p14="http://schemas.microsoft.com/office/powerpoint/2010/main" val="3623211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24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9" name="Footer Placeholder 18"/>
          <p:cNvSpPr>
            <a:spLocks noGrp="1"/>
          </p:cNvSpPr>
          <p:nvPr>
            <p:ph type="ftr" sz="quarter" idx="11"/>
          </p:nvPr>
        </p:nvSpPr>
        <p:spPr>
          <a:xfrm>
            <a:off x="3505200" y="6407944"/>
            <a:ext cx="5486400" cy="365125"/>
          </a:xfrm>
          <a:prstGeom prst="rect">
            <a:avLst/>
          </a:prstGeom>
        </p:spPr>
        <p:txBody>
          <a:bodyPr/>
          <a:lstStyle>
            <a:lvl1pPr>
              <a:defRPr>
                <a:solidFill>
                  <a:schemeClr val="accent1">
                    <a:tint val="20000"/>
                  </a:schemeClr>
                </a:solidFill>
              </a:defRPr>
            </a:lvl1pPr>
            <a:extLst/>
          </a:lstStyle>
          <a:p>
            <a:r>
              <a:rPr lang="en-US" dirty="0" smtClean="0"/>
              <a:t>Cross-Platform Mobile and Web Apps Development</a:t>
            </a:r>
            <a:endParaRPr lang="en-US" dirty="0"/>
          </a:p>
        </p:txBody>
      </p:sp>
      <p:pic>
        <p:nvPicPr>
          <p:cNvPr id="13" name="Picture 12" descr="http://www.hunterbusinessschool.edu/hunterbusiness/wp-content/uploads/2013/03/logo.gif"/>
          <p:cNvPicPr/>
          <p:nvPr/>
        </p:nvPicPr>
        <p:blipFill>
          <a:blip r:embed="rId3" cstate="print"/>
          <a:srcRect/>
          <a:stretch>
            <a:fillRect/>
          </a:stretch>
        </p:blipFill>
        <p:spPr bwMode="auto">
          <a:xfrm>
            <a:off x="152400" y="152400"/>
            <a:ext cx="923925" cy="692944"/>
          </a:xfrm>
          <a:prstGeom prst="rect">
            <a:avLst/>
          </a:prstGeom>
          <a:noFill/>
          <a:ln w="9525">
            <a:noFill/>
            <a:miter lim="800000"/>
            <a:headEnd/>
            <a:tailEnd/>
          </a:ln>
        </p:spPr>
      </p:pic>
      <p:pic>
        <p:nvPicPr>
          <p:cNvPr id="14" name="Picture 10" descr="CL_Logo_RGB_JPG.jpg"/>
          <p:cNvPicPr>
            <a:picLocks noChangeAspect="1"/>
          </p:cNvPicPr>
          <p:nvPr userDrawn="1"/>
        </p:nvPicPr>
        <p:blipFill>
          <a:blip r:embed="rId4" cstate="print"/>
          <a:srcRect/>
          <a:stretch>
            <a:fillRect/>
          </a:stretch>
        </p:blipFill>
        <p:spPr bwMode="auto">
          <a:xfrm>
            <a:off x="0" y="6291263"/>
            <a:ext cx="1295400" cy="566737"/>
          </a:xfrm>
          <a:prstGeom prst="rect">
            <a:avLst/>
          </a:prstGeom>
          <a:noFill/>
          <a:ln w="9525">
            <a:noFill/>
            <a:miter lim="800000"/>
            <a:headEnd/>
            <a:tailEnd/>
          </a:ln>
        </p:spPr>
      </p:pic>
    </p:spTree>
    <p:extLst>
      <p:ext uri="{BB962C8B-B14F-4D97-AF65-F5344CB8AC3E}">
        <p14:creationId xmlns:p14="http://schemas.microsoft.com/office/powerpoint/2010/main" val="282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10" name="Picture 9" descr="Hunter.jpg"/>
          <p:cNvPicPr>
            <a:picLocks noChangeAspect="1"/>
          </p:cNvPicPr>
          <p:nvPr/>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28609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unter.jpg"/>
          <p:cNvPicPr>
            <a:picLocks noChangeAspect="1"/>
          </p:cNvPicPr>
          <p:nvPr/>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107834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10" descr="CL_Logo_RGB_JPG.jpg"/>
          <p:cNvPicPr>
            <a:picLocks noChangeAspect="1"/>
          </p:cNvPicPr>
          <p:nvPr userDrawn="1"/>
        </p:nvPicPr>
        <p:blipFill>
          <a:blip r:embed="rId2" cstate="print"/>
          <a:srcRect/>
          <a:stretch>
            <a:fillRect/>
          </a:stretch>
        </p:blipFill>
        <p:spPr bwMode="auto">
          <a:xfrm>
            <a:off x="0" y="6291263"/>
            <a:ext cx="1295400" cy="566737"/>
          </a:xfrm>
          <a:prstGeom prst="rect">
            <a:avLst/>
          </a:prstGeom>
          <a:noFill/>
          <a:ln w="9525">
            <a:noFill/>
            <a:miter lim="800000"/>
            <a:headEnd/>
            <a:tailEnd/>
          </a:ln>
        </p:spPr>
      </p:pic>
      <p:sp>
        <p:nvSpPr>
          <p:cNvPr id="4" name="Text Placeholder 3"/>
          <p:cNvSpPr>
            <a:spLocks noGrp="1"/>
          </p:cNvSpPr>
          <p:nvPr>
            <p:ph type="body" sz="quarter" idx="13"/>
          </p:nvPr>
        </p:nvSpPr>
        <p:spPr>
          <a:xfrm>
            <a:off x="609600" y="2133600"/>
            <a:ext cx="7810500" cy="4157662"/>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p:txBody>
      </p:sp>
      <p:sp>
        <p:nvSpPr>
          <p:cNvPr id="6" name="Title 5"/>
          <p:cNvSpPr>
            <a:spLocks noGrp="1"/>
          </p:cNvSpPr>
          <p:nvPr>
            <p:ph type="title"/>
          </p:nvPr>
        </p:nvSpPr>
        <p:spPr>
          <a:xfrm>
            <a:off x="609600" y="1001951"/>
            <a:ext cx="7810500" cy="979250"/>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2" name="TextBox 1"/>
          <p:cNvSpPr txBox="1"/>
          <p:nvPr userDrawn="1"/>
        </p:nvSpPr>
        <p:spPr>
          <a:xfrm>
            <a:off x="0" y="0"/>
            <a:ext cx="9144000" cy="307777"/>
          </a:xfrm>
          <a:prstGeom prst="rect">
            <a:avLst/>
          </a:prstGeom>
          <a:noFill/>
        </p:spPr>
        <p:txBody>
          <a:bodyPr wrap="square" rtlCol="0">
            <a:spAutoFit/>
          </a:bodyPr>
          <a:lstStyle/>
          <a:p>
            <a:r>
              <a:rPr lang="en-US"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Lingras		</a:t>
            </a:r>
            <a:r>
              <a:rPr lang="en-US" sz="1400"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Building Cross-Platform Mobile and Web Apps for Engineers and Scientists</a:t>
            </a:r>
            <a:endPar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4" name="Right Triangle 13"/>
          <p:cNvSpPr>
            <a:spLocks/>
          </p:cNvSpPr>
          <p:nvPr/>
        </p:nvSpPr>
        <p:spPr bwMode="auto">
          <a:xfrm>
            <a:off x="-6042" y="5791253"/>
            <a:ext cx="3402314" cy="1080868"/>
          </a:xfrm>
          <a:prstGeom prst="rtTriangle">
            <a:avLst/>
          </a:prstGeom>
          <a:blipFill>
            <a:blip r:embed="rId7"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10" descr="Hunter.jpg"/>
          <p:cNvPicPr>
            <a:picLocks noChangeAspect="1"/>
          </p:cNvPicPr>
          <p:nvPr/>
        </p:nvPicPr>
        <p:blipFill>
          <a:blip r:embed="rId8" cstate="print"/>
          <a:stretch>
            <a:fillRect/>
          </a:stretch>
        </p:blipFill>
        <p:spPr>
          <a:xfrm>
            <a:off x="8077200" y="6382264"/>
            <a:ext cx="533400" cy="399536"/>
          </a:xfrm>
          <a:prstGeom prst="rect">
            <a:avLst/>
          </a:prstGeom>
        </p:spPr>
      </p:pic>
      <p:sp>
        <p:nvSpPr>
          <p:cNvPr id="16" name="TextBox 15"/>
          <p:cNvSpPr txBox="1"/>
          <p:nvPr/>
        </p:nvSpPr>
        <p:spPr>
          <a:xfrm>
            <a:off x="6248400" y="6350913"/>
            <a:ext cx="1828800" cy="415498"/>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smtClean="0">
                <a:solidFill>
                  <a:srgbClr val="114F96"/>
                </a:solidFill>
                <a:latin typeface="Arial" pitchFamily="34" charset="0"/>
                <a:ea typeface="ＭＳ Ｐゴシック" pitchFamily="34" charset="-128"/>
              </a:rPr>
              <a:t>Cross Platform Mobile and Web Apps Development</a:t>
            </a:r>
            <a:endParaRPr lang="en-US" altLang="en-US" sz="1050" dirty="0">
              <a:solidFill>
                <a:srgbClr val="114F96"/>
              </a:solidFill>
              <a:latin typeface="Arial" pitchFamily="34" charset="0"/>
              <a:ea typeface="ＭＳ Ｐゴシック" pitchFamily="34" charset="-128"/>
            </a:endParaRPr>
          </a:p>
        </p:txBody>
      </p:sp>
    </p:spTree>
    <p:extLst>
      <p:ext uri="{BB962C8B-B14F-4D97-AF65-F5344CB8AC3E}">
        <p14:creationId xmlns:p14="http://schemas.microsoft.com/office/powerpoint/2010/main" val="202342153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57" r:id="rId4"/>
    <p:sldLayoutId id="214748375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ordova.apach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ordova.apache.org/docs/en/latest/guide/cli/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w3.org/TR/webdatabas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w3.org/TR/IndexedD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ccoenraets.github.io/cordova-tutorial/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CL_Logo_RGB_JPG.jpg"/>
          <p:cNvPicPr>
            <a:picLocks noChangeAspect="1"/>
          </p:cNvPicPr>
          <p:nvPr/>
        </p:nvPicPr>
        <p:blipFill>
          <a:blip r:embed="rId3" cstate="print"/>
          <a:srcRect/>
          <a:stretch>
            <a:fillRect/>
          </a:stretch>
        </p:blipFill>
        <p:spPr bwMode="auto">
          <a:xfrm>
            <a:off x="0" y="6291263"/>
            <a:ext cx="1295400" cy="566737"/>
          </a:xfrm>
          <a:prstGeom prst="rect">
            <a:avLst/>
          </a:prstGeom>
          <a:noFill/>
          <a:ln w="9525">
            <a:noFill/>
            <a:miter lim="800000"/>
            <a:headEnd/>
            <a:tailEnd/>
          </a:ln>
        </p:spPr>
      </p:pic>
      <p:sp>
        <p:nvSpPr>
          <p:cNvPr id="10" name="Title 9"/>
          <p:cNvSpPr>
            <a:spLocks noGrp="1"/>
          </p:cNvSpPr>
          <p:nvPr>
            <p:ph type="ctrTitle"/>
          </p:nvPr>
        </p:nvSpPr>
        <p:spPr/>
        <p:txBody>
          <a:bodyPr>
            <a:normAutofit/>
          </a:bodyPr>
          <a:lstStyle/>
          <a:p>
            <a:r>
              <a:rPr lang="en-US" dirty="0" smtClean="0"/>
              <a:t>Cross Platform Mobile and Web Apps Development</a:t>
            </a:r>
            <a:endParaRPr lang="en-US" dirty="0"/>
          </a:p>
        </p:txBody>
      </p:sp>
      <p:sp>
        <p:nvSpPr>
          <p:cNvPr id="11" name="Subtitle 10"/>
          <p:cNvSpPr>
            <a:spLocks noGrp="1"/>
          </p:cNvSpPr>
          <p:nvPr>
            <p:ph type="subTitle" idx="1"/>
          </p:nvPr>
        </p:nvSpPr>
        <p:spPr/>
        <p:txBody>
          <a:bodyPr/>
          <a:lstStyle/>
          <a:p>
            <a:r>
              <a:rPr lang="en-US" dirty="0" smtClean="0"/>
              <a:t>Day 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915400" cy="5181600"/>
          </a:xfrm>
        </p:spPr>
        <p:txBody>
          <a:bodyPr>
            <a:normAutofit/>
          </a:bodyPr>
          <a:lstStyle/>
          <a:p>
            <a:r>
              <a:rPr lang="en-US" sz="4000" b="1" dirty="0" err="1" smtClean="0"/>
              <a:t>cls</a:t>
            </a:r>
            <a:r>
              <a:rPr lang="en-US" sz="4000" b="1" dirty="0" smtClean="0"/>
              <a:t>:</a:t>
            </a:r>
            <a:r>
              <a:rPr lang="en-US" b="1" dirty="0"/>
              <a:t> </a:t>
            </a:r>
            <a:r>
              <a:rPr lang="en-US" dirty="0"/>
              <a:t>  </a:t>
            </a:r>
            <a:r>
              <a:rPr lang="en-US" dirty="0" smtClean="0"/>
              <a:t>clears the command line screen leaving you with a new prompt at the top (keeps you in current directory).</a:t>
            </a:r>
            <a:endParaRPr lang="en-US" dirty="0"/>
          </a:p>
          <a:p>
            <a:r>
              <a:rPr lang="en-US" sz="4000" b="1" dirty="0"/>
              <a:t>start:</a:t>
            </a:r>
            <a:r>
              <a:rPr lang="en-US" dirty="0" smtClean="0"/>
              <a:t> can open a program from the command prompt.</a:t>
            </a:r>
            <a:br>
              <a:rPr lang="en-US" dirty="0" smtClean="0"/>
            </a:br>
            <a:r>
              <a:rPr lang="en-US" dirty="0" smtClean="0"/>
              <a:t/>
            </a:r>
            <a:br>
              <a:rPr lang="en-US" dirty="0" smtClean="0"/>
            </a:br>
            <a:r>
              <a:rPr lang="en-US" b="1" dirty="0">
                <a:latin typeface="Courier New" panose="02070309020205020404" pitchFamily="49" charset="0"/>
                <a:cs typeface="Courier New" panose="02070309020205020404" pitchFamily="49" charset="0"/>
              </a:rPr>
              <a:t>C:\&gt; </a:t>
            </a:r>
            <a:r>
              <a:rPr lang="en-US" b="1" dirty="0" smtClean="0">
                <a:latin typeface="Courier New" panose="02070309020205020404" pitchFamily="49" charset="0"/>
                <a:cs typeface="Courier New" panose="02070309020205020404" pitchFamily="49" charset="0"/>
              </a:rPr>
              <a:t>start notepad++</a:t>
            </a:r>
            <a:endParaRPr lang="en-US" dirty="0" smtClean="0"/>
          </a:p>
          <a:p>
            <a:r>
              <a:rPr lang="en-US" dirty="0" smtClean="0"/>
              <a:t>You can also use the command line to open the windows explorer window at the current directory</a:t>
            </a:r>
            <a:br>
              <a:rPr lang="en-US" dirty="0" smtClean="0"/>
            </a:br>
            <a:r>
              <a:rPr lang="en-US" dirty="0" smtClean="0"/>
              <a:t/>
            </a:r>
            <a:br>
              <a:rPr lang="en-US" dirty="0" smtClean="0"/>
            </a:br>
            <a:r>
              <a:rPr lang="en-US" b="1" dirty="0">
                <a:latin typeface="Courier New" panose="02070309020205020404" pitchFamily="49" charset="0"/>
                <a:cs typeface="Courier New" panose="02070309020205020404" pitchFamily="49" charset="0"/>
              </a:rPr>
              <a:t>C:\&gt; </a:t>
            </a:r>
            <a:r>
              <a:rPr lang="en-US" b="1" dirty="0" smtClean="0">
                <a:latin typeface="Courier New" panose="02070309020205020404" pitchFamily="49" charset="0"/>
                <a:cs typeface="Courier New" panose="02070309020205020404" pitchFamily="49" charset="0"/>
              </a:rPr>
              <a:t>start .</a:t>
            </a:r>
            <a:endParaRPr lang="en-US" dirty="0"/>
          </a:p>
          <a:p>
            <a:r>
              <a:rPr lang="en-US" dirty="0" smtClean="0"/>
              <a:t/>
            </a:r>
            <a:br>
              <a:rPr lang="en-US" dirty="0" smtClean="0"/>
            </a:br>
            <a:endParaRPr lang="en-US" dirty="0"/>
          </a:p>
        </p:txBody>
      </p:sp>
      <p:sp>
        <p:nvSpPr>
          <p:cNvPr id="3" name="Title 2"/>
          <p:cNvSpPr>
            <a:spLocks noGrp="1"/>
          </p:cNvSpPr>
          <p:nvPr>
            <p:ph type="title"/>
          </p:nvPr>
        </p:nvSpPr>
        <p:spPr/>
        <p:txBody>
          <a:bodyPr/>
          <a:lstStyle/>
          <a:p>
            <a:r>
              <a:rPr lang="en-US" dirty="0" smtClean="0"/>
              <a:t>Additional Commands</a:t>
            </a:r>
            <a:endParaRPr lang="en-US" dirty="0"/>
          </a:p>
        </p:txBody>
      </p:sp>
    </p:spTree>
    <p:extLst>
      <p:ext uri="{BB962C8B-B14F-4D97-AF65-F5344CB8AC3E}">
        <p14:creationId xmlns:p14="http://schemas.microsoft.com/office/powerpoint/2010/main" val="328778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153400" cy="4525963"/>
          </a:xfrm>
        </p:spPr>
        <p:txBody>
          <a:bodyPr>
            <a:normAutofit fontScale="77500" lnSpcReduction="20000"/>
          </a:bodyPr>
          <a:lstStyle/>
          <a:p>
            <a:r>
              <a:rPr lang="en-US" dirty="0" smtClean="0"/>
              <a:t>Apple devices are programmed in Objective-C using an integrated development environment (IDE) called </a:t>
            </a:r>
            <a:r>
              <a:rPr lang="en-US" dirty="0" err="1" smtClean="0"/>
              <a:t>Xcode</a:t>
            </a:r>
            <a:r>
              <a:rPr lang="en-US" dirty="0" smtClean="0"/>
              <a:t>.</a:t>
            </a:r>
          </a:p>
          <a:p>
            <a:endParaRPr lang="en-US" dirty="0" smtClean="0"/>
          </a:p>
          <a:p>
            <a:r>
              <a:rPr lang="en-US" dirty="0" smtClean="0"/>
              <a:t>Android devices are programmed in Java (using a number of different IDEs, including Eclipse and Android Studio).</a:t>
            </a:r>
          </a:p>
          <a:p>
            <a:endParaRPr lang="en-US" dirty="0" smtClean="0"/>
          </a:p>
          <a:p>
            <a:r>
              <a:rPr lang="en-US" dirty="0" smtClean="0"/>
              <a:t>Microsoft Windows needs Visual Studio, </a:t>
            </a:r>
            <a:r>
              <a:rPr lang="en-US" dirty="0" err="1" smtClean="0"/>
              <a:t>.Net</a:t>
            </a:r>
            <a:r>
              <a:rPr lang="en-US" dirty="0" smtClean="0"/>
              <a:t>, and any of the supported languages including C#.</a:t>
            </a:r>
          </a:p>
          <a:p>
            <a:endParaRPr lang="en-US" dirty="0" smtClean="0"/>
          </a:p>
          <a:p>
            <a:r>
              <a:rPr lang="en-US" b="1" dirty="0" smtClean="0"/>
              <a:t>Apache Cordova </a:t>
            </a:r>
            <a:r>
              <a:rPr lang="en-US" dirty="0" smtClean="0"/>
              <a:t>is an open-source mobile development framework. It allows you to use standard web technologies - HTML5, CSS3, and JavaScript for cross-platform development. Applications execute within wrappers targeted to each platform, and rely on standards-compliant API bindings to access each device's capabilities such as sensors, data, network status, etc.</a:t>
            </a:r>
          </a:p>
        </p:txBody>
      </p:sp>
      <p:sp>
        <p:nvSpPr>
          <p:cNvPr id="3" name="Title 2"/>
          <p:cNvSpPr>
            <a:spLocks noGrp="1"/>
          </p:cNvSpPr>
          <p:nvPr>
            <p:ph type="title"/>
          </p:nvPr>
        </p:nvSpPr>
        <p:spPr/>
        <p:txBody>
          <a:bodyPr/>
          <a:lstStyle/>
          <a:p>
            <a:r>
              <a:rPr lang="en-US" dirty="0" smtClean="0"/>
              <a:t>Native Mobile Apps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404872"/>
          </a:xfrm>
        </p:spPr>
        <p:txBody>
          <a:bodyPr>
            <a:normAutofit/>
          </a:bodyPr>
          <a:lstStyle/>
          <a:p>
            <a:r>
              <a:rPr lang="en-US" sz="2000" dirty="0" smtClean="0"/>
              <a:t>Install Cordova following the instructions from </a:t>
            </a:r>
            <a:r>
              <a:rPr lang="en-US" sz="2000" dirty="0" smtClean="0">
                <a:hlinkClick r:id="rId2"/>
              </a:rPr>
              <a:t>http://cordova.apache.org/#getstarted</a:t>
            </a:r>
            <a:r>
              <a:rPr lang="en-US" sz="2000" dirty="0" smtClean="0"/>
              <a:t> </a:t>
            </a:r>
          </a:p>
          <a:p>
            <a:r>
              <a:rPr lang="en-US" sz="2000" dirty="0" smtClean="0"/>
              <a:t>Launch the Terminal window on the Apple computer or Command Line window on Windows to get to the command line interface. </a:t>
            </a:r>
          </a:p>
          <a:p>
            <a:r>
              <a:rPr lang="en-US" sz="2000" dirty="0" smtClean="0"/>
              <a:t>Command line session that begins the process of creating the native versions of the </a:t>
            </a:r>
            <a:r>
              <a:rPr lang="en-US" sz="2000" dirty="0" err="1" smtClean="0"/>
              <a:t>Explorador</a:t>
            </a:r>
            <a:r>
              <a:rPr lang="en-US" sz="2000" dirty="0" smtClean="0"/>
              <a:t> app for </a:t>
            </a:r>
            <a:r>
              <a:rPr lang="en-US" sz="2000" dirty="0" err="1" smtClean="0"/>
              <a:t>iOS</a:t>
            </a:r>
            <a:r>
              <a:rPr lang="en-US" sz="2000" dirty="0" smtClean="0"/>
              <a:t> and Android:</a:t>
            </a:r>
          </a:p>
        </p:txBody>
      </p:sp>
      <p:sp>
        <p:nvSpPr>
          <p:cNvPr id="3" name="Title 2"/>
          <p:cNvSpPr>
            <a:spLocks noGrp="1"/>
          </p:cNvSpPr>
          <p:nvPr>
            <p:ph type="title"/>
          </p:nvPr>
        </p:nvSpPr>
        <p:spPr/>
        <p:txBody>
          <a:bodyPr/>
          <a:lstStyle/>
          <a:p>
            <a:r>
              <a:rPr lang="en-US" dirty="0" smtClean="0"/>
              <a:t>Cordova setup</a:t>
            </a:r>
            <a:endParaRPr lang="en-US" dirty="0"/>
          </a:p>
        </p:txBody>
      </p:sp>
      <p:pic>
        <p:nvPicPr>
          <p:cNvPr id="4" name="Picture 3"/>
          <p:cNvPicPr>
            <a:picLocks noChangeAspect="1"/>
          </p:cNvPicPr>
          <p:nvPr/>
        </p:nvPicPr>
        <p:blipFill>
          <a:blip r:embed="rId3" cstate="print"/>
          <a:stretch>
            <a:fillRect/>
          </a:stretch>
        </p:blipFill>
        <p:spPr>
          <a:xfrm>
            <a:off x="2438400" y="3657600"/>
            <a:ext cx="4038600" cy="24936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109472"/>
          </a:xfrm>
        </p:spPr>
        <p:txBody>
          <a:bodyPr/>
          <a:lstStyle/>
          <a:p>
            <a:r>
              <a:rPr lang="en-US" dirty="0" smtClean="0"/>
              <a:t>Commands specific to building the </a:t>
            </a:r>
            <a:r>
              <a:rPr lang="en-US" dirty="0" err="1" smtClean="0"/>
              <a:t>iOS</a:t>
            </a:r>
            <a:r>
              <a:rPr lang="en-US" dirty="0" smtClean="0"/>
              <a:t> app are shown below:</a:t>
            </a:r>
          </a:p>
        </p:txBody>
      </p:sp>
      <p:sp>
        <p:nvSpPr>
          <p:cNvPr id="3" name="Title 2"/>
          <p:cNvSpPr>
            <a:spLocks noGrp="1"/>
          </p:cNvSpPr>
          <p:nvPr>
            <p:ph type="title"/>
          </p:nvPr>
        </p:nvSpPr>
        <p:spPr/>
        <p:txBody>
          <a:bodyPr/>
          <a:lstStyle/>
          <a:p>
            <a:r>
              <a:rPr lang="en-US" dirty="0" smtClean="0"/>
              <a:t>Building an </a:t>
            </a:r>
            <a:r>
              <a:rPr lang="en-US" dirty="0" err="1" smtClean="0"/>
              <a:t>iOS</a:t>
            </a:r>
            <a:r>
              <a:rPr lang="en-US" dirty="0" smtClean="0"/>
              <a:t> app</a:t>
            </a:r>
            <a:endParaRPr lang="en-US" dirty="0"/>
          </a:p>
        </p:txBody>
      </p:sp>
      <p:pic>
        <p:nvPicPr>
          <p:cNvPr id="4" name="Picture 3"/>
          <p:cNvPicPr>
            <a:picLocks noChangeAspect="1"/>
          </p:cNvPicPr>
          <p:nvPr/>
        </p:nvPicPr>
        <p:blipFill>
          <a:blip r:embed="rId2" cstate="print"/>
          <a:stretch>
            <a:fillRect/>
          </a:stretch>
        </p:blipFill>
        <p:spPr>
          <a:xfrm>
            <a:off x="1905000" y="2575863"/>
            <a:ext cx="5543550" cy="3162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iOS</a:t>
            </a:r>
            <a:r>
              <a:rPr lang="en-US" dirty="0" smtClean="0"/>
              <a:t> app in </a:t>
            </a:r>
            <a:r>
              <a:rPr lang="en-US" dirty="0" err="1" smtClean="0"/>
              <a:t>XCode</a:t>
            </a:r>
            <a:r>
              <a:rPr lang="en-US" dirty="0" smtClean="0"/>
              <a:t> IDE</a:t>
            </a:r>
            <a:endParaRPr lang="en-US" dirty="0"/>
          </a:p>
        </p:txBody>
      </p:sp>
      <p:pic>
        <p:nvPicPr>
          <p:cNvPr id="4" name="Picture 3"/>
          <p:cNvPicPr>
            <a:picLocks noChangeAspect="1"/>
          </p:cNvPicPr>
          <p:nvPr/>
        </p:nvPicPr>
        <p:blipFill>
          <a:blip r:embed="rId2" cstate="print"/>
          <a:stretch>
            <a:fillRect/>
          </a:stretch>
        </p:blipFill>
        <p:spPr>
          <a:xfrm>
            <a:off x="1219200" y="1600200"/>
            <a:ext cx="6902067" cy="4267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Cordova Architecture</a:t>
            </a:r>
            <a:endParaRPr lang="en-US" dirty="0"/>
          </a:p>
        </p:txBody>
      </p:sp>
      <p:sp>
        <p:nvSpPr>
          <p:cNvPr id="15362" name="AutoShape 2" descr="http://cordova.apache.org/static/img/guide/cordovaapparchitectur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http://cordova.apache.org/static/img/guide/cordovaapparchitectur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5" name="Picture 5"/>
          <p:cNvPicPr>
            <a:picLocks noChangeAspect="1" noChangeArrowheads="1"/>
          </p:cNvPicPr>
          <p:nvPr/>
        </p:nvPicPr>
        <p:blipFill>
          <a:blip r:embed="rId2" cstate="print"/>
          <a:srcRect/>
          <a:stretch>
            <a:fillRect/>
          </a:stretch>
        </p:blipFill>
        <p:spPr bwMode="auto">
          <a:xfrm>
            <a:off x="1600200" y="1397559"/>
            <a:ext cx="5757863" cy="4546041"/>
          </a:xfrm>
          <a:prstGeom prst="rect">
            <a:avLst/>
          </a:prstGeom>
          <a:noFill/>
          <a:ln w="9525">
            <a:noFill/>
            <a:miter lim="800000"/>
            <a:headEnd/>
            <a:tailEnd/>
          </a:ln>
        </p:spPr>
      </p:pic>
      <p:sp>
        <p:nvSpPr>
          <p:cNvPr id="7" name="Rectangle 6"/>
          <p:cNvSpPr/>
          <p:nvPr/>
        </p:nvSpPr>
        <p:spPr>
          <a:xfrm>
            <a:off x="3276600" y="6019800"/>
            <a:ext cx="4191000" cy="276999"/>
          </a:xfrm>
          <a:prstGeom prst="rect">
            <a:avLst/>
          </a:prstGeom>
        </p:spPr>
        <p:txBody>
          <a:bodyPr wrap="square">
            <a:spAutoFit/>
          </a:bodyPr>
          <a:lstStyle/>
          <a:p>
            <a:r>
              <a:rPr lang="en-US" sz="1200" dirty="0" smtClean="0"/>
              <a:t>http://cordova.apache.org/docs/en/latest/guide/overview/</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600" dirty="0" smtClean="0"/>
              <a:t>Web View</a:t>
            </a:r>
          </a:p>
          <a:p>
            <a:pPr lvl="1"/>
            <a:r>
              <a:rPr lang="en-US" sz="1400" dirty="0" smtClean="0"/>
              <a:t>The Cordova-enabled </a:t>
            </a:r>
            <a:r>
              <a:rPr lang="en-US" sz="1400" dirty="0" err="1" smtClean="0"/>
              <a:t>WebView</a:t>
            </a:r>
            <a:r>
              <a:rPr lang="en-US" sz="1400" dirty="0" smtClean="0"/>
              <a:t> may provide the application with its entire user interface. </a:t>
            </a:r>
          </a:p>
          <a:p>
            <a:r>
              <a:rPr lang="en-US" sz="1600" dirty="0" smtClean="0"/>
              <a:t>Web App</a:t>
            </a:r>
          </a:p>
          <a:p>
            <a:pPr lvl="1"/>
            <a:r>
              <a:rPr lang="en-US" sz="1400" dirty="0" smtClean="0"/>
              <a:t>This is the part where your application code resides. The application itself is implemented as a web page, by default a local file named index.html, that references CSS, JavaScript, images, media files, or other resources are necessary for it to run. The app executes in a </a:t>
            </a:r>
            <a:r>
              <a:rPr lang="en-US" sz="1400" dirty="0" err="1" smtClean="0"/>
              <a:t>WebView</a:t>
            </a:r>
            <a:r>
              <a:rPr lang="en-US" sz="1400" dirty="0" smtClean="0"/>
              <a:t> within the native application wrapper, which you distribute to app stores.</a:t>
            </a:r>
          </a:p>
          <a:p>
            <a:pPr lvl="1"/>
            <a:r>
              <a:rPr lang="en-US" sz="1400" dirty="0" smtClean="0"/>
              <a:t>This container has a very crucial file - </a:t>
            </a:r>
            <a:r>
              <a:rPr lang="en-US" sz="1400" b="1" dirty="0" smtClean="0"/>
              <a:t>config.xml</a:t>
            </a:r>
            <a:r>
              <a:rPr lang="en-US" sz="1400" dirty="0" smtClean="0"/>
              <a:t> file that provides information about the app and specifies parameters affecting how it works, such as whether it responds to orientation shifts.</a:t>
            </a:r>
          </a:p>
          <a:p>
            <a:r>
              <a:rPr lang="en-US" sz="1600" dirty="0" err="1" smtClean="0"/>
              <a:t>Plugins</a:t>
            </a:r>
            <a:endParaRPr lang="en-US" sz="1600" dirty="0" smtClean="0"/>
          </a:p>
          <a:p>
            <a:pPr lvl="1"/>
            <a:r>
              <a:rPr lang="en-US" sz="1400" dirty="0" err="1" smtClean="0"/>
              <a:t>Plugins</a:t>
            </a:r>
            <a:r>
              <a:rPr lang="en-US" sz="1400" dirty="0" smtClean="0"/>
              <a:t> are an integral part of the </a:t>
            </a:r>
            <a:r>
              <a:rPr lang="en-US" sz="1400" dirty="0" err="1" smtClean="0"/>
              <a:t>cordova</a:t>
            </a:r>
            <a:r>
              <a:rPr lang="en-US" sz="1400" dirty="0" smtClean="0"/>
              <a:t> ecosystem. They provide an interface for Cordova and native components to communicate with each other and bindings to standard device APIs. This enables you to invoke native code from JavaScript.</a:t>
            </a:r>
          </a:p>
          <a:p>
            <a:pPr lvl="1"/>
            <a:r>
              <a:rPr lang="en-US" sz="1400" dirty="0" smtClean="0"/>
              <a:t>Apache Cordova project maintains a set of </a:t>
            </a:r>
            <a:r>
              <a:rPr lang="en-US" sz="1400" dirty="0" err="1" smtClean="0"/>
              <a:t>plugins</a:t>
            </a:r>
            <a:r>
              <a:rPr lang="en-US" sz="1400" dirty="0" smtClean="0"/>
              <a:t> called the Core </a:t>
            </a:r>
            <a:r>
              <a:rPr lang="en-US" sz="1400" dirty="0" err="1" smtClean="0"/>
              <a:t>Plugins</a:t>
            </a:r>
            <a:r>
              <a:rPr lang="en-US" sz="1400" dirty="0" smtClean="0"/>
              <a:t>. These core </a:t>
            </a:r>
            <a:r>
              <a:rPr lang="en-US" sz="1400" dirty="0" err="1" smtClean="0"/>
              <a:t>plugins</a:t>
            </a:r>
            <a:r>
              <a:rPr lang="en-US" sz="1400" dirty="0" smtClean="0"/>
              <a:t> provide your application to access device capabilities such as battery, camera, contacts, etc.</a:t>
            </a:r>
          </a:p>
          <a:p>
            <a:pPr lvl="1"/>
            <a:r>
              <a:rPr lang="en-US" sz="1400" dirty="0" smtClean="0"/>
              <a:t>In addition to the core </a:t>
            </a:r>
            <a:r>
              <a:rPr lang="en-US" sz="1400" dirty="0" err="1" smtClean="0"/>
              <a:t>plugins</a:t>
            </a:r>
            <a:r>
              <a:rPr lang="en-US" sz="1400" dirty="0" smtClean="0"/>
              <a:t>, there are several third-party </a:t>
            </a:r>
            <a:r>
              <a:rPr lang="en-US" sz="1400" dirty="0" err="1" smtClean="0"/>
              <a:t>plugins</a:t>
            </a:r>
            <a:r>
              <a:rPr lang="en-US" sz="1400" dirty="0" smtClean="0"/>
              <a:t> which provide additional bindings to features not necessarily available on all platforms. You can search for Cordova </a:t>
            </a:r>
            <a:r>
              <a:rPr lang="en-US" sz="1400" dirty="0" err="1" smtClean="0"/>
              <a:t>plugins</a:t>
            </a:r>
            <a:r>
              <a:rPr lang="en-US" sz="1400" dirty="0" smtClean="0"/>
              <a:t> using </a:t>
            </a:r>
            <a:r>
              <a:rPr lang="en-US" sz="1400" dirty="0" err="1" smtClean="0"/>
              <a:t>plugin</a:t>
            </a:r>
            <a:r>
              <a:rPr lang="en-US" sz="1400" dirty="0" smtClean="0"/>
              <a:t> search or </a:t>
            </a:r>
            <a:r>
              <a:rPr lang="en-US" sz="1400" dirty="0" err="1" smtClean="0"/>
              <a:t>npm</a:t>
            </a:r>
            <a:r>
              <a:rPr lang="en-US" sz="1400" dirty="0" smtClean="0"/>
              <a:t>. You can also develop your own </a:t>
            </a:r>
            <a:r>
              <a:rPr lang="en-US" sz="1400" dirty="0" err="1" smtClean="0"/>
              <a:t>plugins</a:t>
            </a:r>
            <a:r>
              <a:rPr lang="en-US" sz="1400" dirty="0" smtClean="0"/>
              <a:t>. </a:t>
            </a:r>
            <a:r>
              <a:rPr lang="en-US" sz="1400" dirty="0" err="1" smtClean="0"/>
              <a:t>Plugins</a:t>
            </a:r>
            <a:r>
              <a:rPr lang="en-US" sz="1400" dirty="0" smtClean="0"/>
              <a:t> may be necessary, for example, to communicate between Cordova and custom native components.</a:t>
            </a:r>
          </a:p>
        </p:txBody>
      </p:sp>
      <p:sp>
        <p:nvSpPr>
          <p:cNvPr id="3" name="Title 2"/>
          <p:cNvSpPr>
            <a:spLocks noGrp="1"/>
          </p:cNvSpPr>
          <p:nvPr>
            <p:ph type="title"/>
          </p:nvPr>
        </p:nvSpPr>
        <p:spPr/>
        <p:txBody>
          <a:bodyPr/>
          <a:lstStyle/>
          <a:p>
            <a:r>
              <a:rPr lang="en-US" dirty="0" smtClean="0"/>
              <a:t>Cordova Architecture</a:t>
            </a:r>
            <a:endParaRPr lang="en-US" dirty="0"/>
          </a:p>
        </p:txBody>
      </p:sp>
      <p:sp>
        <p:nvSpPr>
          <p:cNvPr id="4" name="Rectangle 3"/>
          <p:cNvSpPr/>
          <p:nvPr/>
        </p:nvSpPr>
        <p:spPr>
          <a:xfrm>
            <a:off x="4572000" y="6019800"/>
            <a:ext cx="4191000" cy="276999"/>
          </a:xfrm>
          <a:prstGeom prst="rect">
            <a:avLst/>
          </a:prstGeom>
        </p:spPr>
        <p:txBody>
          <a:bodyPr wrap="square">
            <a:spAutoFit/>
          </a:bodyPr>
          <a:lstStyle/>
          <a:p>
            <a:r>
              <a:rPr lang="en-US" sz="1200" dirty="0" smtClean="0"/>
              <a:t>http://cordova.apache.org/docs/en/latest/guide/overview/</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your first Cordova Android app following the instructions at </a:t>
            </a:r>
            <a:r>
              <a:rPr lang="en-US" dirty="0" smtClean="0">
                <a:hlinkClick r:id="rId2"/>
              </a:rPr>
              <a:t>http://cordova.apache.org/docs/en/latest/guide/cli/index.html</a:t>
            </a:r>
            <a:r>
              <a:rPr lang="en-US" dirty="0" smtClean="0"/>
              <a:t> </a:t>
            </a:r>
          </a:p>
          <a:p>
            <a:pPr lvl="1"/>
            <a:r>
              <a:rPr lang="en-US" dirty="0" smtClean="0"/>
              <a:t>Make sure you open the Windows command line as administrator</a:t>
            </a:r>
          </a:p>
          <a:p>
            <a:pPr lvl="1"/>
            <a:r>
              <a:rPr lang="en-US" dirty="0" smtClean="0"/>
              <a:t>Make sure you have the latest Java JDK installed</a:t>
            </a:r>
            <a:endParaRPr lang="en-US" dirty="0"/>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309871"/>
          </a:xfrm>
        </p:spPr>
        <p:txBody>
          <a:bodyPr>
            <a:normAutofit fontScale="92500" lnSpcReduction="10000"/>
          </a:bodyPr>
          <a:lstStyle/>
          <a:p>
            <a:r>
              <a:rPr lang="en-US" dirty="0" smtClean="0"/>
              <a:t>Typically, application data is stored (persisted) on the Server. You will learn about databases in the next course (WA150). Sometimes, however, it makes more sense to store data on the Client.</a:t>
            </a:r>
          </a:p>
          <a:p>
            <a:r>
              <a:rPr lang="en-US" dirty="0" smtClean="0"/>
              <a:t>Why Store Data on the Client?</a:t>
            </a:r>
          </a:p>
          <a:p>
            <a:pPr lvl="1"/>
            <a:r>
              <a:rPr lang="en-US" dirty="0" smtClean="0"/>
              <a:t>The main reason is practicality. JavaScript code running on the browser does not necessarily need to send all information to the server. There are several use cases:</a:t>
            </a:r>
          </a:p>
          <a:p>
            <a:pPr lvl="2"/>
            <a:r>
              <a:rPr lang="en-US" dirty="0" smtClean="0"/>
              <a:t>You want to increase performance. You can cache data client-side so it can be retrieved without additional server requests.</a:t>
            </a:r>
          </a:p>
          <a:p>
            <a:pPr lvl="2"/>
            <a:r>
              <a:rPr lang="en-US" dirty="0" smtClean="0"/>
              <a:t>You have a significant quantity of client-side-only data, e.g. HTML strings or widget configuration settings.</a:t>
            </a:r>
          </a:p>
          <a:p>
            <a:pPr lvl="2"/>
            <a:r>
              <a:rPr lang="en-US" dirty="0" smtClean="0"/>
              <a:t>You want you make your application work off-line.</a:t>
            </a:r>
          </a:p>
          <a:p>
            <a:endParaRPr lang="en-US" dirty="0"/>
          </a:p>
        </p:txBody>
      </p:sp>
      <p:sp>
        <p:nvSpPr>
          <p:cNvPr id="3" name="Title 2"/>
          <p:cNvSpPr>
            <a:spLocks noGrp="1"/>
          </p:cNvSpPr>
          <p:nvPr>
            <p:ph type="title"/>
          </p:nvPr>
        </p:nvSpPr>
        <p:spPr/>
        <p:txBody>
          <a:bodyPr/>
          <a:lstStyle/>
          <a:p>
            <a:r>
              <a:rPr lang="en-US" dirty="0" smtClean="0"/>
              <a:t>Local Storage of Data</a:t>
            </a:r>
            <a:endParaRPr lang="en-US" dirty="0"/>
          </a:p>
        </p:txBody>
      </p:sp>
      <p:sp>
        <p:nvSpPr>
          <p:cNvPr id="4" name="Rectangle 3"/>
          <p:cNvSpPr/>
          <p:nvPr/>
        </p:nvSpPr>
        <p:spPr>
          <a:xfrm>
            <a:off x="4191000" y="5943600"/>
            <a:ext cx="4572000" cy="253916"/>
          </a:xfrm>
          <a:prstGeom prst="rect">
            <a:avLst/>
          </a:prstGeom>
        </p:spPr>
        <p:txBody>
          <a:bodyPr>
            <a:spAutoFit/>
          </a:bodyPr>
          <a:lstStyle/>
          <a:p>
            <a:r>
              <a:rPr lang="en-US" sz="1050" dirty="0" smtClean="0"/>
              <a:t>https://www.sitepoint.com/html5-browser-storage-past-present-future/</a:t>
            </a:r>
            <a:endParaRPr lang="en-US" sz="10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572000" cy="4462272"/>
          </a:xfrm>
        </p:spPr>
        <p:txBody>
          <a:bodyPr>
            <a:normAutofit fontScale="62500" lnSpcReduction="20000"/>
          </a:bodyPr>
          <a:lstStyle/>
          <a:p>
            <a:r>
              <a:rPr lang="en-US" dirty="0" smtClean="0"/>
              <a:t>The simplest choice is JavaScript variables. It may be practical to create a single global variable to store application data.</a:t>
            </a:r>
          </a:p>
          <a:p>
            <a:r>
              <a:rPr lang="en-US" dirty="0" smtClean="0"/>
              <a:t>It’s also possible to store values in the page DOM as node attributes or properties. This can be useful for widget-specific values, but it’s slower and riskier than JavaScript variables; future browsers or other libraries may interpret your data in unexpected ways.</a:t>
            </a:r>
          </a:p>
          <a:p>
            <a:r>
              <a:rPr lang="en-US" dirty="0" smtClean="0"/>
              <a:t>The advantages of JavaScript variables:</a:t>
            </a:r>
          </a:p>
          <a:p>
            <a:pPr lvl="1"/>
            <a:r>
              <a:rPr lang="en-US" dirty="0" smtClean="0"/>
              <a:t>the fastest and simplest solution</a:t>
            </a:r>
          </a:p>
          <a:p>
            <a:pPr lvl="1"/>
            <a:r>
              <a:rPr lang="en-US" dirty="0" smtClean="0"/>
              <a:t>no need to serialize or de-serialize data</a:t>
            </a:r>
          </a:p>
          <a:p>
            <a:pPr lvl="1"/>
            <a:r>
              <a:rPr lang="en-US" dirty="0" smtClean="0"/>
              <a:t>ideal for single-page applications</a:t>
            </a:r>
          </a:p>
          <a:p>
            <a:r>
              <a:rPr lang="en-US" dirty="0" smtClean="0"/>
              <a:t>The disadvantages:</a:t>
            </a:r>
          </a:p>
          <a:p>
            <a:pPr lvl="1"/>
            <a:r>
              <a:rPr lang="en-US" dirty="0" smtClean="0"/>
              <a:t>very fragile — linking elsewhere, refreshing or closing the tab will wipe all data</a:t>
            </a:r>
          </a:p>
          <a:p>
            <a:pPr lvl="1"/>
            <a:r>
              <a:rPr lang="en-US" dirty="0" smtClean="0"/>
              <a:t>global variables can be overwritten and analyzed by third-party scripts.</a:t>
            </a:r>
          </a:p>
        </p:txBody>
      </p:sp>
      <p:sp>
        <p:nvSpPr>
          <p:cNvPr id="3" name="Title 2"/>
          <p:cNvSpPr>
            <a:spLocks noGrp="1"/>
          </p:cNvSpPr>
          <p:nvPr>
            <p:ph type="title"/>
          </p:nvPr>
        </p:nvSpPr>
        <p:spPr/>
        <p:txBody>
          <a:bodyPr/>
          <a:lstStyle/>
          <a:p>
            <a:r>
              <a:rPr lang="en-US" dirty="0" smtClean="0"/>
              <a:t>JavaScript Variables</a:t>
            </a:r>
            <a:endParaRPr lang="en-US" dirty="0"/>
          </a:p>
        </p:txBody>
      </p:sp>
      <p:sp>
        <p:nvSpPr>
          <p:cNvPr id="4" name="Rectangle 3"/>
          <p:cNvSpPr/>
          <p:nvPr/>
        </p:nvSpPr>
        <p:spPr>
          <a:xfrm>
            <a:off x="4191000" y="5943600"/>
            <a:ext cx="4572000" cy="253916"/>
          </a:xfrm>
          <a:prstGeom prst="rect">
            <a:avLst/>
          </a:prstGeom>
        </p:spPr>
        <p:txBody>
          <a:bodyPr>
            <a:spAutoFit/>
          </a:bodyPr>
          <a:lstStyle/>
          <a:p>
            <a:r>
              <a:rPr lang="en-US" sz="1050" dirty="0" smtClean="0"/>
              <a:t>https://www.sitepoint.com/html5-browser-storage-past-present-future/</a:t>
            </a:r>
            <a:endParaRPr lang="en-US" sz="1050" dirty="0"/>
          </a:p>
        </p:txBody>
      </p:sp>
      <p:pic>
        <p:nvPicPr>
          <p:cNvPr id="1027" name="Picture 3"/>
          <p:cNvPicPr>
            <a:picLocks noChangeAspect="1" noChangeArrowheads="1"/>
          </p:cNvPicPr>
          <p:nvPr/>
        </p:nvPicPr>
        <p:blipFill>
          <a:blip r:embed="rId2" cstate="print"/>
          <a:srcRect/>
          <a:stretch>
            <a:fillRect/>
          </a:stretch>
        </p:blipFill>
        <p:spPr bwMode="auto">
          <a:xfrm>
            <a:off x="5031951" y="1524000"/>
            <a:ext cx="3731049" cy="2514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3700272"/>
          </a:xfrm>
        </p:spPr>
        <p:txBody>
          <a:bodyPr>
            <a:normAutofit lnSpcReduction="10000"/>
          </a:bodyPr>
          <a:lstStyle/>
          <a:p>
            <a:r>
              <a:rPr lang="en-US" dirty="0"/>
              <a:t>The Command Prompt program allows you to work in an environment that looks more like a traditional operating system as opposed to the icon based Windows environment. In Command Prompt, you will use your keyboard. You won't use your mouse at all. Command Prompt works at a lower level than Windows. This means that you will have more control over the machine. The disadvantage is that it is less user-friendly.</a:t>
            </a:r>
          </a:p>
        </p:txBody>
      </p:sp>
      <p:sp>
        <p:nvSpPr>
          <p:cNvPr id="3" name="Title 2"/>
          <p:cNvSpPr>
            <a:spLocks noGrp="1"/>
          </p:cNvSpPr>
          <p:nvPr>
            <p:ph type="title"/>
          </p:nvPr>
        </p:nvSpPr>
        <p:spPr>
          <a:xfrm>
            <a:off x="457200" y="0"/>
            <a:ext cx="8229600" cy="1143000"/>
          </a:xfrm>
        </p:spPr>
        <p:txBody>
          <a:bodyPr>
            <a:normAutofit fontScale="90000"/>
          </a:bodyPr>
          <a:lstStyle/>
          <a:p>
            <a:r>
              <a:rPr lang="en-US" dirty="0" smtClean="0"/>
              <a:t>Working with Command Line (Windows)</a:t>
            </a:r>
            <a:endParaRPr lang="en-US" dirty="0"/>
          </a:p>
        </p:txBody>
      </p:sp>
      <p:pic>
        <p:nvPicPr>
          <p:cNvPr id="4" name="Picture 3" descr="Command Promp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137" y="4267437"/>
            <a:ext cx="4977263" cy="2514363"/>
          </a:xfrm>
          <a:prstGeom prst="rect">
            <a:avLst/>
          </a:prstGeom>
        </p:spPr>
      </p:pic>
    </p:spTree>
    <p:extLst>
      <p:ext uri="{BB962C8B-B14F-4D97-AF65-F5344CB8AC3E}">
        <p14:creationId xmlns:p14="http://schemas.microsoft.com/office/powerpoint/2010/main" val="310215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Cookies are domain-specific chunks of text data. They sound tasty, but cookie handling is awkward in JavaScript since the basic </a:t>
            </a:r>
            <a:r>
              <a:rPr lang="en-US" dirty="0" err="1" smtClean="0"/>
              <a:t>document.cookie</a:t>
            </a:r>
            <a:r>
              <a:rPr lang="en-US" dirty="0" smtClean="0"/>
              <a:t> string must be parsed</a:t>
            </a:r>
          </a:p>
          <a:p>
            <a:r>
              <a:rPr lang="en-US" dirty="0" smtClean="0"/>
              <a:t>The advantages of cookies:</a:t>
            </a:r>
          </a:p>
          <a:p>
            <a:pPr lvl="1"/>
            <a:r>
              <a:rPr lang="en-US" dirty="0" smtClean="0"/>
              <a:t>a reliable method of retaining state between the client and server</a:t>
            </a:r>
          </a:p>
          <a:p>
            <a:pPr lvl="1"/>
            <a:r>
              <a:rPr lang="en-US" dirty="0" smtClean="0"/>
              <a:t>by setting an expiry date, cookie data will persist beyond page refreshes and tab closing</a:t>
            </a:r>
          </a:p>
          <a:p>
            <a:pPr lvl="1"/>
            <a:r>
              <a:rPr lang="en-US" dirty="0" smtClean="0"/>
              <a:t>cookies are supported in all modern browsers</a:t>
            </a:r>
          </a:p>
          <a:p>
            <a:r>
              <a:rPr lang="en-US" dirty="0" smtClean="0"/>
              <a:t>The disadvantages:</a:t>
            </a:r>
          </a:p>
          <a:p>
            <a:pPr lvl="1"/>
            <a:r>
              <a:rPr lang="en-US" dirty="0" smtClean="0"/>
              <a:t>clunky JavaScript implementation — you will need a cookie-handling library</a:t>
            </a:r>
          </a:p>
          <a:p>
            <a:pPr lvl="1"/>
            <a:r>
              <a:rPr lang="en-US" dirty="0" smtClean="0"/>
              <a:t>values are strings only — other data must be serialized using methods such as </a:t>
            </a:r>
            <a:r>
              <a:rPr lang="en-US" dirty="0" err="1" smtClean="0"/>
              <a:t>JSON.stringify</a:t>
            </a:r>
            <a:r>
              <a:rPr lang="en-US" dirty="0" smtClean="0"/>
              <a:t> and </a:t>
            </a:r>
            <a:r>
              <a:rPr lang="en-US" dirty="0" err="1" smtClean="0"/>
              <a:t>JSON.parse</a:t>
            </a:r>
            <a:endParaRPr lang="en-US" dirty="0" smtClean="0"/>
          </a:p>
          <a:p>
            <a:pPr lvl="1"/>
            <a:r>
              <a:rPr lang="en-US" dirty="0" smtClean="0"/>
              <a:t>cookie storage space is limited — do not depend on having more than 20 cookies of 4KB each</a:t>
            </a:r>
          </a:p>
          <a:p>
            <a:pPr lvl="1"/>
            <a:r>
              <a:rPr lang="en-US" dirty="0" smtClean="0"/>
              <a:t>cookies can be deleted or blocked</a:t>
            </a:r>
          </a:p>
          <a:p>
            <a:pPr lvl="1"/>
            <a:r>
              <a:rPr lang="en-US" dirty="0" smtClean="0"/>
              <a:t>cookies were unfairly labeled as a threat to internet privacy; you may need to comply with bizarre regional rules and regulations.</a:t>
            </a:r>
          </a:p>
          <a:p>
            <a:r>
              <a:rPr lang="en-US" dirty="0" smtClean="0"/>
              <a:t>The flip-side of cookie client/server sharing causes the biggest technical issue. Cookie data is sent in the HTTP header of every request and response. It’s therefore appended to every HTML page, image, CSS file, JavaScript file, Ajax call, etc. If you had 50Kb of cookie data and downloaded ten 1KB images, it would result in one megabyte of additional network traffic.</a:t>
            </a:r>
            <a:endParaRPr lang="en-US" dirty="0"/>
          </a:p>
        </p:txBody>
      </p:sp>
      <p:sp>
        <p:nvSpPr>
          <p:cNvPr id="3" name="Title 2"/>
          <p:cNvSpPr>
            <a:spLocks noGrp="1"/>
          </p:cNvSpPr>
          <p:nvPr>
            <p:ph type="title"/>
          </p:nvPr>
        </p:nvSpPr>
        <p:spPr/>
        <p:txBody>
          <a:bodyPr/>
          <a:lstStyle/>
          <a:p>
            <a:r>
              <a:rPr lang="en-US" dirty="0" smtClean="0"/>
              <a:t>Cookies</a:t>
            </a:r>
            <a:endParaRPr lang="en-US" dirty="0"/>
          </a:p>
        </p:txBody>
      </p:sp>
      <p:sp>
        <p:nvSpPr>
          <p:cNvPr id="4" name="Rectangle 3"/>
          <p:cNvSpPr/>
          <p:nvPr/>
        </p:nvSpPr>
        <p:spPr>
          <a:xfrm>
            <a:off x="4191000" y="5943600"/>
            <a:ext cx="4572000" cy="253916"/>
          </a:xfrm>
          <a:prstGeom prst="rect">
            <a:avLst/>
          </a:prstGeom>
        </p:spPr>
        <p:txBody>
          <a:bodyPr>
            <a:spAutoFit/>
          </a:bodyPr>
          <a:lstStyle/>
          <a:p>
            <a:r>
              <a:rPr lang="en-US" sz="1050" dirty="0" smtClean="0"/>
              <a:t>https://www.sitepoint.com/html5-browser-storage-past-present-future/</a:t>
            </a:r>
            <a:endParaRPr lang="en-US" sz="10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257800" cy="4525963"/>
          </a:xfrm>
        </p:spPr>
        <p:txBody>
          <a:bodyPr>
            <a:normAutofit fontScale="62500" lnSpcReduction="20000"/>
          </a:bodyPr>
          <a:lstStyle/>
          <a:p>
            <a:r>
              <a:rPr lang="en-US" dirty="0" smtClean="0"/>
              <a:t>The window.name property is a little odd. You can set a single string value which persists between browser refreshes or linking elsewhere and clicking back.</a:t>
            </a:r>
          </a:p>
          <a:p>
            <a:r>
              <a:rPr lang="en-US" dirty="0" smtClean="0"/>
              <a:t>The advantages of window.name:</a:t>
            </a:r>
          </a:p>
          <a:p>
            <a:pPr lvl="1"/>
            <a:r>
              <a:rPr lang="en-US" dirty="0" smtClean="0"/>
              <a:t>simple to use</a:t>
            </a:r>
          </a:p>
          <a:p>
            <a:pPr lvl="1"/>
            <a:r>
              <a:rPr lang="en-US" dirty="0" smtClean="0"/>
              <a:t>data is retained on the client only and never sent to the server</a:t>
            </a:r>
          </a:p>
          <a:p>
            <a:pPr lvl="1"/>
            <a:r>
              <a:rPr lang="en-US" dirty="0" smtClean="0"/>
              <a:t>the property permits several megabytes of information</a:t>
            </a:r>
          </a:p>
          <a:p>
            <a:pPr lvl="1"/>
            <a:r>
              <a:rPr lang="en-US" dirty="0" smtClean="0"/>
              <a:t>wide browser support</a:t>
            </a:r>
          </a:p>
          <a:p>
            <a:r>
              <a:rPr lang="en-US" dirty="0" smtClean="0"/>
              <a:t>The disadvantages:</a:t>
            </a:r>
          </a:p>
          <a:p>
            <a:pPr lvl="1"/>
            <a:r>
              <a:rPr lang="en-US" dirty="0" smtClean="0"/>
              <a:t>data is lost when the tab or browser is closed</a:t>
            </a:r>
          </a:p>
          <a:p>
            <a:pPr lvl="1"/>
            <a:r>
              <a:rPr lang="en-US" dirty="0" smtClean="0"/>
              <a:t>only a single string value can be stored — serialization will be necessary</a:t>
            </a:r>
          </a:p>
          <a:p>
            <a:pPr lvl="1"/>
            <a:r>
              <a:rPr lang="en-US" dirty="0" smtClean="0"/>
              <a:t>pages in other domains can read or change window.name data — never use it for sensitive information</a:t>
            </a:r>
          </a:p>
          <a:p>
            <a:r>
              <a:rPr lang="en-US" dirty="0" smtClean="0"/>
              <a:t>window.name was never designed for data storage. It’s a hack and vendors could drop support at any time. For that reason, it’s best to use alternative storage options.</a:t>
            </a:r>
            <a:endParaRPr lang="en-US" dirty="0"/>
          </a:p>
        </p:txBody>
      </p:sp>
      <p:sp>
        <p:nvSpPr>
          <p:cNvPr id="3" name="Title 2"/>
          <p:cNvSpPr>
            <a:spLocks noGrp="1"/>
          </p:cNvSpPr>
          <p:nvPr>
            <p:ph type="title"/>
          </p:nvPr>
        </p:nvSpPr>
        <p:spPr/>
        <p:txBody>
          <a:bodyPr/>
          <a:lstStyle/>
          <a:p>
            <a:r>
              <a:rPr lang="en-US" dirty="0" smtClean="0"/>
              <a:t>window.name</a:t>
            </a:r>
            <a:endParaRPr lang="en-US" dirty="0"/>
          </a:p>
        </p:txBody>
      </p:sp>
      <p:sp>
        <p:nvSpPr>
          <p:cNvPr id="4" name="Rectangle 3"/>
          <p:cNvSpPr/>
          <p:nvPr/>
        </p:nvSpPr>
        <p:spPr>
          <a:xfrm>
            <a:off x="4191000" y="5943600"/>
            <a:ext cx="4572000" cy="253916"/>
          </a:xfrm>
          <a:prstGeom prst="rect">
            <a:avLst/>
          </a:prstGeom>
        </p:spPr>
        <p:txBody>
          <a:bodyPr>
            <a:spAutoFit/>
          </a:bodyPr>
          <a:lstStyle/>
          <a:p>
            <a:r>
              <a:rPr lang="en-US" sz="1050" dirty="0" smtClean="0"/>
              <a:t>https://www.sitepoint.com/html5-browser-storage-past-present-future/</a:t>
            </a:r>
            <a:endParaRPr lang="en-US" sz="1050" dirty="0"/>
          </a:p>
        </p:txBody>
      </p:sp>
      <p:pic>
        <p:nvPicPr>
          <p:cNvPr id="2050" name="Picture 2"/>
          <p:cNvPicPr>
            <a:picLocks noChangeAspect="1" noChangeArrowheads="1"/>
          </p:cNvPicPr>
          <p:nvPr/>
        </p:nvPicPr>
        <p:blipFill>
          <a:blip r:embed="rId2" cstate="print"/>
          <a:srcRect/>
          <a:stretch>
            <a:fillRect/>
          </a:stretch>
        </p:blipFill>
        <p:spPr bwMode="auto">
          <a:xfrm>
            <a:off x="5715000" y="1524000"/>
            <a:ext cx="2819400" cy="838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The Web SQL Database (</a:t>
            </a:r>
            <a:r>
              <a:rPr lang="en-US" dirty="0" smtClean="0">
                <a:hlinkClick r:id="rId2"/>
              </a:rPr>
              <a:t>http://www.w3.org/TR/webdatabase/</a:t>
            </a:r>
            <a:r>
              <a:rPr lang="en-US" dirty="0" smtClean="0"/>
              <a:t>)  was an initial attempt by vendors to bring SQL-based relational databases to the browser. It has been implemented in Chrome, Safari and Opera 15+, but was opposed by Mozilla and Microsoft in favor of </a:t>
            </a:r>
            <a:r>
              <a:rPr lang="en-US" dirty="0" err="1" smtClean="0"/>
              <a:t>IndexedDB</a:t>
            </a:r>
            <a:r>
              <a:rPr lang="en-US" dirty="0" smtClean="0"/>
              <a:t>.</a:t>
            </a:r>
          </a:p>
          <a:p>
            <a:r>
              <a:rPr lang="en-US" dirty="0" smtClean="0"/>
              <a:t>The advantages of Web SQL Database:</a:t>
            </a:r>
          </a:p>
          <a:p>
            <a:pPr lvl="1"/>
            <a:r>
              <a:rPr lang="en-US" dirty="0" smtClean="0"/>
              <a:t>designed for robust client-side data storage and access</a:t>
            </a:r>
          </a:p>
          <a:p>
            <a:pPr lvl="1"/>
            <a:r>
              <a:rPr lang="en-US" dirty="0" smtClean="0"/>
              <a:t>it uses SQL like many server side applications</a:t>
            </a:r>
          </a:p>
          <a:p>
            <a:pPr lvl="1"/>
            <a:r>
              <a:rPr lang="en-US" dirty="0" smtClean="0"/>
              <a:t>some support on </a:t>
            </a:r>
            <a:r>
              <a:rPr lang="en-US" dirty="0" err="1" smtClean="0"/>
              <a:t>Webkit</a:t>
            </a:r>
            <a:r>
              <a:rPr lang="en-US" dirty="0" smtClean="0"/>
              <a:t>/Blink desktop and mobile browsers</a:t>
            </a:r>
          </a:p>
          <a:p>
            <a:r>
              <a:rPr lang="en-US" dirty="0" smtClean="0"/>
              <a:t>The disadvantages:</a:t>
            </a:r>
          </a:p>
          <a:p>
            <a:pPr lvl="1"/>
            <a:r>
              <a:rPr lang="en-US" dirty="0" smtClean="0"/>
              <a:t>SQL never seemed appropriate for client-side development</a:t>
            </a:r>
          </a:p>
          <a:p>
            <a:pPr lvl="1"/>
            <a:r>
              <a:rPr lang="en-US" dirty="0" smtClean="0"/>
              <a:t>the database schema must be defined up-front</a:t>
            </a:r>
          </a:p>
          <a:p>
            <a:pPr lvl="1"/>
            <a:r>
              <a:rPr lang="en-US" dirty="0" smtClean="0"/>
              <a:t>marginal browser support and the </a:t>
            </a:r>
            <a:r>
              <a:rPr lang="en-US" dirty="0" err="1" smtClean="0"/>
              <a:t>Webkit</a:t>
            </a:r>
            <a:r>
              <a:rPr lang="en-US" dirty="0" smtClean="0"/>
              <a:t>/Blink teams may eventually drop it</a:t>
            </a:r>
          </a:p>
          <a:p>
            <a:pPr lvl="1"/>
            <a:r>
              <a:rPr lang="en-US" u="sng" dirty="0" smtClean="0"/>
              <a:t>the W3C specification was abandoned in 2010</a:t>
            </a:r>
          </a:p>
          <a:p>
            <a:endParaRPr lang="en-US" dirty="0"/>
          </a:p>
        </p:txBody>
      </p:sp>
      <p:sp>
        <p:nvSpPr>
          <p:cNvPr id="3" name="Title 2"/>
          <p:cNvSpPr>
            <a:spLocks noGrp="1"/>
          </p:cNvSpPr>
          <p:nvPr>
            <p:ph type="title"/>
          </p:nvPr>
        </p:nvSpPr>
        <p:spPr/>
        <p:txBody>
          <a:bodyPr/>
          <a:lstStyle/>
          <a:p>
            <a:r>
              <a:rPr lang="en-US" dirty="0" smtClean="0"/>
              <a:t>Web SQL Database</a:t>
            </a:r>
            <a:endParaRPr lang="en-US" dirty="0"/>
          </a:p>
        </p:txBody>
      </p:sp>
      <p:sp>
        <p:nvSpPr>
          <p:cNvPr id="4" name="Rectangle 3"/>
          <p:cNvSpPr/>
          <p:nvPr/>
        </p:nvSpPr>
        <p:spPr>
          <a:xfrm>
            <a:off x="4191000" y="5943600"/>
            <a:ext cx="4572000" cy="253916"/>
          </a:xfrm>
          <a:prstGeom prst="rect">
            <a:avLst/>
          </a:prstGeom>
        </p:spPr>
        <p:txBody>
          <a:bodyPr>
            <a:spAutoFit/>
          </a:bodyPr>
          <a:lstStyle/>
          <a:p>
            <a:r>
              <a:rPr lang="en-US" sz="1050" dirty="0" smtClean="0"/>
              <a:t>https://www.sitepoint.com/html5-browser-storage-past-present-future/</a:t>
            </a:r>
            <a:endParaRPr lang="en-US" sz="10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495800" cy="4525963"/>
          </a:xfrm>
        </p:spPr>
        <p:txBody>
          <a:bodyPr>
            <a:normAutofit fontScale="55000" lnSpcReduction="20000"/>
          </a:bodyPr>
          <a:lstStyle/>
          <a:p>
            <a:r>
              <a:rPr lang="en-US" dirty="0" smtClean="0"/>
              <a:t>Web Storage provides two objects with identical APIs: </a:t>
            </a:r>
            <a:r>
              <a:rPr lang="en-US" dirty="0" err="1" smtClean="0"/>
              <a:t>window.localStorage</a:t>
            </a:r>
            <a:r>
              <a:rPr lang="en-US" dirty="0" smtClean="0"/>
              <a:t> to retain persistent data and </a:t>
            </a:r>
            <a:r>
              <a:rPr lang="en-US" dirty="0" err="1" smtClean="0"/>
              <a:t>code.sessionStorage</a:t>
            </a:r>
            <a:r>
              <a:rPr lang="en-US" dirty="0" smtClean="0"/>
              <a:t> to retain session-only data which is lost when the tab is closed. Domain-specific strings are stored using name/value pairs. Unlike cookies, the storage limit is far larger (at least 5MB) and information is never transferred to the server.</a:t>
            </a:r>
          </a:p>
          <a:p>
            <a:r>
              <a:rPr lang="en-US" dirty="0" smtClean="0"/>
              <a:t>The advantages of Web Storage:</a:t>
            </a:r>
          </a:p>
          <a:p>
            <a:pPr lvl="1"/>
            <a:r>
              <a:rPr lang="en-US" dirty="0" smtClean="0"/>
              <a:t>easy to use with simple name/value pairs</a:t>
            </a:r>
          </a:p>
          <a:p>
            <a:pPr lvl="1"/>
            <a:r>
              <a:rPr lang="en-US" dirty="0" smtClean="0"/>
              <a:t>session and persistent storage options are available</a:t>
            </a:r>
          </a:p>
          <a:p>
            <a:pPr lvl="1"/>
            <a:r>
              <a:rPr lang="en-US" dirty="0" smtClean="0"/>
              <a:t>an event model is available to keep other tabs and windows synchronized</a:t>
            </a:r>
          </a:p>
          <a:p>
            <a:pPr lvl="1"/>
            <a:r>
              <a:rPr lang="en-US" dirty="0" smtClean="0"/>
              <a:t>wide support on desktop and mobile browsers including IE8+</a:t>
            </a:r>
          </a:p>
          <a:p>
            <a:pPr lvl="1"/>
            <a:r>
              <a:rPr lang="en-US" dirty="0" smtClean="0"/>
              <a:t>Web Storage </a:t>
            </a:r>
            <a:r>
              <a:rPr lang="en-US" dirty="0" err="1" smtClean="0"/>
              <a:t>polyfills</a:t>
            </a:r>
            <a:r>
              <a:rPr lang="en-US" dirty="0" smtClean="0"/>
              <a:t> are available for older browsers which fall-back to cookie and windows.name storage methods</a:t>
            </a:r>
          </a:p>
          <a:p>
            <a:r>
              <a:rPr lang="en-US" dirty="0" smtClean="0"/>
              <a:t>The disadvantages:</a:t>
            </a:r>
          </a:p>
          <a:p>
            <a:pPr lvl="1"/>
            <a:r>
              <a:rPr lang="en-US" dirty="0" smtClean="0"/>
              <a:t>string values only — serialization may be necessary</a:t>
            </a:r>
          </a:p>
          <a:p>
            <a:pPr lvl="1"/>
            <a:r>
              <a:rPr lang="en-US" dirty="0" smtClean="0"/>
              <a:t>unstructured data with no transactions, indexing or searching </a:t>
            </a:r>
            <a:r>
              <a:rPr lang="en-US" dirty="0" err="1" smtClean="0"/>
              <a:t>facilties</a:t>
            </a:r>
            <a:endParaRPr lang="en-US" dirty="0" smtClean="0"/>
          </a:p>
          <a:p>
            <a:pPr lvl="1"/>
            <a:r>
              <a:rPr lang="en-US" dirty="0" smtClean="0"/>
              <a:t>may exhibit poor performance on large datasets</a:t>
            </a:r>
          </a:p>
          <a:p>
            <a:endParaRPr lang="en-US" dirty="0"/>
          </a:p>
        </p:txBody>
      </p:sp>
      <p:sp>
        <p:nvSpPr>
          <p:cNvPr id="3" name="Title 2"/>
          <p:cNvSpPr>
            <a:spLocks noGrp="1"/>
          </p:cNvSpPr>
          <p:nvPr>
            <p:ph type="title"/>
          </p:nvPr>
        </p:nvSpPr>
        <p:spPr/>
        <p:txBody>
          <a:bodyPr/>
          <a:lstStyle/>
          <a:p>
            <a:r>
              <a:rPr lang="en-US" dirty="0" smtClean="0"/>
              <a:t>Web (Local) Storage</a:t>
            </a:r>
            <a:endParaRPr lang="en-US" dirty="0"/>
          </a:p>
        </p:txBody>
      </p:sp>
      <p:sp>
        <p:nvSpPr>
          <p:cNvPr id="4" name="Rectangle 3"/>
          <p:cNvSpPr/>
          <p:nvPr/>
        </p:nvSpPr>
        <p:spPr>
          <a:xfrm>
            <a:off x="4191000" y="5943600"/>
            <a:ext cx="4572000" cy="253916"/>
          </a:xfrm>
          <a:prstGeom prst="rect">
            <a:avLst/>
          </a:prstGeom>
        </p:spPr>
        <p:txBody>
          <a:bodyPr>
            <a:spAutoFit/>
          </a:bodyPr>
          <a:lstStyle/>
          <a:p>
            <a:r>
              <a:rPr lang="en-US" sz="1050" dirty="0" smtClean="0"/>
              <a:t>https://www.sitepoint.com/html5-browser-storage-past-present-future/</a:t>
            </a:r>
            <a:endParaRPr lang="en-US" sz="1050" dirty="0"/>
          </a:p>
        </p:txBody>
      </p:sp>
      <p:pic>
        <p:nvPicPr>
          <p:cNvPr id="3074" name="Picture 2"/>
          <p:cNvPicPr>
            <a:picLocks noChangeAspect="1" noChangeArrowheads="1"/>
          </p:cNvPicPr>
          <p:nvPr/>
        </p:nvPicPr>
        <p:blipFill>
          <a:blip r:embed="rId2" cstate="print"/>
          <a:srcRect/>
          <a:stretch>
            <a:fillRect/>
          </a:stretch>
        </p:blipFill>
        <p:spPr bwMode="auto">
          <a:xfrm>
            <a:off x="4953000" y="1524000"/>
            <a:ext cx="3734153" cy="253109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err="1" smtClean="0"/>
              <a:t>IndexedDB</a:t>
            </a:r>
            <a:r>
              <a:rPr lang="en-US" dirty="0" smtClean="0"/>
              <a:t> (</a:t>
            </a:r>
            <a:r>
              <a:rPr lang="en-US" dirty="0" smtClean="0">
                <a:hlinkClick r:id="rId2"/>
              </a:rPr>
              <a:t>http://www.w3.org/TR/IndexedDB/</a:t>
            </a:r>
            <a:r>
              <a:rPr lang="en-US" dirty="0" smtClean="0"/>
              <a:t>) provides a structured, transactional, high-performance </a:t>
            </a:r>
            <a:r>
              <a:rPr lang="en-US" dirty="0" err="1" smtClean="0"/>
              <a:t>NoSQL</a:t>
            </a:r>
            <a:r>
              <a:rPr lang="en-US" dirty="0" smtClean="0"/>
              <a:t>-like data store with a synchronous and asynchronous API. The API permits you to create databases, data stores and indexes, handle revisions, populate data using transactions, run non-blocking queries, and traverse data sets using cursors.</a:t>
            </a:r>
          </a:p>
          <a:p>
            <a:r>
              <a:rPr lang="en-US" dirty="0" smtClean="0"/>
              <a:t>The advantages of </a:t>
            </a:r>
            <a:r>
              <a:rPr lang="en-US" dirty="0" err="1" smtClean="0"/>
              <a:t>IndexedDB</a:t>
            </a:r>
            <a:r>
              <a:rPr lang="en-US" dirty="0" smtClean="0"/>
              <a:t>:</a:t>
            </a:r>
          </a:p>
          <a:p>
            <a:pPr lvl="1"/>
            <a:r>
              <a:rPr lang="en-US" dirty="0" smtClean="0"/>
              <a:t>designed for robust client-side data storage and access</a:t>
            </a:r>
          </a:p>
          <a:p>
            <a:pPr lvl="1"/>
            <a:r>
              <a:rPr lang="en-US" dirty="0" smtClean="0"/>
              <a:t>good support in modern desktop browsers: IE10+, Firefox 23+, Chrome 28+ and Opera 16+</a:t>
            </a:r>
          </a:p>
          <a:p>
            <a:r>
              <a:rPr lang="en-US" dirty="0" smtClean="0"/>
              <a:t>The disadvantages:</a:t>
            </a:r>
          </a:p>
          <a:p>
            <a:pPr lvl="1"/>
            <a:r>
              <a:rPr lang="en-US" dirty="0" smtClean="0"/>
              <a:t>the API is very new and subject to revision</a:t>
            </a:r>
          </a:p>
          <a:p>
            <a:pPr lvl="1"/>
            <a:r>
              <a:rPr lang="en-US" dirty="0" smtClean="0"/>
              <a:t>little support in older and mobile browsers</a:t>
            </a:r>
          </a:p>
          <a:p>
            <a:pPr lvl="1"/>
            <a:r>
              <a:rPr lang="en-US" dirty="0" smtClean="0"/>
              <a:t>a large and complex API — it would be difficult and largely impractical to create a </a:t>
            </a:r>
            <a:r>
              <a:rPr lang="en-US" dirty="0" err="1" smtClean="0"/>
              <a:t>IndexedDB</a:t>
            </a:r>
            <a:r>
              <a:rPr lang="en-US" dirty="0" smtClean="0"/>
              <a:t> </a:t>
            </a:r>
            <a:r>
              <a:rPr lang="en-US" dirty="0" err="1" smtClean="0"/>
              <a:t>polyfill</a:t>
            </a:r>
            <a:endParaRPr lang="en-US" dirty="0" smtClean="0"/>
          </a:p>
          <a:p>
            <a:pPr lvl="1"/>
            <a:r>
              <a:rPr lang="en-US" dirty="0" smtClean="0"/>
              <a:t>like any </a:t>
            </a:r>
            <a:r>
              <a:rPr lang="en-US" dirty="0" err="1" smtClean="0"/>
              <a:t>NoSQL</a:t>
            </a:r>
            <a:r>
              <a:rPr lang="en-US" dirty="0" smtClean="0"/>
              <a:t> store, data is unstructured which can lead to integrity issues</a:t>
            </a:r>
          </a:p>
          <a:p>
            <a:endParaRPr lang="en-US" dirty="0"/>
          </a:p>
        </p:txBody>
      </p:sp>
      <p:sp>
        <p:nvSpPr>
          <p:cNvPr id="3" name="Title 2"/>
          <p:cNvSpPr>
            <a:spLocks noGrp="1"/>
          </p:cNvSpPr>
          <p:nvPr>
            <p:ph type="title"/>
          </p:nvPr>
        </p:nvSpPr>
        <p:spPr/>
        <p:txBody>
          <a:bodyPr/>
          <a:lstStyle/>
          <a:p>
            <a:r>
              <a:rPr lang="en-US" dirty="0" err="1" smtClean="0"/>
              <a:t>IndexedDB</a:t>
            </a:r>
            <a:endParaRPr lang="en-US" dirty="0"/>
          </a:p>
        </p:txBody>
      </p:sp>
      <p:sp>
        <p:nvSpPr>
          <p:cNvPr id="4" name="Rectangle 3"/>
          <p:cNvSpPr/>
          <p:nvPr/>
        </p:nvSpPr>
        <p:spPr>
          <a:xfrm>
            <a:off x="4191000" y="5943600"/>
            <a:ext cx="4572000" cy="253916"/>
          </a:xfrm>
          <a:prstGeom prst="rect">
            <a:avLst/>
          </a:prstGeom>
        </p:spPr>
        <p:txBody>
          <a:bodyPr>
            <a:spAutoFit/>
          </a:bodyPr>
          <a:lstStyle/>
          <a:p>
            <a:r>
              <a:rPr lang="en-US" sz="1050" dirty="0" smtClean="0"/>
              <a:t>https://www.sitepoint.com/html5-browser-storage-past-present-future/</a:t>
            </a:r>
            <a:endParaRPr lang="en-US" sz="10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 HTML5 File API is being extended to support writing as well as reading sequential data on the local file system. Your domain is provided with a complete sand-boxed hierarchical file system to use as it chooses.</a:t>
            </a:r>
          </a:p>
          <a:p>
            <a:r>
              <a:rPr lang="en-US" dirty="0" smtClean="0"/>
              <a:t>The advantages of the HTML5 File API:</a:t>
            </a:r>
          </a:p>
          <a:p>
            <a:pPr lvl="1"/>
            <a:r>
              <a:rPr lang="en-US" dirty="0" smtClean="0"/>
              <a:t>large text and binary files can be created and stored</a:t>
            </a:r>
          </a:p>
          <a:p>
            <a:pPr lvl="1"/>
            <a:r>
              <a:rPr lang="en-US" dirty="0" smtClean="0"/>
              <a:t>performance should be good</a:t>
            </a:r>
          </a:p>
          <a:p>
            <a:r>
              <a:rPr lang="en-US" dirty="0" smtClean="0"/>
              <a:t>The disadvantages:</a:t>
            </a:r>
          </a:p>
          <a:p>
            <a:pPr lvl="1"/>
            <a:r>
              <a:rPr lang="en-US" dirty="0" smtClean="0"/>
              <a:t>a very early specification which is subject to revision</a:t>
            </a:r>
          </a:p>
          <a:p>
            <a:pPr lvl="1"/>
            <a:r>
              <a:rPr lang="en-US" dirty="0" smtClean="0"/>
              <a:t>an obvious security risk unless file writing is restricted</a:t>
            </a:r>
          </a:p>
          <a:p>
            <a:pPr lvl="1"/>
            <a:r>
              <a:rPr lang="en-US" dirty="0" smtClean="0"/>
              <a:t>little support in current browsers and </a:t>
            </a:r>
            <a:r>
              <a:rPr lang="en-US" dirty="0" err="1" smtClean="0"/>
              <a:t>polyfills</a:t>
            </a:r>
            <a:r>
              <a:rPr lang="en-US" dirty="0" smtClean="0"/>
              <a:t> may be impractical</a:t>
            </a:r>
          </a:p>
          <a:p>
            <a:pPr lvl="1"/>
            <a:r>
              <a:rPr lang="en-US" dirty="0" smtClean="0"/>
              <a:t>unstructured data with no transactions, indexing or searching </a:t>
            </a:r>
            <a:r>
              <a:rPr lang="en-US" dirty="0" err="1" smtClean="0"/>
              <a:t>facilties</a:t>
            </a:r>
            <a:endParaRPr lang="en-US" dirty="0" smtClean="0"/>
          </a:p>
          <a:p>
            <a:endParaRPr lang="en-US" dirty="0"/>
          </a:p>
        </p:txBody>
      </p:sp>
      <p:sp>
        <p:nvSpPr>
          <p:cNvPr id="3" name="Title 2"/>
          <p:cNvSpPr>
            <a:spLocks noGrp="1"/>
          </p:cNvSpPr>
          <p:nvPr>
            <p:ph type="title"/>
          </p:nvPr>
        </p:nvSpPr>
        <p:spPr/>
        <p:txBody>
          <a:bodyPr/>
          <a:lstStyle/>
          <a:p>
            <a:r>
              <a:rPr lang="en-US" dirty="0" smtClean="0"/>
              <a:t>HTML5 File API</a:t>
            </a:r>
            <a:endParaRPr lang="en-US" dirty="0"/>
          </a:p>
        </p:txBody>
      </p:sp>
      <p:sp>
        <p:nvSpPr>
          <p:cNvPr id="4" name="Rectangle 3"/>
          <p:cNvSpPr/>
          <p:nvPr/>
        </p:nvSpPr>
        <p:spPr>
          <a:xfrm>
            <a:off x="4191000" y="5943600"/>
            <a:ext cx="4572000" cy="253916"/>
          </a:xfrm>
          <a:prstGeom prst="rect">
            <a:avLst/>
          </a:prstGeom>
        </p:spPr>
        <p:txBody>
          <a:bodyPr>
            <a:spAutoFit/>
          </a:bodyPr>
          <a:lstStyle/>
          <a:p>
            <a:r>
              <a:rPr lang="en-US" sz="1050" dirty="0" smtClean="0"/>
              <a:t>https://www.sitepoint.com/html5-browser-storage-past-present-future/</a:t>
            </a:r>
            <a:endParaRPr lang="en-US" sz="10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JavaScript variables will always be necessary but only use them for volatile in-memory data. Avoid DOM attributes/properties when possible.</a:t>
            </a:r>
          </a:p>
          <a:p>
            <a:r>
              <a:rPr lang="en-US" dirty="0" smtClean="0"/>
              <a:t>Assuming it’s necessary, use cookies for retaining state between the client and server. But keep cookies small; a single token with a few characters should be enough.</a:t>
            </a:r>
          </a:p>
          <a:p>
            <a:r>
              <a:rPr lang="en-US" dirty="0" smtClean="0"/>
              <a:t>Use HTML5 Web Storage to store data off-line or when large volumes of client-side-only information is required.</a:t>
            </a:r>
          </a:p>
          <a:p>
            <a:r>
              <a:rPr lang="en-US" dirty="0" smtClean="0"/>
              <a:t>Keep an eye on </a:t>
            </a:r>
            <a:r>
              <a:rPr lang="en-US" dirty="0" err="1" smtClean="0"/>
              <a:t>IndexedDB</a:t>
            </a:r>
            <a:r>
              <a:rPr lang="en-US" dirty="0" smtClean="0"/>
              <a:t>; it will eventually become a viable storage mechanism when legacy browsers die out.</a:t>
            </a:r>
          </a:p>
          <a:p>
            <a:r>
              <a:rPr lang="en-US" dirty="0" smtClean="0"/>
              <a:t>Similarly, the File API will become increasingly practical for storing unstructured data. It’s possibly the best solution for generated binary data such as images, audio, video and PDFs.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 preparation for the extensive Cordova exercise tomorrow, review and start implementing the Cordova tutorial at </a:t>
            </a:r>
            <a:r>
              <a:rPr lang="en-US" dirty="0" smtClean="0">
                <a:hlinkClick r:id="rId2"/>
              </a:rPr>
              <a:t>http://ccoenraets.github.io/cordova-tutorial/index.html</a:t>
            </a:r>
            <a:r>
              <a:rPr lang="en-US" dirty="0" smtClean="0"/>
              <a:t> </a:t>
            </a:r>
          </a:p>
          <a:p>
            <a:pPr lvl="1"/>
            <a:r>
              <a:rPr lang="en-US" dirty="0" smtClean="0"/>
              <a:t>Create the Cordova Project</a:t>
            </a:r>
          </a:p>
          <a:p>
            <a:pPr lvl="1"/>
            <a:r>
              <a:rPr lang="en-US" dirty="0" smtClean="0"/>
              <a:t>Build a Cordova Project</a:t>
            </a:r>
          </a:p>
          <a:p>
            <a:pPr lvl="1"/>
            <a:r>
              <a:rPr lang="en-US" dirty="0" smtClean="0"/>
              <a:t>Set up the Workshop Files</a:t>
            </a:r>
          </a:p>
          <a:p>
            <a:pPr lvl="1"/>
            <a:r>
              <a:rPr lang="en-US" dirty="0" smtClean="0"/>
              <a:t>Choose a Data Storage Strategy</a:t>
            </a:r>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76800"/>
          </a:xfrm>
        </p:spPr>
        <p:txBody>
          <a:bodyPr>
            <a:normAutofit/>
          </a:bodyPr>
          <a:lstStyle/>
          <a:p>
            <a:r>
              <a:rPr lang="en-US" dirty="0"/>
              <a:t>To launch Command Prompt select </a:t>
            </a:r>
            <a:r>
              <a:rPr lang="en-US" i="1" dirty="0"/>
              <a:t>Start </a:t>
            </a:r>
            <a:r>
              <a:rPr lang="en-US" dirty="0"/>
              <a:t> and type </a:t>
            </a:r>
            <a:r>
              <a:rPr lang="en-US" b="1" dirty="0" err="1"/>
              <a:t>cmd</a:t>
            </a:r>
            <a:r>
              <a:rPr lang="en-US" dirty="0"/>
              <a:t> in the </a:t>
            </a:r>
            <a:r>
              <a:rPr lang="en-US" dirty="0" smtClean="0"/>
              <a:t>search box. (</a:t>
            </a:r>
            <a:r>
              <a:rPr lang="en-US" i="1" dirty="0" smtClean="0"/>
              <a:t>Or use “run” on older versions of Windows</a:t>
            </a:r>
            <a:r>
              <a:rPr lang="en-US" dirty="0" smtClean="0"/>
              <a:t>.)</a:t>
            </a:r>
            <a:endParaRPr lang="en-US" dirty="0"/>
          </a:p>
          <a:p>
            <a:r>
              <a:rPr lang="en-US" dirty="0"/>
              <a:t>The Command Prompt shows up as a black terminal window. The </a:t>
            </a:r>
            <a:r>
              <a:rPr lang="en-US" i="1" dirty="0"/>
              <a:t>command prompt</a:t>
            </a:r>
            <a:r>
              <a:rPr lang="en-US" dirty="0"/>
              <a:t> should look something like</a:t>
            </a:r>
            <a:r>
              <a:rPr lang="en-US" dirty="0" smtClean="0"/>
              <a:t>:       </a:t>
            </a:r>
            <a:r>
              <a:rPr lang="en-US" b="1" dirty="0" smtClean="0"/>
              <a:t>C</a:t>
            </a:r>
            <a:r>
              <a:rPr lang="en-US" b="1" dirty="0"/>
              <a:t>:\&gt;</a:t>
            </a:r>
          </a:p>
          <a:p>
            <a:r>
              <a:rPr lang="en-US" dirty="0" smtClean="0"/>
              <a:t>This </a:t>
            </a:r>
            <a:r>
              <a:rPr lang="en-US" dirty="0"/>
              <a:t>is where you type commands. </a:t>
            </a:r>
            <a:r>
              <a:rPr lang="en-US" dirty="0" smtClean="0"/>
              <a:t>Windows </a:t>
            </a:r>
            <a:r>
              <a:rPr lang="en-US" dirty="0"/>
              <a:t>does not care if you use upper or lower case. That means that command </a:t>
            </a:r>
            <a:r>
              <a:rPr lang="en-US" dirty="0">
                <a:latin typeface="Courier New" panose="02070309020205020404" pitchFamily="49" charset="0"/>
                <a:cs typeface="Courier New" panose="02070309020205020404" pitchFamily="49" charset="0"/>
              </a:rPr>
              <a:t>cd</a:t>
            </a:r>
            <a:r>
              <a:rPr lang="en-US" dirty="0"/>
              <a:t> is the same as </a:t>
            </a:r>
            <a:r>
              <a:rPr lang="en-US" dirty="0">
                <a:latin typeface="Courier New" panose="02070309020205020404" pitchFamily="49" charset="0"/>
                <a:cs typeface="Courier New" panose="02070309020205020404" pitchFamily="49" charset="0"/>
              </a:rPr>
              <a:t>CD</a:t>
            </a:r>
            <a:r>
              <a:rPr lang="en-US" dirty="0"/>
              <a:t>. It also means that, in Windows, </a:t>
            </a:r>
            <a:r>
              <a:rPr lang="en-US" dirty="0" smtClean="0"/>
              <a:t>the file</a:t>
            </a:r>
            <a:r>
              <a:rPr lang="en-US" dirty="0"/>
              <a:t> </a:t>
            </a:r>
            <a:r>
              <a:rPr lang="en-US" dirty="0">
                <a:latin typeface="Courier New" panose="02070309020205020404" pitchFamily="49" charset="0"/>
                <a:cs typeface="Courier New" panose="02070309020205020404" pitchFamily="49" charset="0"/>
              </a:rPr>
              <a:t>HelloWorld.java</a:t>
            </a:r>
            <a:r>
              <a:rPr lang="en-US" dirty="0"/>
              <a:t> is the same as </a:t>
            </a:r>
            <a:r>
              <a:rPr lang="en-US" dirty="0">
                <a:latin typeface="Courier New" panose="02070309020205020404" pitchFamily="49" charset="0"/>
                <a:cs typeface="Courier New" panose="02070309020205020404" pitchFamily="49" charset="0"/>
              </a:rPr>
              <a:t>helloworld.java</a:t>
            </a:r>
            <a:r>
              <a:rPr lang="en-US" dirty="0"/>
              <a:t>. </a:t>
            </a:r>
          </a:p>
          <a:p>
            <a:endParaRPr lang="en-US" dirty="0"/>
          </a:p>
        </p:txBody>
      </p:sp>
      <p:sp>
        <p:nvSpPr>
          <p:cNvPr id="3" name="Title 2"/>
          <p:cNvSpPr>
            <a:spLocks noGrp="1"/>
          </p:cNvSpPr>
          <p:nvPr>
            <p:ph type="title"/>
          </p:nvPr>
        </p:nvSpPr>
        <p:spPr/>
        <p:txBody>
          <a:bodyPr>
            <a:normAutofit fontScale="90000"/>
          </a:bodyPr>
          <a:lstStyle/>
          <a:p>
            <a:r>
              <a:rPr lang="en-US" dirty="0" smtClean="0"/>
              <a:t>Working with Command Line (Windows)</a:t>
            </a:r>
            <a:endParaRPr lang="en-US" dirty="0"/>
          </a:p>
        </p:txBody>
      </p:sp>
    </p:spTree>
    <p:extLst>
      <p:ext uri="{BB962C8B-B14F-4D97-AF65-F5344CB8AC3E}">
        <p14:creationId xmlns:p14="http://schemas.microsoft.com/office/powerpoint/2010/main" val="181916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181600"/>
          </a:xfrm>
        </p:spPr>
        <p:txBody>
          <a:bodyPr/>
          <a:lstStyle/>
          <a:p>
            <a:r>
              <a:rPr lang="en-US" sz="4000" b="1" dirty="0" err="1"/>
              <a:t>dir</a:t>
            </a:r>
            <a:r>
              <a:rPr lang="en-US" sz="4000" b="1" dirty="0"/>
              <a:t>:</a:t>
            </a:r>
            <a:r>
              <a:rPr lang="en-US" b="1" dirty="0"/>
              <a:t> </a:t>
            </a:r>
            <a:r>
              <a:rPr lang="en-US" dirty="0"/>
              <a:t> To view the contents of a directory, type </a:t>
            </a:r>
            <a:r>
              <a:rPr lang="en-US" b="1" dirty="0"/>
              <a:t>dir</a:t>
            </a:r>
            <a:r>
              <a:rPr lang="en-US" dirty="0"/>
              <a:t>. This command will list all the files and directories within the current directory. It is analogous to clicking on a Windows folder to see what's inside</a:t>
            </a:r>
            <a:r>
              <a:rPr lang="en-US" dirty="0" smtClean="0"/>
              <a:t>.</a:t>
            </a:r>
          </a:p>
          <a:p>
            <a:r>
              <a:rPr lang="en-US" sz="4000" b="1" dirty="0" err="1"/>
              <a:t>mkdir</a:t>
            </a:r>
            <a:r>
              <a:rPr lang="en-US" sz="4000" b="1" dirty="0"/>
              <a:t>:</a:t>
            </a:r>
            <a:r>
              <a:rPr lang="en-US" dirty="0"/>
              <a:t> To create a new directory, use the command </a:t>
            </a:r>
            <a:r>
              <a:rPr lang="en-US" b="1" dirty="0" err="1"/>
              <a:t>mkdir</a:t>
            </a:r>
            <a:r>
              <a:rPr lang="en-US" dirty="0"/>
              <a:t>. The following command creates a directory named </a:t>
            </a:r>
            <a:r>
              <a:rPr lang="en-US" dirty="0" smtClean="0"/>
              <a:t>hello</a:t>
            </a:r>
            <a:r>
              <a:rPr lang="en-US" dirty="0"/>
              <a:t>:</a:t>
            </a:r>
            <a:r>
              <a:rPr lang="en-US" dirty="0" smtClean="0"/>
              <a:t/>
            </a:r>
            <a:br>
              <a:rPr lang="en-US" dirty="0" smtClean="0"/>
            </a:br>
            <a:r>
              <a:rPr lang="en-US" b="1" dirty="0" smtClean="0">
                <a:latin typeface="Courier New" panose="02070309020205020404" pitchFamily="49" charset="0"/>
                <a:cs typeface="Courier New" panose="02070309020205020404" pitchFamily="49" charset="0"/>
              </a:rPr>
              <a:t>C:\&gt; </a:t>
            </a:r>
            <a:r>
              <a:rPr lang="en-US" b="1" dirty="0" err="1">
                <a:latin typeface="Courier New" panose="02070309020205020404" pitchFamily="49" charset="0"/>
                <a:cs typeface="Courier New" panose="02070309020205020404" pitchFamily="49" charset="0"/>
              </a:rPr>
              <a:t>mkdir</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hello</a:t>
            </a:r>
            <a:r>
              <a:rPr lang="en-US" b="1" dirty="0" smtClean="0"/>
              <a:t/>
            </a:r>
            <a:br>
              <a:rPr lang="en-US" b="1" dirty="0" smtClean="0"/>
            </a:br>
            <a:r>
              <a:rPr lang="en-US" dirty="0" smtClean="0"/>
              <a:t>To </a:t>
            </a:r>
            <a:r>
              <a:rPr lang="en-US" dirty="0"/>
              <a:t>see that it actually worked, use the </a:t>
            </a:r>
            <a:r>
              <a:rPr lang="en-US" b="1" dirty="0" err="1"/>
              <a:t>dir</a:t>
            </a:r>
            <a:r>
              <a:rPr lang="en-US" dirty="0"/>
              <a:t> command.</a:t>
            </a:r>
          </a:p>
          <a:p>
            <a:endParaRPr lang="en-US" dirty="0"/>
          </a:p>
        </p:txBody>
      </p:sp>
      <p:sp>
        <p:nvSpPr>
          <p:cNvPr id="3" name="Title 2"/>
          <p:cNvSpPr>
            <a:spLocks noGrp="1"/>
          </p:cNvSpPr>
          <p:nvPr>
            <p:ph type="title"/>
          </p:nvPr>
        </p:nvSpPr>
        <p:spPr/>
        <p:txBody>
          <a:bodyPr/>
          <a:lstStyle/>
          <a:p>
            <a:r>
              <a:rPr lang="en-US" dirty="0" smtClean="0"/>
              <a:t>Working with Files and Directories</a:t>
            </a:r>
            <a:endParaRPr lang="en-US" dirty="0"/>
          </a:p>
        </p:txBody>
      </p:sp>
    </p:spTree>
    <p:extLst>
      <p:ext uri="{BB962C8B-B14F-4D97-AF65-F5344CB8AC3E}">
        <p14:creationId xmlns:p14="http://schemas.microsoft.com/office/powerpoint/2010/main" val="372369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181600"/>
          </a:xfrm>
        </p:spPr>
        <p:txBody>
          <a:bodyPr/>
          <a:lstStyle/>
          <a:p>
            <a:r>
              <a:rPr lang="en-US" sz="4000" b="1" dirty="0"/>
              <a:t>cd:</a:t>
            </a:r>
            <a:r>
              <a:rPr lang="en-US" b="1" dirty="0"/>
              <a:t> </a:t>
            </a:r>
            <a:r>
              <a:rPr lang="en-US" dirty="0"/>
              <a:t>  It is frequently useful to know in which directory you are currently working. In order to find out, type cd at the command prompt</a:t>
            </a:r>
            <a:r>
              <a:rPr lang="en-US" dirty="0" smtClean="0"/>
              <a:t>.</a:t>
            </a:r>
            <a:br>
              <a:rPr lang="en-US" dirty="0" smtClean="0"/>
            </a:br>
            <a:r>
              <a:rPr lang="en-US" b="1" dirty="0" smtClean="0">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:\&gt; cd</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C:\</a:t>
            </a:r>
          </a:p>
          <a:p>
            <a:r>
              <a:rPr lang="en-US" dirty="0" smtClean="0"/>
              <a:t>To </a:t>
            </a:r>
            <a:r>
              <a:rPr lang="en-US" dirty="0"/>
              <a:t>change directories, use the cd command with the name of a directory</a:t>
            </a:r>
            <a:r>
              <a:rPr lang="en-US" dirty="0" smtClean="0"/>
              <a:t>.</a:t>
            </a:r>
            <a:br>
              <a:rPr lang="en-US" dirty="0" smtClean="0"/>
            </a:br>
            <a:r>
              <a:rPr lang="en-US" b="1" dirty="0" smtClean="0">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cd </a:t>
            </a:r>
            <a:r>
              <a:rPr lang="en-US" b="1" dirty="0" smtClean="0">
                <a:latin typeface="Courier New" panose="02070309020205020404" pitchFamily="49" charset="0"/>
                <a:cs typeface="Courier New" panose="02070309020205020404" pitchFamily="49" charset="0"/>
              </a:rPr>
              <a:t>hello</a:t>
            </a:r>
          </a:p>
          <a:p>
            <a:r>
              <a:rPr lang="en-US" dirty="0" smtClean="0"/>
              <a:t>Now</a:t>
            </a:r>
            <a:r>
              <a:rPr lang="en-US" dirty="0"/>
              <a:t>, the command prompt will </a:t>
            </a:r>
            <a:r>
              <a:rPr lang="en-US" dirty="0" smtClean="0"/>
              <a:t>be: </a:t>
            </a:r>
            <a:r>
              <a:rPr lang="en-US" b="1" dirty="0" smtClean="0">
                <a:latin typeface="Courier New" panose="02070309020205020404" pitchFamily="49" charset="0"/>
                <a:cs typeface="Courier New" panose="02070309020205020404" pitchFamily="49" charset="0"/>
              </a:rPr>
              <a:t>C:\hello&gt;</a:t>
            </a:r>
            <a:endParaRPr lang="en-US" b="1"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Working with Files and Directories</a:t>
            </a:r>
            <a:endParaRPr lang="en-US" dirty="0"/>
          </a:p>
        </p:txBody>
      </p:sp>
    </p:spTree>
    <p:extLst>
      <p:ext uri="{BB962C8B-B14F-4D97-AF65-F5344CB8AC3E}">
        <p14:creationId xmlns:p14="http://schemas.microsoft.com/office/powerpoint/2010/main" val="329800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181600"/>
          </a:xfrm>
        </p:spPr>
        <p:txBody>
          <a:bodyPr/>
          <a:lstStyle/>
          <a:p>
            <a:r>
              <a:rPr lang="en-US" sz="4000" b="1" dirty="0" smtClean="0"/>
              <a:t>echo&gt;:</a:t>
            </a:r>
            <a:r>
              <a:rPr lang="en-US" b="1" dirty="0"/>
              <a:t> </a:t>
            </a:r>
            <a:r>
              <a:rPr lang="en-US" dirty="0"/>
              <a:t>  </a:t>
            </a:r>
            <a:r>
              <a:rPr lang="en-US" dirty="0" smtClean="0"/>
              <a:t>You can create a new file in the current directory by using the echo&gt; command. (</a:t>
            </a:r>
            <a:r>
              <a:rPr lang="en-US" sz="2400" i="1" dirty="0" smtClean="0"/>
              <a:t>In a mac / </a:t>
            </a:r>
            <a:r>
              <a:rPr lang="en-US" sz="2400" i="1" dirty="0" err="1" smtClean="0"/>
              <a:t>linux</a:t>
            </a:r>
            <a:r>
              <a:rPr lang="en-US" sz="2400" i="1" dirty="0" smtClean="0"/>
              <a:t> environment, this is the equivalent of the “touch” command</a:t>
            </a:r>
            <a:r>
              <a:rPr lang="en-US" dirty="0" smtClean="0"/>
              <a:t>).</a:t>
            </a:r>
            <a:br>
              <a:rPr lang="en-US" dirty="0" smtClean="0"/>
            </a:br>
            <a:r>
              <a:rPr lang="en-US" dirty="0" smtClean="0"/>
              <a:t/>
            </a:r>
            <a:br>
              <a:rPr lang="en-US" dirty="0" smtClean="0"/>
            </a:br>
            <a:r>
              <a:rPr lang="en-US" b="1" dirty="0" smtClean="0">
                <a:latin typeface="Courier New" panose="02070309020205020404" pitchFamily="49" charset="0"/>
                <a:cs typeface="Courier New" panose="02070309020205020404" pitchFamily="49" charset="0"/>
              </a:rPr>
              <a:t>echo&gt; index.html</a:t>
            </a:r>
          </a:p>
          <a:p>
            <a:r>
              <a:rPr lang="en-US" dirty="0" smtClean="0">
                <a:cs typeface="Courier New" panose="02070309020205020404" pitchFamily="49" charset="0"/>
              </a:rPr>
              <a:t>Be sure to include the file’s extension so that the correct file type can be created using this command.</a:t>
            </a:r>
          </a:p>
          <a:p>
            <a:r>
              <a:rPr lang="en-US" dirty="0" smtClean="0">
                <a:cs typeface="Courier New" panose="02070309020205020404" pitchFamily="49" charset="0"/>
              </a:rPr>
              <a:t>You can create multiple new files by adding a space between each filename/</a:t>
            </a:r>
            <a:r>
              <a:rPr lang="en-US" dirty="0" err="1" smtClean="0">
                <a:cs typeface="Courier New" panose="02070309020205020404" pitchFamily="49" charset="0"/>
              </a:rPr>
              <a:t>extentsion</a:t>
            </a:r>
            <a:r>
              <a:rPr lang="en-US" dirty="0" smtClean="0">
                <a:cs typeface="Courier New" panose="02070309020205020404" pitchFamily="49" charset="0"/>
              </a:rPr>
              <a:t>.</a:t>
            </a:r>
            <a:br>
              <a:rPr lang="en-US" dirty="0" smtClean="0">
                <a:cs typeface="Courier New" panose="02070309020205020404" pitchFamily="49" charset="0"/>
              </a:rPr>
            </a:br>
            <a:r>
              <a:rPr lang="en-US" b="1" dirty="0">
                <a:latin typeface="Courier New" panose="02070309020205020404" pitchFamily="49" charset="0"/>
                <a:cs typeface="Courier New" panose="02070309020205020404" pitchFamily="49" charset="0"/>
              </a:rPr>
              <a:t>echo&gt; </a:t>
            </a:r>
            <a:r>
              <a:rPr lang="en-US" b="1" dirty="0" smtClean="0">
                <a:latin typeface="Courier New" panose="02070309020205020404" pitchFamily="49" charset="0"/>
                <a:cs typeface="Courier New" panose="02070309020205020404" pitchFamily="49" charset="0"/>
              </a:rPr>
              <a:t>index.html style.css web.pptx</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t>Working with Files and Directories</a:t>
            </a:r>
            <a:endParaRPr lang="en-US" dirty="0"/>
          </a:p>
        </p:txBody>
      </p:sp>
    </p:spTree>
    <p:extLst>
      <p:ext uri="{BB962C8B-B14F-4D97-AF65-F5344CB8AC3E}">
        <p14:creationId xmlns:p14="http://schemas.microsoft.com/office/powerpoint/2010/main" val="122378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181600"/>
          </a:xfrm>
        </p:spPr>
        <p:txBody>
          <a:bodyPr/>
          <a:lstStyle/>
          <a:p>
            <a:r>
              <a:rPr lang="en-US" sz="4000" b="1" dirty="0" smtClean="0"/>
              <a:t>del:</a:t>
            </a:r>
            <a:r>
              <a:rPr lang="en-US" b="1" dirty="0"/>
              <a:t> </a:t>
            </a:r>
            <a:r>
              <a:rPr lang="en-US" dirty="0"/>
              <a:t>  </a:t>
            </a:r>
            <a:r>
              <a:rPr lang="en-US" dirty="0" smtClean="0"/>
              <a:t>delete a file from the current directory by using the delete command del followed by the filename that you wish to delete. (Directories are deleted with a different command.)</a:t>
            </a:r>
            <a:br>
              <a:rPr lang="en-US" dirty="0" smtClean="0"/>
            </a:br>
            <a:r>
              <a:rPr lang="en-US" b="1" dirty="0">
                <a:latin typeface="Courier New" panose="02070309020205020404" pitchFamily="49" charset="0"/>
                <a:cs typeface="Courier New" panose="02070309020205020404" pitchFamily="49" charset="0"/>
              </a:rPr>
              <a:t>C:\&gt; </a:t>
            </a:r>
            <a:r>
              <a:rPr lang="en-US" b="1" dirty="0" smtClean="0">
                <a:latin typeface="Courier New" panose="02070309020205020404" pitchFamily="49" charset="0"/>
                <a:cs typeface="Courier New" panose="02070309020205020404" pitchFamily="49" charset="0"/>
              </a:rPr>
              <a:t>del hello.txt</a:t>
            </a:r>
            <a:r>
              <a:rPr lang="en-US" dirty="0" smtClean="0"/>
              <a:t/>
            </a:r>
            <a:br>
              <a:rPr lang="en-US" dirty="0" smtClean="0"/>
            </a:br>
            <a:endParaRPr lang="en-US" dirty="0" smtClean="0"/>
          </a:p>
          <a:p>
            <a:r>
              <a:rPr lang="en-US" dirty="0" smtClean="0"/>
              <a:t>When deleting a file , you have to enter the full file name including the file extension.</a:t>
            </a:r>
            <a:endParaRPr lang="en-US" dirty="0"/>
          </a:p>
        </p:txBody>
      </p:sp>
      <p:sp>
        <p:nvSpPr>
          <p:cNvPr id="3" name="Title 2"/>
          <p:cNvSpPr>
            <a:spLocks noGrp="1"/>
          </p:cNvSpPr>
          <p:nvPr>
            <p:ph type="title"/>
          </p:nvPr>
        </p:nvSpPr>
        <p:spPr/>
        <p:txBody>
          <a:bodyPr/>
          <a:lstStyle/>
          <a:p>
            <a:r>
              <a:rPr lang="en-US" dirty="0" smtClean="0"/>
              <a:t>Working with Files and Directories</a:t>
            </a:r>
            <a:endParaRPr lang="en-US" dirty="0"/>
          </a:p>
        </p:txBody>
      </p:sp>
    </p:spTree>
    <p:extLst>
      <p:ext uri="{BB962C8B-B14F-4D97-AF65-F5344CB8AC3E}">
        <p14:creationId xmlns:p14="http://schemas.microsoft.com/office/powerpoint/2010/main" val="540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181600"/>
          </a:xfrm>
        </p:spPr>
        <p:txBody>
          <a:bodyPr/>
          <a:lstStyle/>
          <a:p>
            <a:r>
              <a:rPr lang="en-US" sz="4000" b="1" dirty="0" err="1" smtClean="0"/>
              <a:t>rmdir</a:t>
            </a:r>
            <a:r>
              <a:rPr lang="en-US" sz="4000" b="1" dirty="0" smtClean="0"/>
              <a:t>:</a:t>
            </a:r>
            <a:r>
              <a:rPr lang="en-US" b="1" dirty="0"/>
              <a:t> </a:t>
            </a:r>
            <a:r>
              <a:rPr lang="en-US" dirty="0"/>
              <a:t>  </a:t>
            </a:r>
            <a:r>
              <a:rPr lang="en-US" dirty="0" smtClean="0"/>
              <a:t>delete a directory from the current parent directory.</a:t>
            </a:r>
            <a:br>
              <a:rPr lang="en-US" dirty="0" smtClean="0"/>
            </a:br>
            <a:r>
              <a:rPr lang="en-US" dirty="0" smtClean="0"/>
              <a:t/>
            </a:r>
            <a:br>
              <a:rPr lang="en-US" dirty="0" smtClean="0"/>
            </a:br>
            <a:r>
              <a:rPr lang="en-US" b="1" dirty="0" smtClean="0">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:\&gt; </a:t>
            </a:r>
            <a:r>
              <a:rPr lang="en-US" b="1" dirty="0" err="1" smtClean="0">
                <a:latin typeface="Courier New" panose="02070309020205020404" pitchFamily="49" charset="0"/>
                <a:cs typeface="Courier New" panose="02070309020205020404" pitchFamily="49" charset="0"/>
              </a:rPr>
              <a:t>rmdir</a:t>
            </a:r>
            <a:r>
              <a:rPr lang="en-US" b="1" dirty="0" smtClean="0">
                <a:latin typeface="Courier New" panose="02070309020205020404" pitchFamily="49" charset="0"/>
                <a:cs typeface="Courier New" panose="02070309020205020404" pitchFamily="49" charset="0"/>
              </a:rPr>
              <a:t> hello</a:t>
            </a:r>
            <a:r>
              <a:rPr lang="en-US" dirty="0" smtClean="0"/>
              <a:t/>
            </a:r>
            <a:br>
              <a:rPr lang="en-US" dirty="0" smtClean="0"/>
            </a:br>
            <a:r>
              <a:rPr lang="en-US" dirty="0" smtClean="0"/>
              <a:t>If the directory you are trying to run the </a:t>
            </a:r>
            <a:r>
              <a:rPr lang="en-US" dirty="0" err="1" smtClean="0"/>
              <a:t>rmdir</a:t>
            </a:r>
            <a:r>
              <a:rPr lang="en-US" dirty="0" smtClean="0"/>
              <a:t> command on is NOT EMPTY, you can add the /s option to delete all of the files that it contains (formerly the DELTREE command)</a:t>
            </a:r>
            <a:br>
              <a:rPr lang="en-US" dirty="0" smtClean="0"/>
            </a:br>
            <a:r>
              <a:rPr lang="en-US" dirty="0" smtClean="0"/>
              <a:t/>
            </a:r>
            <a:br>
              <a:rPr lang="en-US" dirty="0" smtClean="0"/>
            </a:br>
            <a:r>
              <a:rPr lang="en-US" b="1" dirty="0">
                <a:latin typeface="Courier New" panose="02070309020205020404" pitchFamily="49" charset="0"/>
                <a:cs typeface="Courier New" panose="02070309020205020404" pitchFamily="49" charset="0"/>
              </a:rPr>
              <a:t>C:\&gt; </a:t>
            </a:r>
            <a:r>
              <a:rPr lang="en-US" b="1" dirty="0" err="1">
                <a:latin typeface="Courier New" panose="02070309020205020404" pitchFamily="49" charset="0"/>
                <a:cs typeface="Courier New" panose="02070309020205020404" pitchFamily="49" charset="0"/>
              </a:rPr>
              <a:t>rmdir</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/s hello</a:t>
            </a:r>
            <a:r>
              <a:rPr lang="en-US" dirty="0" smtClean="0"/>
              <a:t/>
            </a:r>
            <a:br>
              <a:rPr lang="en-US" dirty="0" smtClean="0"/>
            </a:br>
            <a:endParaRPr lang="en-US" dirty="0"/>
          </a:p>
        </p:txBody>
      </p:sp>
      <p:sp>
        <p:nvSpPr>
          <p:cNvPr id="3" name="Title 2"/>
          <p:cNvSpPr>
            <a:spLocks noGrp="1"/>
          </p:cNvSpPr>
          <p:nvPr>
            <p:ph type="title"/>
          </p:nvPr>
        </p:nvSpPr>
        <p:spPr/>
        <p:txBody>
          <a:bodyPr/>
          <a:lstStyle/>
          <a:p>
            <a:r>
              <a:rPr lang="en-US" dirty="0" smtClean="0"/>
              <a:t>Working with Files and Directories</a:t>
            </a:r>
            <a:endParaRPr lang="en-US" dirty="0"/>
          </a:p>
        </p:txBody>
      </p:sp>
    </p:spTree>
    <p:extLst>
      <p:ext uri="{BB962C8B-B14F-4D97-AF65-F5344CB8AC3E}">
        <p14:creationId xmlns:p14="http://schemas.microsoft.com/office/powerpoint/2010/main" val="385887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181600"/>
          </a:xfrm>
        </p:spPr>
        <p:txBody>
          <a:bodyPr/>
          <a:lstStyle/>
          <a:p>
            <a:r>
              <a:rPr lang="en-US" sz="4000" b="1" dirty="0" smtClean="0"/>
              <a:t>move:</a:t>
            </a:r>
            <a:r>
              <a:rPr lang="en-US" b="1" dirty="0"/>
              <a:t> </a:t>
            </a:r>
            <a:r>
              <a:rPr lang="en-US" dirty="0"/>
              <a:t>  </a:t>
            </a:r>
            <a:r>
              <a:rPr lang="en-US" dirty="0" smtClean="0"/>
              <a:t>cuts a folder from its current location and places it in a new folder</a:t>
            </a:r>
            <a:br>
              <a:rPr lang="en-US" dirty="0" smtClean="0"/>
            </a:br>
            <a:r>
              <a:rPr lang="en-US" dirty="0" smtClean="0"/>
              <a:t/>
            </a:r>
            <a:br>
              <a:rPr lang="en-US" dirty="0" smtClean="0"/>
            </a:br>
            <a:r>
              <a:rPr lang="en-US" b="1" dirty="0" smtClean="0">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:\&gt; </a:t>
            </a:r>
            <a:r>
              <a:rPr lang="en-US" b="1" dirty="0" smtClean="0">
                <a:latin typeface="Courier New" panose="02070309020205020404" pitchFamily="49" charset="0"/>
                <a:cs typeface="Courier New" panose="02070309020205020404" pitchFamily="49" charset="0"/>
              </a:rPr>
              <a:t>move hello.txt </a:t>
            </a:r>
            <a:r>
              <a:rPr lang="en-US" b="1" dirty="0" err="1" smtClean="0">
                <a:latin typeface="Courier New" panose="02070309020205020404" pitchFamily="49" charset="0"/>
                <a:cs typeface="Courier New" panose="02070309020205020404" pitchFamily="49" charset="0"/>
              </a:rPr>
              <a:t>newfolder</a:t>
            </a:r>
            <a:r>
              <a:rPr lang="en-US" b="1" dirty="0" smtClean="0">
                <a:latin typeface="Courier New" panose="02070309020205020404" pitchFamily="49" charset="0"/>
                <a:cs typeface="Courier New" panose="02070309020205020404" pitchFamily="49" charset="0"/>
              </a:rPr>
              <a:t> </a:t>
            </a:r>
            <a:r>
              <a:rPr lang="en-US" smtClean="0"/>
              <a:t/>
            </a:r>
            <a:br>
              <a:rPr lang="en-US" smtClean="0"/>
            </a:br>
            <a:r>
              <a:rPr lang="en-US" dirty="0" smtClean="0"/>
              <a:t/>
            </a:r>
            <a:br>
              <a:rPr lang="en-US" dirty="0" smtClean="0"/>
            </a:br>
            <a:endParaRPr lang="en-US" dirty="0"/>
          </a:p>
        </p:txBody>
      </p:sp>
      <p:sp>
        <p:nvSpPr>
          <p:cNvPr id="3" name="Title 2"/>
          <p:cNvSpPr>
            <a:spLocks noGrp="1"/>
          </p:cNvSpPr>
          <p:nvPr>
            <p:ph type="title"/>
          </p:nvPr>
        </p:nvSpPr>
        <p:spPr/>
        <p:txBody>
          <a:bodyPr/>
          <a:lstStyle/>
          <a:p>
            <a:r>
              <a:rPr lang="en-US" dirty="0" smtClean="0"/>
              <a:t>Working with Files and Directories</a:t>
            </a:r>
            <a:endParaRPr lang="en-US" dirty="0"/>
          </a:p>
        </p:txBody>
      </p:sp>
    </p:spTree>
    <p:extLst>
      <p:ext uri="{BB962C8B-B14F-4D97-AF65-F5344CB8AC3E}">
        <p14:creationId xmlns:p14="http://schemas.microsoft.com/office/powerpoint/2010/main" val="307270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Hunter1</Template>
  <TotalTime>21602</TotalTime>
  <Words>1951</Words>
  <Application>Microsoft Office PowerPoint</Application>
  <PresentationFormat>On-screen Show (4:3)</PresentationFormat>
  <Paragraphs>169</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Hunter1</vt:lpstr>
      <vt:lpstr>Cross Platform Mobile and Web Apps Development</vt:lpstr>
      <vt:lpstr>Working with Command Line (Windows)</vt:lpstr>
      <vt:lpstr>Working with Command Line (Windows)</vt:lpstr>
      <vt:lpstr>Working with Files and Directories</vt:lpstr>
      <vt:lpstr>Working with Files and Directories</vt:lpstr>
      <vt:lpstr>Working with Files and Directories</vt:lpstr>
      <vt:lpstr>Working with Files and Directories</vt:lpstr>
      <vt:lpstr>Working with Files and Directories</vt:lpstr>
      <vt:lpstr>Working with Files and Directories</vt:lpstr>
      <vt:lpstr>Additional Commands</vt:lpstr>
      <vt:lpstr>Native Mobile Apps</vt:lpstr>
      <vt:lpstr>Cordova setup</vt:lpstr>
      <vt:lpstr>Building an iOS app</vt:lpstr>
      <vt:lpstr>iOS app in XCode IDE</vt:lpstr>
      <vt:lpstr>Cordova Architecture</vt:lpstr>
      <vt:lpstr>Cordova Architecture</vt:lpstr>
      <vt:lpstr>Exercise</vt:lpstr>
      <vt:lpstr>Local Storage of Data</vt:lpstr>
      <vt:lpstr>JavaScript Variables</vt:lpstr>
      <vt:lpstr>Cookies</vt:lpstr>
      <vt:lpstr>window.name</vt:lpstr>
      <vt:lpstr>Web SQL Database</vt:lpstr>
      <vt:lpstr>Web (Local) Storage</vt:lpstr>
      <vt:lpstr>IndexedDB</vt:lpstr>
      <vt:lpstr>HTML5 File API</vt:lpstr>
      <vt:lpstr>Summary</vt:lpstr>
      <vt:lpstr>Exercise</vt:lpstr>
    </vt:vector>
  </TitlesOfParts>
  <Company>NTL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altit</dc:creator>
  <cp:lastModifiedBy>George McRedmond</cp:lastModifiedBy>
  <cp:revision>2246</cp:revision>
  <dcterms:created xsi:type="dcterms:W3CDTF">2013-10-11T17:23:38Z</dcterms:created>
  <dcterms:modified xsi:type="dcterms:W3CDTF">2017-06-20T19:31:43Z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2090219266</vt:i4>
  </property>
  <property fmtid="{D5CDD505-2E9C-101B-9397-08002B2CF9AE}" pid="3" name="_NewReviewCycle">
    <vt:lpwstr/>
  </property>
  <property fmtid="{D5CDD505-2E9C-101B-9397-08002B2CF9AE}" pid="4" name="_EmailSubject">
    <vt:lpwstr>Lingras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-1802119604</vt:i4>
  </property>
</Properties>
</file>