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310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312" r:id="rId10"/>
    <p:sldId id="268" r:id="rId11"/>
    <p:sldId id="311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314" r:id="rId31"/>
    <p:sldId id="289" r:id="rId32"/>
    <p:sldId id="290" r:id="rId33"/>
    <p:sldId id="291" r:id="rId34"/>
    <p:sldId id="292" r:id="rId35"/>
    <p:sldId id="294" r:id="rId36"/>
    <p:sldId id="296" r:id="rId37"/>
    <p:sldId id="297" r:id="rId38"/>
    <p:sldId id="298" r:id="rId39"/>
    <p:sldId id="299" r:id="rId40"/>
    <p:sldId id="301" r:id="rId41"/>
    <p:sldId id="302" r:id="rId42"/>
    <p:sldId id="303" r:id="rId43"/>
    <p:sldId id="304" r:id="rId44"/>
    <p:sldId id="306" r:id="rId45"/>
    <p:sldId id="307" r:id="rId46"/>
    <p:sldId id="308" r:id="rId47"/>
    <p:sldId id="309" r:id="rId48"/>
  </p:sldIdLst>
  <p:sldSz cx="9144000" cy="6858000" type="screen4x3"/>
  <p:notesSz cx="6858000" cy="9144000"/>
  <p:custDataLst>
    <p:tags r:id="rId5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EB28A-1A52-49B3-9702-AB0950B86EA6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91A3C-24A1-4BC4-A0EE-4C3D6CCB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01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E5B2535-C6B4-4391-ADFF-9338BC3AAF3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C58A149-BC6D-475E-9101-33FAFF6F8A5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14C1CE4-0E17-49AD-A4AF-28475F352EB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2ABD103-D632-4869-A46D-DC87202BAF6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B942FA5-7E3D-4CD0-9189-4931E37541D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F1230E5-FEA7-4B1E-851E-EA4ACAC0DCC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B88AF9B-95F6-44CA-A41C-DAF919A4D8F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AE1706F-94A2-4B42-86EE-EC3D7EA3225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07D4BB8-6BC1-41C8-972F-9DF9A02DBE9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813E38B-AD92-4E95-A8BD-103C936B37B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C04EF0-8A96-4C2E-ABD5-6FB9BD1A828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555B057-2C9B-4207-818B-C0A5E25BCD2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D1CDB1D-0CF0-4F4A-901F-075E1C69CB9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C5C7E47-F268-441F-B433-F3934BC3D0E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52B1B11-D3B4-4773-B7CD-9A3B25AE137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F00C72D-6BA7-4BBA-AB69-6B6A8652FC7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4AD855E-5625-4F8B-B2EF-A1ACEB4309A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BE66755-1F5E-4C98-ADFB-800E8DA4F80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5D359ED-3D47-480C-8BCA-B0878914EDB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37691F9-D0AD-470A-852D-E662A622851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A125DD5-7ECE-4F5D-9250-D4FA7DC4CD2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82CD9AE-7EA3-4920-8810-221243AAE26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14B3DC2-2499-410B-A360-BFD25E02ADA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423E4D-0B1F-493D-BE6F-5DCCA6C067F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3CD306-5AA3-4DB5-ADFF-98F24D0EF39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D932528-EEEB-46D2-A7CE-EA89AA5EE5B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EBC8419-43C4-47AF-AC89-92E20C971DB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42956FC-7990-4917-9A1D-9402842C937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B66890D-1CD2-40BF-82A0-9A48ADFD40A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1FF5F04-969A-48F8-A7E1-E69D88F3BF7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5F8E4BA-2E16-45EF-A46C-F6AB04F552D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A9AB80D-CC77-4C51-B90B-77120D5768F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BCAAEC3-3227-49D4-AF81-FE6E5C4FD29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5CC0BF6-1316-44F4-8964-E21E4A81D2B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4713D78-68DB-423B-8942-3F6687E99FA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159E41B-7677-47CD-A37A-D7A07EE4C2E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5DD5309-2F00-4E9D-B415-FE03F1F3A2D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98CE01D-E1DF-4253-B2F3-BDE8541DC60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CDF1DB-A2BE-49B1-9827-B95ADBF6F8B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064D395-4516-452B-8FB3-ABE4DCDEE2A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DC1CC5C-289E-40E8-AEC4-07D4EEB2E81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4ED183-C1A5-4AB3-BF1D-C3BBC081F0B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341421C-0CDF-4355-B76D-8183E83759F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341421C-0CDF-4355-B76D-8183E83759F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A773C2D-AFEE-44EF-9B08-F0AC1B83D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9A773C2D-AFEE-44EF-9B08-F0AC1B83D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9A773C2D-AFEE-44EF-9B08-F0AC1B83D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A773C2D-AFEE-44EF-9B08-F0AC1B83DD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9A773C2D-AFEE-44EF-9B08-F0AC1B83DD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9A773C2D-AFEE-44EF-9B08-F0AC1B83DD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9A773C2D-AFEE-44EF-9B08-F0AC1B83DD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9A773C2D-AFEE-44EF-9B08-F0AC1B83D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9A773C2D-AFEE-44EF-9B08-F0AC1B83DD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solidFill>
                  <a:schemeClr val="bg2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9A773C2D-AFEE-44EF-9B08-F0AC1B83D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9A773C2D-AFEE-44EF-9B08-F0AC1B83D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A773C2D-AFEE-44EF-9B08-F0AC1B83DD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615" y="6055462"/>
            <a:ext cx="736600" cy="552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48915" y="6441234"/>
            <a:ext cx="243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Java Programming: 8</a:t>
            </a:r>
            <a:r>
              <a:rPr lang="en-US" sz="1100" baseline="30000" dirty="0" smtClean="0"/>
              <a:t>th</a:t>
            </a:r>
            <a:r>
              <a:rPr lang="en-US" sz="1100" dirty="0" smtClean="0"/>
              <a:t> Edition</a:t>
            </a:r>
            <a:endParaRPr lang="en-U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 with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1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Understanding Inheritance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en-US" dirty="0" smtClean="0"/>
              <a:t>Inheritance is an important feature of object-oriented programs</a:t>
            </a:r>
          </a:p>
          <a:p>
            <a:pPr lvl="1" eaLnBrk="1" hangingPunct="1"/>
            <a:r>
              <a:rPr lang="en-US" altLang="en-US" dirty="0" smtClean="0"/>
              <a:t>Classes share attributes and methods of existing classes but with more specific features</a:t>
            </a:r>
          </a:p>
          <a:p>
            <a:pPr lvl="1" eaLnBrk="1" hangingPunct="1"/>
            <a:r>
              <a:rPr lang="en-US" altLang="en-US" dirty="0" smtClean="0"/>
              <a:t>Helps understand real-world objects</a:t>
            </a:r>
          </a:p>
          <a:p>
            <a:r>
              <a:rPr lang="en-US" altLang="en-US" dirty="0" smtClean="0"/>
              <a:t>A class can extend another class, inheriting all its data elements and methods while redefining some of them and/or adding its own. Example: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class Student extends Person</a:t>
            </a:r>
          </a:p>
          <a:p>
            <a:r>
              <a:rPr lang="en-US" altLang="en-US" dirty="0" smtClean="0"/>
              <a:t>A class can implement an interface, implementing all the specified methods. Example: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class Poker extends Game implements Gambling</a:t>
            </a:r>
          </a:p>
          <a:p>
            <a:r>
              <a:rPr lang="en-US" altLang="en-US" dirty="0" smtClean="0"/>
              <a:t>Inheritance implements the “</a:t>
            </a:r>
            <a:r>
              <a:rPr lang="en-US" altLang="en-US" b="1" dirty="0" smtClean="0"/>
              <a:t>is a</a:t>
            </a:r>
            <a:r>
              <a:rPr lang="en-US" altLang="en-US" dirty="0" smtClean="0"/>
              <a:t>” relationship between objects.</a:t>
            </a:r>
          </a:p>
          <a:p>
            <a:r>
              <a:rPr lang="en-US" altLang="en-US" dirty="0" smtClean="0"/>
              <a:t>In Java, a subclass can extend only one </a:t>
            </a:r>
            <a:r>
              <a:rPr lang="en-US" altLang="en-US" dirty="0" err="1" smtClean="0"/>
              <a:t>superclass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In Java, a </a:t>
            </a:r>
            <a:r>
              <a:rPr lang="en-US" altLang="en-US" dirty="0" err="1" smtClean="0"/>
              <a:t>subinterface</a:t>
            </a:r>
            <a:r>
              <a:rPr lang="en-US" altLang="en-US" dirty="0" smtClean="0"/>
              <a:t> can extend one </a:t>
            </a:r>
            <a:r>
              <a:rPr lang="en-US" altLang="en-US" dirty="0" err="1" smtClean="0"/>
              <a:t>superinterface</a:t>
            </a:r>
            <a:endParaRPr lang="en-US" altLang="en-US" dirty="0" smtClean="0"/>
          </a:p>
          <a:p>
            <a:r>
              <a:rPr lang="en-US" altLang="en-US" dirty="0" smtClean="0"/>
              <a:t>In Java, a class can implement several interfaces — this is Java’s form of multiple inheritance.</a:t>
            </a:r>
          </a:p>
          <a:p>
            <a:r>
              <a:rPr lang="en-US" altLang="en-US" dirty="0" smtClean="0"/>
              <a:t>You will learn more about inheritance in the third week of this course.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724400" y="1633728"/>
            <a:ext cx="4114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Understanding Polymorphism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4343400" cy="4525963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en-US" b="1" dirty="0" smtClean="0"/>
              <a:t>Polymorphism </a:t>
            </a:r>
            <a:r>
              <a:rPr lang="en-US" altLang="en-US" dirty="0" smtClean="0"/>
              <a:t>means “many forms” in Greek</a:t>
            </a:r>
          </a:p>
          <a:p>
            <a:r>
              <a:rPr lang="en-US" altLang="en-US" dirty="0" smtClean="0"/>
              <a:t>We often want to refer to an object by its primary, most specific, data type.  This is necessary when we call methods specific to this particular type of object</a:t>
            </a:r>
          </a:p>
          <a:p>
            <a:r>
              <a:rPr lang="en-US" altLang="en-US" dirty="0" smtClean="0"/>
              <a:t>Polymorphism ensures that the appropriate method is called for an object of a specific type when the object is disguised as a more generic type</a:t>
            </a:r>
          </a:p>
          <a:p>
            <a:r>
              <a:rPr lang="en-US" altLang="en-US" dirty="0" smtClean="0"/>
              <a:t>Polymorphism is implemented using a technique called late (or dynamic) method binding: which exact method to call is determined at run time.</a:t>
            </a:r>
          </a:p>
          <a:p>
            <a:r>
              <a:rPr lang="en-US" altLang="en-US" dirty="0" smtClean="0"/>
              <a:t>You will learn more about Polymorphism in the third week of this course.</a:t>
            </a:r>
          </a:p>
          <a:p>
            <a:pPr eaLnBrk="1" hangingPunct="1"/>
            <a:endParaRPr lang="en-U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570039"/>
            <a:ext cx="3840688" cy="262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Features of the Java Programming Language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Java</a:t>
            </a:r>
          </a:p>
          <a:p>
            <a:pPr lvl="1" eaLnBrk="1" hangingPunct="1"/>
            <a:r>
              <a:rPr lang="en-US" altLang="en-US" smtClean="0"/>
              <a:t>Developed by Sun Microsystems </a:t>
            </a:r>
          </a:p>
          <a:p>
            <a:pPr lvl="1" eaLnBrk="1" hangingPunct="1"/>
            <a:r>
              <a:rPr lang="en-US" altLang="en-US" smtClean="0"/>
              <a:t>An object-oriented language </a:t>
            </a:r>
          </a:p>
          <a:p>
            <a:pPr lvl="1" eaLnBrk="1" hangingPunct="1"/>
            <a:r>
              <a:rPr lang="en-US" altLang="en-US" smtClean="0"/>
              <a:t>General-purpose</a:t>
            </a:r>
          </a:p>
          <a:p>
            <a:pPr lvl="1" eaLnBrk="1" hangingPunct="1"/>
            <a:r>
              <a:rPr lang="en-US" altLang="en-US" smtClean="0"/>
              <a:t>Advantages </a:t>
            </a:r>
          </a:p>
          <a:p>
            <a:pPr lvl="2" eaLnBrk="1" hangingPunct="1"/>
            <a:r>
              <a:rPr lang="en-US" altLang="en-US" smtClean="0"/>
              <a:t>Security features</a:t>
            </a:r>
          </a:p>
          <a:p>
            <a:pPr lvl="2" eaLnBrk="1" hangingPunct="1"/>
            <a:r>
              <a:rPr lang="en-US" altLang="en-US" b="1" smtClean="0"/>
              <a:t>Architecturally neutral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Features of the Java Programming Language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Java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Can be run on a wide variety of computers </a:t>
            </a:r>
          </a:p>
          <a:p>
            <a:pPr lvl="1" eaLnBrk="1" hangingPunct="1"/>
            <a:r>
              <a:rPr lang="en-US" altLang="en-US" dirty="0" smtClean="0"/>
              <a:t>Does not execute instructions on the computer directly</a:t>
            </a:r>
          </a:p>
          <a:p>
            <a:pPr lvl="1" eaLnBrk="1" hangingPunct="1"/>
            <a:r>
              <a:rPr lang="en-US" altLang="en-US" dirty="0" smtClean="0"/>
              <a:t>Runs on a hypothetical computer known as a </a:t>
            </a:r>
            <a:r>
              <a:rPr lang="en-US" altLang="en-US" b="1" dirty="0" smtClean="0"/>
              <a:t>Java Virtual Machine (JVM)</a:t>
            </a:r>
          </a:p>
          <a:p>
            <a:pPr eaLnBrk="1" hangingPunct="1"/>
            <a:r>
              <a:rPr lang="en-US" altLang="en-US" b="1" dirty="0" smtClean="0"/>
              <a:t>Source code </a:t>
            </a:r>
          </a:p>
          <a:p>
            <a:pPr lvl="1" eaLnBrk="1" hangingPunct="1"/>
            <a:r>
              <a:rPr lang="en-US" altLang="en-US" dirty="0" smtClean="0"/>
              <a:t>Programming statements written in high-level programming language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Features of the Java Programming Language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Development environment</a:t>
            </a:r>
          </a:p>
          <a:p>
            <a:pPr lvl="1" eaLnBrk="1" hangingPunct="1"/>
            <a:r>
              <a:rPr lang="en-US" altLang="en-US" smtClean="0"/>
              <a:t>A set of tools used to write programs</a:t>
            </a:r>
          </a:p>
          <a:p>
            <a:pPr eaLnBrk="1" hangingPunct="1"/>
            <a:r>
              <a:rPr lang="en-US" altLang="en-US" b="1" smtClean="0"/>
              <a:t>Bytecode</a:t>
            </a:r>
          </a:p>
          <a:p>
            <a:pPr lvl="1" eaLnBrk="1" hangingPunct="1"/>
            <a:r>
              <a:rPr lang="en-US" altLang="en-US" smtClean="0"/>
              <a:t>Statements saved in a file</a:t>
            </a:r>
          </a:p>
          <a:p>
            <a:pPr lvl="1" eaLnBrk="1" hangingPunct="1"/>
            <a:r>
              <a:rPr lang="en-US" altLang="en-US" smtClean="0"/>
              <a:t>A binary program into which the Java compiler converts source code </a:t>
            </a:r>
          </a:p>
          <a:p>
            <a:pPr eaLnBrk="1" hangingPunct="1"/>
            <a:r>
              <a:rPr lang="en-US" altLang="en-US" b="1" smtClean="0"/>
              <a:t>Java interpreter</a:t>
            </a:r>
            <a:r>
              <a:rPr lang="en-US" altLang="en-US" smtClean="0"/>
              <a:t>  </a:t>
            </a:r>
          </a:p>
          <a:p>
            <a:pPr lvl="1" eaLnBrk="1" hangingPunct="1"/>
            <a:r>
              <a:rPr lang="en-US" altLang="en-US" smtClean="0"/>
              <a:t>Checks bytecode and communicates with the operating system</a:t>
            </a:r>
          </a:p>
          <a:p>
            <a:pPr lvl="1" eaLnBrk="1" hangingPunct="1"/>
            <a:r>
              <a:rPr lang="en-US" altLang="en-US" smtClean="0"/>
              <a:t>Executes bytecode instructions line by line within the Java Virtual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91440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>
                <a:solidFill>
                  <a:schemeClr val="bg2"/>
                </a:solidFill>
              </a:rPr>
              <a:t>Features of the Java Programming Language</a:t>
            </a:r>
          </a:p>
        </p:txBody>
      </p:sp>
      <p:pic>
        <p:nvPicPr>
          <p:cNvPr id="39941" name="Picture 6" descr="C:\Users\PaulRefurb\Documents\Ch 08-24-14\Books\951 Farrell Java Programming 8e - Alyssa - xxx\02_NEW PDFs and FIGURES\Figures\C8810_ch01\ch01\C8810_f010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90600"/>
            <a:ext cx="5181600" cy="548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 Program Types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Applets</a:t>
            </a:r>
          </a:p>
          <a:p>
            <a:pPr lvl="1" eaLnBrk="1" hangingPunct="1"/>
            <a:r>
              <a:rPr lang="en-US" altLang="en-US" smtClean="0"/>
              <a:t>Programs embedded in a Web page</a:t>
            </a:r>
          </a:p>
          <a:p>
            <a:pPr eaLnBrk="1" hangingPunct="1"/>
            <a:r>
              <a:rPr lang="en-US" altLang="en-US" b="1" smtClean="0"/>
              <a:t>Java applications</a:t>
            </a:r>
          </a:p>
          <a:p>
            <a:pPr lvl="1" eaLnBrk="1" hangingPunct="1"/>
            <a:r>
              <a:rPr lang="en-US" altLang="en-US" smtClean="0"/>
              <a:t>Called Java stand-alone programs</a:t>
            </a:r>
          </a:p>
          <a:p>
            <a:pPr lvl="1" eaLnBrk="1" hangingPunct="1"/>
            <a:r>
              <a:rPr lang="en-US" altLang="en-US" b="1" smtClean="0"/>
              <a:t>Console applications</a:t>
            </a:r>
          </a:p>
          <a:p>
            <a:pPr lvl="2" eaLnBrk="1" hangingPunct="1"/>
            <a:r>
              <a:rPr lang="en-US" altLang="en-US" smtClean="0"/>
              <a:t>Support character output</a:t>
            </a:r>
          </a:p>
          <a:p>
            <a:pPr lvl="1" eaLnBrk="1" hangingPunct="1"/>
            <a:r>
              <a:rPr lang="en-US" altLang="en-US" b="1" smtClean="0"/>
              <a:t>Windowed applications</a:t>
            </a:r>
          </a:p>
          <a:p>
            <a:pPr lvl="2" eaLnBrk="1" hangingPunct="1"/>
            <a:r>
              <a:rPr lang="en-US" altLang="en-US" smtClean="0"/>
              <a:t>Menus</a:t>
            </a:r>
          </a:p>
          <a:p>
            <a:pPr lvl="2" eaLnBrk="1" hangingPunct="1"/>
            <a:r>
              <a:rPr lang="en-US" altLang="en-US" smtClean="0"/>
              <a:t>Toolbars</a:t>
            </a:r>
          </a:p>
          <a:p>
            <a:pPr lvl="2" eaLnBrk="1" hangingPunct="1"/>
            <a:r>
              <a:rPr lang="en-US" altLang="en-US" smtClean="0"/>
              <a:t>Dialog boxes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Analyzing a Java Application that Produces Console Output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Even the simplest Java application involves a fair amount of confusing syntax</a:t>
            </a:r>
          </a:p>
          <a:p>
            <a:pPr eaLnBrk="1" hangingPunct="1"/>
            <a:r>
              <a:rPr lang="en-US" altLang="en-US" smtClean="0"/>
              <a:t>Print “First Java application” on the screen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4" name="Picture 6" descr="C:\Users\PaulRefurb\Documents\Ch 08-24-14\Books\951 Farrell Java Programming 8e - Alyssa - xxx\02_NEW PDFs and FIGURES\Figures\C8810_ch01\ch01\C8810_f01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3048000"/>
            <a:ext cx="68770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Understanding the Statement</a:t>
            </a:r>
            <a:br>
              <a:rPr lang="en-US" altLang="en-US" smtClean="0"/>
            </a:br>
            <a:r>
              <a:rPr lang="en-US" altLang="en-US" smtClean="0"/>
              <a:t>that Produces the Output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Literal string</a:t>
            </a:r>
          </a:p>
          <a:p>
            <a:pPr lvl="1" eaLnBrk="1" hangingPunct="1"/>
            <a:r>
              <a:rPr lang="en-US" altLang="en-US" dirty="0" smtClean="0"/>
              <a:t>Will appear in output exactly as entered</a:t>
            </a:r>
          </a:p>
          <a:p>
            <a:pPr lvl="1" eaLnBrk="1" hangingPunct="1"/>
            <a:r>
              <a:rPr lang="en-US" altLang="en-US" dirty="0" smtClean="0"/>
              <a:t>Written between double quotation marks</a:t>
            </a:r>
          </a:p>
          <a:p>
            <a:pPr eaLnBrk="1" hangingPunct="1"/>
            <a:r>
              <a:rPr lang="en-US" altLang="en-US" b="1" dirty="0" smtClean="0"/>
              <a:t>Arguments</a:t>
            </a:r>
          </a:p>
          <a:p>
            <a:pPr lvl="1" eaLnBrk="1" hangingPunct="1"/>
            <a:r>
              <a:rPr lang="en-US" altLang="en-US" dirty="0" smtClean="0"/>
              <a:t>Pieces of information passed to a method</a:t>
            </a:r>
          </a:p>
          <a:p>
            <a:pPr eaLnBrk="1" hangingPunct="1"/>
            <a:r>
              <a:rPr lang="en-US" altLang="en-US" b="1" dirty="0" smtClean="0"/>
              <a:t>Method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Requires information to perform its task</a:t>
            </a:r>
          </a:p>
          <a:p>
            <a:pPr eaLnBrk="1" hangingPunct="1"/>
            <a:r>
              <a:rPr lang="en-US" altLang="en-US" dirty="0" smtClean="0">
                <a:latin typeface="Courier New" charset="0"/>
                <a:cs typeface="Courier New" charset="0"/>
              </a:rPr>
              <a:t>System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class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Refers to the standard output device for a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2"/>
                </a:solidFill>
              </a:rPr>
              <a:t>Understanding the Statement</a:t>
            </a:r>
            <a:br>
              <a:rPr lang="en-US" altLang="en-US" dirty="0" smtClean="0">
                <a:solidFill>
                  <a:schemeClr val="bg2"/>
                </a:solidFill>
              </a:rPr>
            </a:br>
            <a:r>
              <a:rPr lang="en-US" altLang="en-US" dirty="0" smtClean="0">
                <a:solidFill>
                  <a:schemeClr val="bg2"/>
                </a:solidFill>
              </a:rPr>
              <a:t>that Produces the Output</a:t>
            </a:r>
          </a:p>
        </p:txBody>
      </p:sp>
      <p:pic>
        <p:nvPicPr>
          <p:cNvPr id="45061" name="Picture 6" descr="C:\Users\PaulRefurb\Documents\Ch 08-24-14\Books\951 Farrell Java Programming 8e - Alyssa - xxx\02_NEW PDFs and FIGURES\Figures\C8810_ch01\ch01\C8810_f010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2057400"/>
            <a:ext cx="7947025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Programming Terminology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b="1" dirty="0" smtClean="0"/>
              <a:t>Computer program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A set of written instructions that tells the computer what to do</a:t>
            </a:r>
          </a:p>
          <a:p>
            <a:pPr eaLnBrk="1" hangingPunct="1"/>
            <a:r>
              <a:rPr lang="en-US" altLang="en-US" b="1" dirty="0" smtClean="0"/>
              <a:t>Machine language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The most basic circuitry-level language</a:t>
            </a:r>
          </a:p>
          <a:p>
            <a:pPr lvl="1" eaLnBrk="1" hangingPunct="1"/>
            <a:r>
              <a:rPr lang="en-US" altLang="en-US" dirty="0" smtClean="0"/>
              <a:t>A </a:t>
            </a:r>
            <a:r>
              <a:rPr lang="en-US" altLang="en-US" b="1" dirty="0" smtClean="0"/>
              <a:t>low-level programming language</a:t>
            </a:r>
          </a:p>
          <a:p>
            <a:r>
              <a:rPr lang="en-US" altLang="en-US" b="1" dirty="0" smtClean="0"/>
              <a:t>High-level programming language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 smtClean="0"/>
              <a:t>Allows you to use a vocabulary of reasonable terms</a:t>
            </a:r>
          </a:p>
          <a:p>
            <a:r>
              <a:rPr lang="en-US" altLang="en-US" b="1" dirty="0" smtClean="0"/>
              <a:t>Syntax</a:t>
            </a:r>
          </a:p>
          <a:p>
            <a:pPr lvl="1"/>
            <a:r>
              <a:rPr lang="en-US" altLang="en-US" dirty="0" smtClean="0"/>
              <a:t>A specific set of rules for the language</a:t>
            </a:r>
          </a:p>
          <a:p>
            <a:r>
              <a:rPr lang="en-US" altLang="en-US" b="1" dirty="0" smtClean="0"/>
              <a:t>Program statements</a:t>
            </a:r>
          </a:p>
          <a:p>
            <a:pPr lvl="1"/>
            <a:r>
              <a:rPr lang="en-US" altLang="en-US" dirty="0" smtClean="0"/>
              <a:t>Similar to English sentences</a:t>
            </a:r>
          </a:p>
          <a:p>
            <a:pPr lvl="1"/>
            <a:r>
              <a:rPr lang="en-US" altLang="en-US" b="1" dirty="0" smtClean="0"/>
              <a:t>Commands</a:t>
            </a:r>
            <a:r>
              <a:rPr lang="en-US" altLang="en-US" dirty="0" smtClean="0"/>
              <a:t> to carry out program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Understanding the </a:t>
            </a:r>
            <a:r>
              <a:rPr lang="en-US" altLang="en-US" smtClean="0">
                <a:latin typeface="Courier New" charset="0"/>
                <a:cs typeface="Courier New" charset="0"/>
              </a:rPr>
              <a:t>First</a:t>
            </a:r>
            <a:r>
              <a:rPr lang="en-US" altLang="en-US" smtClean="0"/>
              <a:t> Class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Everything used within a Java program must be part of a class</a:t>
            </a:r>
          </a:p>
          <a:p>
            <a:pPr eaLnBrk="1" hangingPunct="1"/>
            <a:r>
              <a:rPr lang="en-US" altLang="en-US" smtClean="0"/>
              <a:t>Define a Java class using any name or </a:t>
            </a:r>
            <a:r>
              <a:rPr lang="en-US" altLang="en-US" b="1" smtClean="0"/>
              <a:t>identifier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/>
              <a:t>Requirements for identifiers</a:t>
            </a:r>
          </a:p>
          <a:p>
            <a:pPr lvl="1" eaLnBrk="1" hangingPunct="1"/>
            <a:r>
              <a:rPr lang="en-US" altLang="en-US" smtClean="0"/>
              <a:t>Must begin with one of the following:</a:t>
            </a:r>
          </a:p>
          <a:p>
            <a:pPr lvl="2" eaLnBrk="1" hangingPunct="1"/>
            <a:r>
              <a:rPr lang="en-US" altLang="en-US" smtClean="0"/>
              <a:t>Letter of the English alphabet </a:t>
            </a:r>
          </a:p>
          <a:p>
            <a:pPr lvl="2" eaLnBrk="1" hangingPunct="1"/>
            <a:r>
              <a:rPr lang="en-US" altLang="en-US" smtClean="0"/>
              <a:t>Non-English letter (such as α or π)</a:t>
            </a:r>
          </a:p>
          <a:p>
            <a:pPr lvl="2" eaLnBrk="1" hangingPunct="1"/>
            <a:r>
              <a:rPr lang="en-US" altLang="en-US" smtClean="0"/>
              <a:t>Underscore</a:t>
            </a:r>
          </a:p>
          <a:p>
            <a:pPr lvl="2" eaLnBrk="1" hangingPunct="1"/>
            <a:r>
              <a:rPr lang="en-US" altLang="en-US" smtClean="0"/>
              <a:t>Dollar sign</a:t>
            </a:r>
          </a:p>
          <a:p>
            <a:pPr lvl="1" eaLnBrk="1" hangingPunct="1"/>
            <a:r>
              <a:rPr lang="en-US" altLang="en-US" smtClean="0"/>
              <a:t>Cannot begin with a digit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Understanding the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First</a:t>
            </a:r>
            <a:r>
              <a:rPr lang="en-US" altLang="en-US" dirty="0" smtClean="0"/>
              <a:t> Class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Requirements for identifiers</a:t>
            </a:r>
          </a:p>
          <a:p>
            <a:pPr lvl="1" eaLnBrk="1" hangingPunct="1"/>
            <a:r>
              <a:rPr lang="en-US" altLang="en-US" dirty="0" smtClean="0"/>
              <a:t>Can only contain:</a:t>
            </a:r>
          </a:p>
          <a:p>
            <a:pPr lvl="2" eaLnBrk="1" hangingPunct="1"/>
            <a:r>
              <a:rPr lang="en-US" altLang="en-US" dirty="0" smtClean="0"/>
              <a:t>Letters</a:t>
            </a:r>
          </a:p>
          <a:p>
            <a:pPr lvl="2" eaLnBrk="1" hangingPunct="1"/>
            <a:r>
              <a:rPr lang="en-US" altLang="en-US" dirty="0" smtClean="0"/>
              <a:t>Digits</a:t>
            </a:r>
          </a:p>
          <a:p>
            <a:pPr lvl="2" eaLnBrk="1" hangingPunct="1"/>
            <a:r>
              <a:rPr lang="en-US" altLang="en-US" dirty="0" smtClean="0"/>
              <a:t>Underscores</a:t>
            </a:r>
          </a:p>
          <a:p>
            <a:pPr lvl="2" eaLnBrk="1" hangingPunct="1"/>
            <a:r>
              <a:rPr lang="en-US" altLang="en-US" dirty="0" smtClean="0"/>
              <a:t>Dollar signs</a:t>
            </a:r>
          </a:p>
          <a:p>
            <a:pPr lvl="1" eaLnBrk="1" hangingPunct="1"/>
            <a:r>
              <a:rPr lang="en-US" altLang="en-US" dirty="0" smtClean="0"/>
              <a:t>Cannot be a Java reserved keyword</a:t>
            </a:r>
          </a:p>
          <a:p>
            <a:pPr lvl="1" eaLnBrk="1" hangingPunct="1"/>
            <a:r>
              <a:rPr lang="en-US" altLang="en-US" dirty="0" smtClean="0"/>
              <a:t>Cannot be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true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false</a:t>
            </a:r>
            <a:r>
              <a:rPr lang="en-US" altLang="en-US" dirty="0" smtClean="0"/>
              <a:t>, or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null</a:t>
            </a:r>
          </a:p>
          <a:p>
            <a:pPr eaLnBrk="1" hangingPunct="1"/>
            <a:r>
              <a:rPr lang="en-US" altLang="en-US" b="1" dirty="0" smtClean="0"/>
              <a:t>Access </a:t>
            </a:r>
            <a:r>
              <a:rPr lang="en-US" altLang="en-US" b="1" dirty="0" err="1" smtClean="0"/>
              <a:t>specifier</a:t>
            </a:r>
            <a:endParaRPr lang="en-US" altLang="en-US" b="1" dirty="0" smtClean="0"/>
          </a:p>
          <a:p>
            <a:pPr lvl="1" eaLnBrk="1" hangingPunct="1"/>
            <a:r>
              <a:rPr lang="en-US" altLang="en-US" dirty="0" smtClean="0"/>
              <a:t> Defines how a class can be accessed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chemeClr val="bg2"/>
                </a:solidFill>
              </a:rPr>
              <a:t>Understanding the </a:t>
            </a:r>
            <a:r>
              <a:rPr lang="en-US" altLang="en-US" dirty="0" smtClean="0">
                <a:solidFill>
                  <a:schemeClr val="bg2"/>
                </a:solidFill>
                <a:latin typeface="Courier New" charset="0"/>
                <a:cs typeface="Courier New" charset="0"/>
              </a:rPr>
              <a:t>First</a:t>
            </a:r>
            <a:r>
              <a:rPr lang="en-US" altLang="en-US" dirty="0" smtClean="0">
                <a:solidFill>
                  <a:schemeClr val="bg2"/>
                </a:solidFill>
              </a:rPr>
              <a:t> Class</a:t>
            </a:r>
          </a:p>
        </p:txBody>
      </p:sp>
      <p:pic>
        <p:nvPicPr>
          <p:cNvPr id="4813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981200"/>
            <a:ext cx="73533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chemeClr val="bg2"/>
                </a:solidFill>
              </a:rPr>
              <a:t>Understanding the </a:t>
            </a:r>
            <a:r>
              <a:rPr lang="en-US" altLang="en-US" dirty="0" smtClean="0">
                <a:solidFill>
                  <a:schemeClr val="bg2"/>
                </a:solidFill>
                <a:latin typeface="Courier New" charset="0"/>
                <a:cs typeface="Courier New" charset="0"/>
              </a:rPr>
              <a:t>First</a:t>
            </a:r>
            <a:r>
              <a:rPr lang="en-US" altLang="en-US" dirty="0" smtClean="0">
                <a:solidFill>
                  <a:schemeClr val="bg2"/>
                </a:solidFill>
              </a:rPr>
              <a:t> Class</a:t>
            </a:r>
          </a:p>
        </p:txBody>
      </p:sp>
      <p:pic>
        <p:nvPicPr>
          <p:cNvPr id="4915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3152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 cstate="print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29050"/>
            <a:ext cx="7370763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Understanding the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First</a:t>
            </a:r>
            <a:r>
              <a:rPr lang="en-US" altLang="en-US" dirty="0" smtClean="0"/>
              <a:t> Class</a:t>
            </a:r>
          </a:p>
        </p:txBody>
      </p:sp>
      <p:pic>
        <p:nvPicPr>
          <p:cNvPr id="51205" name="Picture 6" descr="C:\Users\PaulRefurb\Documents\Ch 08-24-14\Books\951 Farrell Java Programming 8e - Alyssa - xxx\02_NEW PDFs and FIGURES\Figures\C8810_ch01\ch01\C8810_f01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1905000"/>
            <a:ext cx="7589838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Indent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 </a:t>
            </a:r>
            <a:r>
              <a:rPr lang="en-US" altLang="en-US" b="1" dirty="0" smtClean="0"/>
              <a:t>whitespace</a:t>
            </a:r>
            <a:r>
              <a:rPr lang="en-US" altLang="en-US" dirty="0" smtClean="0"/>
              <a:t> to organize code and improve readability</a:t>
            </a:r>
          </a:p>
          <a:p>
            <a:pPr eaLnBrk="1" hangingPunct="1"/>
            <a:r>
              <a:rPr lang="en-US" altLang="en-US" dirty="0" smtClean="0"/>
              <a:t>For every opening curly brace ( { ) in a Java program, there must be a corresponding closing curly brace </a:t>
            </a:r>
          </a:p>
          <a:p>
            <a:pPr eaLnBrk="1" hangingPunct="1">
              <a:buFont typeface="Arial" charset="0"/>
              <a:buNone/>
            </a:pPr>
            <a:r>
              <a:rPr lang="en-US" altLang="en-US" dirty="0" smtClean="0"/>
              <a:t>	( } )</a:t>
            </a:r>
          </a:p>
          <a:p>
            <a:pPr eaLnBrk="1" hangingPunct="1"/>
            <a:r>
              <a:rPr lang="en-US" altLang="en-US" dirty="0" smtClean="0"/>
              <a:t>Placement of the opening and closing curly braces is not important to the compiler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Understanding the </a:t>
            </a:r>
            <a:r>
              <a:rPr lang="en-US" altLang="en-US" smtClean="0">
                <a:latin typeface="Courier New" charset="0"/>
                <a:cs typeface="Courier New" charset="0"/>
              </a:rPr>
              <a:t>main()</a:t>
            </a:r>
            <a:r>
              <a:rPr lang="en-US" altLang="en-US" smtClean="0"/>
              <a:t> Method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charset="0"/>
                <a:cs typeface="Courier New" charset="0"/>
              </a:rPr>
              <a:t>static</a:t>
            </a:r>
          </a:p>
          <a:p>
            <a:pPr lvl="1" eaLnBrk="1" hangingPunct="1"/>
            <a:r>
              <a:rPr lang="en-US" altLang="en-US" smtClean="0"/>
              <a:t>A reserved keyword </a:t>
            </a:r>
          </a:p>
          <a:p>
            <a:pPr lvl="1" eaLnBrk="1" hangingPunct="1"/>
            <a:r>
              <a:rPr lang="en-US" altLang="en-US" smtClean="0"/>
              <a:t>Means the method is accessible and usable even though no objects of the class exist </a:t>
            </a:r>
          </a:p>
          <a:p>
            <a:pPr eaLnBrk="1" hangingPunct="1"/>
            <a:r>
              <a:rPr lang="en-US" altLang="en-US" b="1" smtClean="0">
                <a:latin typeface="Courier New" charset="0"/>
                <a:cs typeface="Courier New" charset="0"/>
              </a:rPr>
              <a:t>void</a:t>
            </a:r>
            <a:r>
              <a:rPr lang="en-US" altLang="en-US" smtClean="0">
                <a:latin typeface="Courier New" charset="0"/>
                <a:cs typeface="Courier New" charset="0"/>
              </a:rPr>
              <a:t> </a:t>
            </a:r>
          </a:p>
          <a:p>
            <a:pPr lvl="1" eaLnBrk="1" hangingPunct="1"/>
            <a:r>
              <a:rPr lang="en-US" altLang="en-US" smtClean="0"/>
              <a:t>Use in the </a:t>
            </a:r>
            <a:r>
              <a:rPr lang="en-US" altLang="en-US" smtClean="0">
                <a:latin typeface="Courier New" charset="0"/>
                <a:cs typeface="Courier New" charset="0"/>
              </a:rPr>
              <a:t>main()</a:t>
            </a:r>
            <a:r>
              <a:rPr lang="en-US" altLang="en-US" smtClean="0"/>
              <a:t> method header</a:t>
            </a:r>
          </a:p>
          <a:p>
            <a:pPr lvl="1" eaLnBrk="1" hangingPunct="1"/>
            <a:r>
              <a:rPr lang="en-US" altLang="en-US" smtClean="0"/>
              <a:t>Does not indicate the </a:t>
            </a:r>
            <a:r>
              <a:rPr lang="en-US" altLang="en-US" smtClean="0">
                <a:latin typeface="Courier New" charset="0"/>
                <a:cs typeface="Courier New" charset="0"/>
              </a:rPr>
              <a:t>main()</a:t>
            </a:r>
            <a:r>
              <a:rPr lang="en-US" altLang="en-US" smtClean="0">
                <a:cs typeface="Courier New" charset="0"/>
              </a:rPr>
              <a:t> </a:t>
            </a:r>
            <a:r>
              <a:rPr lang="en-US" altLang="en-US" smtClean="0"/>
              <a:t>method is empty</a:t>
            </a:r>
          </a:p>
          <a:p>
            <a:pPr lvl="1" eaLnBrk="1" hangingPunct="1"/>
            <a:r>
              <a:rPr lang="en-US" altLang="en-US" smtClean="0"/>
              <a:t>Indicates the </a:t>
            </a:r>
            <a:r>
              <a:rPr lang="en-US" altLang="en-US" smtClean="0">
                <a:latin typeface="Courier New" charset="0"/>
                <a:cs typeface="Courier New" charset="0"/>
              </a:rPr>
              <a:t>main()</a:t>
            </a:r>
            <a:r>
              <a:rPr lang="en-US" altLang="en-US" smtClean="0"/>
              <a:t> method does not return a value when called</a:t>
            </a:r>
          </a:p>
          <a:p>
            <a:pPr lvl="1" eaLnBrk="1" hangingPunct="1"/>
            <a:r>
              <a:rPr lang="en-US" altLang="en-US" smtClean="0"/>
              <a:t>Does not mean that </a:t>
            </a:r>
            <a:r>
              <a:rPr lang="en-US" altLang="en-US" smtClean="0">
                <a:latin typeface="Courier New" charset="0"/>
                <a:cs typeface="Courier New" charset="0"/>
              </a:rPr>
              <a:t>main()</a:t>
            </a:r>
            <a:r>
              <a:rPr lang="en-US" altLang="en-US" smtClean="0">
                <a:cs typeface="Courier New" charset="0"/>
              </a:rPr>
              <a:t> </a:t>
            </a:r>
            <a:r>
              <a:rPr lang="en-US" altLang="en-US" smtClean="0"/>
              <a:t>doesn’t produce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Understanding the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main()</a:t>
            </a:r>
            <a:r>
              <a:rPr lang="en-US" altLang="en-US" dirty="0" smtClean="0"/>
              <a:t> Method</a:t>
            </a:r>
          </a:p>
        </p:txBody>
      </p:sp>
      <p:pic>
        <p:nvPicPr>
          <p:cNvPr id="54277" name="Picture 6" descr="C:\Users\PaulRefurb\Documents\Ch 08-24-14\Books\951 Farrell Java Programming 8e - Alyssa - xxx\02_NEW PDFs and FIGURES\Figures\C8810_ch01\ch01\C8810_f010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676400"/>
            <a:ext cx="7497762" cy="456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Understanding the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main()</a:t>
            </a:r>
            <a:r>
              <a:rPr lang="en-US" altLang="en-US" dirty="0" smtClean="0"/>
              <a:t> Method</a:t>
            </a:r>
          </a:p>
        </p:txBody>
      </p:sp>
      <p:pic>
        <p:nvPicPr>
          <p:cNvPr id="55301" name="Picture 6" descr="C:\Users\PaulRefurb\Documents\Ch 08-24-14\Books\951 Farrell Java Programming 8e - Alyssa - xxx\02_NEW PDFs and FIGURES\Figures\C8810_ch01\ch01\C8810_f010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8645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Saving a Java Class</a:t>
            </a:r>
          </a:p>
        </p:txBody>
      </p:sp>
      <p:sp>
        <p:nvSpPr>
          <p:cNvPr id="56323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Saving a Java class</a:t>
            </a:r>
          </a:p>
          <a:p>
            <a:pPr lvl="1" eaLnBrk="1" hangingPunct="1"/>
            <a:r>
              <a:rPr lang="en-US" altLang="en-US" dirty="0" smtClean="0"/>
              <a:t>Save the class in a file with exactly the same name and .java extension</a:t>
            </a:r>
          </a:p>
          <a:p>
            <a:pPr lvl="2" eaLnBrk="1" hangingPunct="1"/>
            <a:r>
              <a:rPr lang="en-US" altLang="en-US" dirty="0" smtClean="0"/>
              <a:t>For public classes, class name and filename must match </a:t>
            </a:r>
            <a:r>
              <a:rPr lang="en-US" altLang="en-US" b="1" u="sng" dirty="0" smtClean="0"/>
              <a:t>exactly!</a:t>
            </a:r>
            <a:endParaRPr lang="en-US" altLang="en-US" b="1" u="sng" dirty="0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Programming Terminology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en-US" sz="2400" b="1" smtClean="0"/>
              <a:t>Compiler</a:t>
            </a:r>
            <a:r>
              <a:rPr lang="en-US" altLang="en-US" sz="2400" smtClean="0"/>
              <a:t> or </a:t>
            </a:r>
            <a:r>
              <a:rPr lang="en-US" altLang="en-US" sz="2400" b="1" smtClean="0"/>
              <a:t>interpreter</a:t>
            </a:r>
            <a:r>
              <a:rPr lang="en-US" altLang="en-US" sz="2400" smtClean="0"/>
              <a:t>  </a:t>
            </a:r>
          </a:p>
          <a:p>
            <a:pPr lvl="1" eaLnBrk="1" hangingPunct="1"/>
            <a:r>
              <a:rPr lang="en-US" altLang="en-US" sz="2000" smtClean="0"/>
              <a:t>Translates language statements into machine code</a:t>
            </a:r>
          </a:p>
          <a:p>
            <a:pPr eaLnBrk="1" hangingPunct="1"/>
            <a:r>
              <a:rPr lang="en-US" altLang="en-US" sz="2400" b="1" smtClean="0"/>
              <a:t>Syntax error</a:t>
            </a:r>
          </a:p>
          <a:p>
            <a:pPr lvl="1" eaLnBrk="1" hangingPunct="1"/>
            <a:r>
              <a:rPr lang="en-US" altLang="en-US" sz="2000" smtClean="0"/>
              <a:t>Misuse of language rules</a:t>
            </a:r>
          </a:p>
          <a:p>
            <a:pPr lvl="1" eaLnBrk="1" hangingPunct="1"/>
            <a:r>
              <a:rPr lang="en-US" altLang="en-US" sz="2000" smtClean="0"/>
              <a:t>A misspelled programming language word</a:t>
            </a:r>
          </a:p>
          <a:p>
            <a:pPr eaLnBrk="1" hangingPunct="1"/>
            <a:r>
              <a:rPr lang="en-US" altLang="en-US" sz="2400" b="1" smtClean="0"/>
              <a:t>Debugging</a:t>
            </a:r>
          </a:p>
          <a:p>
            <a:pPr lvl="1" eaLnBrk="1" hangingPunct="1"/>
            <a:r>
              <a:rPr lang="en-US" altLang="en-US" sz="2000" smtClean="0"/>
              <a:t>Freeing program of all errors</a:t>
            </a:r>
          </a:p>
          <a:p>
            <a:pPr eaLnBrk="1" hangingPunct="1"/>
            <a:r>
              <a:rPr lang="en-US" altLang="en-US" sz="2400" b="1" smtClean="0"/>
              <a:t>Logic errors</a:t>
            </a:r>
          </a:p>
          <a:p>
            <a:pPr lvl="1" eaLnBrk="1" hangingPunct="1"/>
            <a:r>
              <a:rPr lang="en-US" altLang="en-US" sz="2000" smtClean="0"/>
              <a:t>Also called </a:t>
            </a:r>
            <a:r>
              <a:rPr lang="en-US" altLang="en-US" sz="2000" b="1" smtClean="0"/>
              <a:t>semantic errors</a:t>
            </a:r>
          </a:p>
          <a:p>
            <a:pPr lvl="1" eaLnBrk="1" hangingPunct="1"/>
            <a:r>
              <a:rPr lang="en-US" altLang="en-US" sz="2000" smtClean="0"/>
              <a:t>Incorrect order or procedure</a:t>
            </a:r>
          </a:p>
          <a:p>
            <a:pPr lvl="1" eaLnBrk="1" hangingPunct="1"/>
            <a:r>
              <a:rPr lang="en-US" altLang="en-US" sz="2000" smtClean="0"/>
              <a:t>The program may run but provide inaccurate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Notepad++ and open a new document.</a:t>
            </a:r>
          </a:p>
          <a:p>
            <a:r>
              <a:rPr lang="en-US" dirty="0" smtClean="0"/>
              <a:t>Enter the code shown…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Application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" y="2895600"/>
            <a:ext cx="8305800" cy="242598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2948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Compiling a Java Class and Correcting Syntax Errors</a:t>
            </a:r>
          </a:p>
        </p:txBody>
      </p:sp>
      <p:sp>
        <p:nvSpPr>
          <p:cNvPr id="57347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382000" cy="309721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Compiling a Java class</a:t>
            </a:r>
          </a:p>
          <a:p>
            <a:pPr lvl="1" eaLnBrk="1" hangingPunct="1"/>
            <a:r>
              <a:rPr lang="en-US" altLang="en-US" dirty="0" smtClean="0"/>
              <a:t>Compile the source code into </a:t>
            </a:r>
            <a:r>
              <a:rPr lang="en-US" altLang="en-US" dirty="0" err="1" smtClean="0"/>
              <a:t>bytecode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Translate the </a:t>
            </a:r>
            <a:r>
              <a:rPr lang="en-US" altLang="en-US" dirty="0" err="1" smtClean="0"/>
              <a:t>bytecode</a:t>
            </a:r>
            <a:r>
              <a:rPr lang="en-US" altLang="en-US" dirty="0" smtClean="0"/>
              <a:t> into executable statements</a:t>
            </a:r>
          </a:p>
          <a:p>
            <a:pPr lvl="2" eaLnBrk="1" hangingPunct="1"/>
            <a:r>
              <a:rPr lang="en-US" altLang="en-US" dirty="0" smtClean="0"/>
              <a:t>Using a Java interpreter</a:t>
            </a:r>
          </a:p>
          <a:p>
            <a:pPr lvl="1" eaLnBrk="1" hangingPunct="1"/>
            <a:r>
              <a:rPr lang="en-US" altLang="en-US" dirty="0" smtClean="0"/>
              <a:t>Type </a:t>
            </a:r>
            <a:r>
              <a:rPr lang="en-US" altLang="en-US" dirty="0" err="1" smtClean="0">
                <a:latin typeface="Courier New" charset="0"/>
                <a:cs typeface="Courier New" charset="0"/>
              </a:rPr>
              <a:t>javac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 First.java</a:t>
            </a:r>
          </a:p>
          <a:p>
            <a:pPr eaLnBrk="1" hangingPunct="1"/>
            <a:r>
              <a:rPr lang="en-US" altLang="en-US" dirty="0" smtClean="0"/>
              <a:t>Potential compilation outcomes</a:t>
            </a:r>
          </a:p>
          <a:p>
            <a:pPr lvl="1" eaLnBrk="1" hangingPunct="1"/>
            <a:r>
              <a:rPr lang="en-US" altLang="en-US" dirty="0" err="1" smtClean="0">
                <a:latin typeface="Courier New" charset="0"/>
                <a:cs typeface="Courier New" charset="0"/>
              </a:rPr>
              <a:t>javac</a:t>
            </a:r>
            <a:r>
              <a:rPr lang="en-US" altLang="en-US" dirty="0" smtClean="0"/>
              <a:t> is an unrecognized command</a:t>
            </a:r>
          </a:p>
          <a:p>
            <a:pPr lvl="1" eaLnBrk="1" hangingPunct="1"/>
            <a:r>
              <a:rPr lang="en-US" altLang="en-US" dirty="0" smtClean="0"/>
              <a:t>Program language error messages</a:t>
            </a:r>
          </a:p>
          <a:p>
            <a:pPr lvl="1" eaLnBrk="1" hangingPunct="1"/>
            <a:r>
              <a:rPr lang="en-US" altLang="en-US" dirty="0" smtClean="0"/>
              <a:t>No messages means success.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9787" y="4667250"/>
            <a:ext cx="50768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Compiling a Java Class and Correcting Syntax Errors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Reasons for error messages</a:t>
            </a:r>
          </a:p>
          <a:p>
            <a:pPr lvl="1" eaLnBrk="1" hangingPunct="1"/>
            <a:r>
              <a:rPr lang="en-US" altLang="en-US" smtClean="0"/>
              <a:t>Misspelled the command </a:t>
            </a:r>
            <a:r>
              <a:rPr lang="en-US" altLang="en-US" smtClean="0">
                <a:latin typeface="Courier New" charset="0"/>
                <a:cs typeface="Courier New" charset="0"/>
              </a:rPr>
              <a:t>javac</a:t>
            </a:r>
          </a:p>
          <a:p>
            <a:pPr lvl="1" eaLnBrk="1" hangingPunct="1"/>
            <a:r>
              <a:rPr lang="en-US" altLang="en-US" smtClean="0"/>
              <a:t>A misspelled filename</a:t>
            </a:r>
          </a:p>
          <a:p>
            <a:pPr lvl="1" eaLnBrk="1" hangingPunct="1"/>
            <a:r>
              <a:rPr lang="en-US" altLang="en-US" smtClean="0"/>
              <a:t>Not within the correct subfolder or subdirectory on the command line</a:t>
            </a:r>
          </a:p>
          <a:p>
            <a:pPr lvl="1" eaLnBrk="1" hangingPunct="1"/>
            <a:r>
              <a:rPr lang="en-US" altLang="en-US" smtClean="0"/>
              <a:t>Improper installation of Java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Correcting Syntax Errors</a:t>
            </a:r>
          </a:p>
        </p:txBody>
      </p:sp>
      <p:sp>
        <p:nvSpPr>
          <p:cNvPr id="59395" name="Rectangle 1027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458200" cy="50292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The first line of the error message displays:</a:t>
            </a:r>
          </a:p>
          <a:p>
            <a:pPr lvl="1" eaLnBrk="1" hangingPunct="1">
              <a:defRPr/>
            </a:pPr>
            <a:r>
              <a:rPr lang="en-US" dirty="0" smtClean="0"/>
              <a:t>The name of the file where the error was found</a:t>
            </a:r>
          </a:p>
          <a:p>
            <a:pPr lvl="1" eaLnBrk="1" hangingPunct="1">
              <a:defRPr/>
            </a:pPr>
            <a:r>
              <a:rPr lang="en-US" dirty="0" smtClean="0"/>
              <a:t>The line number</a:t>
            </a:r>
          </a:p>
          <a:p>
            <a:pPr lvl="1" eaLnBrk="1" hangingPunct="1">
              <a:defRPr/>
            </a:pPr>
            <a:r>
              <a:rPr lang="en-US" dirty="0" smtClean="0"/>
              <a:t>The nature of the error</a:t>
            </a:r>
          </a:p>
          <a:p>
            <a:pPr eaLnBrk="1" hangingPunct="1">
              <a:defRPr/>
            </a:pPr>
            <a:r>
              <a:rPr lang="en-US" dirty="0" smtClean="0"/>
              <a:t>Next lines identify:</a:t>
            </a:r>
          </a:p>
          <a:p>
            <a:pPr lvl="1" eaLnBrk="1" hangingPunct="1">
              <a:defRPr/>
            </a:pPr>
            <a:r>
              <a:rPr lang="en-US" dirty="0" smtClean="0"/>
              <a:t>The symbol </a:t>
            </a:r>
          </a:p>
          <a:p>
            <a:pPr lvl="1" eaLnBrk="1" hangingPunct="1">
              <a:defRPr/>
            </a:pPr>
            <a:r>
              <a:rPr lang="en-US" dirty="0" smtClean="0"/>
              <a:t>The location </a:t>
            </a:r>
          </a:p>
          <a:p>
            <a:pPr eaLnBrk="1" hangingPunct="1">
              <a:defRPr/>
            </a:pPr>
            <a:r>
              <a:rPr lang="en-US" b="1" dirty="0" smtClean="0"/>
              <a:t>Compile-time error</a:t>
            </a:r>
          </a:p>
          <a:p>
            <a:pPr lvl="1" eaLnBrk="1" hangingPunct="1">
              <a:defRPr/>
            </a:pPr>
            <a:r>
              <a:rPr lang="en-US" dirty="0" smtClean="0"/>
              <a:t>The compiler detects a violation of language rules </a:t>
            </a:r>
          </a:p>
          <a:p>
            <a:pPr lvl="1" eaLnBrk="1" hangingPunct="1">
              <a:defRPr/>
            </a:pPr>
            <a:r>
              <a:rPr lang="en-US" dirty="0" smtClean="0"/>
              <a:t>Refuses to translate the class to machine code</a:t>
            </a:r>
          </a:p>
          <a:p>
            <a:pPr eaLnBrk="1" hangingPunct="1">
              <a:defRPr/>
            </a:pPr>
            <a:r>
              <a:rPr lang="en-US" b="1" dirty="0" smtClean="0"/>
              <a:t>Parsing</a:t>
            </a:r>
            <a:r>
              <a:rPr lang="en-US" dirty="0" smtClean="0"/>
              <a:t>   </a:t>
            </a:r>
          </a:p>
          <a:p>
            <a:pPr lvl="1" eaLnBrk="1" hangingPunct="1">
              <a:defRPr/>
            </a:pPr>
            <a:r>
              <a:rPr lang="en-US" dirty="0" smtClean="0"/>
              <a:t>Compiler divides source code into meaningful portions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Running a Java Application and Correcting Logical Errors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238899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Run the application from the command line</a:t>
            </a:r>
          </a:p>
          <a:p>
            <a:pPr lvl="1" eaLnBrk="1" hangingPunct="1"/>
            <a:r>
              <a:rPr lang="en-US" altLang="en-US" dirty="0" smtClean="0"/>
              <a:t>Type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java First</a:t>
            </a:r>
          </a:p>
          <a:p>
            <a:pPr eaLnBrk="1" hangingPunct="1"/>
            <a:r>
              <a:rPr lang="en-US" altLang="en-US" dirty="0" smtClean="0"/>
              <a:t>Shows the application’s output in the command window</a:t>
            </a:r>
          </a:p>
          <a:p>
            <a:pPr eaLnBrk="1" hangingPunct="1"/>
            <a:r>
              <a:rPr lang="en-US" altLang="en-US" dirty="0" smtClean="0"/>
              <a:t>The class is stored in a folder named Java on the C drive</a:t>
            </a:r>
          </a:p>
          <a:p>
            <a:pPr eaLnBrk="1" hangingPunct="1"/>
            <a:endParaRPr lang="en-US" altLang="en-US" dirty="0" smtClean="0"/>
          </a:p>
        </p:txBody>
      </p:sp>
      <p:pic>
        <p:nvPicPr>
          <p:cNvPr id="4" name="Picture 6" descr="C:\Users\PaulRefurb\Documents\Ch 08-24-14\Books\951 Farrell Java Programming 8e - Alyssa - xxx\02_NEW PDFs and FIGURES\Figures\C8810_ch01\ch01\C8810_f011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13" y="3870325"/>
            <a:ext cx="4168775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Exercise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18288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 smtClean="0"/>
              <a:t>Create a text file that contains the First java class</a:t>
            </a:r>
          </a:p>
          <a:p>
            <a:pPr eaLnBrk="1" hangingPunct="1"/>
            <a:r>
              <a:rPr lang="en-US" altLang="en-US" dirty="0" smtClean="0"/>
              <a:t>Save the file using the First.java filename</a:t>
            </a:r>
          </a:p>
          <a:p>
            <a:pPr eaLnBrk="1" hangingPunct="1"/>
            <a:r>
              <a:rPr lang="en-US" altLang="en-US" dirty="0" smtClean="0"/>
              <a:t>Compile the class with the </a:t>
            </a:r>
            <a:r>
              <a:rPr lang="en-US" altLang="en-US" dirty="0" err="1" smtClean="0">
                <a:latin typeface="Courier New" charset="0"/>
                <a:cs typeface="Courier New" charset="0"/>
              </a:rPr>
              <a:t>javac</a:t>
            </a:r>
            <a:r>
              <a:rPr lang="en-US" altLang="en-US" dirty="0" smtClean="0"/>
              <a:t> command</a:t>
            </a:r>
          </a:p>
          <a:p>
            <a:pPr eaLnBrk="1" hangingPunct="1"/>
            <a:r>
              <a:rPr lang="en-US" altLang="en-US" dirty="0" smtClean="0"/>
              <a:t>Execute the program using the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java</a:t>
            </a:r>
            <a:r>
              <a:rPr lang="en-US" altLang="en-US" dirty="0" smtClean="0"/>
              <a:t> command</a:t>
            </a:r>
          </a:p>
        </p:txBody>
      </p:sp>
      <p:pic>
        <p:nvPicPr>
          <p:cNvPr id="4" name="Picture 6" descr="C:\Users\PaulRefurb\Documents\Ch 08-24-14\Books\951 Farrell Java Programming 8e - Alyssa - xxx\02_NEW PDFs and FIGURES\Figures\C8810_ch01\ch01\C8810_f011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3505200"/>
            <a:ext cx="6557962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Correcting Logical Errors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Logic error</a:t>
            </a:r>
          </a:p>
          <a:p>
            <a:pPr lvl="1" eaLnBrk="1" hangingPunct="1"/>
            <a:r>
              <a:rPr lang="en-US" altLang="en-US" smtClean="0"/>
              <a:t>The syntax is correct but incorrect results were produced when executed</a:t>
            </a:r>
          </a:p>
          <a:p>
            <a:pPr eaLnBrk="1" hangingPunct="1"/>
            <a:r>
              <a:rPr lang="en-US" altLang="en-US" b="1" smtClean="0"/>
              <a:t>Run-time error</a:t>
            </a:r>
          </a:p>
          <a:p>
            <a:pPr lvl="1" eaLnBrk="1" hangingPunct="1"/>
            <a:r>
              <a:rPr lang="en-US" altLang="en-US" smtClean="0"/>
              <a:t>Not detected until execution</a:t>
            </a:r>
          </a:p>
          <a:p>
            <a:pPr lvl="1" eaLnBrk="1" hangingPunct="1"/>
            <a:r>
              <a:rPr lang="en-US" altLang="en-US" smtClean="0"/>
              <a:t>Often difficult to find and resolve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Adding Comments to a Java Class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Program comments</a:t>
            </a:r>
          </a:p>
          <a:p>
            <a:pPr lvl="1" eaLnBrk="1" hangingPunct="1"/>
            <a:r>
              <a:rPr lang="en-US" altLang="en-US" smtClean="0"/>
              <a:t>Nonexecuting statements added to a program for documentation</a:t>
            </a:r>
          </a:p>
          <a:p>
            <a:pPr lvl="1" eaLnBrk="1" hangingPunct="1"/>
            <a:r>
              <a:rPr lang="en-US" altLang="en-US" smtClean="0"/>
              <a:t>Use to leave notes for yourself or others</a:t>
            </a:r>
          </a:p>
          <a:p>
            <a:pPr lvl="1" eaLnBrk="1" hangingPunct="1"/>
            <a:r>
              <a:rPr lang="en-US" altLang="en-US" smtClean="0"/>
              <a:t>Include the author, date, and class’s name or function</a:t>
            </a:r>
          </a:p>
          <a:p>
            <a:pPr eaLnBrk="1" hangingPunct="1"/>
            <a:r>
              <a:rPr lang="en-US" altLang="en-US" b="1" smtClean="0"/>
              <a:t>Comment out</a:t>
            </a:r>
            <a:r>
              <a:rPr lang="en-US" altLang="en-US" smtClean="0"/>
              <a:t> a statement</a:t>
            </a:r>
          </a:p>
          <a:p>
            <a:pPr lvl="1" eaLnBrk="1" hangingPunct="1"/>
            <a:r>
              <a:rPr lang="en-US" altLang="en-US" smtClean="0"/>
              <a:t>Turn it into a comment </a:t>
            </a:r>
          </a:p>
          <a:p>
            <a:pPr lvl="1" eaLnBrk="1" hangingPunct="1"/>
            <a:r>
              <a:rPr lang="en-US" altLang="en-US" smtClean="0"/>
              <a:t>The compiler does not translate, and the JVM does not execute its command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Adding Comments to a Java Class</a:t>
            </a:r>
          </a:p>
        </p:txBody>
      </p:sp>
      <p:sp>
        <p:nvSpPr>
          <p:cNvPr id="6656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Java comments</a:t>
            </a:r>
          </a:p>
          <a:p>
            <a:pPr lvl="1" eaLnBrk="1" hangingPunct="1"/>
            <a:r>
              <a:rPr lang="en-US" altLang="en-US" b="1" smtClean="0"/>
              <a:t>Line comments</a:t>
            </a:r>
            <a:r>
              <a:rPr lang="en-US" altLang="en-US" smtClean="0"/>
              <a:t> </a:t>
            </a:r>
          </a:p>
          <a:p>
            <a:pPr lvl="2" eaLnBrk="1" hangingPunct="1"/>
            <a:r>
              <a:rPr lang="en-US" altLang="en-US" smtClean="0"/>
              <a:t>Start with two forward slashes (</a:t>
            </a:r>
            <a:r>
              <a:rPr lang="en-US" altLang="en-US" smtClean="0">
                <a:latin typeface="Courier New" charset="0"/>
                <a:cs typeface="Courier New" charset="0"/>
              </a:rPr>
              <a:t>//</a:t>
            </a:r>
            <a:r>
              <a:rPr lang="en-US" altLang="en-US" smtClean="0"/>
              <a:t>) </a:t>
            </a:r>
          </a:p>
          <a:p>
            <a:pPr lvl="2" eaLnBrk="1" hangingPunct="1"/>
            <a:r>
              <a:rPr lang="en-US" altLang="en-US" smtClean="0"/>
              <a:t>Continue to the end of the current line </a:t>
            </a:r>
          </a:p>
          <a:p>
            <a:pPr lvl="2" eaLnBrk="1" hangingPunct="1"/>
            <a:r>
              <a:rPr lang="en-US" altLang="en-US" smtClean="0"/>
              <a:t>Do not require an ending symbol</a:t>
            </a:r>
          </a:p>
          <a:p>
            <a:pPr lvl="1" eaLnBrk="1" hangingPunct="1"/>
            <a:r>
              <a:rPr lang="en-US" altLang="en-US" b="1" smtClean="0"/>
              <a:t>Block comments</a:t>
            </a:r>
            <a:r>
              <a:rPr lang="en-US" altLang="en-US" smtClean="0"/>
              <a:t> </a:t>
            </a:r>
          </a:p>
          <a:p>
            <a:pPr lvl="2" eaLnBrk="1" hangingPunct="1"/>
            <a:r>
              <a:rPr lang="en-US" altLang="en-US" smtClean="0"/>
              <a:t>Start with a forward slash and an asterisk (</a:t>
            </a:r>
            <a:r>
              <a:rPr lang="en-US" altLang="en-US" smtClean="0">
                <a:latin typeface="Courier New" charset="0"/>
                <a:cs typeface="Courier New" charset="0"/>
              </a:rPr>
              <a:t>/*</a:t>
            </a:r>
            <a:r>
              <a:rPr lang="en-US" altLang="en-US" smtClean="0"/>
              <a:t>)</a:t>
            </a:r>
          </a:p>
          <a:p>
            <a:pPr lvl="2" eaLnBrk="1" hangingPunct="1"/>
            <a:r>
              <a:rPr lang="en-US" altLang="en-US" smtClean="0"/>
              <a:t>End with an asterisk and a forward slash (</a:t>
            </a:r>
            <a:r>
              <a:rPr lang="en-US" altLang="en-US" smtClean="0">
                <a:latin typeface="Courier New" charset="0"/>
                <a:cs typeface="Courier New" charset="0"/>
              </a:rPr>
              <a:t>*/</a:t>
            </a:r>
            <a:r>
              <a:rPr lang="en-US" altLang="en-US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Adding Comments to a Java Class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206991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Types of Java comments</a:t>
            </a:r>
          </a:p>
          <a:p>
            <a:pPr lvl="1" eaLnBrk="1" hangingPunct="1"/>
            <a:r>
              <a:rPr lang="en-US" altLang="en-US" b="1" dirty="0" err="1" smtClean="0"/>
              <a:t>Javadoc</a:t>
            </a:r>
            <a:r>
              <a:rPr lang="en-US" altLang="en-US" dirty="0" smtClean="0"/>
              <a:t> comments </a:t>
            </a:r>
          </a:p>
          <a:p>
            <a:pPr lvl="2" eaLnBrk="1" hangingPunct="1"/>
            <a:r>
              <a:rPr lang="en-US" altLang="en-US" dirty="0" smtClean="0"/>
              <a:t>A special case of block comments</a:t>
            </a:r>
          </a:p>
          <a:p>
            <a:pPr lvl="2" eaLnBrk="1" hangingPunct="1"/>
            <a:r>
              <a:rPr lang="en-US" altLang="en-US" dirty="0" smtClean="0"/>
              <a:t>Begin with a slash and two asterisks (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/**</a:t>
            </a:r>
            <a:r>
              <a:rPr lang="en-US" altLang="en-US" dirty="0" smtClean="0"/>
              <a:t>) </a:t>
            </a:r>
          </a:p>
          <a:p>
            <a:pPr lvl="2" eaLnBrk="1" hangingPunct="1"/>
            <a:r>
              <a:rPr lang="en-US" altLang="en-US" dirty="0" smtClean="0"/>
              <a:t>End with an asterisk and a forward slash (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*/</a:t>
            </a:r>
            <a:r>
              <a:rPr lang="en-US" altLang="en-US" dirty="0" smtClean="0"/>
              <a:t>)</a:t>
            </a:r>
          </a:p>
          <a:p>
            <a:pPr lvl="2" eaLnBrk="1" hangingPunct="1"/>
            <a:r>
              <a:rPr lang="en-US" altLang="en-US" dirty="0" smtClean="0"/>
              <a:t>Use to generate documentation 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pic>
        <p:nvPicPr>
          <p:cNvPr id="4" name="Picture 6" descr="C:\Users\PaulRefurb\Documents\Ch 08-24-14\Books\951 Farrell Java Programming 8e - Alyssa - xxx\02_NEW PDFs and FIGURES\Figures\C8810_ch01\ch01\C8810_f01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3627438"/>
            <a:ext cx="5549900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Comparing Procedural and Object-Oriented Programming Concepts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smtClean="0"/>
              <a:t>Procedural programming </a:t>
            </a:r>
          </a:p>
          <a:p>
            <a:pPr lvl="1" eaLnBrk="1" hangingPunct="1"/>
            <a:r>
              <a:rPr lang="en-US" altLang="en-US" sz="2000" smtClean="0"/>
              <a:t>Sets of operations executed in sequence</a:t>
            </a:r>
          </a:p>
          <a:p>
            <a:pPr lvl="1" eaLnBrk="1" hangingPunct="1"/>
            <a:r>
              <a:rPr lang="en-US" altLang="en-US" sz="2000" b="1" smtClean="0"/>
              <a:t>Variables</a:t>
            </a:r>
          </a:p>
          <a:p>
            <a:pPr lvl="2" eaLnBrk="1" hangingPunct="1"/>
            <a:r>
              <a:rPr lang="en-US" altLang="en-US" smtClean="0"/>
              <a:t>Named computer memory locations that hold values</a:t>
            </a:r>
          </a:p>
          <a:p>
            <a:pPr lvl="1" eaLnBrk="1" hangingPunct="1"/>
            <a:r>
              <a:rPr lang="en-US" altLang="en-US" sz="2000" smtClean="0"/>
              <a:t> </a:t>
            </a:r>
            <a:r>
              <a:rPr lang="en-US" altLang="en-US" sz="2000" b="1" smtClean="0"/>
              <a:t>Procedures</a:t>
            </a:r>
          </a:p>
          <a:p>
            <a:pPr lvl="2" eaLnBrk="1" hangingPunct="1"/>
            <a:r>
              <a:rPr lang="en-US" altLang="en-US" smtClean="0"/>
              <a:t>Individual operations grouped into logical units</a:t>
            </a:r>
          </a:p>
          <a:p>
            <a:pPr eaLnBrk="1" hangingPunct="1"/>
            <a:r>
              <a:rPr lang="en-US" altLang="en-US" sz="2400" smtClean="0"/>
              <a:t> </a:t>
            </a:r>
            <a:r>
              <a:rPr lang="en-US" altLang="en-US" sz="2400" b="1" smtClean="0"/>
              <a:t>Object-oriented programs</a:t>
            </a:r>
            <a:r>
              <a:rPr lang="en-US" altLang="en-US" sz="2400" smtClean="0"/>
              <a:t> </a:t>
            </a:r>
          </a:p>
          <a:p>
            <a:pPr lvl="1" eaLnBrk="1" hangingPunct="1"/>
            <a:r>
              <a:rPr lang="en-US" altLang="en-US" sz="2000" smtClean="0"/>
              <a:t>Create classes</a:t>
            </a:r>
          </a:p>
          <a:p>
            <a:pPr lvl="2" eaLnBrk="1" hangingPunct="1"/>
            <a:r>
              <a:rPr lang="en-US" altLang="en-US" smtClean="0"/>
              <a:t>Blueprints for an object</a:t>
            </a:r>
          </a:p>
          <a:p>
            <a:pPr lvl="1" eaLnBrk="1" hangingPunct="1"/>
            <a:r>
              <a:rPr lang="en-US" altLang="en-US" sz="2000" smtClean="0"/>
              <a:t>Create objects from classes</a:t>
            </a:r>
          </a:p>
          <a:p>
            <a:pPr lvl="1" eaLnBrk="1" hangingPunct="1"/>
            <a:r>
              <a:rPr lang="en-US" altLang="en-US" sz="2000" smtClean="0"/>
              <a:t>Create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Creating a Java Application</a:t>
            </a:r>
            <a:br>
              <a:rPr lang="en-US" altLang="en-US" smtClean="0"/>
            </a:br>
            <a:r>
              <a:rPr lang="en-US" altLang="en-US" smtClean="0"/>
              <a:t>that Produces GUI Output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charset="0"/>
                <a:cs typeface="Courier New" charset="0"/>
              </a:rPr>
              <a:t>JOptionPane</a:t>
            </a:r>
          </a:p>
          <a:p>
            <a:pPr lvl="1" eaLnBrk="1" hangingPunct="1"/>
            <a:r>
              <a:rPr lang="en-US" altLang="en-US" smtClean="0"/>
              <a:t> Produces dialog boxes</a:t>
            </a:r>
          </a:p>
          <a:p>
            <a:pPr eaLnBrk="1" hangingPunct="1"/>
            <a:r>
              <a:rPr lang="en-US" altLang="en-US" b="1" smtClean="0"/>
              <a:t>Dialog box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mtClean="0"/>
              <a:t>A GUI object resembling a window</a:t>
            </a:r>
          </a:p>
          <a:p>
            <a:pPr lvl="1" eaLnBrk="1" hangingPunct="1"/>
            <a:r>
              <a:rPr lang="en-US" altLang="en-US" smtClean="0"/>
              <a:t>Messages placed for display</a:t>
            </a:r>
          </a:p>
          <a:p>
            <a:pPr eaLnBrk="1" hangingPunct="1"/>
            <a:r>
              <a:rPr lang="en-US" altLang="en-US" b="1" smtClean="0">
                <a:latin typeface="Courier New" charset="0"/>
                <a:cs typeface="Courier New" charset="0"/>
              </a:rPr>
              <a:t>import</a:t>
            </a:r>
            <a:r>
              <a:rPr lang="en-US" altLang="en-US" b="1" smtClean="0"/>
              <a:t> statement</a:t>
            </a:r>
          </a:p>
          <a:p>
            <a:pPr lvl="1" eaLnBrk="1" hangingPunct="1"/>
            <a:r>
              <a:rPr lang="en-US" altLang="en-US" smtClean="0"/>
              <a:t>Use to access a built-in Java class</a:t>
            </a:r>
          </a:p>
          <a:p>
            <a:pPr eaLnBrk="1" hangingPunct="1"/>
            <a:r>
              <a:rPr lang="en-US" altLang="en-US" b="1" smtClean="0"/>
              <a:t>Package</a:t>
            </a:r>
          </a:p>
          <a:p>
            <a:pPr lvl="1" eaLnBrk="1" hangingPunct="1"/>
            <a:r>
              <a:rPr lang="en-US" altLang="en-US" smtClean="0"/>
              <a:t>A group of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Creating a Java Application</a:t>
            </a:r>
            <a:br>
              <a:rPr lang="en-US" altLang="en-US" dirty="0" smtClean="0"/>
            </a:br>
            <a:r>
              <a:rPr lang="en-US" altLang="en-US" dirty="0" smtClean="0"/>
              <a:t>that Produces GUI Output</a:t>
            </a:r>
          </a:p>
        </p:txBody>
      </p:sp>
      <p:pic>
        <p:nvPicPr>
          <p:cNvPr id="70661" name="Picture 6" descr="C:\Users\PaulRefurb\Documents\Ch 08-24-14\Books\951 Farrell Java Programming 8e - Alyssa - xxx\02_NEW PDFs and FIGURES\Figures\C8810_ch01\ch01\C8810_f01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514600"/>
            <a:ext cx="6627812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Creating a Java Application</a:t>
            </a:r>
            <a:br>
              <a:rPr lang="en-US" altLang="en-US" dirty="0" smtClean="0"/>
            </a:br>
            <a:r>
              <a:rPr lang="en-US" altLang="en-US" dirty="0" smtClean="0"/>
              <a:t>that Produces GUI Output</a:t>
            </a:r>
          </a:p>
        </p:txBody>
      </p:sp>
      <p:pic>
        <p:nvPicPr>
          <p:cNvPr id="71685" name="Picture 6" descr="C:\Users\PaulRefurb\Documents\Ch 08-24-14\Books\951 Farrell Java Programming 8e - Alyssa - xxx\02_NEW PDFs and FIGURES\Figures\C8810_ch01\ch01\C8810_f01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2584450"/>
            <a:ext cx="3382962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Help</a:t>
            </a:r>
          </a:p>
        </p:txBody>
      </p:sp>
      <p:sp>
        <p:nvSpPr>
          <p:cNvPr id="7270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Java API </a:t>
            </a:r>
          </a:p>
          <a:p>
            <a:pPr lvl="1" eaLnBrk="1" hangingPunct="1"/>
            <a:r>
              <a:rPr lang="en-US" altLang="en-US" smtClean="0"/>
              <a:t>Also called the Java class library</a:t>
            </a:r>
          </a:p>
          <a:p>
            <a:pPr lvl="1" eaLnBrk="1" hangingPunct="1"/>
            <a:r>
              <a:rPr lang="en-US" altLang="en-US" smtClean="0"/>
              <a:t>Provides prewritten information about Java classes</a:t>
            </a:r>
          </a:p>
          <a:p>
            <a:pPr eaLnBrk="1" hangingPunct="1"/>
            <a:r>
              <a:rPr lang="en-US" altLang="en-US" b="1" smtClean="0"/>
              <a:t>FAQs</a:t>
            </a:r>
            <a:r>
              <a:rPr lang="en-US" altLang="en-US" smtClean="0"/>
              <a:t> on the Java Web site</a:t>
            </a:r>
          </a:p>
          <a:p>
            <a:pPr eaLnBrk="1" hangingPunct="1"/>
            <a:r>
              <a:rPr lang="en-US" altLang="en-US" smtClean="0"/>
              <a:t>Java Development Kit (</a:t>
            </a:r>
            <a:r>
              <a:rPr lang="en-US" altLang="en-US" b="1" smtClean="0"/>
              <a:t>JDK</a:t>
            </a:r>
            <a:r>
              <a:rPr lang="en-US" altLang="en-US" smtClean="0"/>
              <a:t>)</a:t>
            </a:r>
          </a:p>
          <a:p>
            <a:pPr lvl="1" eaLnBrk="1" hangingPunct="1"/>
            <a:r>
              <a:rPr lang="en-US" altLang="en-US" smtClean="0"/>
              <a:t>A software development kit (</a:t>
            </a:r>
            <a:r>
              <a:rPr lang="en-US" altLang="en-US" b="1" smtClean="0"/>
              <a:t>SDK</a:t>
            </a:r>
            <a:r>
              <a:rPr lang="en-US" altLang="en-US" smtClean="0"/>
              <a:t>) of programming tools</a:t>
            </a:r>
          </a:p>
          <a:p>
            <a:pPr lvl="1" eaLnBrk="1" hangingPunct="1"/>
            <a:r>
              <a:rPr lang="en-US" altLang="en-US" smtClean="0"/>
              <a:t>Free to download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Don’t Do It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mtClean="0"/>
              <a:t>Don’t forget the file’s name must match the class name</a:t>
            </a:r>
          </a:p>
          <a:p>
            <a:pPr eaLnBrk="1" hangingPunct="1"/>
            <a:r>
              <a:rPr lang="en-US" altLang="en-US" smtClean="0"/>
              <a:t>Don’t confuse these terms:</a:t>
            </a:r>
          </a:p>
          <a:p>
            <a:pPr lvl="1" eaLnBrk="1" hangingPunct="1"/>
            <a:r>
              <a:rPr lang="en-US" altLang="en-US" smtClean="0"/>
              <a:t>Parentheses, braces, brackets, curly braces, square brackets, and angle brackets</a:t>
            </a:r>
          </a:p>
          <a:p>
            <a:pPr eaLnBrk="1" hangingPunct="1"/>
            <a:r>
              <a:rPr lang="en-US" altLang="en-US" smtClean="0"/>
              <a:t>Don’t forget to end a block comment</a:t>
            </a:r>
          </a:p>
          <a:p>
            <a:pPr eaLnBrk="1" hangingPunct="1"/>
            <a:r>
              <a:rPr lang="en-US" altLang="en-US" smtClean="0"/>
              <a:t>Don’t forget that Java is case sensitive</a:t>
            </a:r>
          </a:p>
          <a:p>
            <a:pPr eaLnBrk="1" hangingPunct="1"/>
            <a:r>
              <a:rPr lang="en-US" altLang="en-US" smtClean="0"/>
              <a:t>Don’t forget to end every statement with a semicolon</a:t>
            </a:r>
          </a:p>
          <a:p>
            <a:pPr lvl="1" eaLnBrk="1" hangingPunct="1"/>
            <a:r>
              <a:rPr lang="en-US" altLang="en-US" smtClean="0"/>
              <a:t>Do not end class or method headers with a semicolon</a:t>
            </a:r>
          </a:p>
          <a:p>
            <a:pPr eaLnBrk="1" hangingPunct="1"/>
            <a:r>
              <a:rPr lang="en-US" altLang="en-US" smtClean="0"/>
              <a:t>Don’t forgot to recompile when making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7577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/>
              <a:t>Computer program </a:t>
            </a:r>
          </a:p>
          <a:p>
            <a:pPr lvl="1" eaLnBrk="1" hangingPunct="1"/>
            <a:r>
              <a:rPr lang="en-US" altLang="en-US" smtClean="0"/>
              <a:t>A set of instructions that tells a computer what to do</a:t>
            </a:r>
          </a:p>
          <a:p>
            <a:pPr eaLnBrk="1" hangingPunct="1"/>
            <a:r>
              <a:rPr lang="en-US" altLang="en-US" smtClean="0"/>
              <a:t>Object-oriented programs </a:t>
            </a:r>
          </a:p>
          <a:p>
            <a:pPr lvl="1" eaLnBrk="1" hangingPunct="1"/>
            <a:r>
              <a:rPr lang="en-US" altLang="en-US" smtClean="0"/>
              <a:t>Classes</a:t>
            </a:r>
          </a:p>
          <a:p>
            <a:pPr lvl="1" eaLnBrk="1" hangingPunct="1"/>
            <a:r>
              <a:rPr lang="en-US" altLang="en-US" smtClean="0"/>
              <a:t>Objects </a:t>
            </a:r>
          </a:p>
          <a:p>
            <a:pPr lvl="1" eaLnBrk="1" hangingPunct="1"/>
            <a:r>
              <a:rPr lang="en-US" altLang="en-US" smtClean="0"/>
              <a:t>Applications</a:t>
            </a:r>
          </a:p>
          <a:p>
            <a:pPr eaLnBrk="1" hangingPunct="1"/>
            <a:r>
              <a:rPr lang="en-US" altLang="en-US" smtClean="0"/>
              <a:t>Java Virtual Machine (JVM)</a:t>
            </a:r>
          </a:p>
          <a:p>
            <a:pPr lvl="1" eaLnBrk="1" hangingPunct="1"/>
            <a:r>
              <a:rPr lang="en-US" altLang="en-US" smtClean="0"/>
              <a:t>A standardized hypothetical computer</a:t>
            </a:r>
          </a:p>
          <a:p>
            <a:pPr eaLnBrk="1" hangingPunct="1"/>
            <a:r>
              <a:rPr lang="en-US" altLang="en-US" smtClean="0"/>
              <a:t>Everything in a Java program must be part of a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Access specifier</a:t>
            </a:r>
          </a:p>
          <a:p>
            <a:pPr lvl="1" eaLnBrk="1" hangingPunct="1"/>
            <a:r>
              <a:rPr lang="en-US" altLang="en-US" smtClean="0"/>
              <a:t>A word that defines circumstances under which a class can be accessed</a:t>
            </a:r>
          </a:p>
          <a:p>
            <a:pPr eaLnBrk="1" hangingPunct="1"/>
            <a:r>
              <a:rPr lang="en-US" altLang="en-US" smtClean="0"/>
              <a:t>All Java applications must have a method named </a:t>
            </a:r>
            <a:r>
              <a:rPr lang="en-US" altLang="en-US" smtClean="0">
                <a:latin typeface="Courier New" charset="0"/>
                <a:cs typeface="Courier New" charset="0"/>
              </a:rPr>
              <a:t>main()</a:t>
            </a:r>
          </a:p>
          <a:p>
            <a:pPr eaLnBrk="1" hangingPunct="1"/>
            <a:r>
              <a:rPr lang="en-US" altLang="en-US" smtClean="0"/>
              <a:t>Program comments 	</a:t>
            </a:r>
          </a:p>
          <a:p>
            <a:pPr lvl="1" eaLnBrk="1" hangingPunct="1"/>
            <a:r>
              <a:rPr lang="en-US" altLang="en-US" smtClean="0"/>
              <a:t>Nonexecuting statements </a:t>
            </a:r>
          </a:p>
          <a:p>
            <a:pPr lvl="1" eaLnBrk="1" hangingPunct="1"/>
            <a:r>
              <a:rPr lang="en-US" altLang="en-US" smtClean="0"/>
              <a:t>Add to a file for documentation</a:t>
            </a:r>
          </a:p>
          <a:p>
            <a:pPr eaLnBrk="1" hangingPunct="1"/>
            <a:r>
              <a:rPr lang="en-US" altLang="en-US" smtClean="0">
                <a:latin typeface="Courier New" charset="0"/>
                <a:cs typeface="Courier New" charset="0"/>
              </a:rPr>
              <a:t>javac</a:t>
            </a:r>
          </a:p>
          <a:p>
            <a:pPr lvl="1" eaLnBrk="1" hangingPunct="1"/>
            <a:r>
              <a:rPr lang="en-US" altLang="en-US" smtClean="0"/>
              <a:t>A compile command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charset="0"/>
                <a:cs typeface="Courier New" charset="0"/>
              </a:rPr>
              <a:t>java</a:t>
            </a:r>
          </a:p>
          <a:p>
            <a:pPr lvl="1" eaLnBrk="1" hangingPunct="1"/>
            <a:r>
              <a:rPr lang="en-US" altLang="en-US" smtClean="0"/>
              <a:t>An execute command</a:t>
            </a:r>
          </a:p>
          <a:p>
            <a:pPr eaLnBrk="1" hangingPunct="1"/>
            <a:r>
              <a:rPr lang="en-US" altLang="en-US" smtClean="0">
                <a:latin typeface="Courier New" charset="0"/>
                <a:cs typeface="Courier New" charset="0"/>
              </a:rPr>
              <a:t>JOptionPane</a:t>
            </a:r>
          </a:p>
          <a:p>
            <a:pPr lvl="1" eaLnBrk="1" hangingPunct="1"/>
            <a:r>
              <a:rPr lang="en-US" altLang="en-US" smtClean="0"/>
              <a:t>A GUI</a:t>
            </a:r>
          </a:p>
          <a:p>
            <a:pPr lvl="1" eaLnBrk="1" hangingPunct="1"/>
            <a:r>
              <a:rPr lang="en-US" altLang="en-US" smtClean="0"/>
              <a:t>Provides methods for creating dialogs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Comparing Procedural and Object-Oriented Programming Concepts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8768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Object-oriented programming is used most frequently for two major types of applications</a:t>
            </a:r>
          </a:p>
          <a:p>
            <a:pPr lvl="1" eaLnBrk="1" hangingPunct="1"/>
            <a:r>
              <a:rPr lang="en-US" altLang="en-US" sz="2000" b="1" dirty="0" smtClean="0"/>
              <a:t>Computer simulations</a:t>
            </a:r>
          </a:p>
          <a:p>
            <a:pPr lvl="1" eaLnBrk="1" hangingPunct="1"/>
            <a:r>
              <a:rPr lang="en-US" altLang="en-US" sz="2000" b="1" dirty="0" smtClean="0"/>
              <a:t>Graphical user interfaces (GUIs)</a:t>
            </a:r>
          </a:p>
          <a:p>
            <a:pPr lvl="2" eaLnBrk="1" hangingPunct="1"/>
            <a:r>
              <a:rPr lang="en-US" altLang="en-US" dirty="0" smtClean="0"/>
              <a:t>Not all object-oriented programs are written to use a GUI</a:t>
            </a:r>
          </a:p>
          <a:p>
            <a:pPr eaLnBrk="1" hangingPunct="1"/>
            <a:r>
              <a:rPr lang="en-US" altLang="en-US" sz="2400" dirty="0" smtClean="0"/>
              <a:t>Object-oriented programming differs from traditional procedural programming</a:t>
            </a:r>
          </a:p>
          <a:p>
            <a:pPr lvl="2" eaLnBrk="1" hangingPunct="1"/>
            <a:r>
              <a:rPr lang="en-US" altLang="en-US" dirty="0" smtClean="0"/>
              <a:t>Polymorphism</a:t>
            </a:r>
          </a:p>
          <a:p>
            <a:pPr lvl="2" eaLnBrk="1" hangingPunct="1"/>
            <a:r>
              <a:rPr lang="en-US" altLang="en-US" dirty="0" smtClean="0"/>
              <a:t>Inheritance</a:t>
            </a:r>
          </a:p>
          <a:p>
            <a:pPr lvl="2" eaLnBrk="1" hangingPunct="1"/>
            <a:r>
              <a:rPr lang="en-US" altLang="en-US" dirty="0" smtClean="0"/>
              <a:t>Encapsulation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Understanding Classes and Objects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/>
              <a:t>Class</a:t>
            </a:r>
            <a:r>
              <a:rPr lang="en-US" dirty="0" smtClean="0"/>
              <a:t> </a:t>
            </a:r>
          </a:p>
          <a:p>
            <a:pPr lvl="1" eaLnBrk="1" hangingPunct="1">
              <a:defRPr/>
            </a:pPr>
            <a:r>
              <a:rPr lang="en-US" dirty="0" smtClean="0"/>
              <a:t>Describes objects with common properties</a:t>
            </a:r>
          </a:p>
          <a:p>
            <a:pPr lvl="1" eaLnBrk="1" hangingPunct="1">
              <a:defRPr/>
            </a:pPr>
            <a:r>
              <a:rPr lang="en-US" dirty="0" smtClean="0"/>
              <a:t>A definition</a:t>
            </a:r>
          </a:p>
          <a:p>
            <a:pPr lvl="1" eaLnBrk="1" hangingPunct="1">
              <a:defRPr/>
            </a:pPr>
            <a:r>
              <a:rPr lang="en-US" dirty="0" smtClean="0"/>
              <a:t>An instance</a:t>
            </a:r>
          </a:p>
          <a:p>
            <a:pPr eaLnBrk="1" hangingPunct="1">
              <a:defRPr/>
            </a:pPr>
            <a:r>
              <a:rPr lang="en-US" b="1" dirty="0" smtClean="0"/>
              <a:t>Attributes</a:t>
            </a:r>
          </a:p>
          <a:p>
            <a:pPr lvl="1" eaLnBrk="1" hangingPunct="1">
              <a:defRPr/>
            </a:pPr>
            <a:r>
              <a:rPr lang="en-US" dirty="0" smtClean="0"/>
              <a:t>Characteristics that define an object</a:t>
            </a:r>
          </a:p>
          <a:p>
            <a:pPr lvl="1" eaLnBrk="1" hangingPunct="1">
              <a:defRPr/>
            </a:pPr>
            <a:r>
              <a:rPr lang="en-US" dirty="0" smtClean="0"/>
              <a:t>Differentiate objects of the same class</a:t>
            </a:r>
          </a:p>
          <a:p>
            <a:pPr lvl="1" eaLnBrk="1" hangingPunct="1">
              <a:defRPr/>
            </a:pPr>
            <a:r>
              <a:rPr lang="en-US" dirty="0" smtClean="0"/>
              <a:t>The value of attributes is an object’s </a:t>
            </a:r>
            <a:r>
              <a:rPr lang="en-US" b="1" dirty="0" smtClean="0"/>
              <a:t>state</a:t>
            </a:r>
          </a:p>
          <a:p>
            <a:pPr eaLnBrk="1" hangingPunct="1">
              <a:defRPr/>
            </a:pPr>
            <a:r>
              <a:rPr lang="en-US" b="1" dirty="0" smtClean="0"/>
              <a:t>Objects</a:t>
            </a:r>
          </a:p>
          <a:p>
            <a:pPr lvl="1" eaLnBrk="1" hangingPunct="1">
              <a:defRPr/>
            </a:pPr>
            <a:r>
              <a:rPr lang="en-US" dirty="0" smtClean="0"/>
              <a:t>Specific, concrete </a:t>
            </a:r>
            <a:r>
              <a:rPr lang="en-US" b="1" dirty="0" smtClean="0"/>
              <a:t>instances</a:t>
            </a:r>
            <a:r>
              <a:rPr lang="en-US" dirty="0" smtClean="0"/>
              <a:t> of a class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2"/>
                </a:solidFill>
              </a:rPr>
              <a:t>Understanding Classes</a:t>
            </a:r>
            <a:r>
              <a:rPr lang="en-US" altLang="en-US" dirty="0" smtClean="0"/>
              <a:t> and</a:t>
            </a:r>
            <a:r>
              <a:rPr lang="en-US" altLang="en-US" dirty="0" smtClean="0">
                <a:solidFill>
                  <a:schemeClr val="bg2"/>
                </a:solidFill>
              </a:rPr>
              <a:t> Objects</a:t>
            </a:r>
          </a:p>
        </p:txBody>
      </p:sp>
      <p:pic>
        <p:nvPicPr>
          <p:cNvPr id="33797" name="Picture 6" descr="C:\Users\PaulRefurb\Documents\Ch 08-24-14\Books\951 Farrell Java Programming 8e - Alyssa - xxx\02_NEW PDFs and FIGURES\Figures\C8810_ch01\ch01\C8810_f01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751013"/>
            <a:ext cx="7134225" cy="411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Understanding Methods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Method </a:t>
            </a:r>
          </a:p>
          <a:p>
            <a:pPr lvl="1" eaLnBrk="1" hangingPunct="1"/>
            <a:r>
              <a:rPr lang="en-US" altLang="en-US" dirty="0" smtClean="0"/>
              <a:t>A self-contained block of program code that carries out an action</a:t>
            </a:r>
          </a:p>
          <a:p>
            <a:pPr lvl="1" eaLnBrk="1" hangingPunct="1"/>
            <a:r>
              <a:rPr lang="en-US" altLang="en-US" dirty="0" smtClean="0"/>
              <a:t>Similar to a procedure</a:t>
            </a:r>
          </a:p>
          <a:p>
            <a:r>
              <a:rPr lang="en-US" altLang="en-US" dirty="0" smtClean="0"/>
              <a:t>What could be the possible methods of a Dog class (see the figure on the previous slide)?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871472"/>
          </a:xfrm>
        </p:spPr>
        <p:txBody>
          <a:bodyPr>
            <a:normAutofit fontScale="92500"/>
          </a:bodyPr>
          <a:lstStyle/>
          <a:p>
            <a:r>
              <a:rPr lang="en-US" altLang="en-US" b="1" dirty="0" smtClean="0"/>
              <a:t>Encapsulation </a:t>
            </a:r>
          </a:p>
          <a:p>
            <a:pPr lvl="1"/>
            <a:r>
              <a:rPr lang="en-US" altLang="en-US" dirty="0" smtClean="0"/>
              <a:t>Conceals internal values and methods from outside sources</a:t>
            </a:r>
          </a:p>
          <a:p>
            <a:pPr lvl="1"/>
            <a:r>
              <a:rPr lang="en-US" altLang="en-US" dirty="0" smtClean="0"/>
              <a:t>Provides security </a:t>
            </a:r>
          </a:p>
          <a:p>
            <a:pPr lvl="1"/>
            <a:r>
              <a:rPr lang="en-US" altLang="en-US" dirty="0" smtClean="0"/>
              <a:t>Keeps data and methods safe from inadvertent changes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Encapsulation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629025"/>
            <a:ext cx="476893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8/10/20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Hunter_140</Template>
  <TotalTime>224</TotalTime>
  <Words>1725</Words>
  <Application>Microsoft Office PowerPoint</Application>
  <PresentationFormat>On-screen Show (4:3)</PresentationFormat>
  <Paragraphs>353</Paragraphs>
  <Slides>47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Concourse</vt:lpstr>
      <vt:lpstr>Object Oriented Programming with Java</vt:lpstr>
      <vt:lpstr>Programming Terminology</vt:lpstr>
      <vt:lpstr>Programming Terminology</vt:lpstr>
      <vt:lpstr>Comparing Procedural and Object-Oriented Programming Concepts</vt:lpstr>
      <vt:lpstr>Comparing Procedural and Object-Oriented Programming Concepts</vt:lpstr>
      <vt:lpstr>Understanding Classes and Objects</vt:lpstr>
      <vt:lpstr>Understanding Classes and Objects</vt:lpstr>
      <vt:lpstr>Understanding Methods</vt:lpstr>
      <vt:lpstr>Understanding Encapsulation</vt:lpstr>
      <vt:lpstr>Understanding Inheritance</vt:lpstr>
      <vt:lpstr>Understanding Polymorphism</vt:lpstr>
      <vt:lpstr>Features of the Java Programming Language</vt:lpstr>
      <vt:lpstr>Features of the Java Programming Language</vt:lpstr>
      <vt:lpstr>Features of the Java Programming Language</vt:lpstr>
      <vt:lpstr>Features of the Java Programming Language</vt:lpstr>
      <vt:lpstr>Java Program Types</vt:lpstr>
      <vt:lpstr>Analyzing a Java Application that Produces Console Output</vt:lpstr>
      <vt:lpstr>Understanding the Statement that Produces the Output</vt:lpstr>
      <vt:lpstr>Understanding the Statement that Produces the Output</vt:lpstr>
      <vt:lpstr>Understanding the First Class </vt:lpstr>
      <vt:lpstr>Understanding the First Class</vt:lpstr>
      <vt:lpstr>Understanding the First Class</vt:lpstr>
      <vt:lpstr>Understanding the First Class</vt:lpstr>
      <vt:lpstr>Understanding the First Class</vt:lpstr>
      <vt:lpstr>Indent Style</vt:lpstr>
      <vt:lpstr>Understanding the main() Method</vt:lpstr>
      <vt:lpstr>Understanding the main() Method</vt:lpstr>
      <vt:lpstr>Understanding the main() Method</vt:lpstr>
      <vt:lpstr>Saving a Java Class</vt:lpstr>
      <vt:lpstr>Your First Application</vt:lpstr>
      <vt:lpstr>Compiling a Java Class and Correcting Syntax Errors</vt:lpstr>
      <vt:lpstr>Compiling a Java Class and Correcting Syntax Errors</vt:lpstr>
      <vt:lpstr>Correcting Syntax Errors</vt:lpstr>
      <vt:lpstr>Running a Java Application and Correcting Logical Errors</vt:lpstr>
      <vt:lpstr>Exercise</vt:lpstr>
      <vt:lpstr>Correcting Logical Errors</vt:lpstr>
      <vt:lpstr>Adding Comments to a Java Class</vt:lpstr>
      <vt:lpstr>Adding Comments to a Java Class</vt:lpstr>
      <vt:lpstr>Adding Comments to a Java Class</vt:lpstr>
      <vt:lpstr>Creating a Java Application that Produces GUI Output</vt:lpstr>
      <vt:lpstr>Creating a Java Application that Produces GUI Output</vt:lpstr>
      <vt:lpstr>Creating a Java Application that Produces GUI Output</vt:lpstr>
      <vt:lpstr>Finding Help</vt:lpstr>
      <vt:lpstr>Don’t Do It</vt:lpstr>
      <vt:lpstr>Summary</vt:lpstr>
      <vt:lpstr>Summary</vt:lpstr>
      <vt:lpstr>Summary</vt:lpstr>
    </vt:vector>
  </TitlesOfParts>
  <Company>F. Hoffmann-La Roche,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Creating  Java Programs</dc:title>
  <dc:creator>Baduk, Katerina {DOPA~Boston Dia}</dc:creator>
  <cp:lastModifiedBy>George McRedmond</cp:lastModifiedBy>
  <cp:revision>92</cp:revision>
  <dcterms:created xsi:type="dcterms:W3CDTF">2016-08-09T14:33:56Z</dcterms:created>
  <dcterms:modified xsi:type="dcterms:W3CDTF">2017-06-27T19:43:03Z</dcterms:modified>
</cp:coreProperties>
</file>