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11" r:id="rId2"/>
    <p:sldId id="260" r:id="rId3"/>
    <p:sldId id="262" r:id="rId4"/>
    <p:sldId id="263" r:id="rId5"/>
    <p:sldId id="265" r:id="rId6"/>
    <p:sldId id="266" r:id="rId7"/>
    <p:sldId id="267" r:id="rId8"/>
    <p:sldId id="268" r:id="rId9"/>
    <p:sldId id="269" r:id="rId10"/>
    <p:sldId id="271" r:id="rId11"/>
    <p:sldId id="272" r:id="rId12"/>
    <p:sldId id="273" r:id="rId13"/>
    <p:sldId id="274" r:id="rId14"/>
    <p:sldId id="275" r:id="rId15"/>
    <p:sldId id="278" r:id="rId16"/>
    <p:sldId id="280" r:id="rId17"/>
    <p:sldId id="281" r:id="rId18"/>
    <p:sldId id="283" r:id="rId19"/>
    <p:sldId id="284" r:id="rId20"/>
    <p:sldId id="312" r:id="rId21"/>
    <p:sldId id="285" r:id="rId22"/>
    <p:sldId id="286" r:id="rId23"/>
    <p:sldId id="287" r:id="rId24"/>
    <p:sldId id="290" r:id="rId25"/>
    <p:sldId id="292" r:id="rId26"/>
    <p:sldId id="293" r:id="rId27"/>
    <p:sldId id="294" r:id="rId28"/>
    <p:sldId id="295" r:id="rId29"/>
    <p:sldId id="296" r:id="rId30"/>
    <p:sldId id="297" r:id="rId31"/>
    <p:sldId id="298" r:id="rId32"/>
    <p:sldId id="299" r:id="rId33"/>
    <p:sldId id="300" r:id="rId34"/>
    <p:sldId id="314" r:id="rId35"/>
    <p:sldId id="301" r:id="rId36"/>
    <p:sldId id="302" r:id="rId37"/>
    <p:sldId id="303" r:id="rId38"/>
    <p:sldId id="304" r:id="rId39"/>
    <p:sldId id="305" r:id="rId40"/>
    <p:sldId id="307" r:id="rId41"/>
    <p:sldId id="309" r:id="rId42"/>
    <p:sldId id="310" r:id="rId43"/>
    <p:sldId id="313" r:id="rId44"/>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Objects="1">
      <p:cViewPr varScale="1">
        <p:scale>
          <a:sx n="87" d="100"/>
          <a:sy n="87" d="100"/>
        </p:scale>
        <p:origin x="-1470" y="-78"/>
      </p:cViewPr>
      <p:guideLst>
        <p:guide orient="horz" pos="2160"/>
        <p:guide pos="2880"/>
      </p:guideLst>
    </p:cSldViewPr>
  </p:slideViewPr>
  <p:notesTextViewPr>
    <p:cViewPr>
      <p:scale>
        <a:sx n="1" d="1"/>
        <a:sy n="1" d="1"/>
      </p:scale>
      <p:origin x="0" y="0"/>
    </p:cViewPr>
  </p:notesTextViewPr>
  <p:sorterViewPr>
    <p:cViewPr>
      <p:scale>
        <a:sx n="66" d="100"/>
        <a:sy n="66" d="100"/>
      </p:scale>
      <p:origin x="0" y="5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0B14F-C544-444C-977C-E452C87BAA02}" type="datetimeFigureOut">
              <a:rPr lang="en-US" smtClean="0"/>
              <a:pPr/>
              <a:t>9/8/2016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8488A3-1A03-4AFB-A310-76830DA88267}" type="slidenum">
              <a:rPr lang="en-US" smtClean="0"/>
              <a:pPr/>
              <a:t>‹#›</a:t>
            </a:fld>
            <a:endParaRPr lang="en-US"/>
          </a:p>
        </p:txBody>
      </p:sp>
    </p:spTree>
    <p:extLst>
      <p:ext uri="{BB962C8B-B14F-4D97-AF65-F5344CB8AC3E}">
        <p14:creationId xmlns:p14="http://schemas.microsoft.com/office/powerpoint/2010/main" xmlns="" val="245854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7A8D5B1-E132-426E-A418-D9972E3377D9}"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ECE2653-BE20-49BF-834E-DC54404066C5}"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C83CEAB-6825-4EAF-9293-713DA0891C13}"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4606C5A-2B41-4D88-8E90-39E82D380EE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693065EA-A8F7-454B-A1F0-61E642EED413}"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2FFF313-5AC5-4EC6-9463-509B33FB4AAE}"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0ED0F97-9C1B-488D-B571-220DD136F60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0E822BC-DB91-4D10-8DF2-499DB09F32C1}"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F28F954-6348-4AFF-9F27-9A4F2349D41F}"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5B15C8E-7ABB-44E3-8D52-D0EC0141E775}"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44D8DF3-1CB0-4AFB-A46E-D3A1A4A5C670}"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AFFC3EF-CFAE-452A-B24A-545F711374BB}"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14DEC7E-0779-4232-908D-E13C52C6286F}"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3F06E79-F0EA-4FB8-B482-1D20CCD2DEC0}"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87D98A3-B6B9-459A-A5FA-899D6BD3098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49AE09A-4046-4EF1-9E25-8CBDA7F778F2}"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1612964-3E52-40E5-92B8-177B64E5A5E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B36EF39-5307-497F-A286-0AA93E938FE8}"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2955241-EAB3-4AF8-B87D-FC2FCB027674}"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22BC4D1-9693-49CE-AC45-1B03CE37A781}"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383C8B6-835C-4D3C-9C74-02DFB0DDCC9C}"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4BC2A93-5D52-4072-8D4D-6E2495EED4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E6B0BA6-4A0B-4EEB-AEF0-D76B39F73AFC}"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51D39DF0-81E7-41F8-98C6-34F9B68D0180}"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D25B071-79CC-41C1-9E4F-76B1D4F0BA34}"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8CEAF20-646C-41CC-A0AB-BF00EFA469EB}"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7CD006A-A6F9-475E-99D1-800F83348117}"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37D2A29-D555-4927-B36D-44B1E3AF50D8}"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E77D422-D720-45D0-8286-A0FFDC54D67C}" type="slidenum">
              <a:rPr lang="en-US" smtClean="0"/>
              <a:pPr>
                <a:defRPr/>
              </a:pPr>
              <a:t>40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7FB1D-76B0-4810-A38F-E1530E05EFE4}" type="slidenum">
              <a:rPr lang="en-US" altLang="en-US" smtClean="0">
                <a:latin typeface="Times New Roman" pitchFamily="18" charset="0"/>
              </a:rPr>
              <a:pPr eaLnBrk="1" hangingPunct="1"/>
              <a:t>41</a:t>
            </a:fld>
            <a:endParaRPr lang="en-US" altLang="en-US" smtClean="0">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C975EA-1BC0-46DC-82C9-D2641C06D835}" type="slidenum">
              <a:rPr lang="en-US" altLang="en-US" smtClean="0">
                <a:latin typeface="Times New Roman" pitchFamily="18" charset="0"/>
              </a:rPr>
              <a:pPr eaLnBrk="1" hangingPunct="1"/>
              <a:t>42</a:t>
            </a:fld>
            <a:endParaRPr lang="en-US" altLang="en-US"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D952509-89E4-400A-A5A2-A73231E5C165}"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7B2B7E3-C592-42A4-A2B9-6F1A2771367C}"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4A0C597-49A0-454A-BE79-63F8B74B90D9}"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3B1D7DA-654D-4F0C-A7EA-9B72AFF007D0}"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947D7F3-278E-4BF1-A085-F6DC28CB4D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A8273A7-71E8-414B-8C4A-2732AE414A7D}"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8B828756-B732-4B9A-9A01-5F670EE24815}" type="datetime1">
              <a:rPr lang="en-US" smtClean="0"/>
              <a:pPr/>
              <a:t>9/8/2016</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Java Programming, Eighth Edition</a:t>
            </a: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ED4D30A5-FC39-421C-9660-BF640864B7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EB313610-A7B7-4153-9CEE-BF76795D0732}" type="datetime1">
              <a:rPr lang="en-US" smtClean="0"/>
              <a:pPr/>
              <a:t>9/8/2016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C55D301B-3844-4D68-9A44-EECF71A27937}" type="datetime1">
              <a:rPr lang="en-US" smtClean="0"/>
              <a:pPr/>
              <a:t>9/8/2016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r>
              <a:rPr lang="en-US" smtClean="0"/>
              <a:t>Java Programming, Eighth Edition</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fld id="{ED4D30A5-FC39-421C-9660-BF640864B71B}" type="slidenum">
              <a:rPr lang="en-US" smtClean="0"/>
              <a:pPr/>
              <a:t>‹#›</a:t>
            </a:fld>
            <a:endParaRPr lang="en-US"/>
          </a:p>
        </p:txBody>
      </p:sp>
    </p:spTree>
    <p:extLst>
      <p:ext uri="{BB962C8B-B14F-4D97-AF65-F5344CB8AC3E}">
        <p14:creationId xmlns:p14="http://schemas.microsoft.com/office/powerpoint/2010/main" xmlns="" val="107306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E62521B-D571-4133-9750-ABFD773B7745}" type="datetime1">
              <a:rPr lang="en-US" smtClean="0"/>
              <a:pPr/>
              <a:t>9/8/2016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677F9662-A6FC-4BE1-8E01-1CF8A44EDFCC}" type="datetime1">
              <a:rPr lang="en-US" smtClean="0"/>
              <a:pPr/>
              <a:t>9/8/2016</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5305C4F3-0B2F-4294-A637-FC3B4D2AFA35}" type="datetime1">
              <a:rPr lang="en-US" smtClean="0"/>
              <a:pPr/>
              <a:t>9/8/2016</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fld id="{A013F452-77FC-41B3-A6B5-36F425F75A6D}" type="datetime1">
              <a:rPr lang="en-US" smtClean="0"/>
              <a:pPr/>
              <a:t>9/8/2016</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A83A881B-8F51-4275-8F99-191B5EA46881}" type="datetime1">
              <a:rPr lang="en-US" smtClean="0"/>
              <a:pPr/>
              <a:t>9/8/2016</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fld id="{79648916-3630-4DEF-AC02-16903AC07B6F}" type="datetime1">
              <a:rPr lang="en-US" smtClean="0"/>
              <a:pPr/>
              <a:t>9/8/2016</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DFAC28F8-DC59-4172-B7E9-64A88F973CC1}" type="datetime1">
              <a:rPr lang="en-US" smtClean="0"/>
              <a:pPr/>
              <a:t>9/8/2016</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ED4D30A5-FC39-421C-9660-BF640864B7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FCDEEE95-90DA-4889-9096-19B8D8683F3A}" type="datetime1">
              <a:rPr lang="en-US" smtClean="0"/>
              <a:pPr/>
              <a:t>9/8/2016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ED4D30A5-FC39-421C-9660-BF640864B71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074615" y="6055462"/>
            <a:ext cx="736600" cy="552450"/>
          </a:xfrm>
          <a:prstGeom prst="rect">
            <a:avLst/>
          </a:prstGeom>
        </p:spPr>
      </p:pic>
      <p:sp>
        <p:nvSpPr>
          <p:cNvPr id="4" name="TextBox 3"/>
          <p:cNvSpPr txBox="1"/>
          <p:nvPr/>
        </p:nvSpPr>
        <p:spPr>
          <a:xfrm>
            <a:off x="5648915" y="6441234"/>
            <a:ext cx="2438400" cy="261610"/>
          </a:xfrm>
          <a:prstGeom prst="rect">
            <a:avLst/>
          </a:prstGeom>
          <a:noFill/>
        </p:spPr>
        <p:txBody>
          <a:bodyPr wrap="square" rtlCol="0">
            <a:spAutoFit/>
          </a:bodyPr>
          <a:lstStyle/>
          <a:p>
            <a:pPr algn="r"/>
            <a:r>
              <a:rPr lang="en-US" sz="1100" dirty="0" smtClean="0"/>
              <a:t>Java Programming: 8</a:t>
            </a:r>
            <a:r>
              <a:rPr lang="en-US" sz="1100" baseline="30000" dirty="0" smtClean="0"/>
              <a:t>th</a:t>
            </a:r>
            <a:r>
              <a:rPr lang="en-US" sz="1100" dirty="0" smtClean="0"/>
              <a:t> Edition</a:t>
            </a:r>
            <a:endParaRPr lang="en-US"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with Java</a:t>
            </a:r>
            <a:endParaRPr lang="en-US" dirty="0"/>
          </a:p>
        </p:txBody>
      </p:sp>
      <p:sp>
        <p:nvSpPr>
          <p:cNvPr id="3" name="Subtitle 2"/>
          <p:cNvSpPr>
            <a:spLocks noGrp="1"/>
          </p:cNvSpPr>
          <p:nvPr>
            <p:ph type="subTitle" idx="1"/>
          </p:nvPr>
        </p:nvSpPr>
        <p:spPr/>
        <p:txBody>
          <a:bodyPr/>
          <a:lstStyle/>
          <a:p>
            <a:r>
              <a:rPr lang="en-US" dirty="0" smtClean="0"/>
              <a:t>Day 10</a:t>
            </a:r>
            <a:endParaRPr lang="en-US" dirty="0"/>
          </a:p>
        </p:txBody>
      </p:sp>
    </p:spTree>
    <p:extLst>
      <p:ext uri="{BB962C8B-B14F-4D97-AF65-F5344CB8AC3E}">
        <p14:creationId xmlns:p14="http://schemas.microsoft.com/office/powerpoint/2010/main" xmlns="" val="46118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fontScale="90000"/>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a:t>
            </a:r>
            <a:endParaRPr lang="en-US" dirty="0" smtClean="0"/>
          </a:p>
        </p:txBody>
      </p:sp>
      <p:sp>
        <p:nvSpPr>
          <p:cNvPr id="40963" name="Rectangle 3"/>
          <p:cNvSpPr>
            <a:spLocks noGrp="1" noChangeArrowheads="1"/>
          </p:cNvSpPr>
          <p:nvPr>
            <p:ph idx="1"/>
          </p:nvPr>
        </p:nvSpPr>
        <p:spPr/>
        <p:txBody>
          <a:bodyPr/>
          <a:lstStyle/>
          <a:p>
            <a:pPr eaLnBrk="1" hangingPunct="1"/>
            <a:r>
              <a:rPr lang="en-US" altLang="en-US" smtClean="0"/>
              <a:t>A </a:t>
            </a:r>
            <a:r>
              <a:rPr lang="en-US" altLang="en-US" smtClean="0">
                <a:latin typeface="Courier New" pitchFamily="49" charset="0"/>
                <a:cs typeface="Courier New" pitchFamily="49" charset="0"/>
              </a:rPr>
              <a:t>catch</a:t>
            </a:r>
            <a:r>
              <a:rPr lang="en-US" altLang="en-US" smtClean="0"/>
              <a:t> block includes:</a:t>
            </a:r>
          </a:p>
          <a:p>
            <a:pPr lvl="1" eaLnBrk="1" hangingPunct="1"/>
            <a:r>
              <a:rPr lang="en-US" altLang="en-US" smtClean="0"/>
              <a:t>The keyword </a:t>
            </a:r>
            <a:r>
              <a:rPr lang="en-US" altLang="en-US" smtClean="0">
                <a:latin typeface="Courier New" pitchFamily="49" charset="0"/>
                <a:cs typeface="Courier New" pitchFamily="49" charset="0"/>
              </a:rPr>
              <a:t>catch</a:t>
            </a:r>
          </a:p>
          <a:p>
            <a:pPr lvl="1" eaLnBrk="1" hangingPunct="1"/>
            <a:r>
              <a:rPr lang="en-US" altLang="en-US" smtClean="0"/>
              <a:t>Opening and closing parentheses</a:t>
            </a:r>
          </a:p>
          <a:p>
            <a:pPr lvl="2" eaLnBrk="1" hangingPunct="1"/>
            <a:r>
              <a:rPr lang="en-US" altLang="en-US" smtClean="0"/>
              <a:t>An </a:t>
            </a:r>
            <a:r>
              <a:rPr lang="en-US" altLang="en-US" smtClean="0">
                <a:latin typeface="Courier New" pitchFamily="49" charset="0"/>
                <a:cs typeface="Courier New" pitchFamily="49" charset="0"/>
              </a:rPr>
              <a:t>Exception</a:t>
            </a:r>
            <a:r>
              <a:rPr lang="en-US" altLang="en-US" smtClean="0"/>
              <a:t> type</a:t>
            </a:r>
          </a:p>
          <a:p>
            <a:pPr lvl="2" eaLnBrk="1" hangingPunct="1"/>
            <a:r>
              <a:rPr lang="en-US" altLang="en-US" smtClean="0"/>
              <a:t>A name for an instance of the </a:t>
            </a:r>
            <a:r>
              <a:rPr lang="en-US" altLang="en-US" smtClean="0">
                <a:latin typeface="Courier New" pitchFamily="49" charset="0"/>
                <a:cs typeface="Courier New" pitchFamily="49" charset="0"/>
              </a:rPr>
              <a:t>Exception</a:t>
            </a:r>
            <a:r>
              <a:rPr lang="en-US" altLang="en-US" smtClean="0"/>
              <a:t> type</a:t>
            </a:r>
          </a:p>
          <a:p>
            <a:pPr lvl="1" eaLnBrk="1" hangingPunct="1"/>
            <a:r>
              <a:rPr lang="en-US" altLang="en-US" smtClean="0"/>
              <a:t>Opening and closing curly braces</a:t>
            </a:r>
          </a:p>
          <a:p>
            <a:pPr lvl="2" eaLnBrk="1" hangingPunct="1"/>
            <a:r>
              <a:rPr lang="en-US" altLang="en-US" smtClean="0"/>
              <a:t>Statements to handle the error condition</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fontScale="90000"/>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a:t>
            </a:r>
            <a:endParaRPr lang="en-US" dirty="0" smtClean="0"/>
          </a:p>
        </p:txBody>
      </p:sp>
      <p:pic>
        <p:nvPicPr>
          <p:cNvPr id="41989" name="Picture 6" descr="C:\Users\PaulRefurb\Documents\Ch 10-17-14\Books\951 Farrell Java Programming 8e - Alyssa - xxx\02_NEW PDFs and FIGURES\Figures\C8810_ch12\C8810_f120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5813" y="1905000"/>
            <a:ext cx="7572375"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fontScale="90000"/>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a:t>
            </a:r>
            <a:endParaRPr lang="en-US" dirty="0" smtClean="0"/>
          </a:p>
        </p:txBody>
      </p:sp>
      <p:sp>
        <p:nvSpPr>
          <p:cNvPr id="43011" name="Rectangle 3"/>
          <p:cNvSpPr>
            <a:spLocks noGrp="1" noChangeArrowheads="1"/>
          </p:cNvSpPr>
          <p:nvPr>
            <p:ph idx="1"/>
          </p:nvPr>
        </p:nvSpPr>
        <p:spPr/>
        <p:txBody>
          <a:bodyPr/>
          <a:lstStyle/>
          <a:p>
            <a:pPr eaLnBrk="1" hangingPunct="1"/>
            <a:r>
              <a:rPr lang="en-US" altLang="en-US" smtClean="0"/>
              <a:t>If no </a:t>
            </a:r>
            <a:r>
              <a:rPr lang="en-US" altLang="en-US" smtClean="0">
                <a:cs typeface="Courier New" pitchFamily="49" charset="0"/>
              </a:rPr>
              <a:t>exception </a:t>
            </a:r>
            <a:r>
              <a:rPr lang="en-US" altLang="en-US" smtClean="0"/>
              <a:t>occurs within the </a:t>
            </a:r>
            <a:r>
              <a:rPr lang="en-US" altLang="en-US" smtClean="0">
                <a:latin typeface="Courier New" pitchFamily="49" charset="0"/>
                <a:cs typeface="Courier New" pitchFamily="49" charset="0"/>
              </a:rPr>
              <a:t>try</a:t>
            </a:r>
            <a:r>
              <a:rPr lang="en-US" altLang="en-US" smtClean="0">
                <a:cs typeface="Courier New" pitchFamily="49" charset="0"/>
              </a:rPr>
              <a:t> </a:t>
            </a:r>
            <a:r>
              <a:rPr lang="en-US" altLang="en-US" smtClean="0"/>
              <a:t>block, the </a:t>
            </a:r>
            <a:r>
              <a:rPr lang="en-US" altLang="en-US" smtClean="0">
                <a:latin typeface="Courier New" pitchFamily="49" charset="0"/>
                <a:cs typeface="Courier New" pitchFamily="49" charset="0"/>
              </a:rPr>
              <a:t>catch</a:t>
            </a:r>
            <a:r>
              <a:rPr lang="en-US" altLang="en-US" smtClean="0">
                <a:cs typeface="Courier New" pitchFamily="49" charset="0"/>
              </a:rPr>
              <a:t> </a:t>
            </a:r>
            <a:r>
              <a:rPr lang="en-US" altLang="en-US" smtClean="0"/>
              <a:t>block does not execute</a:t>
            </a:r>
          </a:p>
          <a:p>
            <a:pPr eaLnBrk="1" hangingPunct="1"/>
            <a:r>
              <a:rPr lang="en-US" altLang="en-US" smtClean="0">
                <a:latin typeface="Courier New" pitchFamily="49" charset="0"/>
                <a:cs typeface="Courier New" pitchFamily="49" charset="0"/>
              </a:rPr>
              <a:t>getMessage()</a:t>
            </a:r>
            <a:r>
              <a:rPr lang="en-US" altLang="en-US" smtClean="0">
                <a:cs typeface="Courier New" pitchFamily="49" charset="0"/>
              </a:rPr>
              <a:t> </a:t>
            </a:r>
            <a:r>
              <a:rPr lang="en-US" altLang="en-US" smtClean="0"/>
              <a:t>method</a:t>
            </a:r>
          </a:p>
          <a:p>
            <a:pPr lvl="1" eaLnBrk="1" hangingPunct="1"/>
            <a:r>
              <a:rPr lang="en-US" altLang="en-US" smtClean="0"/>
              <a:t>Obtains information about the </a:t>
            </a:r>
            <a:r>
              <a:rPr lang="en-US" altLang="en-US" smtClean="0">
                <a:cs typeface="Courier New" pitchFamily="49" charset="0"/>
              </a:rPr>
              <a:t>exception</a:t>
            </a:r>
          </a:p>
          <a:p>
            <a:pPr eaLnBrk="1" hangingPunct="1"/>
            <a:r>
              <a:rPr lang="en-US" altLang="en-US" smtClean="0"/>
              <a:t>Within a </a:t>
            </a:r>
            <a:r>
              <a:rPr lang="en-US" altLang="en-US" smtClean="0">
                <a:latin typeface="Courier New" pitchFamily="49" charset="0"/>
                <a:cs typeface="Courier New" pitchFamily="49" charset="0"/>
              </a:rPr>
              <a:t>catch</a:t>
            </a:r>
            <a:r>
              <a:rPr lang="en-US" altLang="en-US" smtClean="0"/>
              <a:t> block, you might want to add code to correct the error</a:t>
            </a:r>
            <a:endParaRPr lang="en-US" altLang="en-US" smtClean="0">
              <a:latin typeface="Courier New" pitchFamily="49" charset="0"/>
              <a:cs typeface="Courier New" pitchFamily="49" charset="0"/>
            </a:endParaRPr>
          </a:p>
          <a:p>
            <a:pPr eaLnBrk="1" hangingPunct="1"/>
            <a:endParaRPr lang="en-US" alt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fontScale="90000"/>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a:t>
            </a:r>
            <a:endParaRPr lang="en-US" dirty="0" smtClean="0"/>
          </a:p>
        </p:txBody>
      </p:sp>
      <p:pic>
        <p:nvPicPr>
          <p:cNvPr id="44037" name="Picture 6" descr="C:\Users\PaulRefurb\Documents\Ch 10-17-14\Books\951 Farrell Java Programming 8e - Alyssa - xxx\02_NEW PDFs and FIGURES\Figures\C8810_ch12\C8810_f120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5900" y="1676400"/>
            <a:ext cx="6172200" cy="460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pPr eaLnBrk="1" hangingPunct="1"/>
            <a:r>
              <a:rPr lang="en-US" altLang="en-US" dirty="0" smtClean="0"/>
              <a:t>Using </a:t>
            </a:r>
            <a:r>
              <a:rPr lang="en-US" altLang="en-US" dirty="0" smtClean="0"/>
              <a:t>a </a:t>
            </a:r>
            <a:r>
              <a:rPr lang="en-US" altLang="en-US" dirty="0" smtClean="0">
                <a:latin typeface="Courier New" pitchFamily="49" charset="0"/>
                <a:cs typeface="Courier New" pitchFamily="49" charset="0"/>
              </a:rPr>
              <a:t>try</a:t>
            </a:r>
            <a:r>
              <a:rPr lang="en-US" altLang="en-US" dirty="0" smtClean="0"/>
              <a:t> Block to Make Programs “Foolproof”</a:t>
            </a:r>
          </a:p>
        </p:txBody>
      </p:sp>
      <p:sp>
        <p:nvSpPr>
          <p:cNvPr id="45059" name="Content Placeholder 2"/>
          <p:cNvSpPr>
            <a:spLocks noGrp="1"/>
          </p:cNvSpPr>
          <p:nvPr>
            <p:ph idx="1"/>
          </p:nvPr>
        </p:nvSpPr>
        <p:spPr>
          <a:xfrm>
            <a:off x="457200" y="1481328"/>
            <a:ext cx="4038600" cy="4525963"/>
          </a:xfrm>
        </p:spPr>
        <p:txBody>
          <a:bodyPr>
            <a:normAutofit/>
          </a:bodyPr>
          <a:lstStyle/>
          <a:p>
            <a:pPr eaLnBrk="1" hangingPunct="1"/>
            <a:r>
              <a:rPr lang="en-US" altLang="en-US" sz="2000" dirty="0" smtClean="0"/>
              <a:t>It is useful to circumvent data entry errors</a:t>
            </a:r>
          </a:p>
          <a:p>
            <a:pPr lvl="1" eaLnBrk="1" hangingPunct="1"/>
            <a:r>
              <a:rPr lang="en-US" altLang="en-US" sz="1800" dirty="0" smtClean="0"/>
              <a:t>Handle potential data conversion exceptions caused by careless users</a:t>
            </a:r>
          </a:p>
          <a:p>
            <a:pPr eaLnBrk="1" hangingPunct="1"/>
            <a:r>
              <a:rPr lang="en-US" altLang="en-US" sz="2000" dirty="0" smtClean="0"/>
              <a:t>Using a </a:t>
            </a:r>
            <a:r>
              <a:rPr lang="en-US" altLang="en-US" sz="2000" dirty="0" err="1" smtClean="0">
                <a:latin typeface="Courier New" pitchFamily="49" charset="0"/>
                <a:cs typeface="Courier New" pitchFamily="49" charset="0"/>
              </a:rPr>
              <a:t>nextLine</a:t>
            </a:r>
            <a:r>
              <a:rPr lang="en-US" altLang="en-US" sz="2000" dirty="0" smtClean="0">
                <a:latin typeface="Courier New" pitchFamily="49" charset="0"/>
                <a:cs typeface="Courier New" pitchFamily="49" charset="0"/>
              </a:rPr>
              <a:t>()</a:t>
            </a:r>
            <a:r>
              <a:rPr lang="en-US" altLang="en-US" sz="2000" dirty="0" smtClean="0">
                <a:cs typeface="Courier New" pitchFamily="49" charset="0"/>
              </a:rPr>
              <a:t> </a:t>
            </a:r>
            <a:r>
              <a:rPr lang="en-US" altLang="en-US" sz="2000" dirty="0" smtClean="0"/>
              <a:t>call will account for potential remaining characters in the input </a:t>
            </a:r>
            <a:r>
              <a:rPr lang="en-US" altLang="en-US" sz="2000" dirty="0" smtClean="0"/>
              <a:t>buffer</a:t>
            </a:r>
            <a:endParaRPr lang="en-US" altLang="en-US" sz="2000" dirty="0" smtClean="0"/>
          </a:p>
        </p:txBody>
      </p:sp>
      <p:pic>
        <p:nvPicPr>
          <p:cNvPr id="4" name="Picture 7" descr="C:\Users\PaulRefurb\Documents\Ch 10-17-14\Books\951 Farrell Java Programming 8e - Alyssa - xxx\02_NEW PDFs and FIGURES\Figures\C8810_ch12\C8810_f121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9411" y="1557528"/>
            <a:ext cx="4087389" cy="3928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pPr eaLnBrk="1" hangingPunct="1"/>
            <a:r>
              <a:rPr lang="en-US" altLang="en-US" smtClean="0"/>
              <a:t>Declaring and Initializing Variables in </a:t>
            </a:r>
            <a:r>
              <a:rPr lang="en-US" altLang="en-US" smtClean="0">
                <a:latin typeface="Courier New" pitchFamily="49" charset="0"/>
                <a:cs typeface="Courier New" pitchFamily="49" charset="0"/>
              </a:rPr>
              <a:t>try…catch</a:t>
            </a:r>
            <a:r>
              <a:rPr lang="en-US" altLang="en-US" smtClean="0"/>
              <a:t> Blocks</a:t>
            </a:r>
          </a:p>
        </p:txBody>
      </p:sp>
      <p:sp>
        <p:nvSpPr>
          <p:cNvPr id="48131" name="Content Placeholder 2"/>
          <p:cNvSpPr>
            <a:spLocks noGrp="1"/>
          </p:cNvSpPr>
          <p:nvPr>
            <p:ph idx="1"/>
          </p:nvPr>
        </p:nvSpPr>
        <p:spPr>
          <a:xfrm>
            <a:off x="457200" y="1600200"/>
            <a:ext cx="4038600" cy="4407091"/>
          </a:xfrm>
        </p:spPr>
        <p:txBody>
          <a:bodyPr>
            <a:normAutofit/>
          </a:bodyPr>
          <a:lstStyle/>
          <a:p>
            <a:pPr eaLnBrk="1" hangingPunct="1"/>
            <a:r>
              <a:rPr lang="en-US" altLang="en-US" sz="2000" dirty="0" smtClean="0"/>
              <a:t>A variable declared within a block is local to that block</a:t>
            </a:r>
          </a:p>
          <a:p>
            <a:pPr lvl="1" eaLnBrk="1" hangingPunct="1"/>
            <a:r>
              <a:rPr lang="en-US" altLang="en-US" sz="1800" dirty="0" smtClean="0"/>
              <a:t>It goes out of scope when the </a:t>
            </a:r>
            <a:r>
              <a:rPr lang="en-US" altLang="en-US" sz="1800" dirty="0" smtClean="0">
                <a:latin typeface="Courier New" pitchFamily="49" charset="0"/>
                <a:cs typeface="Courier New" pitchFamily="49" charset="0"/>
              </a:rPr>
              <a:t>try</a:t>
            </a:r>
            <a:r>
              <a:rPr lang="en-US" altLang="en-US" sz="1800" dirty="0" smtClean="0"/>
              <a:t> or </a:t>
            </a:r>
            <a:r>
              <a:rPr lang="en-US" altLang="en-US" sz="1800" dirty="0" smtClean="0">
                <a:latin typeface="Courier New" pitchFamily="49" charset="0"/>
                <a:cs typeface="Courier New" pitchFamily="49" charset="0"/>
              </a:rPr>
              <a:t>catch</a:t>
            </a:r>
            <a:r>
              <a:rPr lang="en-US" altLang="en-US" sz="1800" dirty="0" smtClean="0"/>
              <a:t> block ends</a:t>
            </a:r>
          </a:p>
          <a:p>
            <a:pPr eaLnBrk="1" hangingPunct="1"/>
            <a:r>
              <a:rPr lang="en-US" altLang="en-US" sz="2000" dirty="0" smtClean="0"/>
              <a:t>If the conversion fails, an exception is </a:t>
            </a:r>
            <a:r>
              <a:rPr lang="en-US" altLang="en-US" sz="2000" dirty="0" smtClean="0"/>
              <a:t>thrown</a:t>
            </a:r>
          </a:p>
          <a:p>
            <a:pPr eaLnBrk="1" hangingPunct="1"/>
            <a:endParaRPr lang="en-US" altLang="en-US" sz="2000" dirty="0" smtClean="0"/>
          </a:p>
          <a:p>
            <a:pPr eaLnBrk="1" hangingPunct="1"/>
            <a:r>
              <a:rPr lang="en-US" altLang="en-US" sz="2000" dirty="0" smtClean="0"/>
              <a:t>Review the code snippet on your right.</a:t>
            </a:r>
          </a:p>
          <a:p>
            <a:pPr eaLnBrk="1" hangingPunct="1"/>
            <a:r>
              <a:rPr lang="en-US" altLang="en-US" sz="2000" dirty="0" smtClean="0"/>
              <a:t>Will this code compile?</a:t>
            </a:r>
          </a:p>
          <a:p>
            <a:pPr eaLnBrk="1" hangingPunct="1"/>
            <a:r>
              <a:rPr lang="en-US" altLang="en-US" sz="2000" dirty="0" smtClean="0"/>
              <a:t>Which line in this code snippet has an error?</a:t>
            </a:r>
            <a:endParaRPr lang="en-US" altLang="en-US" sz="2000" dirty="0" smtClean="0"/>
          </a:p>
        </p:txBody>
      </p:sp>
      <p:pic>
        <p:nvPicPr>
          <p:cNvPr id="4" name="Picture 7" descr="C:\Users\PaulRefurb\Documents\Ch 10-17-14\Books\951 Farrell Java Programming 8e - Alyssa - xxx\02_NEW PDFs and FIGURES\Figures\C8810_ch12\C8810_f1215.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6553" y="1600200"/>
            <a:ext cx="4266447"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pPr eaLnBrk="1" hangingPunct="1"/>
            <a:r>
              <a:rPr lang="en-US" altLang="en-US" dirty="0" smtClean="0"/>
              <a:t>Declaring and Initializing Variables in </a:t>
            </a:r>
            <a:r>
              <a:rPr lang="en-US" altLang="en-US" dirty="0" smtClean="0">
                <a:latin typeface="Courier New" pitchFamily="49" charset="0"/>
                <a:cs typeface="Courier New" pitchFamily="49" charset="0"/>
              </a:rPr>
              <a:t>try…catch</a:t>
            </a:r>
            <a:r>
              <a:rPr lang="en-US" altLang="en-US" dirty="0" smtClean="0"/>
              <a:t> </a:t>
            </a:r>
            <a:r>
              <a:rPr lang="en-US" altLang="en-US" dirty="0" smtClean="0"/>
              <a:t>Blocks</a:t>
            </a:r>
            <a:endParaRPr lang="en-US" altLang="en-US" dirty="0" smtClean="0"/>
          </a:p>
        </p:txBody>
      </p:sp>
      <p:pic>
        <p:nvPicPr>
          <p:cNvPr id="50181" name="Picture 7" descr="C:\Users\PaulRefurb\Documents\Ch 10-17-14\Books\951 Farrell Java Programming 8e - Alyssa - xxx\02_NEW PDFs and FIGURES\Figures\C8810_ch12\C8810_f121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2138" y="2438400"/>
            <a:ext cx="795972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defRPr/>
            </a:pPr>
            <a:r>
              <a:rPr lang="en-US" dirty="0" smtClean="0"/>
              <a:t>Throwing and Catching</a:t>
            </a:r>
            <a:br>
              <a:rPr lang="en-US" dirty="0" smtClean="0"/>
            </a:br>
            <a:r>
              <a:rPr lang="en-US" dirty="0" smtClean="0"/>
              <a:t>Multiple </a:t>
            </a:r>
            <a:r>
              <a:rPr lang="en-US" dirty="0" smtClean="0">
                <a:latin typeface="+mn-lt"/>
                <a:cs typeface="Courier New" pitchFamily="49" charset="0"/>
              </a:rPr>
              <a:t>Exception</a:t>
            </a:r>
            <a:r>
              <a:rPr lang="en-US" dirty="0" smtClean="0">
                <a:cs typeface="Courier New" pitchFamily="49" charset="0"/>
              </a:rPr>
              <a:t>s</a:t>
            </a:r>
            <a:endParaRPr lang="en-US" dirty="0" smtClean="0"/>
          </a:p>
        </p:txBody>
      </p:sp>
      <p:sp>
        <p:nvSpPr>
          <p:cNvPr id="51203" name="Rectangle 3"/>
          <p:cNvSpPr>
            <a:spLocks noGrp="1" noChangeArrowheads="1"/>
          </p:cNvSpPr>
          <p:nvPr>
            <p:ph idx="1"/>
          </p:nvPr>
        </p:nvSpPr>
        <p:spPr>
          <a:xfrm>
            <a:off x="457200" y="1481328"/>
            <a:ext cx="4038600" cy="4525963"/>
          </a:xfrm>
        </p:spPr>
        <p:txBody>
          <a:bodyPr>
            <a:normAutofit/>
          </a:bodyPr>
          <a:lstStyle/>
          <a:p>
            <a:pPr eaLnBrk="1" hangingPunct="1"/>
            <a:r>
              <a:rPr lang="en-US" altLang="en-US" sz="2000" dirty="0" smtClean="0"/>
              <a:t>You can place multiple statements within a </a:t>
            </a:r>
            <a:r>
              <a:rPr lang="en-US" altLang="en-US" sz="2000" dirty="0" smtClean="0">
                <a:latin typeface="Courier New" pitchFamily="49" charset="0"/>
              </a:rPr>
              <a:t>try</a:t>
            </a:r>
            <a:r>
              <a:rPr lang="en-US" altLang="en-US" sz="2000" dirty="0" smtClean="0"/>
              <a:t> block</a:t>
            </a:r>
          </a:p>
          <a:p>
            <a:pPr lvl="1" eaLnBrk="1" hangingPunct="1"/>
            <a:r>
              <a:rPr lang="en-US" altLang="en-US" sz="1600" dirty="0" smtClean="0"/>
              <a:t>Only the first error-generating statement throws an  exception</a:t>
            </a:r>
          </a:p>
          <a:p>
            <a:pPr eaLnBrk="1" hangingPunct="1"/>
            <a:r>
              <a:rPr lang="en-US" altLang="en-US" sz="2000" dirty="0" smtClean="0"/>
              <a:t>When a program contains multiple </a:t>
            </a:r>
            <a:r>
              <a:rPr lang="en-US" altLang="en-US" sz="2000" dirty="0" smtClean="0">
                <a:latin typeface="Courier New" pitchFamily="49" charset="0"/>
              </a:rPr>
              <a:t>catch</a:t>
            </a:r>
            <a:r>
              <a:rPr lang="en-US" altLang="en-US" sz="2000" dirty="0" smtClean="0"/>
              <a:t> blocks:</a:t>
            </a:r>
            <a:endParaRPr lang="en-US" altLang="en-US" sz="2000" dirty="0" smtClean="0">
              <a:latin typeface="Courier New" pitchFamily="49" charset="0"/>
            </a:endParaRPr>
          </a:p>
          <a:p>
            <a:pPr lvl="1" eaLnBrk="1" hangingPunct="1"/>
            <a:r>
              <a:rPr lang="en-US" altLang="en-US" sz="1600" dirty="0" smtClean="0"/>
              <a:t>They are examined in sequence until a match is found for the </a:t>
            </a:r>
            <a:r>
              <a:rPr lang="en-US" altLang="en-US" sz="1600" dirty="0" smtClean="0">
                <a:latin typeface="Courier New" pitchFamily="49" charset="0"/>
              </a:rPr>
              <a:t>Exception</a:t>
            </a:r>
            <a:r>
              <a:rPr lang="en-US" altLang="en-US" sz="1600" dirty="0" smtClean="0"/>
              <a:t> type</a:t>
            </a:r>
          </a:p>
          <a:p>
            <a:pPr lvl="1" eaLnBrk="1" hangingPunct="1"/>
            <a:r>
              <a:rPr lang="en-US" altLang="en-US" sz="1600" dirty="0" smtClean="0"/>
              <a:t>The matching </a:t>
            </a:r>
            <a:r>
              <a:rPr lang="en-US" altLang="en-US" sz="1600" dirty="0" smtClean="0">
                <a:latin typeface="Courier New" pitchFamily="49" charset="0"/>
              </a:rPr>
              <a:t>catch</a:t>
            </a:r>
            <a:r>
              <a:rPr lang="en-US" altLang="en-US" sz="1600" dirty="0" smtClean="0"/>
              <a:t> block executes</a:t>
            </a:r>
          </a:p>
          <a:p>
            <a:pPr lvl="1" eaLnBrk="1" hangingPunct="1"/>
            <a:r>
              <a:rPr lang="en-US" altLang="en-US" sz="1600" dirty="0" smtClean="0"/>
              <a:t>Each remaining </a:t>
            </a:r>
            <a:r>
              <a:rPr lang="en-US" altLang="en-US" sz="1600" dirty="0" smtClean="0">
                <a:latin typeface="Courier New" pitchFamily="49" charset="0"/>
              </a:rPr>
              <a:t>catch</a:t>
            </a:r>
            <a:r>
              <a:rPr lang="en-US" altLang="en-US" sz="1600" dirty="0" smtClean="0"/>
              <a:t> block is </a:t>
            </a:r>
            <a:r>
              <a:rPr lang="en-US" altLang="en-US" sz="1600" dirty="0" smtClean="0"/>
              <a:t>bypassed</a:t>
            </a:r>
            <a:endParaRPr lang="en-US" altLang="en-US" sz="1600" dirty="0" smtClean="0"/>
          </a:p>
        </p:txBody>
      </p:sp>
      <p:pic>
        <p:nvPicPr>
          <p:cNvPr id="4" name="Picture 6" descr="C:\Users\PaulRefurb\Documents\Ch 10-17-14\Books\951 Farrell Java Programming 8e - Alyssa - xxx\02_NEW PDFs and FIGURES\Figures\C8810_ch12\C8810_f1218.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3668" y="1524000"/>
            <a:ext cx="4349332"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dirty="0" smtClean="0"/>
              <a:t>Throwing and Catching</a:t>
            </a:r>
            <a:br>
              <a:rPr lang="en-US" altLang="en-US" dirty="0" smtClean="0"/>
            </a:br>
            <a:r>
              <a:rPr lang="en-US" altLang="en-US" dirty="0" smtClean="0"/>
              <a:t>Multiple </a:t>
            </a:r>
            <a:r>
              <a:rPr lang="en-US" altLang="en-US" dirty="0" smtClean="0">
                <a:cs typeface="Courier New" pitchFamily="49" charset="0"/>
              </a:rPr>
              <a:t>Exceptions</a:t>
            </a:r>
            <a:endParaRPr lang="en-US" altLang="en-US" dirty="0" smtClean="0"/>
          </a:p>
        </p:txBody>
      </p:sp>
      <p:sp>
        <p:nvSpPr>
          <p:cNvPr id="24581" name="Rectangle 3"/>
          <p:cNvSpPr>
            <a:spLocks noGrp="1" noChangeArrowheads="1"/>
          </p:cNvSpPr>
          <p:nvPr>
            <p:ph idx="1"/>
          </p:nvPr>
        </p:nvSpPr>
        <p:spPr/>
        <p:txBody>
          <a:bodyPr/>
          <a:lstStyle/>
          <a:p>
            <a:pPr eaLnBrk="1" hangingPunct="1">
              <a:buFont typeface="Arial" pitchFamily="34" charset="0"/>
              <a:buChar char="•"/>
              <a:defRPr/>
            </a:pPr>
            <a:r>
              <a:rPr lang="en-US" dirty="0" smtClean="0"/>
              <a:t>“Catch-all” block</a:t>
            </a:r>
          </a:p>
          <a:p>
            <a:pPr lvl="1" eaLnBrk="1" hangingPunct="1">
              <a:buFont typeface="Arial" pitchFamily="34" charset="0"/>
              <a:buChar char="–"/>
              <a:defRPr/>
            </a:pPr>
            <a:r>
              <a:rPr lang="en-US" dirty="0" smtClean="0"/>
              <a:t>Accepts a more generic </a:t>
            </a:r>
            <a:r>
              <a:rPr lang="en-US" dirty="0" smtClean="0">
                <a:latin typeface="Courier New" pitchFamily="49" charset="0"/>
              </a:rPr>
              <a:t>Exception</a:t>
            </a:r>
            <a:r>
              <a:rPr lang="en-US" dirty="0" smtClean="0"/>
              <a:t> argument type:</a:t>
            </a:r>
          </a:p>
          <a:p>
            <a:pPr lvl="1" indent="-341313" eaLnBrk="1" hangingPunct="1">
              <a:buFontTx/>
              <a:buNone/>
              <a:defRPr/>
            </a:pPr>
            <a:r>
              <a:rPr lang="en-US" dirty="0" smtClean="0">
                <a:latin typeface="Courier New" pitchFamily="49" charset="0"/>
              </a:rPr>
              <a:t>  catch(Exception e)</a:t>
            </a:r>
          </a:p>
          <a:p>
            <a:pPr eaLnBrk="1" hangingPunct="1">
              <a:buFont typeface="Arial" pitchFamily="34" charset="0"/>
              <a:buChar char="•"/>
              <a:defRPr/>
            </a:pPr>
            <a:r>
              <a:rPr lang="en-US" dirty="0" smtClean="0"/>
              <a:t>Unreachable code</a:t>
            </a:r>
            <a:r>
              <a:rPr lang="en-US" b="1" dirty="0" smtClean="0"/>
              <a:t> </a:t>
            </a:r>
          </a:p>
          <a:p>
            <a:pPr lvl="1" eaLnBrk="1" hangingPunct="1">
              <a:buFont typeface="Arial" pitchFamily="34" charset="0"/>
              <a:buChar char="–"/>
              <a:defRPr/>
            </a:pPr>
            <a:r>
              <a:rPr lang="en-US" dirty="0" smtClean="0"/>
              <a:t>Program statements that can never execute under any circumstances</a:t>
            </a:r>
          </a:p>
          <a:p>
            <a:pPr eaLnBrk="1" hangingPunct="1">
              <a:buFont typeface="Arial" pitchFamily="34" charset="0"/>
              <a:buChar char="•"/>
              <a:defRPr/>
            </a:pPr>
            <a:r>
              <a:rPr lang="en-US" dirty="0" smtClean="0"/>
              <a:t>In </a:t>
            </a:r>
            <a:r>
              <a:rPr lang="en-US" dirty="0"/>
              <a:t>Java </a:t>
            </a:r>
            <a:r>
              <a:rPr lang="en-US" dirty="0" smtClean="0"/>
              <a:t>7 and 8, </a:t>
            </a:r>
            <a:r>
              <a:rPr lang="en-US" dirty="0"/>
              <a:t>a </a:t>
            </a:r>
            <a:r>
              <a:rPr lang="en-US" dirty="0">
                <a:latin typeface="Courier New" pitchFamily="49" charset="0"/>
                <a:cs typeface="Courier New" pitchFamily="49" charset="0"/>
              </a:rPr>
              <a:t>catch</a:t>
            </a:r>
            <a:r>
              <a:rPr lang="en-US" dirty="0"/>
              <a:t> block can also be written to catch multiple </a:t>
            </a:r>
            <a:r>
              <a:rPr lang="en-US" dirty="0" smtClean="0">
                <a:latin typeface="Courier New" pitchFamily="49" charset="0"/>
                <a:cs typeface="Courier New" pitchFamily="49" charset="0"/>
              </a:rPr>
              <a:t>Exception</a:t>
            </a:r>
            <a:r>
              <a:rPr lang="en-US" dirty="0" smtClean="0"/>
              <a:t> </a:t>
            </a:r>
            <a:r>
              <a:rPr lang="en-US" dirty="0"/>
              <a:t>types</a:t>
            </a:r>
            <a:endParaRPr lang="en-US" dirty="0" smtClean="0"/>
          </a:p>
          <a:p>
            <a:pPr eaLnBrk="1" hangingPunct="1">
              <a:buFont typeface="Arial" pitchFamily="34" charset="0"/>
              <a:buChar char="•"/>
              <a:defRPr/>
            </a:pPr>
            <a:r>
              <a:rPr lang="en-US" dirty="0" smtClean="0"/>
              <a:t>It is poor style for a method to throw more than three or four </a:t>
            </a:r>
            <a:r>
              <a:rPr lang="en-US" dirty="0" smtClean="0">
                <a:latin typeface="Courier New" pitchFamily="49" charset="0"/>
                <a:cs typeface="Courier New" pitchFamily="49" charset="0"/>
              </a:rPr>
              <a:t>Exception</a:t>
            </a:r>
            <a:r>
              <a:rPr lang="en-US" dirty="0" smtClean="0"/>
              <a:t> types</a:t>
            </a:r>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6" descr="C:\Users\PaulRefurb\Documents\Ch 10-17-14\Books\951 Farrell Java Programming 8e - Alyssa - xxx\02_NEW PDFs and FIGURES\Figures\C8810_ch12\C8810_f122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2550" y="533400"/>
            <a:ext cx="6438900"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Learning About Exceptions</a:t>
            </a:r>
          </a:p>
        </p:txBody>
      </p:sp>
      <p:sp>
        <p:nvSpPr>
          <p:cNvPr id="29699" name="Rectangle 3"/>
          <p:cNvSpPr>
            <a:spLocks noGrp="1" noChangeArrowheads="1"/>
          </p:cNvSpPr>
          <p:nvPr>
            <p:ph idx="1"/>
          </p:nvPr>
        </p:nvSpPr>
        <p:spPr/>
        <p:txBody>
          <a:bodyPr>
            <a:normAutofit fontScale="92500" lnSpcReduction="20000"/>
          </a:bodyPr>
          <a:lstStyle/>
          <a:p>
            <a:pPr eaLnBrk="1" hangingPunct="1"/>
            <a:r>
              <a:rPr lang="en-US" altLang="en-US" b="1" dirty="0" smtClean="0"/>
              <a:t>Exceptions</a:t>
            </a:r>
          </a:p>
          <a:p>
            <a:pPr lvl="1" eaLnBrk="1" hangingPunct="1"/>
            <a:r>
              <a:rPr lang="en-US" altLang="en-US" dirty="0" smtClean="0"/>
              <a:t>Unexpected or error conditions</a:t>
            </a:r>
          </a:p>
          <a:p>
            <a:pPr lvl="1" eaLnBrk="1" hangingPunct="1"/>
            <a:r>
              <a:rPr lang="en-US" altLang="en-US" dirty="0" smtClean="0"/>
              <a:t>Not usual occurrences</a:t>
            </a:r>
          </a:p>
          <a:p>
            <a:pPr lvl="1" eaLnBrk="1" hangingPunct="1"/>
            <a:r>
              <a:rPr lang="en-US" altLang="en-US" dirty="0" smtClean="0"/>
              <a:t>Causes:</a:t>
            </a:r>
          </a:p>
          <a:p>
            <a:pPr lvl="2" eaLnBrk="1" hangingPunct="1"/>
            <a:r>
              <a:rPr lang="en-US" altLang="en-US" dirty="0" smtClean="0"/>
              <a:t>The program issues a call to a file that does not exist</a:t>
            </a:r>
          </a:p>
          <a:p>
            <a:pPr lvl="2" eaLnBrk="1" hangingPunct="1"/>
            <a:r>
              <a:rPr lang="en-US" altLang="en-US" dirty="0" smtClean="0"/>
              <a:t>The program attempts to write to a full disk</a:t>
            </a:r>
          </a:p>
          <a:p>
            <a:pPr lvl="2" eaLnBrk="1" hangingPunct="1"/>
            <a:r>
              <a:rPr lang="en-US" altLang="en-US" dirty="0" smtClean="0"/>
              <a:t>The user enters invalid data</a:t>
            </a:r>
          </a:p>
          <a:p>
            <a:pPr lvl="2" eaLnBrk="1" hangingPunct="1"/>
            <a:r>
              <a:rPr lang="en-US" altLang="en-US" dirty="0" smtClean="0"/>
              <a:t>The program attempts to divide a value by </a:t>
            </a:r>
            <a:r>
              <a:rPr lang="en-US" altLang="en-US" dirty="0" smtClean="0"/>
              <a:t>0</a:t>
            </a:r>
          </a:p>
          <a:p>
            <a:pPr lvl="1"/>
            <a:r>
              <a:rPr lang="en-US" altLang="en-US" dirty="0" smtClean="0">
                <a:latin typeface="Courier New" pitchFamily="49" charset="0"/>
                <a:cs typeface="Courier New" pitchFamily="49" charset="0"/>
              </a:rPr>
              <a:t>Object</a:t>
            </a:r>
            <a:r>
              <a:rPr lang="en-US" altLang="en-US" dirty="0" smtClean="0">
                <a:cs typeface="Courier New" pitchFamily="49" charset="0"/>
              </a:rPr>
              <a:t>s</a:t>
            </a:r>
          </a:p>
          <a:p>
            <a:pPr lvl="1"/>
            <a:r>
              <a:rPr lang="en-US" altLang="en-US" dirty="0" smtClean="0"/>
              <a:t>Descend from the </a:t>
            </a:r>
            <a:r>
              <a:rPr lang="en-US" altLang="en-US" dirty="0" err="1" smtClean="0">
                <a:latin typeface="Courier New" pitchFamily="49" charset="0"/>
                <a:cs typeface="Courier New" pitchFamily="49" charset="0"/>
              </a:rPr>
              <a:t>Throwable</a:t>
            </a:r>
            <a:r>
              <a:rPr lang="en-US" altLang="en-US" dirty="0" smtClean="0"/>
              <a:t> </a:t>
            </a:r>
            <a:r>
              <a:rPr lang="en-US" altLang="en-US" dirty="0" smtClean="0"/>
              <a:t>class</a:t>
            </a:r>
          </a:p>
          <a:p>
            <a:pPr lvl="1">
              <a:buNone/>
            </a:pPr>
            <a:endParaRPr lang="en-US" altLang="en-US" dirty="0" smtClean="0"/>
          </a:p>
          <a:p>
            <a:r>
              <a:rPr lang="en-US" altLang="en-US" b="1" dirty="0" smtClean="0"/>
              <a:t>Exception handling</a:t>
            </a:r>
          </a:p>
          <a:p>
            <a:pPr lvl="1"/>
            <a:r>
              <a:rPr lang="en-US" altLang="en-US" dirty="0" smtClean="0"/>
              <a:t>Object-oriented techniques used to manage </a:t>
            </a:r>
            <a:r>
              <a:rPr lang="en-US" altLang="en-US" dirty="0" smtClean="0">
                <a:latin typeface="Courier New" pitchFamily="49" charset="0"/>
                <a:cs typeface="Courier New" pitchFamily="49" charset="0"/>
              </a:rPr>
              <a:t>Exception</a:t>
            </a:r>
            <a:r>
              <a:rPr lang="en-US" altLang="en-US" dirty="0" smtClean="0"/>
              <a:t> errors</a:t>
            </a:r>
          </a:p>
          <a:p>
            <a:pPr lvl="1"/>
            <a:r>
              <a:rPr lang="en-US" altLang="en-US" b="1" dirty="0" smtClean="0"/>
              <a:t>Runtime exceptions</a:t>
            </a:r>
          </a:p>
          <a:p>
            <a:pPr lvl="2" eaLnBrk="1" hangingPunct="1"/>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Rectangle 3"/>
          <p:cNvSpPr txBox="1">
            <a:spLocks noChangeArrowheads="1"/>
          </p:cNvSpPr>
          <p:nvPr/>
        </p:nvSpPr>
        <p:spPr>
          <a:xfrm>
            <a:off x="457200" y="1481328"/>
            <a:ext cx="8229600" cy="4525963"/>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700" i="0" u="none" strike="noStrike" kern="1200" cap="none" spc="0" normalizeH="0" baseline="0" noProof="0" dirty="0" smtClean="0">
                <a:ln>
                  <a:noFill/>
                </a:ln>
                <a:solidFill>
                  <a:schemeClr val="bg1"/>
                </a:solidFill>
                <a:effectLst/>
                <a:uLnTx/>
                <a:uFillTx/>
                <a:latin typeface="+mj-lt"/>
                <a:ea typeface="+mn-ea"/>
                <a:cs typeface="+mn-cs"/>
              </a:rPr>
              <a:t>Write an application that throws and catches an </a:t>
            </a:r>
            <a:r>
              <a:rPr kumimoji="0" lang="en-US" altLang="en-US" sz="270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ArithmeticException</a:t>
            </a:r>
            <a:r>
              <a:rPr kumimoji="0" lang="en-US" altLang="en-US" sz="2700" i="0" u="none" strike="noStrike" kern="1200" cap="none" spc="0" normalizeH="0" baseline="0" noProof="0" dirty="0" smtClean="0">
                <a:ln>
                  <a:noFill/>
                </a:ln>
                <a:solidFill>
                  <a:schemeClr val="bg1"/>
                </a:solidFill>
                <a:effectLst/>
                <a:uLnTx/>
                <a:uFillTx/>
                <a:latin typeface="+mj-lt"/>
                <a:ea typeface="+mn-ea"/>
                <a:cs typeface="+mn-cs"/>
              </a:rPr>
              <a:t> when you attempt to take the square root of a negative value. Prompt the user for an input value and try the </a:t>
            </a:r>
            <a:r>
              <a:rPr kumimoji="0" lang="en-US" altLang="en-US" sz="270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Math.sqrt</a:t>
            </a:r>
            <a:r>
              <a:rPr kumimoji="0" lang="en-US" altLang="en-US" sz="27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altLang="en-US" sz="2700" i="0" u="none" strike="noStrike" kern="1200" cap="none" spc="0" normalizeH="0" baseline="0" noProof="0" dirty="0" smtClean="0">
                <a:ln>
                  <a:noFill/>
                </a:ln>
                <a:solidFill>
                  <a:schemeClr val="bg1"/>
                </a:solidFill>
                <a:effectLst/>
                <a:uLnTx/>
                <a:uFillTx/>
                <a:latin typeface="+mj-lt"/>
                <a:ea typeface="+mn-ea"/>
                <a:cs typeface="+mn-cs"/>
              </a:rPr>
              <a:t> method on it. The application</a:t>
            </a:r>
            <a:r>
              <a:rPr kumimoji="0" lang="en-US" altLang="en-US" sz="2700" i="0" u="none" strike="noStrike" kern="1200" cap="none" spc="0" normalizeH="0" noProof="0" dirty="0" smtClean="0">
                <a:ln>
                  <a:noFill/>
                </a:ln>
                <a:solidFill>
                  <a:schemeClr val="bg1"/>
                </a:solidFill>
                <a:effectLst/>
                <a:uLnTx/>
                <a:uFillTx/>
                <a:latin typeface="+mj-lt"/>
                <a:ea typeface="+mn-ea"/>
                <a:cs typeface="+mn-cs"/>
              </a:rPr>
              <a:t> either displays the square root or catches the thrown Exception and displays an appropriate message.</a:t>
            </a:r>
            <a:endParaRPr kumimoji="0" lang="en-US" altLang="en-US" sz="2300" i="0" u="none" strike="noStrike" kern="1200" cap="none" spc="0" normalizeH="0" baseline="0" noProof="0" dirty="0" smtClean="0">
              <a:ln>
                <a:noFill/>
              </a:ln>
              <a:solidFill>
                <a:schemeClr val="bg1"/>
              </a:solidFill>
              <a:effectLst/>
              <a:uLnTx/>
              <a:uFillTx/>
              <a:latin typeface="+mj-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Using the </a:t>
            </a:r>
            <a:r>
              <a:rPr lang="en-US" altLang="en-US" smtClean="0">
                <a:latin typeface="Courier New" pitchFamily="49" charset="0"/>
                <a:cs typeface="Courier New" pitchFamily="49" charset="0"/>
              </a:rPr>
              <a:t>finally</a:t>
            </a:r>
            <a:r>
              <a:rPr lang="en-US" altLang="en-US" smtClean="0"/>
              <a:t> Block</a:t>
            </a:r>
          </a:p>
        </p:txBody>
      </p:sp>
      <p:sp>
        <p:nvSpPr>
          <p:cNvPr id="55299" name="Rectangle 3"/>
          <p:cNvSpPr>
            <a:spLocks noGrp="1" noChangeArrowheads="1"/>
          </p:cNvSpPr>
          <p:nvPr>
            <p:ph idx="1"/>
          </p:nvPr>
        </p:nvSpPr>
        <p:spPr/>
        <p:txBody>
          <a:bodyPr/>
          <a:lstStyle/>
          <a:p>
            <a:pPr eaLnBrk="1" hangingPunct="1"/>
            <a:r>
              <a:rPr lang="en-US" altLang="en-US" b="1" dirty="0" smtClean="0">
                <a:latin typeface="Courier New" pitchFamily="49" charset="0"/>
              </a:rPr>
              <a:t>finally</a:t>
            </a:r>
            <a:r>
              <a:rPr lang="en-US" altLang="en-US" b="1" dirty="0" smtClean="0"/>
              <a:t> block</a:t>
            </a:r>
          </a:p>
          <a:p>
            <a:pPr lvl="1" eaLnBrk="1" hangingPunct="1"/>
            <a:r>
              <a:rPr lang="en-US" altLang="en-US" dirty="0" smtClean="0"/>
              <a:t>Use for actions you must perform at the end of a </a:t>
            </a:r>
            <a:r>
              <a:rPr lang="en-US" altLang="en-US" dirty="0" smtClean="0">
                <a:latin typeface="Courier New" pitchFamily="49" charset="0"/>
              </a:rPr>
              <a:t>try…catch</a:t>
            </a:r>
            <a:r>
              <a:rPr lang="en-US" altLang="en-US" dirty="0" smtClean="0"/>
              <a:t> sequence</a:t>
            </a:r>
          </a:p>
          <a:p>
            <a:pPr lvl="1" eaLnBrk="1" hangingPunct="1"/>
            <a:r>
              <a:rPr lang="en-US" altLang="en-US" dirty="0" smtClean="0"/>
              <a:t>Use to perform cleanup tasks</a:t>
            </a:r>
          </a:p>
          <a:p>
            <a:pPr lvl="1" eaLnBrk="1" hangingPunct="1"/>
            <a:r>
              <a:rPr lang="en-US" altLang="en-US" dirty="0" smtClean="0"/>
              <a:t>Executes regardless of whether the preceding </a:t>
            </a:r>
            <a:r>
              <a:rPr lang="en-US" altLang="en-US" dirty="0" smtClean="0">
                <a:latin typeface="Courier New" pitchFamily="49" charset="0"/>
                <a:cs typeface="Courier New" pitchFamily="49" charset="0"/>
              </a:rPr>
              <a:t>try</a:t>
            </a:r>
            <a:r>
              <a:rPr lang="en-US" altLang="en-US" dirty="0" smtClean="0"/>
              <a:t> block identifies an exception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a:t>
            </a:r>
            <a:r>
              <a:rPr lang="en-US" altLang="en-US" dirty="0" smtClean="0"/>
              <a:t>Block</a:t>
            </a:r>
            <a:endParaRPr lang="en-US" altLang="en-US" dirty="0" smtClean="0"/>
          </a:p>
        </p:txBody>
      </p:sp>
      <p:pic>
        <p:nvPicPr>
          <p:cNvPr id="56325" name="Picture 7" descr="C:\Users\PaulRefurb\Documents\Ch 10-17-14\Books\951 Farrell Java Programming 8e - Alyssa - xxx\02_NEW PDFs and FIGURES\Figures\C8810_ch12\C8810_f1224.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1538" y="1981200"/>
            <a:ext cx="7400925" cy="374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a:t>
            </a:r>
            <a:r>
              <a:rPr lang="en-US" altLang="en-US" dirty="0" smtClean="0"/>
              <a:t>Block</a:t>
            </a:r>
            <a:endParaRPr lang="en-US" altLang="en-US" dirty="0" smtClean="0"/>
          </a:p>
        </p:txBody>
      </p:sp>
      <p:sp>
        <p:nvSpPr>
          <p:cNvPr id="57347" name="Rectangle 3"/>
          <p:cNvSpPr>
            <a:spLocks noGrp="1" noChangeArrowheads="1"/>
          </p:cNvSpPr>
          <p:nvPr>
            <p:ph idx="1"/>
          </p:nvPr>
        </p:nvSpPr>
        <p:spPr/>
        <p:txBody>
          <a:bodyPr>
            <a:normAutofit lnSpcReduction="10000"/>
          </a:bodyPr>
          <a:lstStyle/>
          <a:p>
            <a:pPr eaLnBrk="1" hangingPunct="1"/>
            <a:r>
              <a:rPr lang="en-US" altLang="en-US" sz="2000" dirty="0" smtClean="0"/>
              <a:t>When the </a:t>
            </a:r>
            <a:r>
              <a:rPr lang="en-US" altLang="en-US" sz="2000" dirty="0" smtClean="0">
                <a:latin typeface="Courier New" pitchFamily="49" charset="0"/>
                <a:cs typeface="Courier New" pitchFamily="49" charset="0"/>
              </a:rPr>
              <a:t>try</a:t>
            </a:r>
            <a:r>
              <a:rPr lang="en-US" altLang="en-US" sz="2000" dirty="0" smtClean="0"/>
              <a:t> code fails:</a:t>
            </a:r>
          </a:p>
          <a:p>
            <a:pPr lvl="1" eaLnBrk="1" hangingPunct="1"/>
            <a:r>
              <a:rPr lang="en-US" altLang="en-US" sz="1800" dirty="0" smtClean="0"/>
              <a:t>It throws an </a:t>
            </a:r>
            <a:r>
              <a:rPr lang="en-US" altLang="en-US" sz="1800" dirty="0" smtClean="0">
                <a:cs typeface="Courier New" pitchFamily="49" charset="0"/>
              </a:rPr>
              <a:t>exception</a:t>
            </a:r>
          </a:p>
          <a:p>
            <a:pPr lvl="1" eaLnBrk="1" hangingPunct="1"/>
            <a:r>
              <a:rPr lang="en-US" altLang="en-US" sz="1800" dirty="0" smtClean="0">
                <a:cs typeface="Courier New" pitchFamily="49" charset="0"/>
              </a:rPr>
              <a:t>The </a:t>
            </a:r>
            <a:r>
              <a:rPr lang="en-US" altLang="en-US" sz="1800" dirty="0" smtClean="0">
                <a:latin typeface="Courier New" pitchFamily="49" charset="0"/>
                <a:cs typeface="Courier New" pitchFamily="49" charset="0"/>
              </a:rPr>
              <a:t>Exception</a:t>
            </a:r>
            <a:r>
              <a:rPr lang="en-US" altLang="en-US" sz="1800" dirty="0" smtClean="0"/>
              <a:t> object is caught</a:t>
            </a:r>
          </a:p>
          <a:p>
            <a:pPr lvl="1" eaLnBrk="1" hangingPunct="1"/>
            <a:r>
              <a:rPr lang="en-US" altLang="en-US" sz="1800" dirty="0" smtClean="0">
                <a:cs typeface="Courier New" pitchFamily="49" charset="0"/>
              </a:rPr>
              <a:t>The </a:t>
            </a:r>
            <a:r>
              <a:rPr lang="en-US" altLang="en-US" sz="1800" dirty="0" smtClean="0">
                <a:latin typeface="Courier New" pitchFamily="49" charset="0"/>
                <a:cs typeface="Courier New" pitchFamily="49" charset="0"/>
              </a:rPr>
              <a:t>catch</a:t>
            </a:r>
            <a:r>
              <a:rPr lang="en-US" altLang="en-US" sz="1800" dirty="0" smtClean="0"/>
              <a:t> block </a:t>
            </a:r>
            <a:r>
              <a:rPr lang="en-US" altLang="en-US" sz="1800" dirty="0" smtClean="0"/>
              <a:t>executes</a:t>
            </a:r>
          </a:p>
          <a:p>
            <a:pPr lvl="1" eaLnBrk="1" hangingPunct="1"/>
            <a:r>
              <a:rPr lang="en-US" altLang="en-US" sz="1800" dirty="0" smtClean="0"/>
              <a:t>The </a:t>
            </a:r>
            <a:r>
              <a:rPr lang="en-US" altLang="en-US" sz="1800" dirty="0" smtClean="0">
                <a:latin typeface="Courier New" pitchFamily="49" charset="0"/>
                <a:cs typeface="Courier New" pitchFamily="49" charset="0"/>
              </a:rPr>
              <a:t>finally</a:t>
            </a:r>
            <a:r>
              <a:rPr lang="en-US" altLang="en-US" sz="1800" dirty="0" smtClean="0"/>
              <a:t> block executes</a:t>
            </a:r>
          </a:p>
          <a:p>
            <a:pPr lvl="1" eaLnBrk="1" hangingPunct="1"/>
            <a:r>
              <a:rPr lang="en-US" altLang="en-US" sz="1600" dirty="0" smtClean="0"/>
              <a:t>Control </a:t>
            </a:r>
            <a:r>
              <a:rPr lang="en-US" altLang="en-US" sz="1600" dirty="0" smtClean="0"/>
              <a:t>passes to statements at the end of the </a:t>
            </a:r>
            <a:r>
              <a:rPr lang="en-US" altLang="en-US" sz="1600" dirty="0" smtClean="0"/>
              <a:t>method</a:t>
            </a:r>
          </a:p>
          <a:p>
            <a:r>
              <a:rPr lang="en-US" altLang="en-US" sz="2000" dirty="0" smtClean="0"/>
              <a:t>Reasons the final set of statements might never execute:</a:t>
            </a:r>
          </a:p>
          <a:p>
            <a:pPr lvl="1"/>
            <a:r>
              <a:rPr lang="en-US" altLang="en-US" sz="1800" dirty="0" smtClean="0"/>
              <a:t>An unplanned exception might occur</a:t>
            </a:r>
          </a:p>
          <a:p>
            <a:pPr lvl="1"/>
            <a:r>
              <a:rPr lang="en-US" altLang="en-US" sz="1800" dirty="0" smtClean="0"/>
              <a:t>The </a:t>
            </a:r>
            <a:r>
              <a:rPr lang="en-US" altLang="en-US" sz="1800" dirty="0" smtClean="0">
                <a:latin typeface="Courier New" pitchFamily="49" charset="0"/>
              </a:rPr>
              <a:t>try</a:t>
            </a:r>
            <a:r>
              <a:rPr lang="en-US" altLang="en-US" sz="1800" dirty="0" smtClean="0"/>
              <a:t> or </a:t>
            </a:r>
            <a:r>
              <a:rPr lang="en-US" altLang="en-US" sz="1800" dirty="0" smtClean="0">
                <a:latin typeface="Courier New" pitchFamily="49" charset="0"/>
              </a:rPr>
              <a:t>catch</a:t>
            </a:r>
            <a:r>
              <a:rPr lang="en-US" altLang="en-US" sz="1800" dirty="0" smtClean="0"/>
              <a:t> block might contain a </a:t>
            </a:r>
            <a:r>
              <a:rPr lang="en-US" altLang="en-US" sz="1800" dirty="0" err="1" smtClean="0">
                <a:latin typeface="Courier New" pitchFamily="49" charset="0"/>
              </a:rPr>
              <a:t>System.exit</a:t>
            </a:r>
            <a:r>
              <a:rPr lang="en-US" altLang="en-US" sz="1800" dirty="0" smtClean="0">
                <a:latin typeface="Courier New" pitchFamily="49" charset="0"/>
              </a:rPr>
              <a:t>();</a:t>
            </a:r>
            <a:r>
              <a:rPr lang="en-US" altLang="en-US" sz="1800" dirty="0" smtClean="0"/>
              <a:t> statement</a:t>
            </a:r>
          </a:p>
          <a:p>
            <a:r>
              <a:rPr lang="en-US" altLang="en-US" sz="2000" dirty="0" smtClean="0"/>
              <a:t>The </a:t>
            </a:r>
            <a:r>
              <a:rPr lang="en-US" altLang="en-US" sz="2000" dirty="0" smtClean="0">
                <a:latin typeface="Courier New" pitchFamily="49" charset="0"/>
              </a:rPr>
              <a:t>try</a:t>
            </a:r>
            <a:r>
              <a:rPr lang="en-US" altLang="en-US" sz="2000" dirty="0" smtClean="0"/>
              <a:t> block might throw an </a:t>
            </a:r>
            <a:r>
              <a:rPr lang="en-US" altLang="en-US" sz="2000" dirty="0" smtClean="0">
                <a:latin typeface="Courier New" pitchFamily="49" charset="0"/>
              </a:rPr>
              <a:t>Exception</a:t>
            </a:r>
            <a:r>
              <a:rPr lang="en-US" altLang="en-US" sz="2000" dirty="0" smtClean="0"/>
              <a:t> object for which you did not provide a </a:t>
            </a:r>
            <a:r>
              <a:rPr lang="en-US" altLang="en-US" sz="2000" dirty="0" smtClean="0">
                <a:latin typeface="Courier New" pitchFamily="49" charset="0"/>
              </a:rPr>
              <a:t>catch</a:t>
            </a:r>
            <a:r>
              <a:rPr lang="en-US" altLang="en-US" sz="2000" dirty="0" smtClean="0"/>
              <a:t> block</a:t>
            </a:r>
          </a:p>
          <a:p>
            <a:pPr lvl="1"/>
            <a:r>
              <a:rPr lang="en-US" altLang="en-US" sz="1800" dirty="0" smtClean="0"/>
              <a:t>Program execution stops immediately</a:t>
            </a:r>
          </a:p>
          <a:p>
            <a:pPr lvl="1"/>
            <a:r>
              <a:rPr lang="en-US" altLang="en-US" sz="1800" dirty="0" smtClean="0"/>
              <a:t>The </a:t>
            </a:r>
            <a:r>
              <a:rPr lang="en-US" altLang="en-US" sz="1800" dirty="0" smtClean="0">
                <a:cs typeface="Courier New" pitchFamily="49" charset="0"/>
              </a:rPr>
              <a:t>exception</a:t>
            </a:r>
            <a:r>
              <a:rPr lang="en-US" altLang="en-US" sz="1800" dirty="0" smtClean="0"/>
              <a:t> is sent to the operating system for handling</a:t>
            </a:r>
          </a:p>
          <a:p>
            <a:pPr lvl="1"/>
            <a:r>
              <a:rPr lang="en-US" altLang="en-US" sz="1800" dirty="0" smtClean="0"/>
              <a:t>The current method is </a:t>
            </a:r>
            <a:r>
              <a:rPr lang="en-US" altLang="en-US" sz="1800" dirty="0" smtClean="0"/>
              <a:t>abandoned</a:t>
            </a:r>
            <a:endParaRPr lang="en-US" alt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en-US" smtClean="0"/>
              <a:t>Understanding the Advantages</a:t>
            </a:r>
            <a:br>
              <a:rPr lang="en-US" altLang="en-US" smtClean="0"/>
            </a:br>
            <a:r>
              <a:rPr lang="en-US" altLang="en-US" smtClean="0"/>
              <a:t>of Exception Handling</a:t>
            </a:r>
          </a:p>
        </p:txBody>
      </p:sp>
      <p:sp>
        <p:nvSpPr>
          <p:cNvPr id="60419" name="Rectangle 3"/>
          <p:cNvSpPr>
            <a:spLocks noGrp="1" noChangeArrowheads="1"/>
          </p:cNvSpPr>
          <p:nvPr>
            <p:ph idx="1"/>
          </p:nvPr>
        </p:nvSpPr>
        <p:spPr>
          <a:xfrm>
            <a:off x="457200" y="1481328"/>
            <a:ext cx="4038600" cy="4525963"/>
          </a:xfrm>
        </p:spPr>
        <p:txBody>
          <a:bodyPr>
            <a:normAutofit/>
          </a:bodyPr>
          <a:lstStyle/>
          <a:p>
            <a:pPr eaLnBrk="1" hangingPunct="1"/>
            <a:r>
              <a:rPr lang="en-US" altLang="en-US" sz="2000" dirty="0" smtClean="0"/>
              <a:t>Before object-oriented programming languages, errors were handled with confusing, error-prone methods</a:t>
            </a:r>
          </a:p>
          <a:p>
            <a:pPr lvl="1" eaLnBrk="1" hangingPunct="1"/>
            <a:r>
              <a:rPr lang="en-US" altLang="en-US" sz="1800" dirty="0" smtClean="0"/>
              <a:t>When any method fails, the program sets appropriate error code</a:t>
            </a:r>
          </a:p>
          <a:p>
            <a:pPr lvl="1" eaLnBrk="1" hangingPunct="1"/>
            <a:r>
              <a:rPr lang="en-US" altLang="en-US" sz="1800" dirty="0" smtClean="0"/>
              <a:t>Difficult to follow</a:t>
            </a:r>
          </a:p>
          <a:p>
            <a:pPr lvl="2" eaLnBrk="1" hangingPunct="1"/>
            <a:r>
              <a:rPr lang="en-US" altLang="en-US" sz="1600" dirty="0" smtClean="0"/>
              <a:t>The application’s purpose and intended outcome are lost in a maze of </a:t>
            </a:r>
            <a:r>
              <a:rPr lang="en-US" altLang="en-US" sz="1600" dirty="0" smtClean="0">
                <a:latin typeface="Courier New" pitchFamily="49" charset="0"/>
                <a:cs typeface="Courier New" pitchFamily="49" charset="0"/>
              </a:rPr>
              <a:t>if</a:t>
            </a:r>
            <a:r>
              <a:rPr lang="en-US" altLang="en-US" sz="1600" dirty="0" smtClean="0"/>
              <a:t> statements</a:t>
            </a:r>
          </a:p>
          <a:p>
            <a:pPr lvl="2" eaLnBrk="1" hangingPunct="1"/>
            <a:r>
              <a:rPr lang="en-US" altLang="en-US" sz="1600" dirty="0" smtClean="0"/>
              <a:t>Coding mistakes are made because of complicated nesting</a:t>
            </a:r>
          </a:p>
        </p:txBody>
      </p:sp>
      <p:pic>
        <p:nvPicPr>
          <p:cNvPr id="4" name="Picture 7" descr="C:\Users\PaulRefurb\Documents\Ch 10-17-14\Books\951 Farrell Java Programming 8e - Alyssa - xxx\02_NEW PDFs and FIGURES\Figures\C8810_ch12\C8810_f122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5800" y="1524000"/>
            <a:ext cx="4191000" cy="3280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title"/>
          </p:nvPr>
        </p:nvSpPr>
        <p:spPr/>
        <p:txBody>
          <a:bodyPr>
            <a:normAutofit fontScale="90000"/>
          </a:bodyPr>
          <a:lstStyle/>
          <a:p>
            <a:pPr eaLnBrk="1" hangingPunct="1"/>
            <a:r>
              <a:rPr lang="en-US" altLang="en-US" dirty="0" smtClean="0"/>
              <a:t>Understanding the Advantages</a:t>
            </a:r>
            <a:br>
              <a:rPr lang="en-US" altLang="en-US" dirty="0" smtClean="0"/>
            </a:br>
            <a:r>
              <a:rPr lang="en-US" altLang="en-US" dirty="0" smtClean="0"/>
              <a:t>of Exception </a:t>
            </a:r>
            <a:r>
              <a:rPr lang="en-US" altLang="en-US" dirty="0" smtClean="0"/>
              <a:t>Handling</a:t>
            </a:r>
            <a:endParaRPr lang="en-US" altLang="en-US" dirty="0" smtClean="0"/>
          </a:p>
        </p:txBody>
      </p:sp>
      <p:pic>
        <p:nvPicPr>
          <p:cNvPr id="62469" name="Picture 7" descr="C:\Users\PaulRefurb\Documents\Ch 10-17-14\Books\951 Farrell Java Programming 8e - Alyssa - xxx\02_NEW PDFs and FIGURES\Figures\C8810_ch12\C8810_f122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9575" y="1752600"/>
            <a:ext cx="578485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en-US" dirty="0" smtClean="0"/>
              <a:t>Understanding the Advantages</a:t>
            </a:r>
            <a:br>
              <a:rPr lang="en-US" altLang="en-US" dirty="0" smtClean="0"/>
            </a:br>
            <a:r>
              <a:rPr lang="en-US" altLang="en-US" dirty="0" smtClean="0"/>
              <a:t>of Exception </a:t>
            </a:r>
            <a:r>
              <a:rPr lang="en-US" altLang="en-US" dirty="0" smtClean="0"/>
              <a:t>Handling</a:t>
            </a:r>
            <a:endParaRPr lang="en-US" altLang="en-US" dirty="0" smtClean="0"/>
          </a:p>
        </p:txBody>
      </p:sp>
      <p:sp>
        <p:nvSpPr>
          <p:cNvPr id="63491" name="Rectangle 3"/>
          <p:cNvSpPr>
            <a:spLocks noGrp="1" noChangeArrowheads="1"/>
          </p:cNvSpPr>
          <p:nvPr>
            <p:ph idx="1"/>
          </p:nvPr>
        </p:nvSpPr>
        <p:spPr/>
        <p:txBody>
          <a:bodyPr>
            <a:normAutofit lnSpcReduction="10000"/>
          </a:bodyPr>
          <a:lstStyle/>
          <a:p>
            <a:pPr eaLnBrk="1" hangingPunct="1"/>
            <a:r>
              <a:rPr lang="en-US" altLang="en-US" smtClean="0"/>
              <a:t>Java’s object-oriented, error-handling technique</a:t>
            </a:r>
          </a:p>
          <a:p>
            <a:pPr lvl="1" eaLnBrk="1" hangingPunct="1"/>
            <a:r>
              <a:rPr lang="en-US" altLang="en-US" smtClean="0"/>
              <a:t>Statements of the program that do the “real” work are placed together, where their logic is easy to follow</a:t>
            </a:r>
          </a:p>
          <a:p>
            <a:pPr lvl="1" eaLnBrk="1" hangingPunct="1"/>
            <a:r>
              <a:rPr lang="en-US" altLang="en-US" smtClean="0"/>
              <a:t>Unusual, exceptional events are grouped and moved out of the way</a:t>
            </a:r>
          </a:p>
          <a:p>
            <a:pPr eaLnBrk="1" hangingPunct="1"/>
            <a:r>
              <a:rPr lang="en-US" altLang="en-US" smtClean="0"/>
              <a:t>An advantage to object-oriented exception handling is flexibility in handling of error situations</a:t>
            </a:r>
          </a:p>
          <a:p>
            <a:pPr eaLnBrk="1" hangingPunct="1"/>
            <a:r>
              <a:rPr lang="en-US" altLang="en-US" smtClean="0"/>
              <a:t>Appropriately deal with </a:t>
            </a:r>
            <a:r>
              <a:rPr lang="en-US" altLang="en-US" smtClean="0">
                <a:cs typeface="Courier New" pitchFamily="49" charset="0"/>
              </a:rPr>
              <a:t>exceptions</a:t>
            </a:r>
            <a:r>
              <a:rPr lang="en-US" altLang="en-US" smtClean="0"/>
              <a:t> as you decide how to handle them</a:t>
            </a:r>
          </a:p>
          <a:p>
            <a:pPr eaLnBrk="1" hangingPunct="1"/>
            <a:endParaRPr lang="en-US" altLang="en-US" smtClean="0"/>
          </a:p>
          <a:p>
            <a:pPr lvl="1" eaLnBrk="1" hangingPunct="1"/>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defRPr/>
            </a:pPr>
            <a:r>
              <a:rPr lang="en-US" dirty="0" smtClean="0"/>
              <a:t>Specifying the </a:t>
            </a:r>
            <a:r>
              <a:rPr lang="en-US" dirty="0" smtClean="0">
                <a:latin typeface="+mn-lt"/>
                <a:cs typeface="Courier New" pitchFamily="49" charset="0"/>
              </a:rPr>
              <a:t>Exceptions</a:t>
            </a:r>
            <a:r>
              <a:rPr lang="en-US" dirty="0" smtClean="0"/>
              <a:t/>
            </a:r>
            <a:br>
              <a:rPr lang="en-US" dirty="0" smtClean="0"/>
            </a:br>
            <a:r>
              <a:rPr lang="en-US" dirty="0" smtClean="0"/>
              <a:t>That a Method Can Throw</a:t>
            </a:r>
          </a:p>
        </p:txBody>
      </p:sp>
      <p:sp>
        <p:nvSpPr>
          <p:cNvPr id="65539" name="Rectangle 3"/>
          <p:cNvSpPr>
            <a:spLocks noGrp="1" noChangeArrowheads="1"/>
          </p:cNvSpPr>
          <p:nvPr>
            <p:ph idx="1"/>
          </p:nvPr>
        </p:nvSpPr>
        <p:spPr>
          <a:xfrm>
            <a:off x="457200" y="1600200"/>
            <a:ext cx="8229600" cy="5105400"/>
          </a:xfrm>
        </p:spPr>
        <p:txBody>
          <a:bodyPr>
            <a:normAutofit/>
          </a:bodyPr>
          <a:lstStyle/>
          <a:p>
            <a:pPr eaLnBrk="1" hangingPunct="1">
              <a:defRPr/>
            </a:pPr>
            <a:r>
              <a:rPr lang="en-US" sz="2000" dirty="0" smtClean="0"/>
              <a:t>If a method throws an exception that it will not catch but will be caught by a different method, use the keyword </a:t>
            </a:r>
            <a:r>
              <a:rPr lang="en-US" sz="2000" dirty="0" smtClean="0">
                <a:latin typeface="Courier New" pitchFamily="49" charset="0"/>
                <a:cs typeface="Courier New" pitchFamily="49" charset="0"/>
              </a:rPr>
              <a:t>throws</a:t>
            </a:r>
            <a:r>
              <a:rPr lang="en-US" sz="2000" dirty="0" smtClean="0"/>
              <a:t> followed by the </a:t>
            </a:r>
            <a:r>
              <a:rPr lang="en-US" sz="2000" dirty="0" smtClean="0">
                <a:latin typeface="Courier New" pitchFamily="49" charset="0"/>
                <a:cs typeface="Courier New" pitchFamily="49" charset="0"/>
              </a:rPr>
              <a:t>Exception</a:t>
            </a:r>
            <a:r>
              <a:rPr lang="en-US" sz="2000" dirty="0" smtClean="0"/>
              <a:t> type in the method header</a:t>
            </a:r>
            <a:endParaRPr lang="en-US" sz="2000" dirty="0" smtClean="0">
              <a:latin typeface="Courier New" pitchFamily="49" charset="0"/>
              <a:cs typeface="Courier New" pitchFamily="49" charset="0"/>
            </a:endParaRPr>
          </a:p>
          <a:p>
            <a:pPr eaLnBrk="1" hangingPunct="1">
              <a:defRPr/>
            </a:pPr>
            <a:r>
              <a:rPr lang="en-US" sz="2000" b="1" dirty="0" smtClean="0">
                <a:cs typeface="Courier New" pitchFamily="49" charset="0"/>
              </a:rPr>
              <a:t>Exception specification</a:t>
            </a:r>
          </a:p>
          <a:p>
            <a:pPr lvl="1" eaLnBrk="1" hangingPunct="1">
              <a:defRPr/>
            </a:pPr>
            <a:r>
              <a:rPr lang="en-US" sz="1800" dirty="0" smtClean="0">
                <a:cs typeface="Courier New" pitchFamily="49" charset="0"/>
              </a:rPr>
              <a:t>Lists exceptions that a method may </a:t>
            </a:r>
            <a:r>
              <a:rPr lang="en-US" sz="1800" dirty="0" smtClean="0">
                <a:latin typeface="Courier New" pitchFamily="49" charset="0"/>
                <a:cs typeface="Courier New" pitchFamily="49" charset="0"/>
              </a:rPr>
              <a:t>throw</a:t>
            </a:r>
            <a:endParaRPr lang="en-US" sz="1800" dirty="0" smtClean="0"/>
          </a:p>
          <a:p>
            <a:pPr eaLnBrk="1" hangingPunct="1">
              <a:defRPr/>
            </a:pPr>
            <a:r>
              <a:rPr lang="en-US" sz="2000" dirty="0" smtClean="0"/>
              <a:t>Every Java method has the potential to throw an </a:t>
            </a:r>
            <a:r>
              <a:rPr lang="en-US" sz="2000" dirty="0" smtClean="0">
                <a:cs typeface="Courier New" pitchFamily="49" charset="0"/>
              </a:rPr>
              <a:t>exception</a:t>
            </a:r>
          </a:p>
          <a:p>
            <a:pPr lvl="1" eaLnBrk="1" hangingPunct="1">
              <a:defRPr/>
            </a:pPr>
            <a:r>
              <a:rPr lang="en-US" sz="1800" dirty="0" smtClean="0"/>
              <a:t>For most Java methods, do not use the </a:t>
            </a:r>
            <a:r>
              <a:rPr lang="en-US" sz="1800" dirty="0" smtClean="0">
                <a:latin typeface="Courier New" pitchFamily="49" charset="0"/>
                <a:cs typeface="Courier New" pitchFamily="49" charset="0"/>
              </a:rPr>
              <a:t>throws</a:t>
            </a:r>
            <a:r>
              <a:rPr lang="en-US" sz="1800" dirty="0" smtClean="0"/>
              <a:t> clause</a:t>
            </a:r>
          </a:p>
          <a:p>
            <a:pPr lvl="1" eaLnBrk="1" hangingPunct="1">
              <a:defRPr/>
            </a:pPr>
            <a:r>
              <a:rPr lang="en-US" sz="1800" dirty="0" smtClean="0"/>
              <a:t>Let Java handle any e</a:t>
            </a:r>
            <a:r>
              <a:rPr lang="en-US" sz="1800" dirty="0" smtClean="0">
                <a:cs typeface="Courier New" pitchFamily="49" charset="0"/>
              </a:rPr>
              <a:t>xception</a:t>
            </a:r>
            <a:r>
              <a:rPr lang="en-US" sz="1800" dirty="0" smtClean="0"/>
              <a:t> by shutting down the program</a:t>
            </a:r>
          </a:p>
          <a:p>
            <a:pPr lvl="1" eaLnBrk="1" hangingPunct="1">
              <a:defRPr/>
            </a:pPr>
            <a:r>
              <a:rPr lang="en-US" sz="1800" dirty="0" smtClean="0"/>
              <a:t>Most exceptions never have to be explicitly thrown or </a:t>
            </a:r>
            <a:r>
              <a:rPr lang="en-US" sz="1800" dirty="0" smtClean="0"/>
              <a:t>caught</a:t>
            </a: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defRPr/>
            </a:pPr>
            <a:r>
              <a:rPr lang="en-US" dirty="0" smtClean="0"/>
              <a:t>Specifying the </a:t>
            </a:r>
            <a:r>
              <a:rPr lang="en-US" dirty="0" smtClean="0">
                <a:latin typeface="+mn-lt"/>
                <a:cs typeface="Courier New" pitchFamily="49" charset="0"/>
              </a:rPr>
              <a:t>Exceptions</a:t>
            </a:r>
            <a:r>
              <a:rPr lang="en-US" dirty="0" smtClean="0"/>
              <a:t/>
            </a:r>
            <a:br>
              <a:rPr lang="en-US" dirty="0" smtClean="0"/>
            </a:br>
            <a:r>
              <a:rPr lang="en-US" dirty="0" smtClean="0"/>
              <a:t>That a Method Can </a:t>
            </a:r>
            <a:r>
              <a:rPr lang="en-US" dirty="0" smtClean="0"/>
              <a:t>Throw</a:t>
            </a:r>
            <a:endParaRPr lang="en-US" dirty="0" smtClean="0"/>
          </a:p>
        </p:txBody>
      </p:sp>
      <p:sp>
        <p:nvSpPr>
          <p:cNvPr id="65539" name="Rectangle 3"/>
          <p:cNvSpPr>
            <a:spLocks noGrp="1" noChangeArrowheads="1"/>
          </p:cNvSpPr>
          <p:nvPr>
            <p:ph idx="1"/>
          </p:nvPr>
        </p:nvSpPr>
        <p:spPr>
          <a:xfrm>
            <a:off x="457200" y="1600200"/>
            <a:ext cx="8382000" cy="4525963"/>
          </a:xfrm>
        </p:spPr>
        <p:txBody>
          <a:bodyPr/>
          <a:lstStyle/>
          <a:p>
            <a:pPr eaLnBrk="1" hangingPunct="1"/>
            <a:r>
              <a:rPr lang="en-US" altLang="en-US" b="1" smtClean="0"/>
              <a:t>Unchecked exceptions</a:t>
            </a:r>
          </a:p>
          <a:p>
            <a:pPr lvl="1" eaLnBrk="1" hangingPunct="1"/>
            <a:r>
              <a:rPr lang="en-US" altLang="en-US" smtClean="0"/>
              <a:t>Inherit from the </a:t>
            </a:r>
            <a:r>
              <a:rPr lang="en-US" altLang="en-US" smtClean="0">
                <a:latin typeface="Courier New" pitchFamily="49" charset="0"/>
                <a:cs typeface="Courier New" pitchFamily="49" charset="0"/>
              </a:rPr>
              <a:t>Error</a:t>
            </a:r>
            <a:r>
              <a:rPr lang="en-US" altLang="en-US" smtClean="0"/>
              <a:t> class or the </a:t>
            </a:r>
            <a:r>
              <a:rPr lang="en-US" altLang="en-US" smtClean="0">
                <a:latin typeface="Courier New" pitchFamily="49" charset="0"/>
                <a:cs typeface="Courier New" pitchFamily="49" charset="0"/>
              </a:rPr>
              <a:t>RuntimeException</a:t>
            </a:r>
            <a:r>
              <a:rPr lang="en-US" altLang="en-US" smtClean="0"/>
              <a:t> class</a:t>
            </a:r>
          </a:p>
          <a:p>
            <a:pPr lvl="1" eaLnBrk="1" hangingPunct="1"/>
            <a:r>
              <a:rPr lang="en-US" altLang="en-US" smtClean="0"/>
              <a:t>You are not required to handle these exceptions</a:t>
            </a:r>
          </a:p>
          <a:p>
            <a:pPr lvl="2" eaLnBrk="1" hangingPunct="1"/>
            <a:r>
              <a:rPr lang="en-US" altLang="en-US" smtClean="0"/>
              <a:t>You can simply let the program terminate</a:t>
            </a:r>
          </a:p>
          <a:p>
            <a:pPr lvl="2" eaLnBrk="1" hangingPunct="1"/>
            <a:r>
              <a:rPr lang="en-US" altLang="en-US" smtClean="0"/>
              <a:t>An example is dividing by zero</a:t>
            </a:r>
          </a:p>
          <a:p>
            <a:pPr eaLnBrk="1" hangingPunct="1"/>
            <a:r>
              <a:rPr lang="en-US" altLang="en-US" b="1" smtClean="0"/>
              <a:t>Checked exceptions</a:t>
            </a:r>
          </a:p>
          <a:p>
            <a:pPr lvl="1" eaLnBrk="1" hangingPunct="1"/>
            <a:r>
              <a:rPr lang="en-US" altLang="en-US" smtClean="0"/>
              <a:t>Programmers should anticipate checked exceptions </a:t>
            </a:r>
          </a:p>
          <a:p>
            <a:pPr lvl="1" eaLnBrk="1" hangingPunct="1"/>
            <a:r>
              <a:rPr lang="en-US" altLang="en-US" smtClean="0"/>
              <a:t>Programs should be able to recover from them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defRPr/>
            </a:pPr>
            <a:r>
              <a:rPr lang="en-US" dirty="0" smtClean="0"/>
              <a:t>Specifying the </a:t>
            </a:r>
            <a:r>
              <a:rPr lang="en-US" dirty="0" smtClean="0">
                <a:latin typeface="+mn-lt"/>
                <a:cs typeface="Courier New" pitchFamily="49" charset="0"/>
              </a:rPr>
              <a:t>Exceptions</a:t>
            </a:r>
            <a:r>
              <a:rPr lang="en-US" dirty="0" smtClean="0"/>
              <a:t/>
            </a:r>
            <a:br>
              <a:rPr lang="en-US" dirty="0" smtClean="0"/>
            </a:br>
            <a:r>
              <a:rPr lang="en-US" dirty="0" smtClean="0"/>
              <a:t>That a Method Can </a:t>
            </a:r>
            <a:r>
              <a:rPr lang="en-US" dirty="0" smtClean="0"/>
              <a:t>Throw</a:t>
            </a:r>
            <a:endParaRPr lang="en-US" dirty="0" smtClean="0"/>
          </a:p>
        </p:txBody>
      </p:sp>
      <p:sp>
        <p:nvSpPr>
          <p:cNvPr id="66563" name="Rectangle 3"/>
          <p:cNvSpPr>
            <a:spLocks noGrp="1" noChangeArrowheads="1"/>
          </p:cNvSpPr>
          <p:nvPr>
            <p:ph idx="1"/>
          </p:nvPr>
        </p:nvSpPr>
        <p:spPr>
          <a:xfrm>
            <a:off x="457200" y="1600200"/>
            <a:ext cx="8229600" cy="4953000"/>
          </a:xfrm>
        </p:spPr>
        <p:txBody>
          <a:bodyPr>
            <a:normAutofit/>
          </a:bodyPr>
          <a:lstStyle/>
          <a:p>
            <a:pPr eaLnBrk="1" hangingPunct="1"/>
            <a:r>
              <a:rPr lang="en-US" altLang="en-US" sz="2000" dirty="0" smtClean="0"/>
              <a:t>If you throw a checked exception from a method, you must do one of the following:</a:t>
            </a:r>
          </a:p>
          <a:p>
            <a:pPr lvl="1" eaLnBrk="1" hangingPunct="1"/>
            <a:r>
              <a:rPr lang="en-US" altLang="en-US" sz="1800" dirty="0" smtClean="0"/>
              <a:t>Catch it</a:t>
            </a:r>
          </a:p>
          <a:p>
            <a:pPr lvl="1" eaLnBrk="1" hangingPunct="1"/>
            <a:r>
              <a:rPr lang="en-US" altLang="en-US" sz="1800" dirty="0" smtClean="0"/>
              <a:t>Declare the exception in the method header’s </a:t>
            </a:r>
            <a:r>
              <a:rPr lang="en-US" altLang="en-US" sz="1800" dirty="0" smtClean="0">
                <a:latin typeface="Courier New" pitchFamily="49" charset="0"/>
                <a:cs typeface="Courier New" pitchFamily="49" charset="0"/>
              </a:rPr>
              <a:t>throws</a:t>
            </a:r>
            <a:r>
              <a:rPr lang="en-US" altLang="en-US" sz="1800" dirty="0" smtClean="0"/>
              <a:t> clause</a:t>
            </a:r>
          </a:p>
          <a:p>
            <a:pPr eaLnBrk="1" hangingPunct="1"/>
            <a:r>
              <a:rPr lang="en-US" altLang="en-US" sz="2000" dirty="0" smtClean="0"/>
              <a:t>To use a method to its full potential, you must know:</a:t>
            </a:r>
          </a:p>
          <a:p>
            <a:pPr lvl="1" eaLnBrk="1" hangingPunct="1"/>
            <a:r>
              <a:rPr lang="en-US" altLang="en-US" sz="1800" dirty="0" smtClean="0"/>
              <a:t>Method’s name</a:t>
            </a:r>
          </a:p>
          <a:p>
            <a:pPr lvl="1" eaLnBrk="1" hangingPunct="1"/>
            <a:r>
              <a:rPr lang="en-US" altLang="en-US" sz="1800" dirty="0" smtClean="0"/>
              <a:t>Method’s </a:t>
            </a:r>
            <a:r>
              <a:rPr lang="en-US" altLang="en-US" sz="1800" dirty="0" smtClean="0">
                <a:latin typeface="Courier New" pitchFamily="49" charset="0"/>
                <a:cs typeface="Courier New" pitchFamily="49" charset="0"/>
              </a:rPr>
              <a:t>return</a:t>
            </a:r>
            <a:r>
              <a:rPr lang="en-US" altLang="en-US" sz="1800" dirty="0" smtClean="0"/>
              <a:t> type</a:t>
            </a:r>
          </a:p>
          <a:p>
            <a:pPr lvl="1" eaLnBrk="1" hangingPunct="1"/>
            <a:r>
              <a:rPr lang="en-US" altLang="en-US" sz="1800" dirty="0" smtClean="0"/>
              <a:t>Type and number of arguments the method requires</a:t>
            </a:r>
          </a:p>
          <a:p>
            <a:pPr lvl="1" eaLnBrk="1" hangingPunct="1"/>
            <a:r>
              <a:rPr lang="en-US" altLang="en-US" sz="1800" dirty="0" smtClean="0"/>
              <a:t>Type and number of e</a:t>
            </a:r>
            <a:r>
              <a:rPr lang="en-US" altLang="en-US" sz="1800" dirty="0" smtClean="0">
                <a:cs typeface="Courier New" pitchFamily="49" charset="0"/>
              </a:rPr>
              <a:t>xceptions</a:t>
            </a:r>
            <a:r>
              <a:rPr lang="en-US" altLang="en-US" sz="1800" dirty="0" smtClean="0"/>
              <a:t> the method </a:t>
            </a:r>
            <a:r>
              <a:rPr lang="en-US" altLang="en-US" sz="1800" dirty="0" smtClean="0"/>
              <a:t>throws</a:t>
            </a:r>
            <a:endParaRPr lang="en-US" alt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5" descr="C:\Users\PaulRefurb\Documents\Ch 10-17-14\Books\951 Farrell Java Programming 8e - Alyssa - xxx\02_NEW PDFs and FIGURES\Figures\C8810_ch12\C8810_f120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9175" y="234950"/>
            <a:ext cx="4565650" cy="615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br>
              <a:rPr lang="en-US" dirty="0" smtClean="0"/>
            </a:br>
            <a:r>
              <a:rPr lang="en-US" dirty="0" smtClean="0"/>
              <a:t>the Call Stack</a:t>
            </a:r>
          </a:p>
        </p:txBody>
      </p:sp>
      <p:sp>
        <p:nvSpPr>
          <p:cNvPr id="67587" name="Rectangle 3"/>
          <p:cNvSpPr>
            <a:spLocks noGrp="1" noChangeArrowheads="1"/>
          </p:cNvSpPr>
          <p:nvPr>
            <p:ph idx="1"/>
          </p:nvPr>
        </p:nvSpPr>
        <p:spPr/>
        <p:txBody>
          <a:bodyPr/>
          <a:lstStyle/>
          <a:p>
            <a:pPr eaLnBrk="1" hangingPunct="1"/>
            <a:r>
              <a:rPr lang="en-US" altLang="en-US" b="1" smtClean="0"/>
              <a:t>Call stack</a:t>
            </a:r>
          </a:p>
          <a:p>
            <a:pPr lvl="1" eaLnBrk="1" hangingPunct="1"/>
            <a:r>
              <a:rPr lang="en-US" altLang="en-US" smtClean="0"/>
              <a:t>The memory location where the computer stores the list of method locations to which the system must return</a:t>
            </a:r>
          </a:p>
          <a:p>
            <a:pPr eaLnBrk="1" hangingPunct="1"/>
            <a:r>
              <a:rPr lang="en-US" altLang="en-US" smtClean="0"/>
              <a:t>When a method throws an </a:t>
            </a:r>
            <a:r>
              <a:rPr lang="en-US" altLang="en-US" smtClean="0">
                <a:cs typeface="Courier New" pitchFamily="49" charset="0"/>
              </a:rPr>
              <a:t>exception:</a:t>
            </a:r>
            <a:r>
              <a:rPr lang="en-US" altLang="en-US" smtClean="0">
                <a:latin typeface="Courier New" pitchFamily="49" charset="0"/>
                <a:cs typeface="Courier New" pitchFamily="49" charset="0"/>
              </a:rPr>
              <a:t> </a:t>
            </a:r>
          </a:p>
          <a:p>
            <a:pPr lvl="1" eaLnBrk="1" hangingPunct="1"/>
            <a:r>
              <a:rPr lang="en-US" altLang="en-US" smtClean="0">
                <a:cs typeface="Courier New" pitchFamily="49" charset="0"/>
              </a:rPr>
              <a:t>The exception</a:t>
            </a:r>
            <a:r>
              <a:rPr lang="en-US" altLang="en-US" smtClean="0"/>
              <a:t> is thrown to the next method up the call stack</a:t>
            </a:r>
          </a:p>
          <a:p>
            <a:pPr lvl="1" eaLnBrk="1" hangingPunct="1"/>
            <a:r>
              <a:rPr lang="en-US" altLang="en-US" smtClean="0"/>
              <a:t>Methods are allowed to handle e</a:t>
            </a:r>
            <a:r>
              <a:rPr lang="en-US" altLang="en-US" smtClean="0">
                <a:cs typeface="Courier New" pitchFamily="49" charset="0"/>
              </a:rPr>
              <a:t>xceptions</a:t>
            </a:r>
            <a:r>
              <a:rPr lang="en-US" altLang="en-US" smtClean="0"/>
              <a:t> wherever the programmer has decided it is most appropriate</a:t>
            </a:r>
          </a:p>
          <a:p>
            <a:pPr lvl="2" eaLnBrk="1" hangingPunct="1"/>
            <a:r>
              <a:rPr lang="en-US" altLang="en-US" smtClean="0"/>
              <a:t>Including allowing the operating system to handle the error</a:t>
            </a:r>
          </a:p>
          <a:p>
            <a:pPr eaLnBrk="1" hangingPunct="1"/>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br>
              <a:rPr lang="en-US" dirty="0" smtClean="0"/>
            </a:br>
            <a:r>
              <a:rPr lang="en-US" dirty="0" smtClean="0"/>
              <a:t>the Call </a:t>
            </a:r>
            <a:r>
              <a:rPr lang="en-US" dirty="0" smtClean="0"/>
              <a:t>Stack</a:t>
            </a:r>
            <a:endParaRPr lang="en-US" dirty="0" smtClean="0"/>
          </a:p>
        </p:txBody>
      </p:sp>
      <p:pic>
        <p:nvPicPr>
          <p:cNvPr id="68613" name="Picture 7" descr="C:\Users\PaulRefurb\Documents\Ch 10-17-14\Books\951 Farrell Java Programming 8e - Alyssa - xxx\02_NEW PDFs and FIGURES\Figures\C8810_ch12\C8810_f123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4100" y="1752600"/>
            <a:ext cx="4495800" cy="453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br>
              <a:rPr lang="en-US" dirty="0" smtClean="0"/>
            </a:br>
            <a:r>
              <a:rPr lang="en-US" dirty="0" smtClean="0"/>
              <a:t>the Call </a:t>
            </a:r>
            <a:r>
              <a:rPr lang="en-US" dirty="0" smtClean="0"/>
              <a:t>Stack</a:t>
            </a:r>
            <a:endParaRPr lang="en-US" dirty="0" smtClean="0"/>
          </a:p>
        </p:txBody>
      </p:sp>
      <p:sp>
        <p:nvSpPr>
          <p:cNvPr id="69635" name="Rectangle 3"/>
          <p:cNvSpPr>
            <a:spLocks noGrp="1" noChangeArrowheads="1"/>
          </p:cNvSpPr>
          <p:nvPr>
            <p:ph idx="1"/>
          </p:nvPr>
        </p:nvSpPr>
        <p:spPr>
          <a:xfrm>
            <a:off x="457200" y="1600200"/>
            <a:ext cx="8077200" cy="4572000"/>
          </a:xfrm>
        </p:spPr>
        <p:txBody>
          <a:bodyPr/>
          <a:lstStyle/>
          <a:p>
            <a:pPr eaLnBrk="1" hangingPunct="1"/>
            <a:r>
              <a:rPr lang="en-US" altLang="en-US" smtClean="0">
                <a:latin typeface="Courier New" pitchFamily="49" charset="0"/>
                <a:cs typeface="Courier New" pitchFamily="49" charset="0"/>
              </a:rPr>
              <a:t>printStackTrace()</a:t>
            </a:r>
            <a:r>
              <a:rPr lang="en-US" altLang="en-US" smtClean="0"/>
              <a:t> method</a:t>
            </a:r>
          </a:p>
          <a:p>
            <a:pPr lvl="1" eaLnBrk="1" hangingPunct="1"/>
            <a:r>
              <a:rPr lang="en-US" altLang="en-US" smtClean="0"/>
              <a:t>Displays a list of methods in the call stack</a:t>
            </a:r>
          </a:p>
          <a:p>
            <a:pPr lvl="1" eaLnBrk="1" hangingPunct="1"/>
            <a:r>
              <a:rPr lang="en-US" altLang="en-US" smtClean="0"/>
              <a:t>Determines the location of an e</a:t>
            </a:r>
            <a:r>
              <a:rPr lang="en-US" altLang="en-US" smtClean="0">
                <a:cs typeface="Courier New" pitchFamily="49" charset="0"/>
              </a:rPr>
              <a:t>xception</a:t>
            </a:r>
          </a:p>
          <a:p>
            <a:pPr lvl="1" eaLnBrk="1" hangingPunct="1"/>
            <a:r>
              <a:rPr lang="en-US" altLang="en-US" smtClean="0"/>
              <a:t>Is not placed in a finished program</a:t>
            </a:r>
          </a:p>
          <a:p>
            <a:pPr lvl="2" eaLnBrk="1" hangingPunct="1"/>
            <a:r>
              <a:rPr lang="en-US" altLang="en-US" smtClean="0"/>
              <a:t>Most useful for diagnosing problems</a:t>
            </a:r>
          </a:p>
          <a:p>
            <a:pPr eaLnBrk="1" hangingPunct="1"/>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defRPr/>
            </a:pPr>
            <a:r>
              <a:rPr lang="en-US" dirty="0" smtClean="0"/>
              <a:t>Creating Your Own </a:t>
            </a:r>
            <a:r>
              <a:rPr lang="en-US" dirty="0" smtClean="0">
                <a:latin typeface="Courier New" pitchFamily="49" charset="0"/>
                <a:cs typeface="Courier New" pitchFamily="49" charset="0"/>
              </a:rPr>
              <a:t>Exception </a:t>
            </a:r>
            <a:r>
              <a:rPr lang="en-US" dirty="0" smtClean="0">
                <a:latin typeface="+mn-lt"/>
                <a:cs typeface="Courier New" pitchFamily="49" charset="0"/>
              </a:rPr>
              <a:t>Classes</a:t>
            </a:r>
          </a:p>
        </p:txBody>
      </p:sp>
      <p:sp>
        <p:nvSpPr>
          <p:cNvPr id="70659" name="Rectangle 3"/>
          <p:cNvSpPr>
            <a:spLocks noGrp="1" noChangeArrowheads="1"/>
          </p:cNvSpPr>
          <p:nvPr>
            <p:ph idx="1"/>
          </p:nvPr>
        </p:nvSpPr>
        <p:spPr/>
        <p:txBody>
          <a:bodyPr>
            <a:normAutofit lnSpcReduction="10000"/>
          </a:bodyPr>
          <a:lstStyle/>
          <a:p>
            <a:pPr eaLnBrk="1" hangingPunct="1"/>
            <a:r>
              <a:rPr lang="en-US" altLang="en-US" smtClean="0"/>
              <a:t>Java provides over 40 categories of </a:t>
            </a:r>
            <a:r>
              <a:rPr lang="en-US" altLang="en-US" smtClean="0">
                <a:latin typeface="Courier New" pitchFamily="49" charset="0"/>
                <a:cs typeface="Courier New" pitchFamily="49" charset="0"/>
              </a:rPr>
              <a:t>Exception</a:t>
            </a:r>
            <a:r>
              <a:rPr lang="en-US" altLang="en-US" smtClean="0">
                <a:cs typeface="Courier New" pitchFamily="49" charset="0"/>
              </a:rPr>
              <a:t>s</a:t>
            </a:r>
          </a:p>
          <a:p>
            <a:pPr eaLnBrk="1" hangingPunct="1"/>
            <a:r>
              <a:rPr lang="en-US" altLang="en-US" smtClean="0"/>
              <a:t>Java allows you to create your own </a:t>
            </a:r>
            <a:r>
              <a:rPr lang="en-US" altLang="en-US" smtClean="0">
                <a:latin typeface="Courier New" pitchFamily="49" charset="0"/>
                <a:cs typeface="Courier New" pitchFamily="49" charset="0"/>
              </a:rPr>
              <a:t>Exception</a:t>
            </a:r>
            <a:r>
              <a:rPr lang="en-US" altLang="en-US" smtClean="0">
                <a:cs typeface="Courier New" pitchFamily="49" charset="0"/>
              </a:rPr>
              <a:t> classes</a:t>
            </a:r>
          </a:p>
          <a:p>
            <a:pPr lvl="1" eaLnBrk="1" hangingPunct="1"/>
            <a:r>
              <a:rPr lang="en-US" altLang="en-US" smtClean="0"/>
              <a:t>Extend a subclass of </a:t>
            </a:r>
            <a:r>
              <a:rPr lang="en-US" altLang="en-US" smtClean="0">
                <a:latin typeface="Courier New" pitchFamily="49" charset="0"/>
                <a:cs typeface="Courier New" pitchFamily="49" charset="0"/>
              </a:rPr>
              <a:t>Throwable</a:t>
            </a:r>
          </a:p>
          <a:p>
            <a:pPr eaLnBrk="1" hangingPunct="1"/>
            <a:r>
              <a:rPr lang="en-US" altLang="en-US" smtClean="0">
                <a:latin typeface="Courier New" pitchFamily="49" charset="0"/>
                <a:cs typeface="Courier New" pitchFamily="49" charset="0"/>
              </a:rPr>
              <a:t>Exception</a:t>
            </a:r>
            <a:r>
              <a:rPr lang="en-US" altLang="en-US" smtClean="0"/>
              <a:t> class constructors:</a:t>
            </a:r>
          </a:p>
          <a:p>
            <a:pPr lvl="1" eaLnBrk="1" hangingPunct="1"/>
            <a:r>
              <a:rPr lang="en-US" altLang="en-US" smtClean="0">
                <a:latin typeface="Courier New" pitchFamily="49" charset="0"/>
                <a:cs typeface="Courier New" pitchFamily="49" charset="0"/>
              </a:rPr>
              <a:t>Exception()</a:t>
            </a:r>
          </a:p>
          <a:p>
            <a:pPr lvl="1" eaLnBrk="1" hangingPunct="1"/>
            <a:r>
              <a:rPr lang="en-US" altLang="en-US" smtClean="0">
                <a:latin typeface="Courier New" pitchFamily="49" charset="0"/>
                <a:cs typeface="Courier New" pitchFamily="49" charset="0"/>
              </a:rPr>
              <a:t>Exception(String message)</a:t>
            </a:r>
          </a:p>
          <a:p>
            <a:pPr lvl="1" eaLnBrk="1" hangingPunct="1"/>
            <a:r>
              <a:rPr lang="en-US" altLang="en-US" smtClean="0">
                <a:latin typeface="Courier New" pitchFamily="49" charset="0"/>
                <a:cs typeface="Courier New" pitchFamily="49" charset="0"/>
              </a:rPr>
              <a:t>Exception(String message,           Throwable cause)</a:t>
            </a:r>
          </a:p>
          <a:p>
            <a:pPr lvl="1" eaLnBrk="1" hangingPunct="1"/>
            <a:r>
              <a:rPr lang="en-US" altLang="en-US" smtClean="0">
                <a:latin typeface="Courier New" pitchFamily="49" charset="0"/>
                <a:cs typeface="Courier New" pitchFamily="49" charset="0"/>
              </a:rPr>
              <a:t>Exception(Throwable cause)</a:t>
            </a:r>
          </a:p>
          <a:p>
            <a:pPr eaLnBrk="1" hangingPunct="1"/>
            <a:endParaRPr lang="en-US" alt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Write an application that displays a series of at least 10 student ID numbers (stored in an array) and ask the user to enter a test letter grade for the student. Create an Exception class named </a:t>
            </a:r>
            <a:r>
              <a:rPr lang="en-US" dirty="0" err="1" smtClean="0">
                <a:latin typeface="Courier New" pitchFamily="49" charset="0"/>
                <a:cs typeface="Courier New" pitchFamily="49" charset="0"/>
              </a:rPr>
              <a:t>GradeException</a:t>
            </a:r>
            <a:r>
              <a:rPr lang="en-US" dirty="0" smtClean="0"/>
              <a:t> that contains a static public array of valid grade letters (‘A’, ‘B’, ‘C’, ‘D’, ‘F’ and ‘I’) that you can use to determine whether a grade entered from the application is valid. In your application throw a </a:t>
            </a:r>
            <a:r>
              <a:rPr lang="en-US" dirty="0" err="1" smtClean="0">
                <a:latin typeface="Courier New" pitchFamily="49" charset="0"/>
                <a:cs typeface="Courier New" pitchFamily="49" charset="0"/>
              </a:rPr>
              <a:t>GradeException</a:t>
            </a:r>
            <a:r>
              <a:rPr lang="en-US" dirty="0" smtClean="0"/>
              <a:t> if the user does not enter a valid letter grade. Catch the </a:t>
            </a:r>
            <a:r>
              <a:rPr lang="en-US" dirty="0" err="1" smtClean="0">
                <a:latin typeface="Courier New" pitchFamily="49" charset="0"/>
                <a:cs typeface="Courier New" pitchFamily="49" charset="0"/>
              </a:rPr>
              <a:t>GradeException</a:t>
            </a:r>
            <a:r>
              <a:rPr lang="en-US" dirty="0" smtClean="0"/>
              <a:t> and then display an appropriate message. In addition, store an ‘I’ (Incomplete) for any student for whom an exception is caught. At the end of the application, display all the student IDs and grades.</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p:txBody>
          <a:bodyPr/>
          <a:lstStyle/>
          <a:p>
            <a:pPr eaLnBrk="1" hangingPunct="1">
              <a:buFont typeface="Arial" pitchFamily="34" charset="0"/>
              <a:buChar char="•"/>
              <a:defRPr/>
            </a:pPr>
            <a:r>
              <a:rPr lang="en-US" b="1" dirty="0" smtClean="0"/>
              <a:t>Assertion</a:t>
            </a:r>
          </a:p>
          <a:p>
            <a:pPr lvl="1" eaLnBrk="1" hangingPunct="1">
              <a:buFont typeface="Arial" pitchFamily="34" charset="0"/>
              <a:buChar char="–"/>
              <a:defRPr/>
            </a:pPr>
            <a:r>
              <a:rPr lang="en-US" dirty="0" smtClean="0"/>
              <a:t>A Java language feature</a:t>
            </a:r>
          </a:p>
          <a:p>
            <a:pPr lvl="1" eaLnBrk="1" hangingPunct="1">
              <a:buFont typeface="Arial" pitchFamily="34" charset="0"/>
              <a:buChar char="–"/>
              <a:defRPr/>
            </a:pPr>
            <a:r>
              <a:rPr lang="en-US" dirty="0" smtClean="0"/>
              <a:t>Detects logic errors </a:t>
            </a:r>
          </a:p>
          <a:p>
            <a:pPr lvl="1" eaLnBrk="1" hangingPunct="1">
              <a:buFont typeface="Arial" pitchFamily="34" charset="0"/>
              <a:buChar char="–"/>
              <a:defRPr/>
            </a:pPr>
            <a:r>
              <a:rPr lang="en-US" dirty="0" smtClean="0"/>
              <a:t>Debugs programs</a:t>
            </a:r>
          </a:p>
          <a:p>
            <a:pPr eaLnBrk="1" hangingPunct="1">
              <a:buFont typeface="Arial" pitchFamily="34" charset="0"/>
              <a:buChar char="•"/>
              <a:defRPr/>
            </a:pPr>
            <a:r>
              <a:rPr lang="en-US" b="1" dirty="0" smtClean="0">
                <a:latin typeface="Courier New" pitchFamily="49" charset="0"/>
                <a:cs typeface="Courier New" pitchFamily="49" charset="0"/>
              </a:rPr>
              <a:t>assert</a:t>
            </a:r>
            <a:r>
              <a:rPr lang="en-US" b="1" dirty="0" smtClean="0"/>
              <a:t> statement</a:t>
            </a:r>
          </a:p>
          <a:p>
            <a:pPr lvl="1" eaLnBrk="1" hangingPunct="1">
              <a:buFont typeface="Arial" pitchFamily="34" charset="0"/>
              <a:buChar char="–"/>
              <a:defRPr/>
            </a:pPr>
            <a:r>
              <a:rPr lang="en-US" dirty="0" smtClean="0"/>
              <a:t>Creates an assertion, such as:</a:t>
            </a:r>
          </a:p>
          <a:p>
            <a:pPr lvl="1" indent="-341313" eaLnBrk="1" hangingPunct="1">
              <a:buFontTx/>
              <a:buNone/>
              <a:defRPr/>
            </a:pPr>
            <a:r>
              <a:rPr lang="en-US" dirty="0" smtClean="0">
                <a:latin typeface="Courier New" pitchFamily="49" charset="0"/>
                <a:cs typeface="Courier New" pitchFamily="49" charset="0"/>
              </a:rPr>
              <a:t>  assert booleanExpression : optionalErrorMessage</a:t>
            </a:r>
          </a:p>
          <a:p>
            <a:pPr lvl="1" eaLnBrk="1" hangingPunct="1">
              <a:buFont typeface="Arial" pitchFamily="34" charset="0"/>
              <a:buChar char="–"/>
              <a:defRPr/>
            </a:pPr>
            <a:r>
              <a:rPr lang="en-US" dirty="0" smtClean="0"/>
              <a:t>The Boolean expression in the </a:t>
            </a:r>
            <a:r>
              <a:rPr lang="en-US" dirty="0" smtClean="0">
                <a:latin typeface="Courier New" pitchFamily="49" charset="0"/>
                <a:cs typeface="Courier New" pitchFamily="49" charset="0"/>
              </a:rPr>
              <a:t>assert</a:t>
            </a:r>
            <a:r>
              <a:rPr lang="en-US" dirty="0" smtClean="0"/>
              <a:t> statement should always be </a:t>
            </a:r>
            <a:r>
              <a:rPr lang="en-US" dirty="0" smtClean="0">
                <a:latin typeface="Courier New" pitchFamily="49" charset="0"/>
                <a:cs typeface="Courier New" pitchFamily="49" charset="0"/>
              </a:rPr>
              <a:t>true</a:t>
            </a:r>
            <a:r>
              <a:rPr lang="en-US" dirty="0" smtClean="0"/>
              <a:t> if the program is working correctly</a:t>
            </a:r>
          </a:p>
        </p:txBody>
      </p:sp>
      <p:sp>
        <p:nvSpPr>
          <p:cNvPr id="71685" name="Rectangle 2"/>
          <p:cNvSpPr>
            <a:spLocks noGrp="1" noChangeArrowheads="1"/>
          </p:cNvSpPr>
          <p:nvPr>
            <p:ph type="title"/>
          </p:nvPr>
        </p:nvSpPr>
        <p:spPr/>
        <p:txBody>
          <a:bodyPr/>
          <a:lstStyle/>
          <a:p>
            <a:pPr eaLnBrk="1" hangingPunct="1"/>
            <a:r>
              <a:rPr lang="en-US" altLang="en-US" smtClean="0"/>
              <a:t>Using Assertions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dirty="0" smtClean="0"/>
              <a:t>Using </a:t>
            </a:r>
            <a:r>
              <a:rPr lang="en-US" altLang="en-US" dirty="0" smtClean="0"/>
              <a:t>Assertions</a:t>
            </a:r>
            <a:endParaRPr lang="en-US" altLang="en-US" dirty="0" smtClean="0"/>
          </a:p>
        </p:txBody>
      </p:sp>
      <p:sp>
        <p:nvSpPr>
          <p:cNvPr id="72707" name="Rectangle 3"/>
          <p:cNvSpPr>
            <a:spLocks noGrp="1" noChangeArrowheads="1"/>
          </p:cNvSpPr>
          <p:nvPr>
            <p:ph idx="1"/>
          </p:nvPr>
        </p:nvSpPr>
        <p:spPr/>
        <p:txBody>
          <a:bodyPr/>
          <a:lstStyle/>
          <a:p>
            <a:pPr eaLnBrk="1" hangingPunct="1"/>
            <a:r>
              <a:rPr lang="en-US" altLang="en-US" smtClean="0">
                <a:cs typeface="Courier New" pitchFamily="49" charset="0"/>
              </a:rPr>
              <a:t>An </a:t>
            </a:r>
            <a:r>
              <a:rPr lang="en-US" altLang="en-US" smtClean="0">
                <a:latin typeface="Courier New" pitchFamily="49" charset="0"/>
                <a:cs typeface="Courier New" pitchFamily="49" charset="0"/>
              </a:rPr>
              <a:t>AssertionError</a:t>
            </a:r>
            <a:r>
              <a:rPr lang="en-US" altLang="en-US" smtClean="0"/>
              <a:t> is thrown when a condition is </a:t>
            </a:r>
            <a:r>
              <a:rPr lang="en-US" altLang="en-US" smtClean="0">
                <a:latin typeface="Courier New" pitchFamily="49" charset="0"/>
                <a:cs typeface="Courier New" pitchFamily="49" charset="0"/>
              </a:rPr>
              <a:t>false</a:t>
            </a:r>
          </a:p>
          <a:p>
            <a:pPr eaLnBrk="1" hangingPunct="1"/>
            <a:r>
              <a:rPr lang="en-US" altLang="en-US" smtClean="0"/>
              <a:t>To enable an assertion, you must use the </a:t>
            </a:r>
            <a:r>
              <a:rPr lang="en-US" altLang="en-US" smtClean="0">
                <a:latin typeface="Courier New" pitchFamily="49" charset="0"/>
                <a:cs typeface="Courier New" pitchFamily="49" charset="0"/>
              </a:rPr>
              <a:t>-ea</a:t>
            </a:r>
            <a:r>
              <a:rPr lang="en-US" altLang="en-US" smtClean="0"/>
              <a:t> option when executing a program</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Displaying the Virtual Keyboard</a:t>
            </a:r>
          </a:p>
        </p:txBody>
      </p:sp>
      <p:sp>
        <p:nvSpPr>
          <p:cNvPr id="73731" name="Rectangle 3"/>
          <p:cNvSpPr>
            <a:spLocks noGrp="1" noChangeArrowheads="1"/>
          </p:cNvSpPr>
          <p:nvPr>
            <p:ph idx="1"/>
          </p:nvPr>
        </p:nvSpPr>
        <p:spPr/>
        <p:txBody>
          <a:bodyPr/>
          <a:lstStyle/>
          <a:p>
            <a:pPr eaLnBrk="1" hangingPunct="1"/>
            <a:r>
              <a:rPr lang="en-US" altLang="en-US" smtClean="0">
                <a:cs typeface="Courier New" pitchFamily="49" charset="0"/>
              </a:rPr>
              <a:t>A </a:t>
            </a:r>
            <a:r>
              <a:rPr lang="en-US" altLang="en-US" b="1" smtClean="0">
                <a:cs typeface="Courier New" pitchFamily="49" charset="0"/>
              </a:rPr>
              <a:t>virtual keyboard </a:t>
            </a:r>
            <a:r>
              <a:rPr lang="en-US" altLang="en-US" smtClean="0">
                <a:cs typeface="Courier New" pitchFamily="49" charset="0"/>
              </a:rPr>
              <a:t>is a computer keyboard that appears on the screen</a:t>
            </a:r>
            <a:endParaRPr lang="en-US" altLang="en-US" smtClean="0">
              <a:latin typeface="Courier New" pitchFamily="49" charset="0"/>
              <a:cs typeface="Courier New" pitchFamily="49" charset="0"/>
            </a:endParaRPr>
          </a:p>
          <a:p>
            <a:pPr eaLnBrk="1" hangingPunct="1"/>
            <a:r>
              <a:rPr lang="en-US" altLang="en-US" smtClean="0"/>
              <a:t>Allows user to point to and click keys with a mouse</a:t>
            </a:r>
          </a:p>
          <a:p>
            <a:pPr lvl="1" eaLnBrk="1" hangingPunct="1"/>
            <a:r>
              <a:rPr lang="en-US" altLang="en-US" smtClean="0"/>
              <a:t>With a touch screen user can touch keys with finger or stylus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2" descr="C:\Users\PaulRefurb\Documents\Ch 10-17-14\Books\951 Farrell Java Programming 8e - Alyssa - xxx\02_NEW PDFs and FIGURES\Figures\C8810_ch12\C8810_f125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19238" y="533400"/>
            <a:ext cx="6105525"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3" descr="C:\Users\PaulRefurb\Documents\Ch 10-17-14\Books\951 Farrell Java Programming 8e - Alyssa - xxx\02_NEW PDFs and FIGURES\Figures\C8810_ch12\C8810_f125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1513" y="1600200"/>
            <a:ext cx="7802562" cy="374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altLang="en-US" dirty="0" smtClean="0"/>
              <a:t>Learning About </a:t>
            </a:r>
            <a:r>
              <a:rPr lang="en-US" altLang="en-US" dirty="0" smtClean="0"/>
              <a:t>Exceptions</a:t>
            </a:r>
            <a:endParaRPr lang="en-US" altLang="en-US" dirty="0" smtClean="0"/>
          </a:p>
        </p:txBody>
      </p:sp>
      <p:sp>
        <p:nvSpPr>
          <p:cNvPr id="32771" name="Rectangle 3"/>
          <p:cNvSpPr>
            <a:spLocks noGrp="1" noChangeArrowheads="1"/>
          </p:cNvSpPr>
          <p:nvPr>
            <p:ph idx="1"/>
          </p:nvPr>
        </p:nvSpPr>
        <p:spPr>
          <a:xfrm>
            <a:off x="457200" y="1481328"/>
            <a:ext cx="4038600" cy="4525963"/>
          </a:xfrm>
        </p:spPr>
        <p:txBody>
          <a:bodyPr>
            <a:normAutofit/>
          </a:bodyPr>
          <a:lstStyle/>
          <a:p>
            <a:pPr eaLnBrk="1" hangingPunct="1"/>
            <a:r>
              <a:rPr lang="en-US" altLang="en-US" sz="2400" b="1" dirty="0" smtClean="0">
                <a:latin typeface="Courier New" pitchFamily="49" charset="0"/>
                <a:cs typeface="Courier New" pitchFamily="49" charset="0"/>
              </a:rPr>
              <a:t>Error</a:t>
            </a:r>
            <a:r>
              <a:rPr lang="en-US" altLang="en-US" sz="2400" b="1" dirty="0" smtClean="0"/>
              <a:t> class</a:t>
            </a:r>
          </a:p>
          <a:p>
            <a:pPr lvl="1" eaLnBrk="1" hangingPunct="1"/>
            <a:r>
              <a:rPr lang="en-US" altLang="en-US" sz="2000" dirty="0" smtClean="0"/>
              <a:t>Represents serious errors from which a program usually cannot recover</a:t>
            </a:r>
          </a:p>
          <a:p>
            <a:pPr lvl="1" eaLnBrk="1" hangingPunct="1"/>
            <a:r>
              <a:rPr lang="en-US" altLang="en-US" sz="2000" dirty="0" smtClean="0">
                <a:latin typeface="Courier New" pitchFamily="49" charset="0"/>
                <a:cs typeface="Courier New" pitchFamily="49" charset="0"/>
              </a:rPr>
              <a:t>Error</a:t>
            </a:r>
            <a:r>
              <a:rPr lang="en-US" altLang="en-US" sz="2000" dirty="0" smtClean="0"/>
              <a:t> </a:t>
            </a:r>
            <a:r>
              <a:rPr lang="en-US" altLang="en-US" sz="2000" dirty="0" smtClean="0"/>
              <a:t>conditions</a:t>
            </a:r>
            <a:endParaRPr lang="en-US" altLang="en-US" sz="2000" dirty="0" smtClean="0"/>
          </a:p>
          <a:p>
            <a:pPr lvl="2" eaLnBrk="1" hangingPunct="1"/>
            <a:r>
              <a:rPr lang="en-US" altLang="en-US" sz="2000" dirty="0" smtClean="0"/>
              <a:t>A program runs out of memory</a:t>
            </a:r>
          </a:p>
          <a:p>
            <a:pPr lvl="2" eaLnBrk="1" hangingPunct="1"/>
            <a:r>
              <a:rPr lang="en-US" altLang="en-US" sz="2000" dirty="0" smtClean="0"/>
              <a:t>A program cannot locate a required class</a:t>
            </a:r>
          </a:p>
        </p:txBody>
      </p:sp>
      <p:sp>
        <p:nvSpPr>
          <p:cNvPr id="4" name="Rectangle 3"/>
          <p:cNvSpPr txBox="1">
            <a:spLocks noChangeArrowheads="1"/>
          </p:cNvSpPr>
          <p:nvPr/>
        </p:nvSpPr>
        <p:spPr>
          <a:xfrm>
            <a:off x="4648200" y="1481328"/>
            <a:ext cx="40386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4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Exception</a:t>
            </a:r>
            <a:r>
              <a:rPr kumimoji="0" lang="en-US" altLang="en-US" sz="2400" b="1" i="0" u="none" strike="noStrike" kern="1200" cap="none" spc="0" normalizeH="0" baseline="0" noProof="0" dirty="0" smtClean="0">
                <a:ln>
                  <a:noFill/>
                </a:ln>
                <a:solidFill>
                  <a:schemeClr val="tx1"/>
                </a:solidFill>
                <a:effectLst/>
                <a:uLnTx/>
                <a:uFillTx/>
                <a:latin typeface="+mn-lt"/>
                <a:ea typeface="+mn-ea"/>
                <a:cs typeface="+mn-cs"/>
              </a:rPr>
              <a:t> class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Less serious errors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Unusual conditions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A program can recover from this type of error</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Exception</a:t>
            </a: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 conditions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An invalid array subscript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Performing illegal arithmetic operations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altLang="en-US" smtClean="0"/>
              <a:t>Don’t Do It</a:t>
            </a:r>
          </a:p>
        </p:txBody>
      </p:sp>
      <p:sp>
        <p:nvSpPr>
          <p:cNvPr id="77827" name="Content Placeholder 2"/>
          <p:cNvSpPr>
            <a:spLocks noGrp="1"/>
          </p:cNvSpPr>
          <p:nvPr>
            <p:ph idx="1"/>
          </p:nvPr>
        </p:nvSpPr>
        <p:spPr/>
        <p:txBody>
          <a:bodyPr>
            <a:normAutofit fontScale="85000" lnSpcReduction="10000"/>
          </a:bodyPr>
          <a:lstStyle/>
          <a:p>
            <a:pPr eaLnBrk="1" hangingPunct="1"/>
            <a:r>
              <a:rPr lang="en-US" altLang="en-US" dirty="0" smtClean="0"/>
              <a:t>Don’t forget that all the statements in a </a:t>
            </a:r>
            <a:r>
              <a:rPr lang="en-US" altLang="en-US" dirty="0" smtClean="0">
                <a:latin typeface="Courier New" pitchFamily="49" charset="0"/>
                <a:cs typeface="Courier New" pitchFamily="49" charset="0"/>
              </a:rPr>
              <a:t>try</a:t>
            </a:r>
            <a:r>
              <a:rPr lang="en-US" altLang="en-US" dirty="0" smtClean="0"/>
              <a:t> block might not execute</a:t>
            </a:r>
          </a:p>
          <a:p>
            <a:pPr eaLnBrk="1" hangingPunct="1"/>
            <a:r>
              <a:rPr lang="en-US" altLang="en-US" dirty="0" smtClean="0"/>
              <a:t>Don’t </a:t>
            </a:r>
            <a:r>
              <a:rPr lang="en-US" altLang="en-US" dirty="0" smtClean="0"/>
              <a:t>forget that a variable declared in a </a:t>
            </a:r>
            <a:r>
              <a:rPr lang="en-US" altLang="en-US" dirty="0" smtClean="0">
                <a:latin typeface="Courier New" pitchFamily="49" charset="0"/>
                <a:cs typeface="Courier New" pitchFamily="49" charset="0"/>
              </a:rPr>
              <a:t>try</a:t>
            </a:r>
            <a:r>
              <a:rPr lang="en-US" altLang="en-US" dirty="0" smtClean="0"/>
              <a:t> block goes out of scope at the end of the block</a:t>
            </a:r>
          </a:p>
          <a:p>
            <a:pPr eaLnBrk="1" hangingPunct="1"/>
            <a:r>
              <a:rPr lang="en-US" altLang="en-US" dirty="0" smtClean="0"/>
              <a:t>Don’t forget that when a </a:t>
            </a:r>
            <a:r>
              <a:rPr lang="en-US" altLang="en-US" dirty="0" smtClean="0"/>
              <a:t>variable gets </a:t>
            </a:r>
            <a:r>
              <a:rPr lang="en-US" altLang="en-US" dirty="0" smtClean="0"/>
              <a:t>its usable value within a </a:t>
            </a:r>
            <a:r>
              <a:rPr lang="en-US" altLang="en-US" dirty="0" smtClean="0">
                <a:latin typeface="Courier New" pitchFamily="49" charset="0"/>
                <a:cs typeface="Courier New" pitchFamily="49" charset="0"/>
              </a:rPr>
              <a:t>try</a:t>
            </a:r>
            <a:r>
              <a:rPr lang="en-US" altLang="en-US" dirty="0" smtClean="0"/>
              <a:t> block, you must ensure that it has a valid value before attempting to use </a:t>
            </a:r>
            <a:r>
              <a:rPr lang="en-US" altLang="en-US" dirty="0" smtClean="0"/>
              <a:t>it</a:t>
            </a:r>
          </a:p>
          <a:p>
            <a:r>
              <a:rPr lang="en-US" altLang="en-US" dirty="0" smtClean="0"/>
              <a:t>Don’t forget to place more specific </a:t>
            </a:r>
            <a:r>
              <a:rPr lang="en-US" altLang="en-US" dirty="0" smtClean="0">
                <a:latin typeface="Courier New" pitchFamily="49" charset="0"/>
                <a:cs typeface="Courier New" pitchFamily="49" charset="0"/>
              </a:rPr>
              <a:t>catch</a:t>
            </a:r>
            <a:r>
              <a:rPr lang="en-US" altLang="en-US" dirty="0" smtClean="0"/>
              <a:t> blocks before more general ones</a:t>
            </a:r>
            <a:endParaRPr lang="en-US" altLang="en-US" dirty="0" smtClean="0">
              <a:latin typeface="Courier New" pitchFamily="49" charset="0"/>
              <a:cs typeface="Courier New" pitchFamily="49" charset="0"/>
            </a:endParaRPr>
          </a:p>
          <a:p>
            <a:r>
              <a:rPr lang="en-US" altLang="en-US" dirty="0" smtClean="0"/>
              <a:t>Don’t forget to write a </a:t>
            </a:r>
            <a:r>
              <a:rPr lang="en-US" altLang="en-US" dirty="0" smtClean="0">
                <a:latin typeface="Courier New" pitchFamily="49" charset="0"/>
                <a:cs typeface="Courier New" pitchFamily="49" charset="0"/>
              </a:rPr>
              <a:t>throws</a:t>
            </a:r>
            <a:r>
              <a:rPr lang="en-US" altLang="en-US" dirty="0" smtClean="0"/>
              <a:t> clause for a method that throws an exception but does not handle it</a:t>
            </a:r>
          </a:p>
          <a:p>
            <a:r>
              <a:rPr lang="en-US" altLang="en-US" dirty="0" smtClean="0"/>
              <a:t>Don’t forget to handle any checked exception thrown to your </a:t>
            </a:r>
            <a:r>
              <a:rPr lang="en-US" altLang="en-US" dirty="0" smtClean="0"/>
              <a:t>method</a:t>
            </a:r>
            <a:endParaRPr lang="en-US"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Summary</a:t>
            </a:r>
          </a:p>
        </p:txBody>
      </p:sp>
      <p:sp>
        <p:nvSpPr>
          <p:cNvPr id="79875" name="Rectangle 3"/>
          <p:cNvSpPr>
            <a:spLocks noGrp="1" noChangeArrowheads="1"/>
          </p:cNvSpPr>
          <p:nvPr>
            <p:ph idx="1"/>
          </p:nvPr>
        </p:nvSpPr>
        <p:spPr/>
        <p:txBody>
          <a:bodyPr/>
          <a:lstStyle/>
          <a:p>
            <a:pPr eaLnBrk="1" hangingPunct="1"/>
            <a:r>
              <a:rPr lang="en-US" altLang="en-US" smtClean="0"/>
              <a:t>Exception </a:t>
            </a:r>
          </a:p>
          <a:p>
            <a:pPr lvl="1" eaLnBrk="1" hangingPunct="1"/>
            <a:r>
              <a:rPr lang="en-US" altLang="en-US" smtClean="0"/>
              <a:t>An unexpected or error condition</a:t>
            </a:r>
          </a:p>
          <a:p>
            <a:pPr eaLnBrk="1" hangingPunct="1"/>
            <a:r>
              <a:rPr lang="en-US" altLang="en-US" smtClean="0"/>
              <a:t>Exception handling</a:t>
            </a:r>
          </a:p>
          <a:p>
            <a:pPr lvl="1" eaLnBrk="1" hangingPunct="1"/>
            <a:r>
              <a:rPr lang="en-US" altLang="en-US" smtClean="0"/>
              <a:t>Object-oriented techniques to manage errors</a:t>
            </a:r>
          </a:p>
          <a:p>
            <a:pPr eaLnBrk="1" hangingPunct="1"/>
            <a:r>
              <a:rPr lang="en-US" altLang="en-US" smtClean="0"/>
              <a:t>Basic classes of errors: </a:t>
            </a:r>
            <a:r>
              <a:rPr lang="en-US" altLang="en-US" smtClean="0">
                <a:latin typeface="Courier New" pitchFamily="49" charset="0"/>
                <a:cs typeface="Courier New" pitchFamily="49" charset="0"/>
              </a:rPr>
              <a:t>Error</a:t>
            </a:r>
            <a:r>
              <a:rPr lang="en-US" altLang="en-US" smtClean="0"/>
              <a:t> and </a:t>
            </a:r>
            <a:r>
              <a:rPr lang="en-US" altLang="en-US" smtClean="0">
                <a:latin typeface="Courier New" pitchFamily="49" charset="0"/>
                <a:cs typeface="Courier New" pitchFamily="49" charset="0"/>
              </a:rPr>
              <a:t>Exception</a:t>
            </a:r>
            <a:endParaRPr lang="en-US" altLang="en-US" smtClean="0"/>
          </a:p>
          <a:p>
            <a:pPr eaLnBrk="1" hangingPunct="1"/>
            <a:r>
              <a:rPr lang="en-US" altLang="en-US" smtClean="0"/>
              <a:t>Exception</a:t>
            </a:r>
            <a:r>
              <a:rPr lang="en-US" altLang="en-US" smtClean="0">
                <a:latin typeface="Courier New" pitchFamily="49" charset="0"/>
                <a:cs typeface="Courier New" pitchFamily="49" charset="0"/>
              </a:rPr>
              <a:t>-</a:t>
            </a:r>
            <a:r>
              <a:rPr lang="en-US" altLang="en-US" smtClean="0"/>
              <a:t>handling code</a:t>
            </a:r>
          </a:p>
          <a:p>
            <a:pPr lvl="1" eaLnBrk="1" hangingPunct="1"/>
            <a:r>
              <a:rPr lang="en-US" altLang="en-US" smtClean="0">
                <a:latin typeface="Courier New" pitchFamily="49" charset="0"/>
                <a:cs typeface="Courier New" pitchFamily="49" charset="0"/>
              </a:rPr>
              <a:t>try</a:t>
            </a:r>
            <a:r>
              <a:rPr lang="en-US" altLang="en-US" smtClean="0"/>
              <a:t> block</a:t>
            </a:r>
          </a:p>
          <a:p>
            <a:pPr lvl="1" eaLnBrk="1" hangingPunct="1"/>
            <a:r>
              <a:rPr lang="en-US" altLang="en-US" smtClean="0">
                <a:latin typeface="Courier New" pitchFamily="49" charset="0"/>
                <a:cs typeface="Courier New" pitchFamily="49" charset="0"/>
              </a:rPr>
              <a:t>catch</a:t>
            </a:r>
            <a:r>
              <a:rPr lang="en-US" altLang="en-US" smtClean="0"/>
              <a:t> block</a:t>
            </a:r>
          </a:p>
          <a:p>
            <a:pPr lvl="1" eaLnBrk="1" hangingPunct="1"/>
            <a:r>
              <a:rPr lang="en-US" altLang="en-US" smtClean="0">
                <a:latin typeface="Courier New" pitchFamily="49" charset="0"/>
                <a:cs typeface="Courier New" pitchFamily="49" charset="0"/>
              </a:rPr>
              <a:t>finally</a:t>
            </a:r>
            <a:r>
              <a:rPr lang="en-US" altLang="en-US" smtClean="0"/>
              <a:t> block</a:t>
            </a:r>
          </a:p>
          <a:p>
            <a:pPr eaLnBrk="1" hangingPunct="1"/>
            <a:endParaRPr lang="en-US" alt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077200" cy="1143000"/>
          </a:xfrm>
        </p:spPr>
        <p:txBody>
          <a:bodyPr/>
          <a:lstStyle/>
          <a:p>
            <a:pPr eaLnBrk="1" hangingPunct="1"/>
            <a:r>
              <a:rPr lang="en-US" altLang="en-US" dirty="0" smtClean="0"/>
              <a:t>Summary</a:t>
            </a:r>
            <a:endParaRPr lang="en-US" altLang="en-US" dirty="0" smtClean="0"/>
          </a:p>
        </p:txBody>
      </p:sp>
      <p:sp>
        <p:nvSpPr>
          <p:cNvPr id="80899" name="Rectangle 3"/>
          <p:cNvSpPr>
            <a:spLocks noGrp="1" noChangeArrowheads="1"/>
          </p:cNvSpPr>
          <p:nvPr>
            <p:ph idx="1"/>
          </p:nvPr>
        </p:nvSpPr>
        <p:spPr/>
        <p:txBody>
          <a:bodyPr>
            <a:normAutofit fontScale="92500"/>
          </a:bodyPr>
          <a:lstStyle/>
          <a:p>
            <a:pPr eaLnBrk="1" hangingPunct="1"/>
            <a:r>
              <a:rPr lang="en-US" altLang="en-US" smtClean="0"/>
              <a:t>Use the </a:t>
            </a:r>
            <a:r>
              <a:rPr lang="en-US" altLang="en-US" smtClean="0">
                <a:latin typeface="Courier New" pitchFamily="49" charset="0"/>
                <a:cs typeface="Courier New" pitchFamily="49" charset="0"/>
              </a:rPr>
              <a:t>throws &lt;name&gt;Exception</a:t>
            </a:r>
            <a:r>
              <a:rPr lang="en-US" altLang="en-US" smtClean="0">
                <a:cs typeface="Courier New" pitchFamily="49" charset="0"/>
              </a:rPr>
              <a:t> </a:t>
            </a:r>
            <a:r>
              <a:rPr lang="en-US" altLang="en-US" smtClean="0"/>
              <a:t>clause after the method header </a:t>
            </a:r>
          </a:p>
          <a:p>
            <a:pPr lvl="1" eaLnBrk="1" hangingPunct="1"/>
            <a:r>
              <a:rPr lang="en-US" altLang="en-US" smtClean="0"/>
              <a:t>Indicate the type of e</a:t>
            </a:r>
            <a:r>
              <a:rPr lang="en-US" altLang="en-US" smtClean="0">
                <a:cs typeface="Courier New" pitchFamily="49" charset="0"/>
              </a:rPr>
              <a:t>xception</a:t>
            </a:r>
            <a:r>
              <a:rPr lang="en-US" altLang="en-US" smtClean="0"/>
              <a:t> that might be thrown</a:t>
            </a:r>
          </a:p>
          <a:p>
            <a:pPr eaLnBrk="1" hangingPunct="1"/>
            <a:r>
              <a:rPr lang="en-US" altLang="en-US" smtClean="0"/>
              <a:t>Call stack </a:t>
            </a:r>
          </a:p>
          <a:p>
            <a:pPr lvl="1" eaLnBrk="1" hangingPunct="1"/>
            <a:r>
              <a:rPr lang="en-US" altLang="en-US" smtClean="0"/>
              <a:t>A list of method locations to which the system must return</a:t>
            </a:r>
          </a:p>
          <a:p>
            <a:pPr eaLnBrk="1" hangingPunct="1"/>
            <a:r>
              <a:rPr lang="en-US" altLang="en-US" smtClean="0"/>
              <a:t>Java provides over 40 categories of </a:t>
            </a:r>
            <a:r>
              <a:rPr lang="en-US" altLang="en-US" smtClean="0">
                <a:latin typeface="Courier New" pitchFamily="49" charset="0"/>
                <a:cs typeface="Courier New" pitchFamily="49" charset="0"/>
              </a:rPr>
              <a:t>Exception</a:t>
            </a:r>
            <a:r>
              <a:rPr lang="en-US" altLang="en-US" smtClean="0">
                <a:cs typeface="Courier New" pitchFamily="49" charset="0"/>
              </a:rPr>
              <a:t>s</a:t>
            </a:r>
          </a:p>
          <a:p>
            <a:pPr lvl="1" eaLnBrk="1" hangingPunct="1"/>
            <a:r>
              <a:rPr lang="en-US" altLang="en-US" smtClean="0"/>
              <a:t>Create your own </a:t>
            </a:r>
            <a:r>
              <a:rPr lang="en-US" altLang="en-US" smtClean="0">
                <a:latin typeface="Courier New" pitchFamily="49" charset="0"/>
                <a:cs typeface="Courier New" pitchFamily="49" charset="0"/>
              </a:rPr>
              <a:t>Exception</a:t>
            </a:r>
            <a:r>
              <a:rPr lang="en-US" altLang="en-US" smtClean="0">
                <a:cs typeface="Courier New" pitchFamily="49" charset="0"/>
              </a:rPr>
              <a:t> classes</a:t>
            </a:r>
            <a:endParaRPr lang="en-US" altLang="en-US" smtClean="0"/>
          </a:p>
          <a:p>
            <a:pPr eaLnBrk="1" hangingPunct="1"/>
            <a:r>
              <a:rPr lang="en-US" altLang="en-US" smtClean="0"/>
              <a:t>Assertion</a:t>
            </a:r>
          </a:p>
          <a:p>
            <a:pPr lvl="1" eaLnBrk="1" hangingPunct="1"/>
            <a:r>
              <a:rPr lang="en-US" altLang="en-US" smtClean="0"/>
              <a:t>State a condition that should be </a:t>
            </a:r>
            <a:r>
              <a:rPr lang="en-US" altLang="en-US" smtClean="0">
                <a:latin typeface="Courier New" pitchFamily="49" charset="0"/>
                <a:cs typeface="Courier New" pitchFamily="49" charset="0"/>
              </a:rPr>
              <a:t>true</a:t>
            </a:r>
          </a:p>
          <a:p>
            <a:pPr lvl="1" eaLnBrk="1" hangingPunct="1"/>
            <a:r>
              <a:rPr lang="en-US" altLang="en-US" smtClean="0"/>
              <a:t>Java throws an </a:t>
            </a:r>
            <a:r>
              <a:rPr lang="en-US" altLang="en-US" smtClean="0">
                <a:latin typeface="Courier New" pitchFamily="49" charset="0"/>
                <a:cs typeface="Courier New" pitchFamily="49" charset="0"/>
              </a:rPr>
              <a:t>AssertionError</a:t>
            </a:r>
            <a:r>
              <a:rPr lang="en-US" altLang="en-US" smtClean="0"/>
              <a:t> when it is not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Open the </a:t>
            </a:r>
            <a:r>
              <a:rPr lang="en-US" dirty="0" smtClean="0"/>
              <a:t>files in </a:t>
            </a:r>
            <a:r>
              <a:rPr lang="en-US" dirty="0" smtClean="0"/>
              <a:t>the “WA140 </a:t>
            </a:r>
            <a:r>
              <a:rPr lang="en-US" dirty="0" smtClean="0"/>
              <a:t>- Day10 Debugging </a:t>
            </a:r>
            <a:r>
              <a:rPr lang="en-US" dirty="0" smtClean="0"/>
              <a:t>Exercises.zip” archive. Each of these files has syntax and/or logic errors. In each case, determine the problem and fix the program. After you correct the errors, save each file </a:t>
            </a:r>
            <a:r>
              <a:rPr lang="en-US" dirty="0" err="1" smtClean="0"/>
              <a:t>usin</a:t>
            </a:r>
            <a:r>
              <a:rPr lang="en-US" dirty="0" smtClean="0"/>
              <a:t> </a:t>
            </a:r>
            <a:r>
              <a:rPr lang="en-US" dirty="0" err="1" smtClean="0"/>
              <a:t>gthe</a:t>
            </a:r>
            <a:r>
              <a:rPr lang="en-US" dirty="0" smtClean="0"/>
              <a:t> same filename preceded with “Fix”. For example, DebugTwelve1.java will become FixDebugTwelve1.java. You will also use the file named DebugEmployeeIDException.java with DebugTwelve4.java.</a:t>
            </a:r>
          </a:p>
          <a:p>
            <a:r>
              <a:rPr lang="en-US" dirty="0" smtClean="0"/>
              <a:t>Discuss in class what syntax and logic errors you found, and how you fixed them.</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altLang="en-US" dirty="0" smtClean="0"/>
              <a:t>Learning About </a:t>
            </a:r>
            <a:r>
              <a:rPr lang="en-US" altLang="en-US" dirty="0" smtClean="0"/>
              <a:t>Exceptions</a:t>
            </a:r>
            <a:endParaRPr lang="en-US" altLang="en-US" dirty="0" smtClean="0"/>
          </a:p>
        </p:txBody>
      </p:sp>
      <p:pic>
        <p:nvPicPr>
          <p:cNvPr id="34821" name="Picture 8" descr="C:\Users\PaulRefurb\Documents\Ch 10-17-14\Books\951 Farrell Java Programming 8e - Alyssa - xxx\02_NEW PDFs and FIGURES\Figures\C8810_ch12\C8810_f120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13677" y="1524000"/>
            <a:ext cx="5673123"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txBox="1">
            <a:spLocks noChangeArrowheads="1"/>
          </p:cNvSpPr>
          <p:nvPr/>
        </p:nvSpPr>
        <p:spPr>
          <a:xfrm>
            <a:off x="457200" y="1481328"/>
            <a:ext cx="2556477" cy="4525963"/>
          </a:xfrm>
          <a:prstGeom prst="rect">
            <a:avLst/>
          </a:prstGeom>
        </p:spPr>
        <p:txBody>
          <a:bodyPr>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1600" i="0" u="none" strike="noStrike" kern="1200" cap="none" spc="0" normalizeH="0" baseline="0" noProof="0" dirty="0" smtClean="0">
                <a:ln>
                  <a:noFill/>
                </a:ln>
                <a:solidFill>
                  <a:schemeClr val="bg1"/>
                </a:solidFill>
                <a:effectLst/>
                <a:uLnTx/>
                <a:uFillTx/>
                <a:latin typeface="Courier New" pitchFamily="49" charset="0"/>
                <a:ea typeface="+mn-ea"/>
                <a:cs typeface="Courier New" pitchFamily="49" charset="0"/>
              </a:rPr>
              <a:t>What happens if the user enters 0 as</a:t>
            </a:r>
            <a:r>
              <a:rPr kumimoji="0" lang="en-US" altLang="en-US" sz="1600" i="0" u="none" strike="noStrike" kern="1200" cap="none" spc="0" normalizeH="0" noProof="0" dirty="0" smtClean="0">
                <a:ln>
                  <a:noFill/>
                </a:ln>
                <a:solidFill>
                  <a:schemeClr val="bg1"/>
                </a:solidFill>
                <a:effectLst/>
                <a:uLnTx/>
                <a:uFillTx/>
                <a:latin typeface="Courier New" pitchFamily="49" charset="0"/>
                <a:ea typeface="+mn-ea"/>
                <a:cs typeface="Courier New" pitchFamily="49" charset="0"/>
              </a:rPr>
              <a:t> a denominator?</a:t>
            </a:r>
            <a:endParaRPr kumimoji="0" lang="en-US" altLang="en-US" sz="140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normAutofit/>
          </a:bodyPr>
          <a:lstStyle/>
          <a:p>
            <a:pPr eaLnBrk="1" hangingPunct="1"/>
            <a:r>
              <a:rPr lang="en-US" altLang="en-US" dirty="0" smtClean="0"/>
              <a:t>Learning About </a:t>
            </a:r>
            <a:r>
              <a:rPr lang="en-US" altLang="en-US" dirty="0" smtClean="0"/>
              <a:t>Exceptions</a:t>
            </a:r>
            <a:endParaRPr lang="en-US" altLang="en-US" dirty="0" smtClean="0"/>
          </a:p>
        </p:txBody>
      </p:sp>
      <p:pic>
        <p:nvPicPr>
          <p:cNvPr id="35845" name="Picture 6" descr="C:\Users\PaulRefurb\Documents\Ch 10-17-14\Books\951 Farrell Java Programming 8e - Alyssa - xxx\02_NEW PDFs and FIGURES\Figures\C8810_ch12\C8810_f120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725" y="2286000"/>
            <a:ext cx="7702550"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altLang="en-US" dirty="0" smtClean="0"/>
              <a:t>Learning About </a:t>
            </a:r>
            <a:r>
              <a:rPr lang="en-US" altLang="en-US" dirty="0" smtClean="0"/>
              <a:t>Exceptions</a:t>
            </a:r>
            <a:endParaRPr lang="en-US" altLang="en-US" dirty="0" smtClean="0"/>
          </a:p>
        </p:txBody>
      </p:sp>
      <p:sp>
        <p:nvSpPr>
          <p:cNvPr id="36867" name="Rectangle 3"/>
          <p:cNvSpPr>
            <a:spLocks noGrp="1" noChangeArrowheads="1"/>
          </p:cNvSpPr>
          <p:nvPr>
            <p:ph idx="1"/>
          </p:nvPr>
        </p:nvSpPr>
        <p:spPr/>
        <p:txBody>
          <a:bodyPr/>
          <a:lstStyle/>
          <a:p>
            <a:pPr eaLnBrk="1" hangingPunct="1"/>
            <a:r>
              <a:rPr lang="en-US" altLang="en-US" smtClean="0"/>
              <a:t>You do not necessarily have to deal with an </a:t>
            </a:r>
            <a:r>
              <a:rPr lang="en-US" altLang="en-US" smtClean="0">
                <a:cs typeface="Courier New" pitchFamily="49" charset="0"/>
              </a:rPr>
              <a:t>exception</a:t>
            </a:r>
          </a:p>
          <a:p>
            <a:pPr lvl="1" eaLnBrk="1" hangingPunct="1"/>
            <a:r>
              <a:rPr lang="en-US" altLang="en-US" smtClean="0"/>
              <a:t>Let the offending program terminate</a:t>
            </a:r>
          </a:p>
          <a:p>
            <a:pPr lvl="1" eaLnBrk="1" hangingPunct="1"/>
            <a:r>
              <a:rPr lang="en-US" altLang="en-US" smtClean="0"/>
              <a:t>But doing so is abrupt and unforgiving</a:t>
            </a:r>
          </a:p>
          <a:p>
            <a:pPr eaLnBrk="1" hangingPunct="1"/>
            <a:r>
              <a:rPr lang="en-US" altLang="en-US" smtClean="0"/>
              <a:t>You can write programs without using exception-handling techniques</a:t>
            </a:r>
          </a:p>
          <a:p>
            <a:pPr lvl="1" eaLnBrk="1" hangingPunct="1"/>
            <a:r>
              <a:rPr lang="en-US" altLang="en-US" smtClean="0"/>
              <a:t>Use a decision to avoid an error</a:t>
            </a:r>
          </a:p>
          <a:p>
            <a:pPr eaLnBrk="1" hangingPunct="1"/>
            <a:r>
              <a:rPr lang="en-US" altLang="en-US" smtClean="0"/>
              <a:t>Exception handling provides a more elegant solution for handling error conditions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en-US" altLang="en-US" dirty="0" smtClean="0"/>
              <a:t>Learning About </a:t>
            </a:r>
            <a:r>
              <a:rPr lang="en-US" altLang="en-US" dirty="0" smtClean="0"/>
              <a:t>Exceptions</a:t>
            </a:r>
            <a:endParaRPr lang="en-US" altLang="en-US" dirty="0" smtClean="0"/>
          </a:p>
        </p:txBody>
      </p:sp>
      <p:sp>
        <p:nvSpPr>
          <p:cNvPr id="37891" name="Rectangle 3"/>
          <p:cNvSpPr>
            <a:spLocks noGrp="1" noChangeArrowheads="1"/>
          </p:cNvSpPr>
          <p:nvPr>
            <p:ph idx="1"/>
          </p:nvPr>
        </p:nvSpPr>
        <p:spPr/>
        <p:txBody>
          <a:bodyPr/>
          <a:lstStyle/>
          <a:p>
            <a:pPr eaLnBrk="1" hangingPunct="1"/>
            <a:r>
              <a:rPr lang="en-US" altLang="en-US" b="1" smtClean="0"/>
              <a:t>Fault-tolerant</a:t>
            </a:r>
          </a:p>
          <a:p>
            <a:pPr lvl="1" eaLnBrk="1" hangingPunct="1"/>
            <a:r>
              <a:rPr lang="en-US" altLang="en-US" smtClean="0"/>
              <a:t>Designed to continue to operate when some part of the system fails</a:t>
            </a:r>
          </a:p>
          <a:p>
            <a:pPr eaLnBrk="1" hangingPunct="1"/>
            <a:r>
              <a:rPr lang="en-US" altLang="en-US" b="1" smtClean="0"/>
              <a:t>Robustness</a:t>
            </a:r>
          </a:p>
          <a:p>
            <a:pPr lvl="1" eaLnBrk="1" hangingPunct="1"/>
            <a:r>
              <a:rPr lang="en-US" altLang="en-US" smtClean="0"/>
              <a:t>Represents the degree to which a system is resilient to stress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a:t>
            </a:r>
            <a:endParaRPr lang="en-US" dirty="0" smtClean="0"/>
          </a:p>
        </p:txBody>
      </p:sp>
      <p:sp>
        <p:nvSpPr>
          <p:cNvPr id="38915" name="Rectangle 3"/>
          <p:cNvSpPr>
            <a:spLocks noGrp="1" noChangeArrowheads="1"/>
          </p:cNvSpPr>
          <p:nvPr>
            <p:ph idx="1"/>
          </p:nvPr>
        </p:nvSpPr>
        <p:spPr>
          <a:xfrm>
            <a:off x="457200" y="1481328"/>
            <a:ext cx="4038600" cy="4525963"/>
          </a:xfrm>
        </p:spPr>
        <p:txBody>
          <a:bodyPr>
            <a:noAutofit/>
          </a:bodyPr>
          <a:lstStyle/>
          <a:p>
            <a:pPr eaLnBrk="1" hangingPunct="1"/>
            <a:r>
              <a:rPr lang="en-US" altLang="en-US" sz="2400" b="1" dirty="0" smtClean="0">
                <a:latin typeface="Courier New" pitchFamily="49" charset="0"/>
                <a:cs typeface="Courier New" pitchFamily="49" charset="0"/>
              </a:rPr>
              <a:t>try</a:t>
            </a:r>
            <a:r>
              <a:rPr lang="en-US" altLang="en-US" sz="2400" b="1" dirty="0" smtClean="0"/>
              <a:t> block</a:t>
            </a:r>
          </a:p>
          <a:p>
            <a:pPr lvl="1" eaLnBrk="1" hangingPunct="1"/>
            <a:r>
              <a:rPr lang="en-US" altLang="en-US" sz="2000" dirty="0" smtClean="0"/>
              <a:t>A segment of code in which something might go wrong</a:t>
            </a:r>
          </a:p>
          <a:p>
            <a:pPr lvl="1" eaLnBrk="1" hangingPunct="1"/>
            <a:r>
              <a:rPr lang="en-US" altLang="en-US" sz="2000" dirty="0" smtClean="0"/>
              <a:t>Attempts to execute </a:t>
            </a:r>
          </a:p>
          <a:p>
            <a:pPr lvl="2" eaLnBrk="1" hangingPunct="1"/>
            <a:r>
              <a:rPr lang="en-US" altLang="en-US" sz="1800" dirty="0" smtClean="0"/>
              <a:t>Acknowledges an exception might occur</a:t>
            </a:r>
          </a:p>
          <a:p>
            <a:pPr eaLnBrk="1" hangingPunct="1"/>
            <a:r>
              <a:rPr lang="en-US" altLang="en-US" sz="2400" dirty="0" smtClean="0"/>
              <a:t>A </a:t>
            </a:r>
            <a:r>
              <a:rPr lang="en-US" altLang="en-US" sz="2400" dirty="0" smtClean="0">
                <a:latin typeface="Courier New" pitchFamily="49" charset="0"/>
                <a:cs typeface="Courier New" pitchFamily="49" charset="0"/>
              </a:rPr>
              <a:t>try</a:t>
            </a:r>
            <a:r>
              <a:rPr lang="en-US" altLang="en-US" sz="2400" dirty="0" smtClean="0"/>
              <a:t> block includes:</a:t>
            </a:r>
          </a:p>
          <a:p>
            <a:pPr lvl="1" eaLnBrk="1" hangingPunct="1"/>
            <a:r>
              <a:rPr lang="en-US" altLang="en-US" sz="2000" dirty="0" smtClean="0"/>
              <a:t>The keyword </a:t>
            </a:r>
            <a:r>
              <a:rPr lang="en-US" altLang="en-US" sz="2000" dirty="0" smtClean="0">
                <a:latin typeface="Courier New" pitchFamily="49" charset="0"/>
                <a:cs typeface="Courier New" pitchFamily="49" charset="0"/>
              </a:rPr>
              <a:t>try</a:t>
            </a:r>
          </a:p>
          <a:p>
            <a:pPr lvl="1" eaLnBrk="1" hangingPunct="1"/>
            <a:r>
              <a:rPr lang="en-US" altLang="en-US" sz="2000" dirty="0" smtClean="0"/>
              <a:t>Opening and closing curly braces</a:t>
            </a:r>
          </a:p>
          <a:p>
            <a:pPr lvl="1" eaLnBrk="1" hangingPunct="1"/>
            <a:r>
              <a:rPr lang="en-US" altLang="en-US" sz="2000" dirty="0" smtClean="0"/>
              <a:t>Executable statements, which might cause an exception</a:t>
            </a:r>
          </a:p>
        </p:txBody>
      </p:sp>
      <p:sp>
        <p:nvSpPr>
          <p:cNvPr id="4" name="Rectangle 3"/>
          <p:cNvSpPr txBox="1">
            <a:spLocks noChangeArrowheads="1"/>
          </p:cNvSpPr>
          <p:nvPr/>
        </p:nvSpPr>
        <p:spPr>
          <a:xfrm>
            <a:off x="4648200" y="1481328"/>
            <a:ext cx="4038600" cy="4525963"/>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0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catch</a:t>
            </a:r>
            <a:r>
              <a:rPr kumimoji="0" lang="en-US" altLang="en-US" sz="2000" b="1" i="0" u="none" strike="noStrike" kern="1200" cap="none" spc="0" normalizeH="0" baseline="0" noProof="0" dirty="0" smtClean="0">
                <a:ln>
                  <a:noFill/>
                </a:ln>
                <a:solidFill>
                  <a:schemeClr val="tx1"/>
                </a:solidFill>
                <a:effectLst/>
                <a:uLnTx/>
                <a:uFillTx/>
                <a:latin typeface="+mn-lt"/>
                <a:ea typeface="+mn-ea"/>
                <a:cs typeface="+mn-cs"/>
              </a:rPr>
              <a:t> block</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 segment of code </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Immediately follows a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try</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block</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Handles an exception thrown by the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try</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block preceding it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Can “catch” an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Object</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of type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Exception</a:t>
            </a:r>
            <a:r>
              <a:rPr kumimoji="0" lang="en-US" altLang="en-US" b="0" i="0" u="none" strike="noStrike" kern="1200" cap="none" spc="0" normalizeH="0" baseline="0" noProof="0" dirty="0" smtClean="0">
                <a:ln>
                  <a:noFill/>
                </a:ln>
                <a:solidFill>
                  <a:schemeClr val="tx1"/>
                </a:solidFill>
                <a:effectLst/>
                <a:uLnTx/>
                <a:uFillTx/>
                <a:latin typeface="+mn-lt"/>
                <a:ea typeface="+mn-ea"/>
                <a:cs typeface="Courier New" pitchFamily="49" charset="0"/>
              </a:rPr>
              <a:t> o</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r an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Exception</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child class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0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throw</a:t>
            </a:r>
            <a:r>
              <a:rPr kumimoji="0" lang="en-US" altLang="en-US" sz="2000" b="1" i="0" u="none" strike="noStrike" kern="1200" cap="none" spc="0" normalizeH="0" baseline="0" noProof="0" dirty="0" smtClean="0">
                <a:ln>
                  <a:noFill/>
                </a:ln>
                <a:solidFill>
                  <a:schemeClr val="tx1"/>
                </a:solidFill>
                <a:effectLst/>
                <a:uLnTx/>
                <a:uFillTx/>
                <a:latin typeface="+mn-lt"/>
                <a:ea typeface="+mn-ea"/>
                <a:cs typeface="+mn-cs"/>
              </a:rPr>
              <a:t> statement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Sends an </a:t>
            </a:r>
            <a:r>
              <a:rPr kumimoji="0" lang="en-US" altLang="en-US"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Exception</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object out of a block or method so it can be handled elsewhere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8/10/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Hunter_140</Template>
  <TotalTime>116</TotalTime>
  <Words>1892</Words>
  <Application>Microsoft Office PowerPoint</Application>
  <PresentationFormat>On-screen Show (4:3)</PresentationFormat>
  <Paragraphs>274</Paragraphs>
  <Slides>43</Slides>
  <Notes>37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Object Oriented Programming with Java</vt:lpstr>
      <vt:lpstr>Learning About Exceptions</vt:lpstr>
      <vt:lpstr>Slide 3</vt:lpstr>
      <vt:lpstr>Learning About Exceptions</vt:lpstr>
      <vt:lpstr>Learning About Exceptions</vt:lpstr>
      <vt:lpstr>Learning About Exceptions</vt:lpstr>
      <vt:lpstr>Learning About Exceptions</vt:lpstr>
      <vt:lpstr>Learning About Exceptions</vt:lpstr>
      <vt:lpstr>Trying Code and Catching Exceptions</vt:lpstr>
      <vt:lpstr>Trying Code and Catching Exceptions</vt:lpstr>
      <vt:lpstr>Trying Code and Catching Exceptions</vt:lpstr>
      <vt:lpstr>Trying Code and Catching Exceptions</vt:lpstr>
      <vt:lpstr>Trying Code and Catching Exceptions</vt:lpstr>
      <vt:lpstr>Using a try Block to Make Programs “Foolproof”</vt:lpstr>
      <vt:lpstr>Declaring and Initializing Variables in try…catch Blocks</vt:lpstr>
      <vt:lpstr>Declaring and Initializing Variables in try…catch Blocks</vt:lpstr>
      <vt:lpstr>Throwing and Catching Multiple Exceptions</vt:lpstr>
      <vt:lpstr>Throwing and Catching Multiple Exceptions</vt:lpstr>
      <vt:lpstr>Slide 19</vt:lpstr>
      <vt:lpstr>Exercise</vt:lpstr>
      <vt:lpstr>Using the finally Block</vt:lpstr>
      <vt:lpstr>Using the finally Block</vt:lpstr>
      <vt:lpstr>Using the finally Block</vt:lpstr>
      <vt:lpstr>Understanding the Advantages of Exception Handling</vt:lpstr>
      <vt:lpstr>Understanding the Advantages of Exception Handling</vt:lpstr>
      <vt:lpstr>Understanding the Advantages of Exception Handling</vt:lpstr>
      <vt:lpstr>Specifying the Exceptions That a Method Can Throw</vt:lpstr>
      <vt:lpstr>Specifying the Exceptions That a Method Can Throw</vt:lpstr>
      <vt:lpstr>Specifying the Exceptions That a Method Can Throw</vt:lpstr>
      <vt:lpstr>Tracing Exceptions Through the Call Stack</vt:lpstr>
      <vt:lpstr>Tracing Exceptions Through the Call Stack</vt:lpstr>
      <vt:lpstr>Tracing Exceptions Through the Call Stack</vt:lpstr>
      <vt:lpstr>Creating Your Own Exception Classes</vt:lpstr>
      <vt:lpstr>Exercise</vt:lpstr>
      <vt:lpstr>Using Assertions</vt:lpstr>
      <vt:lpstr>Using Assertions</vt:lpstr>
      <vt:lpstr>Displaying the Virtual Keyboard</vt:lpstr>
      <vt:lpstr>Slide 38</vt:lpstr>
      <vt:lpstr>Slide 39</vt:lpstr>
      <vt:lpstr>Don’t Do It</vt:lpstr>
      <vt:lpstr>Summary</vt:lpstr>
      <vt:lpstr>Summary</vt:lpstr>
      <vt:lpstr>Exercise</vt:lpstr>
    </vt:vector>
  </TitlesOfParts>
  <Company>F. Hoffmann-La Roche,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ADMINIBM</cp:lastModifiedBy>
  <cp:revision>64</cp:revision>
  <dcterms:created xsi:type="dcterms:W3CDTF">2016-08-09T15:13:00Z</dcterms:created>
  <dcterms:modified xsi:type="dcterms:W3CDTF">2016-09-08T21:47:06Z</dcterms:modified>
</cp:coreProperties>
</file>