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03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304" r:id="rId14"/>
    <p:sldId id="271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7" r:id="rId27"/>
    <p:sldId id="281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1" r:id="rId42"/>
    <p:sldId id="305" r:id="rId43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AF8-F8FC-4839-9D39-D907C60DA0A4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D6DAE-D45D-41B2-93D7-F435515AF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83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1C7A9A-6B86-4091-8105-68F5D6CC9043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3FA5F656-0F74-48C3-8D23-1CAC7247D8F0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48675504-0003-496C-B04F-B27177BF9161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DD0D9850-29B3-490E-96B7-8BD49F110FA0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3FBC9AC-4883-4412-8AC4-CF3778BBBD91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3C291BA-73FE-48BC-84C0-52A9EC4D1F6C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8460EEB-74D5-40A6-9BBD-251746217555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F531E262-6D4B-4A24-886C-D96AE2BFB8D3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9C5A86-CA7D-49E7-B03F-4988A19BEDA1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8730F7-95E1-4466-A2B5-55CCE1140CA8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352D90-CAC7-4780-83AF-E260D498EB1F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DB4F5C-CA28-4819-BF95-85E7A8997B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 Programming: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515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File Accessibility</a:t>
            </a:r>
          </a:p>
        </p:txBody>
      </p:sp>
      <p:pic>
        <p:nvPicPr>
          <p:cNvPr id="37893" name="Picture 6" descr="C:\Users\PaulRefurb\Documents\Ch 10-17-14\Books\951 Farrell Java Programming 8e - Alyssa - xxx\02_NEW PDFs and FIGURES\Figures\C8810_ch13\C8810_f13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447800"/>
            <a:ext cx="5680075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a Path</a:t>
            </a:r>
          </a:p>
        </p:txBody>
      </p:sp>
      <p:pic>
        <p:nvPicPr>
          <p:cNvPr id="38917" name="Picture 6" descr="C:\Users\PaulRefurb\Documents\Ch 10-17-14\Books\951 Farrell Java Programming 8e - Alyssa - xxx\02_NEW PDFs and FIGURES\Figures\C8810_ch13\C8810_f13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295400"/>
            <a:ext cx="44862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File Attributes</a:t>
            </a:r>
          </a:p>
        </p:txBody>
      </p:sp>
      <p:pic>
        <p:nvPicPr>
          <p:cNvPr id="39941" name="Picture 6" descr="C:\Users\PaulRefurb\Documents\Ch 10-17-14\Books\951 Farrell Java Programming 8e - Alyssa - xxx\02_NEW PDFs and FIGURES\Figures\C8810_ch13\C8810_f1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371600"/>
            <a:ext cx="62833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that contains your favorite song lyric. Use a text editor such as Notepad, and save the file. Copy the file contents, and paste them into a word-processing program, such as Word. Write an application that displays the sizes of the two files as well as the ratio of their sizes to each other.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 Organization, Streams, and Buffers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4904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When you need to retain data for any significant amount of time, save it on a permanent, secondary storage </a:t>
            </a:r>
            <a:r>
              <a:rPr lang="en-US" altLang="en-US" sz="2400" dirty="0" smtClean="0"/>
              <a:t>device</a:t>
            </a:r>
            <a:endParaRPr lang="en-US" altLang="en-US" sz="2400" dirty="0" smtClean="0"/>
          </a:p>
        </p:txBody>
      </p:sp>
      <p:pic>
        <p:nvPicPr>
          <p:cNvPr id="4" name="Picture 6" descr="C:\Users\PaulRefurb\Documents\Ch 10-17-14\Books\951 Farrell Java Programming 8e - Alyssa - xxx\02_NEW PDFs and FIGURES\Figures\C8810_ch13\C8810_f13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819400"/>
            <a:ext cx="6318250" cy="316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File Organization, Streams, and </a:t>
            </a:r>
            <a:r>
              <a:rPr lang="en-US" altLang="en-US" dirty="0" smtClean="0"/>
              <a:t>Buffers</a:t>
            </a:r>
            <a:endParaRPr lang="en-US" alt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Open a file</a:t>
            </a:r>
          </a:p>
          <a:p>
            <a:pPr lvl="1" eaLnBrk="1" hangingPunct="1"/>
            <a:r>
              <a:rPr lang="en-US" altLang="en-US" smtClean="0"/>
              <a:t>Create object </a:t>
            </a:r>
          </a:p>
          <a:p>
            <a:pPr lvl="1" eaLnBrk="1" hangingPunct="1"/>
            <a:r>
              <a:rPr lang="en-US" altLang="en-US" smtClean="0"/>
              <a:t>Associate a stream of bytes with it</a:t>
            </a:r>
          </a:p>
          <a:p>
            <a:pPr eaLnBrk="1" hangingPunct="1"/>
            <a:r>
              <a:rPr lang="en-US" altLang="en-US" b="1" smtClean="0"/>
              <a:t>Close the file</a:t>
            </a:r>
          </a:p>
          <a:p>
            <a:pPr lvl="1" eaLnBrk="1" hangingPunct="1"/>
            <a:r>
              <a:rPr lang="en-US" altLang="en-US" smtClean="0"/>
              <a:t>Make it no longer available to your application</a:t>
            </a:r>
          </a:p>
          <a:p>
            <a:pPr lvl="1" eaLnBrk="1" hangingPunct="1"/>
            <a:r>
              <a:rPr lang="en-US" altLang="en-US" smtClean="0"/>
              <a:t>You should always close every file you open</a:t>
            </a:r>
          </a:p>
          <a:p>
            <a:pPr eaLnBrk="1" hangingPunct="1"/>
            <a:r>
              <a:rPr lang="en-US" altLang="en-US" b="1" smtClean="0"/>
              <a:t>Stream</a:t>
            </a:r>
          </a:p>
          <a:p>
            <a:pPr lvl="1" eaLnBrk="1" hangingPunct="1"/>
            <a:r>
              <a:rPr lang="en-US" altLang="en-US" smtClean="0"/>
              <a:t>Bytes flow into your program from an input device</a:t>
            </a:r>
          </a:p>
          <a:p>
            <a:pPr lvl="1" eaLnBrk="1" hangingPunct="1"/>
            <a:r>
              <a:rPr lang="en-US" altLang="en-US" smtClean="0"/>
              <a:t>Bytes flow out of your application to an output device</a:t>
            </a:r>
          </a:p>
          <a:p>
            <a:pPr lvl="1" eaLnBrk="1" hangingPunct="1"/>
            <a:r>
              <a:rPr lang="en-US" altLang="en-US" smtClean="0"/>
              <a:t>Most streams flow in only one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File Organization, Streams, and </a:t>
            </a:r>
            <a:r>
              <a:rPr lang="en-US" altLang="en-US" dirty="0" smtClean="0"/>
              <a:t>Buffers</a:t>
            </a:r>
            <a:endParaRPr lang="en-US" altLang="en-US" dirty="0" smtClean="0"/>
          </a:p>
        </p:txBody>
      </p:sp>
      <p:pic>
        <p:nvPicPr>
          <p:cNvPr id="44037" name="Picture 6" descr="C:\Users\PaulRefurb\Documents\Ch 10-17-14\Books\951 Farrell Java Programming 8e - Alyssa - xxx\02_NEW PDFs and FIGURES\Figures\C8810_ch13\C8810_f13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4150" y="2286000"/>
            <a:ext cx="62357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File Organization, Streams, and </a:t>
            </a:r>
            <a:r>
              <a:rPr lang="en-US" altLang="en-US" dirty="0" smtClean="0"/>
              <a:t>Buffers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Buffer</a:t>
            </a:r>
          </a:p>
          <a:p>
            <a:pPr lvl="1" eaLnBrk="1" hangingPunct="1"/>
            <a:r>
              <a:rPr lang="en-US" altLang="en-US" smtClean="0"/>
              <a:t>Memory location where bytes are held after they are logically output, but before they are sent to the output device</a:t>
            </a:r>
          </a:p>
          <a:p>
            <a:pPr lvl="1" eaLnBrk="1" hangingPunct="1"/>
            <a:r>
              <a:rPr lang="en-US" altLang="en-US" smtClean="0"/>
              <a:t>Using a buffer improves program performance</a:t>
            </a:r>
          </a:p>
          <a:p>
            <a:pPr eaLnBrk="1" hangingPunct="1"/>
            <a:r>
              <a:rPr lang="en-US" altLang="en-US" b="1" smtClean="0"/>
              <a:t>Flushing</a:t>
            </a:r>
          </a:p>
          <a:p>
            <a:pPr lvl="1" eaLnBrk="1" hangingPunct="1"/>
            <a:r>
              <a:rPr lang="en-US" altLang="en-US" smtClean="0"/>
              <a:t>Clears any bytes that have been sent to a buffer for output, but have not yet been output to a hardware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Java’s IO Classes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81328"/>
            <a:ext cx="5865107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Reader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Abstract classes that contain methods for performing input and output</a:t>
            </a: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System.out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altLang="en-US" dirty="0" smtClean="0"/>
              <a:t> object</a:t>
            </a:r>
          </a:p>
          <a:p>
            <a:pPr lvl="1" eaLnBrk="1" hangingPunct="1"/>
            <a:r>
              <a:rPr lang="en-US" altLang="en-US" dirty="0" smtClean="0"/>
              <a:t>Defined 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System.err</a:t>
            </a:r>
          </a:p>
          <a:p>
            <a:pPr lvl="1" eaLnBrk="1" hangingPunct="1"/>
            <a:r>
              <a:rPr lang="en-US" altLang="en-US" dirty="0" smtClean="0"/>
              <a:t>Usually reserved for error messages</a:t>
            </a:r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4" name="Picture 5" descr="C:\Users\PaulRefurb\Documents\Ch 10-17-14\Books\951 Farrell Java Programming 8e - Alyssa - xxx\02_NEW PDFs and FIGURES\Figures\C8810_ch13\C8810_f13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2307" y="1676400"/>
            <a:ext cx="2516893" cy="412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Java’s IO </a:t>
            </a:r>
            <a:r>
              <a:rPr lang="en-US" altLang="en-US" dirty="0" smtClean="0"/>
              <a:t>Classes</a:t>
            </a:r>
            <a:endParaRPr lang="en-US" altLang="en-US" dirty="0" smtClean="0"/>
          </a:p>
        </p:txBody>
      </p:sp>
      <p:grpSp>
        <p:nvGrpSpPr>
          <p:cNvPr id="48133" name="Group 1"/>
          <p:cNvGrpSpPr>
            <a:grpSpLocks/>
          </p:cNvGrpSpPr>
          <p:nvPr/>
        </p:nvGrpSpPr>
        <p:grpSpPr bwMode="auto">
          <a:xfrm>
            <a:off x="1439863" y="1219200"/>
            <a:ext cx="6264275" cy="5029200"/>
            <a:chOff x="219075" y="1114425"/>
            <a:chExt cx="8705850" cy="6962775"/>
          </a:xfrm>
        </p:grpSpPr>
        <p:pic>
          <p:nvPicPr>
            <p:cNvPr id="48134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1114425"/>
              <a:ext cx="8705850" cy="46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8" y="5686425"/>
              <a:ext cx="86963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Computer 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Volatile storage </a:t>
            </a:r>
          </a:p>
          <a:p>
            <a:pPr lvl="1" eaLnBrk="1" hangingPunct="1"/>
            <a:r>
              <a:rPr lang="en-US" altLang="en-US" smtClean="0"/>
              <a:t>Computer memory or random access memory (RAM)</a:t>
            </a:r>
          </a:p>
          <a:p>
            <a:pPr lvl="1" eaLnBrk="1" hangingPunct="1"/>
            <a:r>
              <a:rPr lang="en-US" altLang="en-US" smtClean="0"/>
              <a:t>Temporary</a:t>
            </a:r>
          </a:p>
          <a:p>
            <a:pPr eaLnBrk="1" hangingPunct="1"/>
            <a:r>
              <a:rPr lang="en-US" altLang="en-US" smtClean="0"/>
              <a:t>Nonvolatile storage</a:t>
            </a:r>
          </a:p>
          <a:p>
            <a:pPr lvl="1" eaLnBrk="1" hangingPunct="1"/>
            <a:r>
              <a:rPr lang="en-US" altLang="en-US" smtClean="0"/>
              <a:t>Not lost when computer loses power</a:t>
            </a:r>
          </a:p>
          <a:p>
            <a:pPr lvl="1" eaLnBrk="1" hangingPunct="1"/>
            <a:r>
              <a:rPr lang="en-US" altLang="en-US" smtClean="0"/>
              <a:t>Permanent</a:t>
            </a:r>
          </a:p>
          <a:p>
            <a:pPr eaLnBrk="1" hangingPunct="1"/>
            <a:r>
              <a:rPr lang="en-US" altLang="en-US" smtClean="0"/>
              <a:t>Computer file </a:t>
            </a:r>
          </a:p>
          <a:p>
            <a:pPr lvl="1" eaLnBrk="1" hangingPunct="1"/>
            <a:r>
              <a:rPr lang="en-US" altLang="en-US" smtClean="0"/>
              <a:t>Collection of information stored on nonvolatile device in computer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Writing to a File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 file to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Construct 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en-US" altLang="en-US" dirty="0" smtClean="0"/>
              <a:t> object </a:t>
            </a:r>
          </a:p>
          <a:p>
            <a:pPr lvl="1" eaLnBrk="1" hangingPunct="1"/>
            <a:r>
              <a:rPr lang="en-US" altLang="en-US" dirty="0" smtClean="0"/>
              <a:t>Assign it to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 smtClean="0"/>
              <a:t>Create a writeable file by 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dirty="0" smtClean="0"/>
              <a:t> class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newOutputStream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 method</a:t>
            </a:r>
          </a:p>
          <a:p>
            <a:pPr lvl="1" eaLnBrk="1" hangingPunct="1"/>
            <a:r>
              <a:rPr lang="en-US" altLang="en-US" dirty="0" smtClean="0"/>
              <a:t>Creates a file if it does not already exist</a:t>
            </a:r>
          </a:p>
          <a:p>
            <a:pPr lvl="1" eaLnBrk="1" hangingPunct="1"/>
            <a:r>
              <a:rPr lang="en-US" altLang="en-US" dirty="0" smtClean="0"/>
              <a:t>Opens the file for writing and returns an </a:t>
            </a:r>
            <a:r>
              <a:rPr lang="en-US" altLang="en-US" sz="2600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altLang="en-US" dirty="0" smtClean="0"/>
              <a:t> that can be used to write bytes to the file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Writing to a </a:t>
            </a:r>
            <a:r>
              <a:rPr lang="en-US" altLang="en-US" dirty="0" smtClean="0"/>
              <a:t>File</a:t>
            </a:r>
            <a:endParaRPr lang="en-US" altLang="en-US" dirty="0" smtClean="0"/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763" y="1676400"/>
            <a:ext cx="81184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from a File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altLang="en-US" smtClean="0"/>
              <a:t> as you would use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OutputStream</a:t>
            </a:r>
          </a:p>
          <a:p>
            <a:pPr eaLnBrk="1" hangingPunct="1"/>
            <a:r>
              <a:rPr lang="en-US" altLang="en-US" smtClean="0"/>
              <a:t>Open a file for reading with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newInputStream()</a:t>
            </a:r>
            <a:r>
              <a:rPr lang="en-US" altLang="en-US" smtClean="0"/>
              <a:t> method</a:t>
            </a:r>
          </a:p>
          <a:p>
            <a:pPr lvl="1" eaLnBrk="1" hangingPunct="1"/>
            <a:r>
              <a:rPr lang="en-US" altLang="en-US" smtClean="0"/>
              <a:t>Returns a stream that can read bytes from a file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5" descr="C:\Users\PaulRefurb\Documents\Ch 10-17-14\Books\951 Farrell Java Programming 8e - Alyssa - xxx\02_NEW PDFs and FIGURES\Figures\C8810_ch13\C8810_f13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33400"/>
            <a:ext cx="65881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from a </a:t>
            </a:r>
            <a:r>
              <a:rPr lang="en-US" altLang="en-US" dirty="0" smtClean="0"/>
              <a:t>File</a:t>
            </a:r>
            <a:endParaRPr lang="en-US" altLang="en-US" dirty="0" smtClean="0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575" y="2057400"/>
            <a:ext cx="80708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and Using Sequential Data Files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altLang="en-US" smtClean="0"/>
              <a:t> class </a:t>
            </a:r>
          </a:p>
          <a:p>
            <a:pPr lvl="1" eaLnBrk="1" hangingPunct="1"/>
            <a:r>
              <a:rPr lang="en-US" altLang="en-US" smtClean="0"/>
              <a:t>Counterpart to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BufferedReader</a:t>
            </a:r>
          </a:p>
          <a:p>
            <a:pPr lvl="1" eaLnBrk="1" hangingPunct="1"/>
            <a:r>
              <a:rPr lang="en-US" altLang="en-US" smtClean="0"/>
              <a:t>Writes text to an output stream, buffering the characters</a:t>
            </a:r>
          </a:p>
          <a:p>
            <a:pPr lvl="1" eaLnBrk="1" hangingPunct="1"/>
            <a:r>
              <a:rPr lang="en-US" altLang="en-US" smtClean="0"/>
              <a:t>The class has three overloaded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altLang="en-US" smtClean="0"/>
              <a:t> methods that provide for efficient writing of characters, arrays, and strings, respectively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and Using Sequential Data </a:t>
            </a:r>
            <a:r>
              <a:rPr lang="en-US" altLang="en-US" dirty="0" smtClean="0"/>
              <a:t>Files</a:t>
            </a:r>
            <a:endParaRPr lang="en-US" altLang="en-US" dirty="0" smtClean="0"/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2057400"/>
            <a:ext cx="80581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5" descr="C:\Users\PaulRefurb\Documents\Ch 10-17-14\Books\951 Farrell Java Programming 8e - Alyssa - xxx\02_NEW PDFs and FIGURES\Figures\C8810_ch13\C8810_f13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6214" y="1417638"/>
            <a:ext cx="5106785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Writing to a File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3199014" cy="377647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What does this program do?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 smtClean="0"/>
              <a:t>What if the file Grades.txt already existed and had content</a:t>
            </a:r>
            <a:r>
              <a:rPr lang="en-US" altLang="en-US" dirty="0" smtClean="0"/>
              <a:t>?</a:t>
            </a:r>
          </a:p>
          <a:p>
            <a:r>
              <a:rPr lang="en-US" altLang="en-US" dirty="0" smtClean="0"/>
              <a:t>Implement this program to check your answer.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5" descr="C:\Users\PaulRefurb\Documents\Ch 10-17-14\Books\951 Farrell Java Programming 8e - Alyssa - xxx\02_NEW PDFs and FIGURES\Figures\C8810_ch13\C8810_f13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7882" y="252412"/>
            <a:ext cx="4061318" cy="59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2412"/>
            <a:ext cx="4320682" cy="37764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What does this program do?</a:t>
            </a:r>
          </a:p>
          <a:p>
            <a:r>
              <a:rPr lang="en-US" altLang="en-US" dirty="0" smtClean="0"/>
              <a:t>Implement this program to check your answer</a:t>
            </a:r>
            <a:r>
              <a:rPr lang="en-US" altLang="en-US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5" descr="C:\Users\PaulRefurb\Documents\Ch 10-17-14\Books\951 Farrell Java Programming 8e - Alyssa - xxx\02_NEW PDFs and FIGURES\Figures\C8810_ch13\C8810_f13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"/>
            <a:ext cx="5181600" cy="558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14529"/>
            <a:ext cx="3124200" cy="37764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What does this program do?</a:t>
            </a:r>
          </a:p>
          <a:p>
            <a:pPr eaLnBrk="1" hangingPunct="1"/>
            <a:r>
              <a:rPr lang="en-US" altLang="en-US" dirty="0" smtClean="0"/>
              <a:t>Why is it important to use the try/catch block?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Understanding Computer </a:t>
            </a:r>
            <a:r>
              <a:rPr lang="en-US" altLang="en-US" dirty="0" smtClean="0"/>
              <a:t>Files</a:t>
            </a:r>
            <a:endParaRPr lang="en-US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Permanent storage devices</a:t>
            </a:r>
          </a:p>
          <a:p>
            <a:pPr lvl="1" eaLnBrk="1" hangingPunct="1"/>
            <a:r>
              <a:rPr lang="en-US" altLang="en-US" smtClean="0"/>
              <a:t>Hard disks</a:t>
            </a:r>
          </a:p>
          <a:p>
            <a:pPr lvl="1" eaLnBrk="1" hangingPunct="1"/>
            <a:r>
              <a:rPr lang="en-US" altLang="en-US" smtClean="0"/>
              <a:t>Zip disks</a:t>
            </a:r>
          </a:p>
          <a:p>
            <a:pPr lvl="1" eaLnBrk="1" hangingPunct="1"/>
            <a:r>
              <a:rPr lang="en-US" altLang="en-US" smtClean="0"/>
              <a:t>USB drives</a:t>
            </a:r>
          </a:p>
          <a:p>
            <a:pPr lvl="1" eaLnBrk="1" hangingPunct="1"/>
            <a:r>
              <a:rPr lang="en-US" altLang="en-US" smtClean="0"/>
              <a:t>Reels or cassettes of magnetic tape</a:t>
            </a:r>
          </a:p>
          <a:p>
            <a:pPr lvl="1" eaLnBrk="1" hangingPunct="1"/>
            <a:r>
              <a:rPr lang="en-US" altLang="en-US" smtClean="0"/>
              <a:t>Compact discs</a:t>
            </a:r>
          </a:p>
          <a:p>
            <a:pPr eaLnBrk="1" hangingPunct="1"/>
            <a:r>
              <a:rPr lang="en-US" altLang="en-US" smtClean="0"/>
              <a:t>Categories of files by the way they store data</a:t>
            </a:r>
          </a:p>
          <a:p>
            <a:pPr lvl="1" eaLnBrk="1" hangingPunct="1"/>
            <a:r>
              <a:rPr lang="en-US" altLang="en-US" b="1" smtClean="0"/>
              <a:t>Text files</a:t>
            </a:r>
          </a:p>
          <a:p>
            <a:pPr lvl="1" eaLnBrk="1" hangingPunct="1"/>
            <a:r>
              <a:rPr lang="en-US" altLang="en-US" b="1" smtClean="0"/>
              <a:t>Binary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Learning About Random</a:t>
            </a:r>
            <a:br>
              <a:rPr lang="en-US" altLang="en-US" smtClean="0"/>
            </a:br>
            <a:r>
              <a:rPr lang="en-US" altLang="en-US" smtClean="0"/>
              <a:t>Access Files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access files</a:t>
            </a:r>
          </a:p>
          <a:p>
            <a:pPr lvl="1" eaLnBrk="1" hangingPunct="1"/>
            <a:r>
              <a:rPr lang="en-US" altLang="en-US" smtClean="0"/>
              <a:t>Access records sequentially from beginning to end</a:t>
            </a:r>
          </a:p>
          <a:p>
            <a:pPr lvl="1" eaLnBrk="1" hangingPunct="1"/>
            <a:r>
              <a:rPr lang="en-US" altLang="en-US" smtClean="0"/>
              <a:t>Good for </a:t>
            </a:r>
            <a:r>
              <a:rPr lang="en-US" altLang="en-US" b="1" smtClean="0"/>
              <a:t>batch processing</a:t>
            </a:r>
          </a:p>
          <a:p>
            <a:pPr lvl="2" eaLnBrk="1" hangingPunct="1"/>
            <a:r>
              <a:rPr lang="en-US" altLang="en-US" smtClean="0"/>
              <a:t>Same tasks with many records one after the other</a:t>
            </a:r>
          </a:p>
          <a:p>
            <a:pPr lvl="1" eaLnBrk="1" hangingPunct="1"/>
            <a:r>
              <a:rPr lang="en-US" altLang="en-US" smtClean="0"/>
              <a:t>Inefficient for many applications</a:t>
            </a:r>
          </a:p>
          <a:p>
            <a:pPr eaLnBrk="1" hangingPunct="1"/>
            <a:r>
              <a:rPr lang="en-US" altLang="en-US" b="1" smtClean="0"/>
              <a:t>Real-time</a:t>
            </a:r>
            <a:r>
              <a:rPr lang="en-US" altLang="en-US" smtClean="0"/>
              <a:t> applications</a:t>
            </a:r>
          </a:p>
          <a:p>
            <a:pPr lvl="1" eaLnBrk="1" hangingPunct="1"/>
            <a:r>
              <a:rPr lang="en-US" altLang="en-US" smtClean="0"/>
              <a:t>Require immediate record access while client waits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Learning About Random</a:t>
            </a:r>
            <a:br>
              <a:rPr lang="en-US" altLang="en-US" dirty="0" smtClean="0"/>
            </a:br>
            <a:r>
              <a:rPr lang="en-US" altLang="en-US" dirty="0" smtClean="0"/>
              <a:t>Access </a:t>
            </a:r>
            <a:r>
              <a:rPr lang="en-US" altLang="en-US" dirty="0" smtClean="0"/>
              <a:t>Files</a:t>
            </a:r>
            <a:endParaRPr lang="en-US" alt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Random access files</a:t>
            </a:r>
          </a:p>
          <a:p>
            <a:pPr lvl="1" eaLnBrk="1" hangingPunct="1"/>
            <a:r>
              <a:rPr lang="en-US" altLang="en-US" smtClean="0"/>
              <a:t>Records can be located in any order</a:t>
            </a:r>
          </a:p>
          <a:p>
            <a:pPr lvl="1" eaLnBrk="1" hangingPunct="1"/>
            <a:r>
              <a:rPr lang="en-US" altLang="en-US" smtClean="0"/>
              <a:t>Also called </a:t>
            </a:r>
            <a:r>
              <a:rPr lang="en-US" altLang="en-US" b="1" smtClean="0"/>
              <a:t>direct access files </a:t>
            </a:r>
            <a:r>
              <a:rPr lang="en-US" altLang="en-US" smtClean="0"/>
              <a:t>or </a:t>
            </a:r>
            <a:r>
              <a:rPr lang="en-US" altLang="en-US" b="1" smtClean="0"/>
              <a:t>instant access files</a:t>
            </a:r>
          </a:p>
          <a:p>
            <a:pPr eaLnBrk="1" hangingPunct="1"/>
            <a:r>
              <a:rPr lang="en-US" altLang="en-US" b="1" smtClean="0"/>
              <a:t>File channel </a:t>
            </a:r>
            <a:r>
              <a:rPr lang="en-US" altLang="en-US" smtClean="0"/>
              <a:t>object</a:t>
            </a:r>
          </a:p>
          <a:p>
            <a:pPr lvl="1" eaLnBrk="1" hangingPunct="1"/>
            <a:r>
              <a:rPr lang="en-US" altLang="en-US" smtClean="0"/>
              <a:t>An avenue for reading and writing a file</a:t>
            </a:r>
          </a:p>
          <a:p>
            <a:pPr lvl="1" eaLnBrk="1" hangingPunct="1"/>
            <a:r>
              <a:rPr lang="en-US" altLang="en-US" smtClean="0"/>
              <a:t>You can search for a specific file location, and operations can start at any specified position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ByteBuffer wrap()</a:t>
            </a:r>
            <a:r>
              <a:rPr lang="en-US" altLang="en-US" smtClean="0"/>
              <a:t> method</a:t>
            </a:r>
          </a:p>
          <a:p>
            <a:pPr lvl="1" eaLnBrk="1" hangingPunct="1"/>
            <a:r>
              <a:rPr lang="en-US" altLang="en-US" smtClean="0"/>
              <a:t>Encompasses an array of bytes into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ByteBuffer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Learning About Random</a:t>
            </a:r>
            <a:br>
              <a:rPr lang="en-US" altLang="en-US" dirty="0" smtClean="0"/>
            </a:br>
            <a:r>
              <a:rPr lang="en-US" altLang="en-US" dirty="0" smtClean="0"/>
              <a:t>Access </a:t>
            </a:r>
            <a:r>
              <a:rPr lang="en-US" altLang="en-US" dirty="0" smtClean="0"/>
              <a:t>Files</a:t>
            </a:r>
            <a:endParaRPr lang="en-US" altLang="en-US" dirty="0" smtClean="0"/>
          </a:p>
        </p:txBody>
      </p:sp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1962150"/>
            <a:ext cx="80581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7" descr="C:\Users\PaulRefurb\Documents\Ch 10-17-14\Books\951 Farrell Java Programming 8e - Alyssa - xxx\02_NEW PDFs and FIGURES\Figures\C8810_ch13\C8810_f13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1838" y="228600"/>
            <a:ext cx="51403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Writing Records to a Random</a:t>
            </a:r>
            <a:br>
              <a:rPr lang="en-US" altLang="en-US" smtClean="0"/>
            </a:br>
            <a:r>
              <a:rPr lang="en-US" altLang="en-US" smtClean="0"/>
              <a:t>Access Data File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Access a particular record</a:t>
            </a:r>
          </a:p>
          <a:p>
            <a:pPr lvl="1" indent="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fc.position((n-1) * 50);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Place records into the file based on a key field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b="1" dirty="0" smtClean="0"/>
              <a:t>Key field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A field that makes a record unique from all others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5" descr="C:\Users\PaulRefurb\Documents\Ch 10-17-14\Books\951 Farrell Java Programming 8e - Alyssa - xxx\02_NEW PDFs and FIGURES\Figures\C8810_ch13\C8810_f13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6363" y="304800"/>
            <a:ext cx="3851275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Reading Records from</a:t>
            </a:r>
            <a:br>
              <a:rPr lang="en-US" altLang="en-US" smtClean="0"/>
            </a:br>
            <a:r>
              <a:rPr lang="en-US" altLang="en-US" smtClean="0"/>
              <a:t>a Random Access File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can process a random access file either sequentially or randomly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Accessing a Random Access File Sequentially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ReadEmployeesSequentially</a:t>
            </a:r>
            <a:r>
              <a:rPr lang="en-US" altLang="en-US" smtClean="0"/>
              <a:t> application</a:t>
            </a:r>
          </a:p>
          <a:p>
            <a:pPr lvl="1" eaLnBrk="1" hangingPunct="1"/>
            <a:r>
              <a:rPr lang="en-US" altLang="en-US" smtClean="0"/>
              <a:t>Reads through 1,000-record RandomEmployees.txt file sequentially in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mtClean="0"/>
              <a:t> loop (shaded)</a:t>
            </a:r>
          </a:p>
          <a:p>
            <a:pPr lvl="1" eaLnBrk="1" hangingPunct="1"/>
            <a:r>
              <a:rPr lang="en-US" altLang="en-US" smtClean="0"/>
              <a:t>When ID number value is 0:</a:t>
            </a:r>
          </a:p>
          <a:p>
            <a:pPr lvl="2" eaLnBrk="1" hangingPunct="1"/>
            <a:r>
              <a:rPr lang="en-US" altLang="en-US" smtClean="0"/>
              <a:t>No user-entered records are stored at that point</a:t>
            </a:r>
          </a:p>
          <a:p>
            <a:pPr lvl="2" eaLnBrk="1" hangingPunct="1"/>
            <a:r>
              <a:rPr lang="en-US" altLang="en-US" smtClean="0"/>
              <a:t>The application does not bother to print it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Accessing a Random Access File Randomly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display records in order based on the key field, you do not need to create a random access file and waste unneeded storage</a:t>
            </a:r>
          </a:p>
          <a:p>
            <a:pPr lvl="1" eaLnBrk="1" hangingPunct="1"/>
            <a:r>
              <a:rPr lang="en-US" altLang="en-US" smtClean="0"/>
              <a:t>Instead, sort the records</a:t>
            </a:r>
          </a:p>
          <a:p>
            <a:pPr eaLnBrk="1" hangingPunct="1"/>
            <a:r>
              <a:rPr lang="en-US" altLang="en-US" smtClean="0"/>
              <a:t>By using a random access file, you retrieve specific record from the file directly without reading through other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5" descr="C:\Users\PaulRefurb\Documents\Ch 10-17-14\Books\951 Farrell Java Programming 8e - Alyssa - xxx\02_NEW PDFs and FIGURES\Figures\C8810_ch13\C8810_f13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825" y="258763"/>
            <a:ext cx="4071938" cy="62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Understanding Computer </a:t>
            </a:r>
            <a:r>
              <a:rPr lang="en-US" altLang="en-US" dirty="0" smtClean="0"/>
              <a:t>Files</a:t>
            </a:r>
            <a:endParaRPr lang="en-US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b="1" dirty="0" smtClean="0"/>
              <a:t>Data files</a:t>
            </a:r>
          </a:p>
          <a:p>
            <a:pPr lvl="1" eaLnBrk="1" hangingPunct="1"/>
            <a:r>
              <a:rPr lang="en-US" altLang="en-US" dirty="0" smtClean="0"/>
              <a:t>Contain facts and figures</a:t>
            </a:r>
          </a:p>
          <a:p>
            <a:pPr eaLnBrk="1" hangingPunct="1"/>
            <a:r>
              <a:rPr lang="en-US" altLang="en-US" b="1" dirty="0" smtClean="0"/>
              <a:t>Program files </a:t>
            </a:r>
            <a:r>
              <a:rPr lang="en-US" altLang="en-US" dirty="0" smtClean="0"/>
              <a:t>or </a:t>
            </a:r>
            <a:r>
              <a:rPr lang="en-US" altLang="en-US" b="1" dirty="0" smtClean="0"/>
              <a:t>application files </a:t>
            </a:r>
          </a:p>
          <a:p>
            <a:pPr lvl="1" eaLnBrk="1" hangingPunct="1"/>
            <a:r>
              <a:rPr lang="en-US" altLang="en-US" dirty="0" smtClean="0"/>
              <a:t>Store software instructions</a:t>
            </a:r>
          </a:p>
          <a:p>
            <a:pPr eaLnBrk="1" hangingPunct="1"/>
            <a:r>
              <a:rPr lang="en-US" altLang="en-US" b="1" dirty="0" smtClean="0"/>
              <a:t>Path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A complete list of disk drive plus the hierarchy of directories in which a file </a:t>
            </a:r>
            <a:r>
              <a:rPr lang="en-US" altLang="en-US" dirty="0" smtClean="0"/>
              <a:t>resides</a:t>
            </a:r>
          </a:p>
          <a:p>
            <a:r>
              <a:rPr lang="en-US" altLang="en-US" dirty="0" smtClean="0"/>
              <a:t>When you work with stored files in an application, you perform the following tasks:</a:t>
            </a:r>
          </a:p>
          <a:p>
            <a:pPr lvl="1"/>
            <a:r>
              <a:rPr lang="en-US" altLang="en-US" dirty="0" smtClean="0"/>
              <a:t>Determine whether and where a path or file exists</a:t>
            </a:r>
          </a:p>
          <a:p>
            <a:pPr lvl="1"/>
            <a:r>
              <a:rPr lang="en-US" altLang="en-US" dirty="0" smtClean="0"/>
              <a:t>Open a file</a:t>
            </a:r>
          </a:p>
          <a:p>
            <a:pPr lvl="1"/>
            <a:r>
              <a:rPr lang="en-US" altLang="en-US" dirty="0" smtClean="0"/>
              <a:t>Write information to a file</a:t>
            </a:r>
          </a:p>
          <a:p>
            <a:pPr lvl="1"/>
            <a:r>
              <a:rPr lang="en-US" altLang="en-US" dirty="0" smtClean="0"/>
              <a:t>Read data from a file</a:t>
            </a:r>
          </a:p>
          <a:p>
            <a:pPr lvl="1"/>
            <a:r>
              <a:rPr lang="en-US" altLang="en-US" dirty="0" smtClean="0"/>
              <a:t>Close a file</a:t>
            </a:r>
          </a:p>
          <a:p>
            <a:pPr lvl="1"/>
            <a:r>
              <a:rPr lang="en-US" altLang="en-US" dirty="0" smtClean="0"/>
              <a:t>Delete a </a:t>
            </a:r>
            <a:r>
              <a:rPr lang="en-US" altLang="en-US" dirty="0" smtClean="0"/>
              <a:t>file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Do It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forget that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name might be relative and that you might need to make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absolute before accessing it</a:t>
            </a:r>
          </a:p>
          <a:p>
            <a:pPr eaLnBrk="1" hangingPunct="1"/>
            <a:r>
              <a:rPr lang="en-US" altLang="en-US" smtClean="0"/>
              <a:t>Don’t forget that the backslash character starts the escape sequence in Java</a:t>
            </a:r>
          </a:p>
          <a:p>
            <a:pPr lvl="1" eaLnBrk="1" hangingPunct="1"/>
            <a:r>
              <a:rPr lang="en-US" altLang="en-US" smtClean="0"/>
              <a:t>You must use two backslashes in a string that describes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in the DOS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/>
              <a:t>Files </a:t>
            </a:r>
          </a:p>
          <a:p>
            <a:pPr lvl="1" eaLnBrk="1" hangingPunct="1"/>
            <a:r>
              <a:rPr lang="en-US" altLang="en-US" dirty="0" smtClean="0"/>
              <a:t>Objects stored on nonvolatile, permanent storage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altLang="en-US" dirty="0" smtClean="0"/>
              <a:t> class </a:t>
            </a:r>
          </a:p>
          <a:p>
            <a:pPr lvl="1" eaLnBrk="1" hangingPunct="1"/>
            <a:r>
              <a:rPr lang="en-US" altLang="en-US" dirty="0" smtClean="0"/>
              <a:t>Gather file information</a:t>
            </a:r>
          </a:p>
          <a:p>
            <a:pPr eaLnBrk="1" hangingPunct="1"/>
            <a:r>
              <a:rPr lang="en-US" altLang="en-US" dirty="0" smtClean="0"/>
              <a:t>Java views file as a series of bytes</a:t>
            </a:r>
          </a:p>
          <a:p>
            <a:pPr lvl="1" eaLnBrk="1" hangingPunct="1"/>
            <a:r>
              <a:rPr lang="en-US" altLang="en-US" dirty="0" smtClean="0"/>
              <a:t>Views a stream as an object through which input and output data flows</a:t>
            </a: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altLang="en-US" dirty="0" smtClean="0"/>
              <a:t> class </a:t>
            </a:r>
          </a:p>
          <a:p>
            <a:pPr lvl="1" eaLnBrk="1" hangingPunct="1"/>
            <a:r>
              <a:rPr lang="en-US" altLang="en-US" dirty="0" smtClean="0"/>
              <a:t>Accomplishes formatted output </a:t>
            </a:r>
          </a:p>
          <a:p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altLang="en-US" dirty="0" smtClean="0"/>
              <a:t> objects </a:t>
            </a:r>
          </a:p>
          <a:p>
            <a:pPr lvl="1"/>
            <a:r>
              <a:rPr lang="en-US" altLang="en-US" dirty="0" smtClean="0"/>
              <a:t>Read binary data from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 smtClean="0"/>
              <a:t>Random access files</a:t>
            </a:r>
          </a:p>
          <a:p>
            <a:pPr lvl="1"/>
            <a:r>
              <a:rPr lang="en-US" altLang="en-US" dirty="0" smtClean="0"/>
              <a:t>Records can be located in any order</a:t>
            </a:r>
          </a:p>
          <a:p>
            <a:pPr lvl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RandomAccessFile</a:t>
            </a:r>
            <a:r>
              <a:rPr lang="en-US" altLang="en-US" dirty="0" smtClean="0"/>
              <a:t> class</a:t>
            </a:r>
          </a:p>
          <a:p>
            <a:r>
              <a:rPr lang="en-US" altLang="en-US" dirty="0" smtClean="0"/>
              <a:t>Write objects to files if they implement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/>
              <a:t>interface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program that creates a file of items carried by the company from the user’s input. Include a three-digit item number (SKU) and up to a 20-character description of each item. Issue an error message if the user tries to store an item number that has already been used.</a:t>
            </a:r>
          </a:p>
          <a:p>
            <a:r>
              <a:rPr lang="en-US" dirty="0" smtClean="0"/>
              <a:t>Write an application that takes customer orders. Allow a user to enter an item ordered. Display an error message if the item does not exist in the items file; otherwise, display the accumulated order content.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altLang="en-US" smtClean="0"/>
              <a:t> Classes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b="1" smtClean="0"/>
              <a:t> class </a:t>
            </a:r>
          </a:p>
          <a:p>
            <a:pPr lvl="1" eaLnBrk="1" hangingPunct="1"/>
            <a:r>
              <a:rPr lang="en-US" altLang="en-US" smtClean="0"/>
              <a:t>Use it to create objects that contain information about files or directories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altLang="en-US" b="1" smtClean="0"/>
              <a:t> class</a:t>
            </a:r>
          </a:p>
          <a:p>
            <a:pPr lvl="1" eaLnBrk="1" hangingPunct="1"/>
            <a:r>
              <a:rPr lang="en-US" altLang="en-US" smtClean="0"/>
              <a:t>Use it to perform operations on files and directories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java.nio.file</a:t>
            </a:r>
            <a:r>
              <a:rPr lang="en-US" altLang="en-US" smtClean="0"/>
              <a:t> package</a:t>
            </a:r>
          </a:p>
          <a:p>
            <a:pPr lvl="1" eaLnBrk="1" hangingPunct="1"/>
            <a:r>
              <a:rPr lang="en-US" altLang="en-US" smtClean="0"/>
              <a:t>Include it to use both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altLang="en-US" smtClean="0"/>
              <a:t> classes</a:t>
            </a:r>
          </a:p>
          <a:p>
            <a:pPr lvl="1" eaLnBrk="1" hangingPunct="1"/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Path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First, </a:t>
            </a:r>
            <a:r>
              <a:rPr lang="en-US" dirty="0"/>
              <a:t>determine the default file system on the host computer</a:t>
            </a:r>
            <a:endParaRPr lang="en-US" b="1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FileSystem fs = FileSystems.getDefault();</a:t>
            </a:r>
            <a:endParaRPr lang="en-US" dirty="0" smtClean="0"/>
          </a:p>
          <a:p>
            <a:pPr eaLnBrk="1" hangingPunct="1">
              <a:buFont typeface="Arial" pitchFamily="34" charset="0"/>
              <a:buChar char="–"/>
              <a:defRPr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getPath()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Path path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fs.getPath ("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C:\\Java\\Chapter.13\\Data.txt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buFont typeface="Arial" pitchFamily="34" charset="0"/>
              <a:buChar char="–"/>
              <a:defRPr/>
            </a:pPr>
            <a:r>
              <a:rPr lang="en-US" dirty="0"/>
              <a:t>Every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either </a:t>
            </a:r>
            <a:r>
              <a:rPr lang="en-US" dirty="0" smtClean="0"/>
              <a:t>an </a:t>
            </a:r>
            <a:r>
              <a:rPr lang="en-US" b="1" dirty="0" smtClean="0"/>
              <a:t>absolute path </a:t>
            </a:r>
            <a:r>
              <a:rPr lang="en-US" dirty="0" smtClean="0"/>
              <a:t>or a </a:t>
            </a:r>
            <a:r>
              <a:rPr lang="en-US" b="1" dirty="0" smtClean="0"/>
              <a:t>relative</a:t>
            </a:r>
            <a:r>
              <a:rPr lang="en-US" dirty="0" smtClean="0"/>
              <a:t> </a:t>
            </a:r>
            <a:r>
              <a:rPr lang="en-US" b="1" dirty="0" smtClean="0"/>
              <a:t>path</a:t>
            </a:r>
          </a:p>
          <a:p>
            <a:pPr eaLnBrk="1" hangingPunct="1">
              <a:buNone/>
              <a:defRPr/>
            </a:pPr>
            <a:endParaRPr lang="en-US" b="1" dirty="0" smtClean="0"/>
          </a:p>
          <a:p>
            <a:pPr eaLnBrk="1" hangingPunct="1">
              <a:buFont typeface="Arial" pitchFamily="34" charset="0"/>
              <a:buChar char="–"/>
              <a:defRPr/>
            </a:pPr>
            <a:r>
              <a:rPr lang="en-US" b="1" dirty="0" smtClean="0"/>
              <a:t>What is the difference between absolute and relative path?</a:t>
            </a:r>
            <a:endParaRPr lang="en-US" b="1" dirty="0" smtClean="0"/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Retrieving Information About a Path</a:t>
            </a: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3100"/>
            <a:ext cx="8229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Retrieving Information About </a:t>
            </a:r>
            <a:r>
              <a:rPr lang="en-US" altLang="en-US" dirty="0" smtClean="0"/>
              <a:t>a Path</a:t>
            </a:r>
            <a:endParaRPr lang="en-US" altLang="en-US" dirty="0" smtClean="0"/>
          </a:p>
        </p:txBody>
      </p:sp>
      <p:pic>
        <p:nvPicPr>
          <p:cNvPr id="35845" name="Picture 6" descr="C:\Users\PaulRefurb\Documents\Ch 10-17-14\Books\951 Farrell Java Programming 8e - Alyssa - xxx\02_NEW PDFs and FIGURES\Figures\C8810_ch13\C8810_f13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5562600" cy="335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828800"/>
            <a:ext cx="2743200" cy="33106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alt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this program output?</a:t>
            </a: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Converting a Relative Path to an Absolute One</a:t>
            </a:r>
          </a:p>
        </p:txBody>
      </p:sp>
      <p:pic>
        <p:nvPicPr>
          <p:cNvPr id="36869" name="Picture 6" descr="C:\Users\PaulRefurb\Documents\Ch 10-17-14\Books\951 Farrell Java Programming 8e - Alyssa - xxx\02_NEW PDFs and FIGURES\Figures\C8810_ch13\C8810_f13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625" y="1828800"/>
            <a:ext cx="75247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8/10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Hunter_140</Template>
  <TotalTime>1065</TotalTime>
  <Words>1235</Words>
  <Application>Microsoft Office PowerPoint</Application>
  <PresentationFormat>On-screen Show (4:3)</PresentationFormat>
  <Paragraphs>173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Object Oriented Programming with Java</vt:lpstr>
      <vt:lpstr>Understanding Computer Files</vt:lpstr>
      <vt:lpstr>Understanding Computer Files</vt:lpstr>
      <vt:lpstr>Understanding Computer Files</vt:lpstr>
      <vt:lpstr>Using the Path and Files Classes</vt:lpstr>
      <vt:lpstr>Creating a Path</vt:lpstr>
      <vt:lpstr>Retrieving Information About a Path</vt:lpstr>
      <vt:lpstr>Retrieving Information About a Path</vt:lpstr>
      <vt:lpstr>Converting a Relative Path to an Absolute One</vt:lpstr>
      <vt:lpstr>Checking File Accessibility</vt:lpstr>
      <vt:lpstr>Deleting a Path</vt:lpstr>
      <vt:lpstr>Determining File Attributes</vt:lpstr>
      <vt:lpstr>Exercise</vt:lpstr>
      <vt:lpstr>File Organization, Streams, and Buffers</vt:lpstr>
      <vt:lpstr>File Organization, Streams, and Buffers</vt:lpstr>
      <vt:lpstr>File Organization, Streams, and Buffers</vt:lpstr>
      <vt:lpstr>File Organization, Streams, and Buffers</vt:lpstr>
      <vt:lpstr>Using Java’s IO Classes</vt:lpstr>
      <vt:lpstr>Using Java’s IO Classes</vt:lpstr>
      <vt:lpstr>Writing to a File</vt:lpstr>
      <vt:lpstr>Writing to a File</vt:lpstr>
      <vt:lpstr>Reading from a File</vt:lpstr>
      <vt:lpstr>Slide 23</vt:lpstr>
      <vt:lpstr>Reading from a File</vt:lpstr>
      <vt:lpstr>Creating and Using Sequential Data Files</vt:lpstr>
      <vt:lpstr>Creating and Using Sequential Data Files</vt:lpstr>
      <vt:lpstr>Writing to a File</vt:lpstr>
      <vt:lpstr>Slide 28</vt:lpstr>
      <vt:lpstr>Slide 29</vt:lpstr>
      <vt:lpstr>Learning About Random Access Files</vt:lpstr>
      <vt:lpstr>Learning About Random Access Files</vt:lpstr>
      <vt:lpstr>Learning About Random Access Files</vt:lpstr>
      <vt:lpstr>Slide 33</vt:lpstr>
      <vt:lpstr>Writing Records to a Random Access Data File</vt:lpstr>
      <vt:lpstr>Slide 35</vt:lpstr>
      <vt:lpstr>Reading Records from a Random Access File</vt:lpstr>
      <vt:lpstr>Accessing a Random Access File Sequentially</vt:lpstr>
      <vt:lpstr>Accessing a Random Access File Randomly</vt:lpstr>
      <vt:lpstr>Slide 39</vt:lpstr>
      <vt:lpstr>Don’t Do It</vt:lpstr>
      <vt:lpstr>Summary</vt:lpstr>
      <vt:lpstr>Exercise</vt:lpstr>
    </vt:vector>
  </TitlesOfParts>
  <Company>F. Hoffmann-La Roche,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13:  File Input and Output</dc:title>
  <dc:creator>Baduk, Katerina {DOPA~Boston Dia}</dc:creator>
  <cp:lastModifiedBy>ADMINIBM</cp:lastModifiedBy>
  <cp:revision>42</cp:revision>
  <dcterms:created xsi:type="dcterms:W3CDTF">2016-08-09T15:15:25Z</dcterms:created>
  <dcterms:modified xsi:type="dcterms:W3CDTF">2016-09-10T18:00:08Z</dcterms:modified>
</cp:coreProperties>
</file>