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14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02" r:id="rId39"/>
    <p:sldId id="303" r:id="rId40"/>
    <p:sldId id="304" r:id="rId41"/>
    <p:sldId id="306" r:id="rId42"/>
    <p:sldId id="307" r:id="rId43"/>
    <p:sldId id="308" r:id="rId44"/>
    <p:sldId id="310" r:id="rId45"/>
    <p:sldId id="312" r:id="rId46"/>
    <p:sldId id="313" r:id="rId47"/>
    <p:sldId id="315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63F4A-ECA3-404C-9853-9813BB0973AC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3A4C04-AC0F-4C25-810A-3098ABD23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74BC6BF4-288D-4259-852C-709188D7880A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41521E95-BE8E-44CA-892D-0290AC39DE85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DEA7D0D7-7FAD-4247-B274-D5CE4149EA8C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616DCC0-80CE-4859-841B-00425D790EF1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29C62FCF-DF94-4D83-A342-FCC40ECBE10A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0EFE5558-3718-4637-B79A-AD34B8EF8CA1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B482A8F8-EE60-4E09-9469-60761C0B1A45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A9A0B192-0313-4DA0-AB45-33652AB5838F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588B287B-5FB4-42BD-8816-591E1124ECCF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0B8C0E72-CDCD-469E-8CE4-4ADAD32F0847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3CFF7306-274F-4FF8-8B4A-404917EDD263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AA0A6F41-6A86-45F4-A16F-0E69EE574CB9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54437E60-A3D5-481C-80E9-2869D06BBB1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3A80A3FA-9AAA-49D3-8AC3-741BFFAA938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608FA63D-F991-4EC6-A9F9-776A3724781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E58DCB79-812A-4F4D-9FEA-2FB2F1207D8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DB3F5FE-5DEC-4B7A-BD94-4D6A8406CF30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04F72F60-F174-447B-BA59-62ED0976E7E5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0652BC47-CA24-4BB2-8403-1528861A415C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46D51B91-D361-4109-854F-EF5D3C894C4E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2782F040-BF67-4A0C-8F83-CCEEC3CBF10F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D429F6A4-D6EE-472A-8955-72C518095ECB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1C6CAF43-6E18-44B8-887B-7CCEE88F272B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F7033CE7-0302-4B35-B6D5-E05918573755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B6F43D64-88B9-453C-B954-9F2FE9F3626F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1404C821-8917-4076-A82A-025D145A8D24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DFBD53E6-B8B6-4DC5-82E3-F14EFECD7645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20587BD3-C399-4306-97BB-566A5C77A5A9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A4FF2A8B-07EF-431F-9F70-93294AEF2E46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2B5C5557-5BCF-4548-8528-71CA0CB5EB78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AC1386A2-7041-4DF3-A458-228240C6717C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A1036AD0-F42B-4AF4-B7D2-14BF3D90C813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DE70965-8C35-4AD0-BCE4-89EFCE8B1AA4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95CF609F-D511-4128-BED1-3CFD00225750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0BF33CF9-FB90-4139-8D35-C07AEF2A7037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BC324D04-91C4-4102-B913-61767C3AD748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686F5C1E-6515-4184-B067-C5E77020FCE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92E810B7-73CE-4AF7-8EB3-0750614BC6A0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6F612F01-5D62-4A94-B167-3CD2A7298F07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FACBE568-9469-43C3-9F8C-6328D4A6CD2D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9250F903-E852-42B6-9649-49E44B454980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7CA32CD9-2CA5-4E8E-98AD-9BBF003972D7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8705841C-FEE8-4C7C-8FA7-5325387A89B3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6733770A-8E96-4328-99A5-5957B6B92E5C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57066" indent="-291179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64717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630604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96491" indent="-232943" eaLnBrk="0" hangingPunct="0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pPr eaLnBrk="1" hangingPunct="1"/>
            <a:fld id="{F7F9C436-BCD4-487D-BFC8-A4A9274AF8E6}" type="slidenum"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BB3883-2FB3-48D5-B6BB-9866C610953F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9FE3FAFF-D3E4-4E0A-B4F5-E49D436680BC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CA9DB159-A4C8-43DE-898C-970855F08E6D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3FAA086-BEBE-4C1B-A433-279ABB1294F0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FBCC46D7-900E-401F-9553-BB26A86F5408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987E405-788E-4E0B-B837-1459EF32C2B5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74ECD11B-F2A5-4CFF-AD4B-47BCED933394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AE7862FB-47B1-4F1F-9017-96D350365450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AF03E8C-F8D7-4B9A-99E3-F74DF39DAD48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BD45D25-3CB3-479F-8068-5818373EBC2A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7C74AB-FD35-4059-BDCC-B6AF38BD22ED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4A4C6C-1CAF-464F-9D82-5ED8888758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8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Customizing a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’s</a:t>
            </a:r>
            <a:br>
              <a:rPr lang="en-US" altLang="en-US" smtClean="0"/>
            </a:br>
            <a:r>
              <a:rPr lang="en-US" altLang="en-US" smtClean="0"/>
              <a:t>Appearance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Window decorations</a:t>
            </a:r>
          </a:p>
          <a:p>
            <a:pPr lvl="1" eaLnBrk="1" hangingPunct="1"/>
            <a:r>
              <a:rPr lang="en-US" altLang="en-US" smtClean="0"/>
              <a:t>Icon and buttons</a:t>
            </a:r>
          </a:p>
          <a:p>
            <a:pPr eaLnBrk="1" hangingPunct="1"/>
            <a:r>
              <a:rPr lang="en-US" altLang="en-US" b="1" smtClean="0"/>
              <a:t>Look and feel</a:t>
            </a:r>
          </a:p>
          <a:p>
            <a:pPr lvl="1" eaLnBrk="1" hangingPunct="1"/>
            <a:r>
              <a:rPr lang="en-US" altLang="en-US" smtClean="0"/>
              <a:t>The default appearance and behavior of a user interface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setDefaultLookAndFeelDecorated()</a:t>
            </a:r>
            <a:r>
              <a:rPr lang="en-US" altLang="en-US" smtClean="0"/>
              <a:t> method sets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’s look and feel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Customizing a </a:t>
            </a:r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Appearance</a:t>
            </a:r>
          </a:p>
        </p:txBody>
      </p:sp>
      <p:pic>
        <p:nvPicPr>
          <p:cNvPr id="39941" name="Picture 6" descr="C:\Users\PaulRefurb\Documents\Ch 12-12-14\Books\951 Farrell Java Programming 8e - Alyssa - xxx\02_NEW PDFs and FIGURES\Figures\C8810_ch14\C8810_f14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2133600"/>
            <a:ext cx="63595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altLang="en-US" smtClean="0">
                <a:cs typeface="Courier New" pitchFamily="49" charset="0"/>
              </a:rPr>
              <a:t> Class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JLabel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Holds text you can display</a:t>
            </a:r>
          </a:p>
          <a:p>
            <a:pPr lvl="1" eaLnBrk="1" hangingPunct="1"/>
            <a:r>
              <a:rPr lang="en-US" altLang="en-US" dirty="0" smtClean="0"/>
              <a:t>Available constructors</a:t>
            </a:r>
          </a:p>
          <a:p>
            <a:pPr lvl="1" eaLnBrk="1" hangingPunct="1"/>
            <a:r>
              <a:rPr lang="en-US" altLang="en-US" dirty="0" smtClean="0"/>
              <a:t>Methods</a:t>
            </a:r>
          </a:p>
          <a:p>
            <a:pPr lvl="2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US" altLang="en-US" b="1" dirty="0" smtClean="0">
                <a:cs typeface="Courier New" pitchFamily="49" charset="0"/>
              </a:rPr>
              <a:t> method</a:t>
            </a:r>
          </a:p>
          <a:p>
            <a:pPr lvl="2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altLang="en-US" b="1" dirty="0" smtClean="0">
                <a:cs typeface="Courier New" pitchFamily="49" charset="0"/>
              </a:rPr>
              <a:t> method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>
                <a:cs typeface="Courier New" pitchFamily="49" charset="0"/>
              </a:rPr>
              <a:t> method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>
                <a:cs typeface="Courier New" pitchFamily="49" charset="0"/>
              </a:rPr>
              <a:t> method</a:t>
            </a:r>
          </a:p>
          <a:p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How is Java GUI labels different from HTML and JavaScript?</a:t>
            </a:r>
          </a:p>
          <a:p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Why are they different?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altLang="en-US" smtClean="0"/>
              <a:t>’s Font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altLang="en-US" b="1" smtClean="0"/>
              <a:t> class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Creates an object that holds typeface and size information</a:t>
            </a:r>
          </a:p>
          <a:p>
            <a:pPr lvl="1" eaLnBrk="1" hangingPunct="1"/>
            <a:r>
              <a:rPr lang="en-US" altLang="en-US" smtClean="0"/>
              <a:t>To construct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altLang="en-US" smtClean="0"/>
              <a:t> object, you need three arguments:</a:t>
            </a:r>
          </a:p>
          <a:p>
            <a:pPr lvl="2" eaLnBrk="1" hangingPunct="1"/>
            <a:r>
              <a:rPr lang="en-US" altLang="en-US" smtClean="0"/>
              <a:t>Typeface</a:t>
            </a:r>
          </a:p>
          <a:p>
            <a:pPr lvl="2" eaLnBrk="1" hangingPunct="1"/>
            <a:r>
              <a:rPr lang="en-US" altLang="en-US" smtClean="0"/>
              <a:t>Style</a:t>
            </a:r>
          </a:p>
          <a:p>
            <a:pPr lvl="2" eaLnBrk="1" hangingPunct="1"/>
            <a:r>
              <a:rPr lang="en-US" altLang="en-US" smtClean="0"/>
              <a:t>Point size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setFont()</a:t>
            </a:r>
            <a:r>
              <a:rPr lang="en-US" altLang="en-US" b="1" smtClean="0"/>
              <a:t> method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altLang="en-US" smtClean="0"/>
              <a:t> object argument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Changing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> Font</a:t>
            </a:r>
          </a:p>
        </p:txBody>
      </p:sp>
      <p:pic>
        <p:nvPicPr>
          <p:cNvPr id="43013" name="Picture 7" descr="C:\Users\PaulRefurb\Documents\Ch 12-12-14\Books\951 Farrell Java Programming 8e - Alyssa - xxx\02_NEW PDFs and FIGURES\Figures\C8810_ch14\C8810_f14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1943100"/>
            <a:ext cx="5756275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 Layout Manager</a:t>
            </a:r>
          </a:p>
        </p:txBody>
      </p:sp>
      <p:sp>
        <p:nvSpPr>
          <p:cNvPr id="440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Layout manager</a:t>
            </a:r>
          </a:p>
          <a:p>
            <a:pPr lvl="1" eaLnBrk="1" hangingPunct="1"/>
            <a:r>
              <a:rPr lang="en-US" altLang="en-US" dirty="0" smtClean="0"/>
              <a:t>A class that controls component positioning</a:t>
            </a:r>
          </a:p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BorderLayout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The normal (default) behavior of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dirty="0" smtClean="0"/>
              <a:t>Divides a container into regions</a:t>
            </a:r>
          </a:p>
          <a:p>
            <a:pPr eaLnBrk="1" hangingPunct="1"/>
            <a:r>
              <a:rPr lang="en-US" altLang="en-US" b="1" dirty="0" smtClean="0"/>
              <a:t>Flow layout manager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dirty="0" smtClean="0"/>
              <a:t>Places components in a row</a:t>
            </a:r>
          </a:p>
          <a:p>
            <a:pPr lvl="1" eaLnBrk="1" hangingPunct="1"/>
            <a:endParaRPr lang="en-US" altLang="en-US" dirty="0" smtClean="0"/>
          </a:p>
          <a:p>
            <a:r>
              <a:rPr lang="en-US" altLang="en-US" dirty="0" smtClean="0"/>
              <a:t>What is the equivalent of Java Layout Manager in HTML?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Extending the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 Class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create a class that descends from the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 class:</a:t>
            </a:r>
          </a:p>
          <a:p>
            <a:pPr lvl="1" eaLnBrk="1" hangingPunct="1"/>
            <a:r>
              <a:rPr lang="en-US" altLang="en-US" smtClean="0"/>
              <a:t>You can set the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’s properties within your object’s constructor</a:t>
            </a:r>
          </a:p>
          <a:p>
            <a:pPr lvl="1" eaLnBrk="1" hangingPunct="1"/>
            <a:r>
              <a:rPr lang="en-US" altLang="en-US" smtClean="0"/>
              <a:t>Then, when the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 child object is created, it is automatically endowed with the features you specified</a:t>
            </a:r>
          </a:p>
          <a:p>
            <a:pPr eaLnBrk="1" hangingPunct="1"/>
            <a:r>
              <a:rPr lang="en-US" altLang="en-US" smtClean="0"/>
              <a:t>Create a child class using the keyword </a:t>
            </a:r>
            <a:r>
              <a:rPr lang="en-US" altLang="en-US" smtClean="0">
                <a:latin typeface="Courier New" pitchFamily="49" charset="0"/>
              </a:rPr>
              <a:t>extends</a:t>
            </a:r>
          </a:p>
          <a:p>
            <a:pPr eaLnBrk="1" hangingPunct="1"/>
            <a:r>
              <a:rPr lang="en-US" altLang="en-US" smtClean="0"/>
              <a:t>Call the parent class’s constructor method using the keyword </a:t>
            </a:r>
            <a:r>
              <a:rPr lang="en-US" altLang="en-US" smtClean="0">
                <a:latin typeface="Courier New" pitchFamily="49" charset="0"/>
              </a:rPr>
              <a:t>super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Extending the </a:t>
            </a:r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smtClean="0"/>
              <a:t> Class</a:t>
            </a:r>
          </a:p>
        </p:txBody>
      </p:sp>
      <p:pic>
        <p:nvPicPr>
          <p:cNvPr id="46085" name="Picture 7" descr="C:\Users\PaulRefurb\Documents\Ch 12-12-14\Books\951 Farrell Java Programming 8e - Alyssa - xxx\02_NEW PDFs and FIGURES\Figures\C8810_ch14\C8810_f14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057400"/>
            <a:ext cx="61690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Adding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dirty="0" smtClean="0">
                <a:latin typeface="+mn-lt"/>
                <a:cs typeface="Courier New" pitchFamily="49" charset="0"/>
              </a:rPr>
              <a:t>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dirty="0" smtClean="0">
                <a:latin typeface="+mn-lt"/>
                <a:cs typeface="Courier New" pitchFamily="49" charset="0"/>
              </a:rPr>
              <a:t>s</a:t>
            </a:r>
            <a:r>
              <a:rPr lang="en-US" dirty="0" smtClean="0"/>
              <a:t>, and Tool Tips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JFrame</a:t>
            </a:r>
          </a:p>
        </p:txBody>
      </p:sp>
      <p:sp>
        <p:nvSpPr>
          <p:cNvPr id="471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addition to including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altLang="en-US" smtClean="0"/>
              <a:t> objects,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mtClean="0"/>
              <a:t>s often contain other window features, such as: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en-US" smtClean="0"/>
              <a:t>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mtClean="0"/>
              <a:t>s</a:t>
            </a:r>
          </a:p>
          <a:p>
            <a:pPr lvl="1" eaLnBrk="1" hangingPunct="1"/>
            <a:r>
              <a:rPr lang="en-US" altLang="en-US" smtClean="0"/>
              <a:t>Tool tips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dirty="0" smtClean="0">
                <a:latin typeface="+mn-lt"/>
                <a:cs typeface="Courier New" pitchFamily="49" charset="0"/>
              </a:rPr>
              <a:t>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smtClean="0"/>
              <a:t>A component into which a user can type a single line of text data</a:t>
            </a:r>
          </a:p>
          <a:p>
            <a:pPr lvl="1" eaLnBrk="1" hangingPunct="1"/>
            <a:r>
              <a:rPr lang="en-US" altLang="en-US" smtClean="0"/>
              <a:t>Has several constructors</a:t>
            </a:r>
          </a:p>
          <a:p>
            <a:pPr lvl="1" eaLnBrk="1" hangingPunct="1"/>
            <a:r>
              <a:rPr lang="en-US" altLang="en-US" smtClean="0"/>
              <a:t>Methods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setText()</a:t>
            </a:r>
            <a:r>
              <a:rPr lang="en-US" altLang="en-US" smtClean="0">
                <a:cs typeface="Courier New" pitchFamily="49" charset="0"/>
              </a:rPr>
              <a:t> method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getText()</a:t>
            </a:r>
            <a:r>
              <a:rPr lang="en-US" altLang="en-US" smtClean="0">
                <a:cs typeface="Courier New" pitchFamily="49" charset="0"/>
              </a:rPr>
              <a:t> method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setEditable()</a:t>
            </a:r>
            <a:r>
              <a:rPr lang="en-US" altLang="en-US" b="1" smtClean="0">
                <a:cs typeface="Courier New" pitchFamily="49" charset="0"/>
              </a:rPr>
              <a:t> method</a:t>
            </a:r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Swing</a:t>
            </a:r>
            <a:r>
              <a:rPr lang="en-US" altLang="en-US" smtClean="0"/>
              <a:t> Components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GUI components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Buttons, text fields, and other components with which the user can interact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Swing</a:t>
            </a:r>
            <a:r>
              <a:rPr lang="en-US" altLang="en-US" b="1" smtClean="0"/>
              <a:t> components: </a:t>
            </a:r>
          </a:p>
          <a:p>
            <a:pPr lvl="1" eaLnBrk="1" hangingPunct="1"/>
            <a:r>
              <a:rPr lang="en-US" altLang="en-US" smtClean="0"/>
              <a:t>Are descendants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JComponent</a:t>
            </a:r>
          </a:p>
          <a:p>
            <a:pPr lvl="1" eaLnBrk="1" hangingPunct="1"/>
            <a:r>
              <a:rPr lang="en-US" altLang="en-US" smtClean="0"/>
              <a:t>Inherit from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java.awt.Container</a:t>
            </a:r>
            <a:r>
              <a:rPr lang="en-US" altLang="en-US" smtClean="0"/>
              <a:t> class</a:t>
            </a:r>
          </a:p>
          <a:p>
            <a:pPr eaLnBrk="1" hangingPunct="1"/>
            <a:r>
              <a:rPr lang="en-US" altLang="en-US" smtClean="0"/>
              <a:t>To take advantage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Swing</a:t>
            </a:r>
            <a:r>
              <a:rPr lang="en-US" altLang="en-US" smtClean="0"/>
              <a:t> GUI components and their methods, insert: </a:t>
            </a:r>
            <a:br>
              <a:rPr lang="en-US" altLang="en-US" smtClean="0"/>
            </a:b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import javax.swing.*;</a:t>
            </a:r>
            <a:r>
              <a:rPr lang="en-US" altLang="en-US" smtClean="0">
                <a:cs typeface="Courier New" pitchFamily="49" charset="0"/>
              </a:rPr>
              <a:t> </a:t>
            </a:r>
            <a:br>
              <a:rPr lang="en-US" altLang="en-US" smtClean="0">
                <a:cs typeface="Courier New" pitchFamily="49" charset="0"/>
              </a:rPr>
            </a:br>
            <a:r>
              <a:rPr lang="en-US" altLang="en-US" smtClean="0">
                <a:cs typeface="Courier New" pitchFamily="49" charset="0"/>
              </a:rPr>
              <a:t>at the beginning of Java program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dirty="0" smtClean="0">
                <a:latin typeface="+mn-lt"/>
                <a:cs typeface="Courier New" pitchFamily="49" charset="0"/>
              </a:rPr>
              <a:t>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 smtClean="0"/>
              <a:t>Click with a mouse to make a selection</a:t>
            </a:r>
          </a:p>
          <a:p>
            <a:pPr lvl="1" eaLnBrk="1" hangingPunct="1"/>
            <a:r>
              <a:rPr lang="en-US" altLang="en-US" smtClean="0"/>
              <a:t>Has five constructors</a:t>
            </a:r>
          </a:p>
          <a:p>
            <a:pPr lvl="1" eaLnBrk="1" hangingPunct="1"/>
            <a:r>
              <a:rPr lang="en-US" altLang="en-US" smtClean="0"/>
              <a:t>Methods include: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setText()</a:t>
            </a:r>
            <a:r>
              <a:rPr lang="en-US" altLang="en-US" smtClean="0">
                <a:cs typeface="Courier New" pitchFamily="49" charset="0"/>
              </a:rPr>
              <a:t>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getText()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Adds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mtClean="0"/>
              <a:t> to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Jframe</a:t>
            </a:r>
          </a:p>
          <a:p>
            <a:pPr eaLnBrk="1" hangingPunct="1"/>
            <a:r>
              <a:rPr lang="en-US" altLang="en-US" smtClean="0"/>
              <a:t>When clicked, no resulting actions occur </a:t>
            </a:r>
          </a:p>
          <a:p>
            <a:pPr lvl="1" eaLnBrk="1" hangingPunct="1"/>
            <a:r>
              <a:rPr lang="en-US" altLang="en-US" smtClean="0"/>
              <a:t>The code has not yet been written to handle user-initiated events</a:t>
            </a:r>
          </a:p>
          <a:p>
            <a:pPr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Tool Tips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Tool tips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Are popup windows </a:t>
            </a:r>
          </a:p>
          <a:p>
            <a:pPr lvl="1" eaLnBrk="1" hangingPunct="1"/>
            <a:r>
              <a:rPr lang="en-US" altLang="en-US" smtClean="0"/>
              <a:t>Help a user understand the purpose of components in an application</a:t>
            </a:r>
          </a:p>
          <a:p>
            <a:pPr lvl="1" eaLnBrk="1" hangingPunct="1"/>
            <a:r>
              <a:rPr lang="en-US" altLang="en-US" smtClean="0"/>
              <a:t>Appear when a user hovers the mouse pointer over the component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setToolTipText()</a:t>
            </a:r>
            <a:r>
              <a:rPr lang="en-US" altLang="en-US" b="1" smtClean="0"/>
              <a:t> method</a:t>
            </a:r>
          </a:p>
          <a:p>
            <a:pPr lvl="1" eaLnBrk="1" hangingPunct="1"/>
            <a:r>
              <a:rPr lang="en-US" altLang="en-US" smtClean="0"/>
              <a:t>Set a tool tip for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Learning About Event-Driven Programming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b="1" dirty="0" smtClean="0"/>
              <a:t>Event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Occurs when a user takes action on a component, such as clicking the mouse on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dirty="0" smtClean="0"/>
              <a:t> object</a:t>
            </a:r>
          </a:p>
          <a:p>
            <a:pPr eaLnBrk="1" hangingPunct="1"/>
            <a:r>
              <a:rPr lang="en-US" altLang="en-US" b="1" dirty="0" smtClean="0"/>
              <a:t>Event-driven program</a:t>
            </a:r>
          </a:p>
          <a:p>
            <a:pPr lvl="1" eaLnBrk="1" hangingPunct="1"/>
            <a:r>
              <a:rPr lang="en-US" altLang="en-US" dirty="0" smtClean="0"/>
              <a:t>A program in which the user might initiate any number of events in any order</a:t>
            </a:r>
          </a:p>
          <a:p>
            <a:pPr eaLnBrk="1" hangingPunct="1"/>
            <a:r>
              <a:rPr lang="en-US" altLang="en-US" b="1" dirty="0" smtClean="0"/>
              <a:t>Source</a:t>
            </a:r>
          </a:p>
          <a:p>
            <a:pPr lvl="1" eaLnBrk="1" hangingPunct="1"/>
            <a:r>
              <a:rPr lang="en-US" altLang="en-US" dirty="0" smtClean="0"/>
              <a:t>The component on which an event is generated</a:t>
            </a:r>
          </a:p>
          <a:p>
            <a:pPr eaLnBrk="1" hangingPunct="1"/>
            <a:r>
              <a:rPr lang="en-US" altLang="en-US" b="1" dirty="0" smtClean="0"/>
              <a:t>Listener</a:t>
            </a:r>
            <a:r>
              <a:rPr lang="en-US" altLang="en-US" dirty="0" smtClean="0"/>
              <a:t>	</a:t>
            </a:r>
          </a:p>
          <a:p>
            <a:pPr lvl="1" eaLnBrk="1" hangingPunct="1"/>
            <a:r>
              <a:rPr lang="en-US" altLang="en-US" dirty="0" smtClean="0"/>
              <a:t>The object that is interested in an event</a:t>
            </a:r>
          </a:p>
          <a:p>
            <a:r>
              <a:rPr lang="en-US" altLang="en-US" dirty="0" smtClean="0"/>
              <a:t>To respond to user events within any class you create, you must:</a:t>
            </a:r>
          </a:p>
          <a:p>
            <a:pPr lvl="1"/>
            <a:r>
              <a:rPr lang="en-US" altLang="en-US" dirty="0" smtClean="0"/>
              <a:t>Prepare your class to accept event messages</a:t>
            </a:r>
          </a:p>
          <a:p>
            <a:pPr lvl="1"/>
            <a:r>
              <a:rPr lang="en-US" altLang="en-US" dirty="0" smtClean="0"/>
              <a:t>Tell your class to expect events to happen</a:t>
            </a:r>
          </a:p>
          <a:p>
            <a:pPr lvl="1"/>
            <a:r>
              <a:rPr lang="en-US" altLang="en-US" dirty="0" smtClean="0"/>
              <a:t>Tell your class how to respond to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Preparing Your Class to Accept Event Messages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java.awt.event</a:t>
            </a:r>
            <a:r>
              <a:rPr lang="en-US" altLang="en-US" smtClean="0"/>
              <a:t> package</a:t>
            </a:r>
          </a:p>
          <a:p>
            <a:pPr eaLnBrk="1" hangingPunct="1"/>
            <a:r>
              <a:rPr lang="en-US" altLang="en-US" smtClean="0"/>
              <a:t>Add the phrase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implements ActionListener</a:t>
            </a:r>
            <a:r>
              <a:rPr lang="en-US" altLang="en-US" smtClean="0"/>
              <a:t> to the class header</a:t>
            </a:r>
          </a:p>
          <a:p>
            <a:pPr eaLnBrk="1" hangingPunct="1"/>
            <a:r>
              <a:rPr lang="en-US" altLang="en-US" smtClean="0">
                <a:cs typeface="Courier New" pitchFamily="49" charset="0"/>
              </a:rPr>
              <a:t>Implementing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provides you with standard event method specifications that allow your listener to work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mtClean="0">
                <a:cs typeface="Courier New" pitchFamily="49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Telling Your Class to Expect Events to Happen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addActionListener()</a:t>
            </a:r>
            <a:r>
              <a:rPr lang="en-US" altLang="en-US" b="1" smtClean="0"/>
              <a:t> method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aButton.addActionListener(this); </a:t>
            </a:r>
          </a:p>
          <a:p>
            <a:pPr lvl="1" eaLnBrk="1" hangingPunct="1"/>
            <a:r>
              <a:rPr lang="en-US" altLang="en-US" smtClean="0"/>
              <a:t>Causes any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mtClean="0"/>
              <a:t> messages (button clicks) that come from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aButton</a:t>
            </a:r>
            <a:r>
              <a:rPr lang="en-US" altLang="en-US" smtClean="0"/>
              <a:t> to be sent to “this current object”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Telling Your Class How to Respond to Events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altLang="en-US" smtClean="0"/>
              <a:t> interface contains the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actionPerformed(ActionEvent e)</a:t>
            </a:r>
            <a:r>
              <a:rPr lang="en-US" altLang="en-US" b="1" smtClean="0"/>
              <a:t> method</a:t>
            </a:r>
            <a:r>
              <a:rPr lang="en-US" altLang="en-US" smtClean="0"/>
              <a:t> specification</a:t>
            </a:r>
          </a:p>
          <a:p>
            <a:pPr lvl="1" eaLnBrk="1" hangingPunct="1"/>
            <a:r>
              <a:rPr lang="en-US" altLang="en-US" smtClean="0"/>
              <a:t>The body of the method contains any statements that you want to execute when the action occurs</a:t>
            </a:r>
          </a:p>
          <a:p>
            <a:pPr eaLnBrk="1" hangingPunct="1"/>
            <a:r>
              <a:rPr lang="en-US" altLang="en-US" smtClean="0"/>
              <a:t>When more than one component is added and registered to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mtClean="0">
                <a:cs typeface="Courier New" pitchFamily="49" charset="0"/>
              </a:rPr>
              <a:t>, it might be n</a:t>
            </a:r>
            <a:r>
              <a:rPr lang="en-US" altLang="en-US" smtClean="0"/>
              <a:t>ecessary to determine which component was used </a:t>
            </a:r>
          </a:p>
          <a:p>
            <a:pPr lvl="1" eaLnBrk="1" hangingPunct="1"/>
            <a:r>
              <a:rPr lang="en-US" altLang="en-US" smtClean="0"/>
              <a:t>Find the source of the event 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getSource();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Event-Driven Program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3810000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dirty="0" smtClean="0"/>
              <a:t>Figure 14-26 shows a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z="1800" dirty="0" smtClean="0"/>
              <a:t> that reacts to a button click</a:t>
            </a:r>
          </a:p>
          <a:p>
            <a:pPr lvl="1" eaLnBrk="1" hangingPunct="1"/>
            <a:r>
              <a:rPr lang="en-US" altLang="en-US" sz="1600" dirty="0" smtClean="0"/>
              <a:t>Import the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altLang="en-US" sz="1600" dirty="0" smtClean="0"/>
              <a:t> package</a:t>
            </a:r>
          </a:p>
          <a:p>
            <a:pPr lvl="1"/>
            <a:r>
              <a:rPr lang="en-US" altLang="en-US" sz="1600" dirty="0" smtClean="0"/>
              <a:t>Within the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dirty="0" smtClean="0"/>
              <a:t>method</a:t>
            </a:r>
            <a:r>
              <a:rPr lang="en-US" altLang="en-US" sz="1600" dirty="0" smtClean="0"/>
              <a:t>, the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1600" dirty="0" smtClean="0"/>
              <a:t> that a user has typed into the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en-US" sz="1600" dirty="0" smtClean="0"/>
              <a:t> is retrieved and stored in the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en-US" sz="1600" dirty="0" smtClean="0"/>
              <a:t> variable and then used in the text of a second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JLabel</a:t>
            </a:r>
            <a:endParaRPr lang="en-US" altLang="en-US" sz="1600" dirty="0" smtClean="0"/>
          </a:p>
        </p:txBody>
      </p:sp>
      <p:pic>
        <p:nvPicPr>
          <p:cNvPr id="4" name="Picture 2" descr="C:\Users\PaulRefurb\Documents\Ch 12-12-14\Books\951 Farrell Java Programming 8e - Alyssa - xxx\02_NEW PDFs and FIGURES\Figures\C8810_ch14\C8810_f14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51704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Multiple Event Sources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3517673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dirty="0" smtClean="0"/>
              <a:t>You can add more than one event source to a listener</a:t>
            </a:r>
          </a:p>
          <a:p>
            <a:pPr eaLnBrk="1" hangingPunct="1"/>
            <a:r>
              <a:rPr lang="en-US" altLang="en-US" sz="1800" dirty="0" smtClean="0"/>
              <a:t>Figure 14-29 shows a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z="1800" dirty="0" smtClean="0"/>
              <a:t> that reacts to either of two buttons</a:t>
            </a:r>
          </a:p>
          <a:p>
            <a:pPr eaLnBrk="1" hangingPunct="1"/>
            <a:r>
              <a:rPr lang="en-US" altLang="en-US" sz="1800" dirty="0" smtClean="0"/>
              <a:t>Alternatively, you can use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altLang="en-US" sz="1800" dirty="0" smtClean="0"/>
              <a:t> to determine the event source (Figure 14-30)</a:t>
            </a:r>
          </a:p>
        </p:txBody>
      </p:sp>
      <p:pic>
        <p:nvPicPr>
          <p:cNvPr id="4" name="Picture 2" descr="C:\Users\PaulRefurb\Documents\Ch 12-12-14\Books\951 Farrell Java Programming 8e - Alyssa - xxx\02_NEW PDFs and FIGURES\Figures\C8810_ch14\C8810_f14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73" y="1771591"/>
            <a:ext cx="4940527" cy="18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PaulRefurb\Documents\Ch 12-12-14\Books\951 Farrell Java Programming 8e - Alyssa - xxx\02_NEW PDFs and FIGURES\Figures\C8810_ch14\C8810_f14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95" y="3992563"/>
            <a:ext cx="4713044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setEnabled()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Method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setEnabled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/>
              <a:t> method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Makes a component unavailable, and then makes it available again in turn</a:t>
            </a:r>
          </a:p>
          <a:p>
            <a:pPr lvl="1" eaLnBrk="1" hangingPunct="1"/>
            <a:r>
              <a:rPr lang="en-US" altLang="en-US" dirty="0" smtClean="0"/>
              <a:t>Use after a specific series of actions has taken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</a:t>
            </a:r>
            <a:r>
              <a:rPr lang="en-US" altLang="en-US" smtClean="0">
                <a:latin typeface="Courier New" pitchFamily="49" charset="0"/>
              </a:rPr>
              <a:t>Swing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Event Listeners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that respond to user-initiated events must implement an interface that deals with events called event listeners</a:t>
            </a:r>
          </a:p>
          <a:p>
            <a:pPr eaLnBrk="1" hangingPunct="1"/>
            <a:r>
              <a:rPr lang="en-US" altLang="en-US" smtClean="0"/>
              <a:t>Many types of listeners exist in Java</a:t>
            </a:r>
          </a:p>
          <a:p>
            <a:pPr lvl="1" eaLnBrk="1" hangingPunct="1"/>
            <a:r>
              <a:rPr lang="en-US" altLang="en-US" smtClean="0"/>
              <a:t>Each can handle a specific event type</a:t>
            </a:r>
          </a:p>
          <a:p>
            <a:pPr eaLnBrk="1" hangingPunct="1"/>
            <a:r>
              <a:rPr lang="en-US" altLang="en-US" smtClean="0"/>
              <a:t>A class can implement as many event listeners as it needs</a:t>
            </a:r>
          </a:p>
          <a:p>
            <a:pPr eaLnBrk="1" hangingPunct="1"/>
            <a:r>
              <a:rPr lang="en-US" altLang="en-US" smtClean="0"/>
              <a:t>An event occurs every time the user types a character or clicks the mouse button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Swing</a:t>
            </a:r>
            <a:r>
              <a:rPr lang="en-US" altLang="en-US" dirty="0" smtClean="0"/>
              <a:t> Components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Container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A type of component that holds other components</a:t>
            </a:r>
          </a:p>
          <a:p>
            <a:pPr lvl="1" eaLnBrk="1" hangingPunct="1"/>
            <a:r>
              <a:rPr lang="en-US" altLang="en-US" smtClean="0"/>
              <a:t>Allows a group to be treated as a single entity</a:t>
            </a:r>
          </a:p>
          <a:p>
            <a:pPr lvl="1" eaLnBrk="1" hangingPunct="1"/>
            <a:r>
              <a:rPr lang="en-US" altLang="en-US" smtClean="0"/>
              <a:t>Defined in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class</a:t>
            </a:r>
          </a:p>
          <a:p>
            <a:pPr lvl="1" eaLnBrk="1" hangingPunct="1"/>
            <a:r>
              <a:rPr lang="en-US" altLang="en-US" smtClean="0"/>
              <a:t>Often takes the form of a window that you can:</a:t>
            </a:r>
          </a:p>
          <a:p>
            <a:pPr lvl="2" eaLnBrk="1" hangingPunct="1"/>
            <a:r>
              <a:rPr lang="en-US" altLang="en-US" smtClean="0"/>
              <a:t>Drag</a:t>
            </a:r>
          </a:p>
          <a:p>
            <a:pPr lvl="2" eaLnBrk="1" hangingPunct="1"/>
            <a:r>
              <a:rPr lang="en-US" altLang="en-US" smtClean="0"/>
              <a:t>Resize</a:t>
            </a:r>
          </a:p>
          <a:p>
            <a:pPr lvl="2" eaLnBrk="1" hangingPunct="1"/>
            <a:r>
              <a:rPr lang="en-US" altLang="en-US" smtClean="0"/>
              <a:t>Minimize</a:t>
            </a:r>
          </a:p>
          <a:p>
            <a:pPr lvl="2" eaLnBrk="1" hangingPunct="1"/>
            <a:r>
              <a:rPr lang="en-US" altLang="en-US" smtClean="0"/>
              <a:t>Restore</a:t>
            </a:r>
          </a:p>
          <a:p>
            <a:pPr lvl="2" eaLnBrk="1" hangingPunct="1"/>
            <a:r>
              <a:rPr lang="en-US" altLang="en-US" smtClean="0"/>
              <a:t>Close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smtClean="0">
                <a:latin typeface="Courier New" pitchFamily="49" charset="0"/>
              </a:rPr>
              <a:t>Swing</a:t>
            </a:r>
            <a:r>
              <a:rPr lang="en-US" altLang="en-US" dirty="0" smtClean="0"/>
              <a:t> Event Listeners</a:t>
            </a:r>
          </a:p>
        </p:txBody>
      </p:sp>
      <p:pic>
        <p:nvPicPr>
          <p:cNvPr id="6246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828800"/>
            <a:ext cx="8032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smtClean="0">
                <a:latin typeface="Courier New" pitchFamily="49" charset="0"/>
              </a:rPr>
              <a:t>Swing</a:t>
            </a:r>
            <a:r>
              <a:rPr lang="en-US" altLang="en-US" dirty="0" smtClean="0"/>
              <a:t> Event Listeners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relationships between </a:t>
            </a:r>
            <a:r>
              <a:rPr lang="en-US" altLang="en-US" smtClean="0">
                <a:latin typeface="Courier New" pitchFamily="49" charset="0"/>
              </a:rPr>
              <a:t>Swing</a:t>
            </a:r>
            <a:r>
              <a:rPr lang="en-US" altLang="en-US" smtClean="0"/>
              <a:t> components and classes that react to users’ manipulations of them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</a:rPr>
              <a:t>JCheckBox</a:t>
            </a:r>
            <a:r>
              <a:rPr lang="en-US" altLang="en-US" smtClean="0"/>
              <a:t> responds to the user’s clicks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</a:rPr>
              <a:t>addItemListener()</a:t>
            </a:r>
            <a:r>
              <a:rPr lang="en-US" altLang="en-US" smtClean="0"/>
              <a:t> method </a:t>
            </a:r>
          </a:p>
          <a:p>
            <a:pPr lvl="1" eaLnBrk="1" hangingPunct="1"/>
            <a:r>
              <a:rPr lang="en-US" altLang="en-US" smtClean="0"/>
              <a:t>Register </a:t>
            </a:r>
            <a:r>
              <a:rPr lang="en-US" altLang="en-US" smtClean="0">
                <a:latin typeface="Courier New" pitchFamily="49" charset="0"/>
              </a:rPr>
              <a:t>JCheckBox</a:t>
            </a:r>
            <a:r>
              <a:rPr lang="en-US" altLang="en-US" smtClean="0"/>
              <a:t> as a type of object that can create an </a:t>
            </a:r>
            <a:r>
              <a:rPr lang="en-US" altLang="en-US" smtClean="0">
                <a:latin typeface="Courier New" pitchFamily="49" charset="0"/>
              </a:rPr>
              <a:t>ItemEvent</a:t>
            </a:r>
          </a:p>
          <a:p>
            <a:pPr lvl="1" eaLnBrk="1" hangingPunct="1"/>
            <a:r>
              <a:rPr lang="en-US" altLang="en-US" smtClean="0"/>
              <a:t>Format 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theSourceOfTheEvent.addListenerMethod     (theClassThatShouldRespond);</a:t>
            </a:r>
          </a:p>
          <a:p>
            <a:pPr lvl="1" eaLnBrk="1" hangingPunct="1"/>
            <a:endParaRPr lang="en-US" alt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smtClean="0">
                <a:latin typeface="Courier New" pitchFamily="49" charset="0"/>
              </a:rPr>
              <a:t>Swing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Event Listeners</a:t>
            </a:r>
          </a:p>
        </p:txBody>
      </p:sp>
      <p:pic>
        <p:nvPicPr>
          <p:cNvPr id="645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057400"/>
            <a:ext cx="80391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smtClean="0">
                <a:latin typeface="Courier New" pitchFamily="49" charset="0"/>
              </a:rPr>
              <a:t>Swing</a:t>
            </a:r>
            <a:r>
              <a:rPr lang="en-US" altLang="en-US" dirty="0" smtClean="0"/>
              <a:t> Event Listeners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class of the object that responds to an event contains a method that accepts the event object created by the user’s action</a:t>
            </a:r>
          </a:p>
          <a:p>
            <a:pPr lvl="1" eaLnBrk="1" hangingPunct="1"/>
            <a:r>
              <a:rPr lang="en-US" altLang="en-US" dirty="0" smtClean="0"/>
              <a:t>Specific methods react to specific event types</a:t>
            </a:r>
          </a:p>
          <a:p>
            <a:pPr eaLnBrk="1" hangingPunct="1"/>
            <a:r>
              <a:rPr lang="en-US" altLang="en-US" dirty="0" smtClean="0"/>
              <a:t>If you declare a class that handles an event, create a class to do </a:t>
            </a:r>
            <a:r>
              <a:rPr lang="en-US" altLang="en-US" u="sng" dirty="0" smtClean="0"/>
              <a:t>one of the following</a:t>
            </a:r>
            <a:r>
              <a:rPr lang="en-US" altLang="en-US" dirty="0" smtClean="0"/>
              <a:t>: </a:t>
            </a:r>
          </a:p>
          <a:p>
            <a:pPr lvl="1" eaLnBrk="1" hangingPunct="1"/>
            <a:r>
              <a:rPr lang="en-US" altLang="en-US" dirty="0" smtClean="0"/>
              <a:t>Implement a listener interface </a:t>
            </a:r>
          </a:p>
          <a:p>
            <a:pPr lvl="1" eaLnBrk="1" hangingPunct="1"/>
            <a:r>
              <a:rPr lang="en-US" altLang="en-US" dirty="0" smtClean="0"/>
              <a:t>Extend a class that implements a listener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smtClean="0">
                <a:latin typeface="Courier New" pitchFamily="49" charset="0"/>
              </a:rPr>
              <a:t>Swing</a:t>
            </a:r>
            <a:r>
              <a:rPr lang="en-US" altLang="en-US" dirty="0" smtClean="0"/>
              <a:t> Event Listeners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declare a class that extends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altLang="en-US" smtClean="0">
                <a:cs typeface="Courier New" pitchFamily="49" charset="0"/>
              </a:rPr>
              <a:t>, you </a:t>
            </a:r>
            <a:r>
              <a:rPr lang="en-US" altLang="en-US" smtClean="0"/>
              <a:t>need not include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implements ItemListener</a:t>
            </a:r>
            <a:r>
              <a:rPr lang="en-US" altLang="en-US" smtClean="0"/>
              <a:t> in its header</a:t>
            </a:r>
          </a:p>
          <a:p>
            <a:pPr eaLnBrk="1" hangingPunct="1"/>
            <a:r>
              <a:rPr lang="en-US" altLang="en-US" smtClean="0"/>
              <a:t>You must register each instance of the event-handling class as a listener for one or more components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latin typeface="Courier New" pitchFamily="49" charset="0"/>
              </a:rPr>
              <a:t>JCheckBox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ButtonGroup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</a:rPr>
              <a:t>JComboBox</a:t>
            </a:r>
            <a:r>
              <a:rPr lang="en-US" dirty="0" smtClean="0"/>
              <a:t> Classes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Besides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en-US" smtClean="0"/>
              <a:t>s, several other Java components allow a user to make selections in a GUI environment</a:t>
            </a:r>
            <a:endParaRPr lang="en-US" alt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JCheckBox</a:t>
            </a:r>
            <a:r>
              <a:rPr lang="en-US" altLang="en-US" smtClean="0"/>
              <a:t> Class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32867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</a:rPr>
              <a:t>JCheckBox</a:t>
            </a:r>
            <a:r>
              <a:rPr lang="en-US" altLang="en-US" b="1" dirty="0" smtClean="0"/>
              <a:t> </a:t>
            </a:r>
          </a:p>
          <a:p>
            <a:pPr lvl="1" eaLnBrk="1" hangingPunct="1"/>
            <a:r>
              <a:rPr lang="en-US" altLang="en-US" dirty="0" smtClean="0"/>
              <a:t>Consists of a label positioned beside a square</a:t>
            </a:r>
          </a:p>
          <a:p>
            <a:pPr lvl="1" eaLnBrk="1" hangingPunct="1"/>
            <a:r>
              <a:rPr lang="en-US" altLang="en-US" dirty="0" smtClean="0"/>
              <a:t>Click the square to display or remove a check mark</a:t>
            </a:r>
          </a:p>
          <a:p>
            <a:pPr lvl="1" eaLnBrk="1" hangingPunct="1"/>
            <a:r>
              <a:rPr lang="en-US" altLang="en-US" dirty="0" smtClean="0"/>
              <a:t>Use to allow the user to turn an option on or off</a:t>
            </a:r>
          </a:p>
          <a:p>
            <a:pPr eaLnBrk="1" hangingPunct="1"/>
            <a:r>
              <a:rPr lang="en-US" altLang="en-US" dirty="0" smtClean="0"/>
              <a:t>Constructors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JCheckBox</a:t>
            </a:r>
            <a:r>
              <a:rPr lang="en-US" altLang="en-US" dirty="0" smtClean="0">
                <a:latin typeface="Courier New" pitchFamily="49" charset="0"/>
              </a:rPr>
              <a:t>()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JCheckBox</a:t>
            </a:r>
            <a:r>
              <a:rPr lang="en-US" altLang="en-US" dirty="0" smtClean="0">
                <a:latin typeface="Courier New" pitchFamily="49" charset="0"/>
              </a:rPr>
              <a:t>("Check here")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</a:rPr>
              <a:t>JCheckBox</a:t>
            </a:r>
            <a:r>
              <a:rPr lang="en-US" altLang="en-US" dirty="0" smtClean="0">
                <a:latin typeface="Courier New" pitchFamily="49" charset="0"/>
              </a:rPr>
              <a:t>("Check here", false)</a:t>
            </a:r>
          </a:p>
          <a:p>
            <a:pPr lvl="1" eaLnBrk="1" hangingPunct="1"/>
            <a:endParaRPr lang="en-US" altLang="en-US" dirty="0" smtClean="0">
              <a:latin typeface="Courier New" pitchFamily="49" charset="0"/>
            </a:endParaRPr>
          </a:p>
        </p:txBody>
      </p:sp>
      <p:pic>
        <p:nvPicPr>
          <p:cNvPr id="4" name="Picture 7" descr="C:\Users\PaulRefurb\Documents\Ch 12-12-14\Books\951 Farrell Java Programming 8e - Alyssa - xxx\02_NEW PDFs and FIGURES\Figures\C8810_ch14\C8810_f14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3810000"/>
            <a:ext cx="5426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itchFamily="49" charset="0"/>
              </a:rPr>
              <a:t>JCheckBox</a:t>
            </a:r>
            <a:r>
              <a:rPr lang="en-US" altLang="en-US" dirty="0" smtClean="0"/>
              <a:t> Class</a:t>
            </a:r>
          </a:p>
        </p:txBody>
      </p:sp>
      <p:pic>
        <p:nvPicPr>
          <p:cNvPr id="7066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87475"/>
            <a:ext cx="80391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203509"/>
            <a:ext cx="8229600" cy="1892491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status of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JCheckBox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changes from unchecked to checked: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ItemEvent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generated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itemStateChanged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 executes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ButtonGroup</a:t>
            </a:r>
            <a:r>
              <a:rPr lang="en-US" altLang="en-US" smtClean="0"/>
              <a:t> Class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ButtonGroup</a:t>
            </a:r>
          </a:p>
          <a:p>
            <a:pPr lvl="1" eaLnBrk="1" hangingPunct="1"/>
            <a:r>
              <a:rPr lang="en-US" altLang="en-US" smtClean="0"/>
              <a:t>Groups several components so that the user can select only one at a time</a:t>
            </a:r>
          </a:p>
          <a:p>
            <a:pPr eaLnBrk="1" hangingPunct="1"/>
            <a:r>
              <a:rPr lang="en-US" altLang="en-US" smtClean="0"/>
              <a:t>When you group </a:t>
            </a:r>
            <a:r>
              <a:rPr lang="en-US" altLang="en-US" smtClean="0">
                <a:latin typeface="Courier New" pitchFamily="49" charset="0"/>
              </a:rPr>
              <a:t>JCheckBox</a:t>
            </a:r>
            <a:r>
              <a:rPr lang="en-US" altLang="en-US" smtClean="0"/>
              <a:t> objects, all of the other </a:t>
            </a:r>
            <a:r>
              <a:rPr lang="en-US" altLang="en-US" smtClean="0">
                <a:latin typeface="Courier New" pitchFamily="49" charset="0"/>
              </a:rPr>
              <a:t>JCheckBox</a:t>
            </a:r>
            <a:r>
              <a:rPr lang="en-US" altLang="en-US" smtClean="0"/>
              <a:t>es are automatically turned off when the user selects any one check box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itchFamily="49" charset="0"/>
              </a:rPr>
              <a:t>ButtonGroup</a:t>
            </a:r>
            <a:r>
              <a:rPr lang="en-US" altLang="en-US" dirty="0" smtClean="0"/>
              <a:t> Class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create a </a:t>
            </a:r>
            <a:r>
              <a:rPr lang="en-US" altLang="en-US" smtClean="0">
                <a:latin typeface="Courier New" pitchFamily="49" charset="0"/>
              </a:rPr>
              <a:t>ButtonGroup</a:t>
            </a:r>
            <a:r>
              <a:rPr lang="en-US" altLang="en-US" smtClean="0"/>
              <a:t> in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mtClean="0"/>
              <a:t> and then add </a:t>
            </a:r>
            <a:r>
              <a:rPr lang="en-US" altLang="en-US" smtClean="0">
                <a:latin typeface="Courier New" pitchFamily="49" charset="0"/>
              </a:rPr>
              <a:t>JCheckBox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Create a </a:t>
            </a:r>
            <a:r>
              <a:rPr lang="en-US" altLang="en-US" smtClean="0">
                <a:latin typeface="Courier New" pitchFamily="49" charset="0"/>
              </a:rPr>
              <a:t>ButtonGroup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ButtonGroup aGroup = new ButtonGroup();</a:t>
            </a:r>
          </a:p>
          <a:p>
            <a:pPr lvl="1" eaLnBrk="1" hangingPunct="1"/>
            <a:r>
              <a:rPr lang="en-US" altLang="en-US" smtClean="0"/>
              <a:t>Create a </a:t>
            </a:r>
            <a:r>
              <a:rPr lang="en-US" altLang="en-US" smtClean="0">
                <a:latin typeface="Courier New" pitchFamily="49" charset="0"/>
              </a:rPr>
              <a:t>JCheckBox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JCheckBox aBox = new JCheckBox();</a:t>
            </a:r>
          </a:p>
          <a:p>
            <a:pPr lvl="1" eaLnBrk="1" hangingPunct="1"/>
            <a:r>
              <a:rPr lang="en-US" altLang="en-US" smtClean="0"/>
              <a:t>Add </a:t>
            </a:r>
            <a:r>
              <a:rPr lang="en-US" altLang="en-US" smtClean="0">
                <a:latin typeface="Courier New" pitchFamily="49" charset="0"/>
              </a:rPr>
              <a:t>aBox</a:t>
            </a:r>
            <a:r>
              <a:rPr lang="en-US" altLang="en-US" smtClean="0"/>
              <a:t> to </a:t>
            </a:r>
            <a:r>
              <a:rPr lang="en-US" altLang="en-US" smtClean="0">
                <a:latin typeface="Courier New" pitchFamily="49" charset="0"/>
              </a:rPr>
              <a:t>aGroup</a:t>
            </a:r>
            <a:r>
              <a:rPr lang="en-US" altLang="en-US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aGroup.add(aBox);</a:t>
            </a:r>
          </a:p>
          <a:p>
            <a:pPr lvl="1" eaLnBrk="1" hangingPunct="1"/>
            <a:endParaRPr lang="en-US" altLang="en-US" smtClean="0">
              <a:latin typeface="Courier New" pitchFamily="49" charset="0"/>
            </a:endParaRP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Window</a:t>
            </a:r>
            <a:r>
              <a:rPr lang="en-US" altLang="en-US" smtClean="0"/>
              <a:t> class </a:t>
            </a:r>
          </a:p>
          <a:p>
            <a:pPr lvl="1" eaLnBrk="1" hangingPunct="1"/>
            <a:r>
              <a:rPr lang="en-US" altLang="en-US" smtClean="0"/>
              <a:t>A child of </a:t>
            </a:r>
            <a:r>
              <a:rPr lang="en-US" altLang="en-US" smtClean="0">
                <a:latin typeface="Courier New" pitchFamily="49" charset="0"/>
              </a:rPr>
              <a:t>Container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Does not have title bars or borders</a:t>
            </a:r>
          </a:p>
          <a:p>
            <a:pPr lvl="1" eaLnBrk="1" hangingPunct="1"/>
            <a:r>
              <a:rPr lang="en-US" altLang="en-US" smtClean="0"/>
              <a:t>Is rarely used</a:t>
            </a:r>
          </a:p>
          <a:p>
            <a:pPr lvl="1" eaLnBrk="1" hangingPunct="1"/>
            <a:r>
              <a:rPr lang="en-US" altLang="en-US" smtClean="0"/>
              <a:t>Instead, use the following subclasses: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</a:rPr>
              <a:t>Frame</a:t>
            </a:r>
          </a:p>
          <a:p>
            <a:pPr lvl="2" eaLnBrk="1" hangingPunct="1"/>
            <a:r>
              <a:rPr lang="en-US" altLang="en-US" b="1" smtClean="0">
                <a:latin typeface="Courier New" pitchFamily="49" charset="0"/>
              </a:rPr>
              <a:t>JFrame</a:t>
            </a:r>
          </a:p>
          <a:p>
            <a:pPr lvl="1" eaLnBrk="1" hangingPunct="1"/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Swing</a:t>
            </a:r>
            <a:r>
              <a:rPr lang="en-US" altLang="en-US" dirty="0" smtClean="0"/>
              <a:t>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JComboBox</a:t>
            </a:r>
            <a:r>
              <a:rPr lang="en-US" altLang="en-US" smtClean="0"/>
              <a:t> Class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233041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</a:rPr>
              <a:t>JComboBox</a:t>
            </a:r>
            <a:r>
              <a:rPr lang="en-US" altLang="en-US" b="1" dirty="0" smtClean="0"/>
              <a:t>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component that combines two features:</a:t>
            </a:r>
          </a:p>
          <a:p>
            <a:pPr lvl="2" eaLnBrk="1" hangingPunct="1"/>
            <a:r>
              <a:rPr lang="en-US" altLang="en-US" dirty="0" smtClean="0"/>
              <a:t>A display area showing a default option</a:t>
            </a:r>
          </a:p>
          <a:p>
            <a:pPr lvl="2" eaLnBrk="1" hangingPunct="1"/>
            <a:r>
              <a:rPr lang="en-US" altLang="en-US" dirty="0" smtClean="0"/>
              <a:t>A list box containing additional , alternate options</a:t>
            </a:r>
          </a:p>
          <a:p>
            <a:pPr lvl="1" eaLnBrk="1" hangingPunct="1"/>
            <a:r>
              <a:rPr lang="en-US" altLang="en-US" dirty="0" smtClean="0"/>
              <a:t>When the user clicks the </a:t>
            </a:r>
            <a:r>
              <a:rPr lang="en-US" altLang="en-US" dirty="0" err="1" smtClean="0">
                <a:latin typeface="Courier New" pitchFamily="49" charset="0"/>
              </a:rPr>
              <a:t>JComboBox</a:t>
            </a:r>
            <a:r>
              <a:rPr lang="en-US" altLang="en-US" dirty="0" smtClean="0"/>
              <a:t>, a list of alternative items drops down</a:t>
            </a:r>
          </a:p>
          <a:p>
            <a:pPr lvl="2" eaLnBrk="1" hangingPunct="1"/>
            <a:r>
              <a:rPr lang="en-US" altLang="en-US" dirty="0" smtClean="0"/>
              <a:t>If the user selects one, it replaces the box’s displayed item</a:t>
            </a:r>
          </a:p>
        </p:txBody>
      </p:sp>
      <p:pic>
        <p:nvPicPr>
          <p:cNvPr id="4" name="Picture 7" descr="C:\Users\PaulRefurb\Documents\Ch 12-12-14\Books\951 Farrell Java Programming 8e - Alyssa - xxx\02_NEW PDFs and FIGURES\Figures\C8810_ch14\C8810_f14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7" y="3811746"/>
            <a:ext cx="4259263" cy="243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JComboBox</a:t>
            </a:r>
            <a:r>
              <a:rPr lang="en-US" altLang="en-US" smtClean="0"/>
              <a:t> Class (cont’d.)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build a </a:t>
            </a:r>
            <a:r>
              <a:rPr lang="en-US" altLang="en-US" smtClean="0">
                <a:latin typeface="Courier New" pitchFamily="49" charset="0"/>
              </a:rPr>
              <a:t>JComboBox</a:t>
            </a:r>
            <a:r>
              <a:rPr lang="en-US" altLang="en-US" smtClean="0"/>
              <a:t>: </a:t>
            </a:r>
          </a:p>
          <a:p>
            <a:pPr lvl="1" eaLnBrk="1" hangingPunct="1"/>
            <a:r>
              <a:rPr lang="en-US" altLang="en-US" smtClean="0"/>
              <a:t>Use a constructor with no arguments and then add items with the </a:t>
            </a:r>
            <a:r>
              <a:rPr lang="en-US" altLang="en-US" smtClean="0">
                <a:latin typeface="Courier New" pitchFamily="49" charset="0"/>
              </a:rPr>
              <a:t>addItem()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Alternatively, use an array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as the constructor argument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String[] majorArray = {"English", "Math", "Sociology"};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JComboBox majorChoice = new JComboBox(majorArray);</a:t>
            </a:r>
          </a:p>
          <a:p>
            <a:pPr lvl="2" eaLnBrk="1" hangingPunct="1"/>
            <a:endParaRPr lang="en-US" altLang="en-US" smtClean="0">
              <a:latin typeface="Courier New" pitchFamily="49" charset="0"/>
            </a:endParaRP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14325"/>
            <a:ext cx="74009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itchFamily="49" charset="0"/>
              </a:rPr>
              <a:t>JComboBox</a:t>
            </a:r>
            <a:r>
              <a:rPr lang="en-US" altLang="en-US" dirty="0" smtClean="0"/>
              <a:t> Class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</a:rPr>
              <a:t>setSelectedItem()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</a:rPr>
              <a:t>setSelectedIndex()</a:t>
            </a:r>
            <a:r>
              <a:rPr lang="en-US" dirty="0" smtClean="0"/>
              <a:t> method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Choose one item in the </a:t>
            </a:r>
            <a:r>
              <a:rPr lang="en-US" dirty="0" smtClean="0">
                <a:latin typeface="Courier New" pitchFamily="49" charset="0"/>
              </a:rPr>
              <a:t>JComboBox</a:t>
            </a:r>
            <a:r>
              <a:rPr lang="en-US" dirty="0" smtClean="0"/>
              <a:t> to be the selected item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</a:rPr>
              <a:t>getSelectedItem()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</a:rPr>
              <a:t>getSelectedIndex()</a:t>
            </a:r>
            <a:r>
              <a:rPr lang="en-US" dirty="0" smtClean="0"/>
              <a:t> method </a:t>
            </a:r>
          </a:p>
          <a:p>
            <a:pPr lvl="1" eaLnBrk="1" hangingPunct="1">
              <a:defRPr/>
            </a:pPr>
            <a:r>
              <a:rPr lang="en-US" dirty="0" smtClean="0"/>
              <a:t>Discover which item is currently selected</a:t>
            </a:r>
          </a:p>
          <a:p>
            <a:pPr eaLnBrk="1" hangingPunct="1">
              <a:defRPr/>
            </a:pPr>
            <a:r>
              <a:rPr lang="en-US" dirty="0" smtClean="0"/>
              <a:t>Treat the list of items in a </a:t>
            </a:r>
            <a:r>
              <a:rPr lang="en-US" dirty="0" smtClean="0">
                <a:latin typeface="Courier New" pitchFamily="49" charset="0"/>
              </a:rPr>
              <a:t>JComboBox</a:t>
            </a:r>
            <a:r>
              <a:rPr lang="en-US" dirty="0" smtClean="0"/>
              <a:t> object as an array</a:t>
            </a:r>
          </a:p>
          <a:p>
            <a:pPr lvl="1" eaLnBrk="1" hangingPunct="1">
              <a:defRPr/>
            </a:pPr>
            <a:r>
              <a:rPr lang="en-US" dirty="0" smtClean="0"/>
              <a:t>The first item is at position 0</a:t>
            </a:r>
          </a:p>
          <a:p>
            <a:pPr lvl="1" eaLnBrk="1" hangingPunct="1">
              <a:defRPr/>
            </a:pPr>
            <a:r>
              <a:rPr lang="en-US" dirty="0" smtClean="0"/>
              <a:t>The second item is at position 1</a:t>
            </a:r>
          </a:p>
          <a:p>
            <a:pPr lvl="1" eaLnBrk="1" hangingPunct="1">
              <a:defRPr/>
            </a:pPr>
            <a:r>
              <a:rPr lang="en-US" dirty="0" smtClean="0"/>
              <a:t>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Don’t forget the </a:t>
            </a:r>
            <a:r>
              <a:rPr lang="en-US" altLang="en-US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dirty="0" smtClean="0"/>
              <a:t> in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javax</a:t>
            </a:r>
            <a:r>
              <a:rPr lang="en-US" altLang="en-US" dirty="0" smtClean="0"/>
              <a:t> when you import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Swing</a:t>
            </a:r>
            <a:r>
              <a:rPr lang="en-US" altLang="en-US" dirty="0" smtClean="0"/>
              <a:t> components into an application</a:t>
            </a:r>
          </a:p>
          <a:p>
            <a:pPr eaLnBrk="1" hangingPunct="1"/>
            <a:r>
              <a:rPr lang="en-US" altLang="en-US" dirty="0" smtClean="0"/>
              <a:t>Don’t forget to use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dirty="0" err="1" smtClean="0">
                <a:cs typeface="Courier New" pitchFamily="49" charset="0"/>
              </a:rPr>
              <a:t>’s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method if you want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dirty="0" smtClean="0"/>
              <a:t> to be visible</a:t>
            </a:r>
          </a:p>
          <a:p>
            <a:pPr eaLnBrk="1" hangingPunct="1"/>
            <a:r>
              <a:rPr lang="en-US" altLang="en-US" dirty="0" smtClean="0"/>
              <a:t>Don’t forget to use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when you add multiple components to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Jframe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 smtClean="0"/>
              <a:t>Don’t forget to call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validate()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repaint()</a:t>
            </a:r>
            <a:r>
              <a:rPr lang="en-US" altLang="en-US" dirty="0" smtClean="0"/>
              <a:t>after you add or remove a component from a container that has been made visible</a:t>
            </a:r>
          </a:p>
          <a:p>
            <a:r>
              <a:rPr lang="en-US" altLang="en-US" dirty="0" smtClean="0"/>
              <a:t>Don’t forget that creating a </a:t>
            </a:r>
            <a:r>
              <a:rPr lang="en-US" altLang="en-US" dirty="0" err="1" smtClean="0"/>
              <a:t>ButtonGroup</a:t>
            </a:r>
            <a:r>
              <a:rPr lang="en-US" altLang="en-US" dirty="0" smtClean="0"/>
              <a:t> does not cause components to be grouped; each component that should be in the group must be added explicitly</a:t>
            </a:r>
          </a:p>
          <a:p>
            <a:r>
              <a:rPr lang="en-US" altLang="en-US" dirty="0" smtClean="0"/>
              <a:t>Don’t forget that the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ButtonGroup</a:t>
            </a:r>
            <a:r>
              <a:rPr lang="en-US" altLang="en-US" dirty="0" smtClean="0"/>
              <a:t> class does not begin with a </a:t>
            </a:r>
            <a:r>
              <a:rPr lang="en-US" altLang="en-US" i="1" dirty="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>
                <a:cs typeface="Courier New" pitchFamily="49" charset="0"/>
              </a:rPr>
              <a:t>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Swing</a:t>
            </a:r>
            <a:r>
              <a:rPr lang="en-US" altLang="en-US" dirty="0" smtClean="0"/>
              <a:t> container that resembles a window </a:t>
            </a:r>
          </a:p>
          <a:p>
            <a:pPr lvl="1" eaLnBrk="1" hangingPunct="1"/>
            <a:r>
              <a:rPr lang="en-US" altLang="en-US" dirty="0" smtClean="0"/>
              <a:t>Has a title bar and borders, and the ability to be resized, minimized, restored, and closed</a:t>
            </a:r>
          </a:p>
          <a:p>
            <a:pPr eaLnBrk="1" hangingPunct="1"/>
            <a:r>
              <a:rPr lang="en-US" altLang="en-US" dirty="0" smtClean="0"/>
              <a:t>Many types of listeners exist in Java</a:t>
            </a:r>
          </a:p>
          <a:p>
            <a:pPr lvl="1" eaLnBrk="1" hangingPunct="1"/>
            <a:r>
              <a:rPr lang="en-US" altLang="en-US" dirty="0" smtClean="0"/>
              <a:t>Each can handle a specific event type</a:t>
            </a:r>
          </a:p>
          <a:p>
            <a:pPr lvl="1" eaLnBrk="1" hangingPunct="1"/>
            <a:r>
              <a:rPr lang="en-US" altLang="en-US" dirty="0" smtClean="0"/>
              <a:t>Register a listener with the event source</a:t>
            </a:r>
          </a:p>
          <a:p>
            <a:pPr lvl="1" eaLnBrk="1" hangingPunct="1"/>
            <a:r>
              <a:rPr lang="en-US" altLang="en-US" dirty="0" smtClean="0"/>
              <a:t>Handle an event in the event-handling method</a:t>
            </a:r>
          </a:p>
          <a:p>
            <a:r>
              <a:rPr lang="en-US" altLang="en-US" dirty="0" err="1" smtClean="0">
                <a:latin typeface="Courier New" pitchFamily="49" charset="0"/>
              </a:rPr>
              <a:t>JCheckBox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Consists of a label positioned beside a square</a:t>
            </a:r>
          </a:p>
          <a:p>
            <a:r>
              <a:rPr lang="en-US" altLang="en-US" dirty="0" err="1" smtClean="0">
                <a:latin typeface="Courier New" pitchFamily="49" charset="0"/>
              </a:rPr>
              <a:t>ButtonGroup</a:t>
            </a:r>
            <a:endParaRPr lang="en-US" altLang="en-US" dirty="0" smtClean="0">
              <a:latin typeface="Courier New" pitchFamily="49" charset="0"/>
            </a:endParaRPr>
          </a:p>
          <a:p>
            <a:pPr lvl="1"/>
            <a:r>
              <a:rPr lang="en-US" altLang="en-US" dirty="0" smtClean="0"/>
              <a:t>Groups several components so the user can select only one at a time</a:t>
            </a:r>
          </a:p>
          <a:p>
            <a:r>
              <a:rPr lang="en-US" altLang="en-US" dirty="0" err="1" smtClean="0">
                <a:latin typeface="Courier New" pitchFamily="49" charset="0"/>
              </a:rPr>
              <a:t>JComboBox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Displays an area showing an option combined with a list box containing additional options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Design an application for a pizzeria. The user makes pizza order choices from list boxes, and the application displays the price. The user can choose a pizza size of small ($7), medium ($9), large ($11) or extra large ($14), and one of the number of toppings. There is no additional charge for cheese, but any other topping adds $1 to the base price. Offer at least </a:t>
            </a:r>
            <a:r>
              <a:rPr lang="en-US" altLang="en-US" smtClean="0"/>
              <a:t>five </a:t>
            </a:r>
            <a:r>
              <a:rPr lang="en-US" altLang="en-US" smtClean="0"/>
              <a:t>different </a:t>
            </a:r>
            <a:r>
              <a:rPr lang="en-US" altLang="en-US" dirty="0" smtClean="0"/>
              <a:t>topping choices.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the pizzeria application by adding images of the pizzas and toppings. </a:t>
            </a:r>
          </a:p>
          <a:p>
            <a:r>
              <a:rPr lang="en-US" dirty="0" smtClean="0"/>
              <a:t>You will need to research how to use the </a:t>
            </a:r>
            <a:r>
              <a:rPr lang="en-US" dirty="0" err="1" smtClean="0"/>
              <a:t>javax.imageio.ImageIO</a:t>
            </a:r>
            <a:r>
              <a:rPr lang="en-US" dirty="0" smtClean="0"/>
              <a:t>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mtClean="0"/>
              <a:t> Class</a:t>
            </a:r>
          </a:p>
        </p:txBody>
      </p:sp>
      <p:pic>
        <p:nvPicPr>
          <p:cNvPr id="32773" name="Picture 6" descr="C:\Users\PaulRefurb\Documents\Ch 12-12-14\Books\951 Farrell Java Programming 8e - Alyssa - xxx\02_NEW PDFs and FIGURES\Figures\C8810_ch14\C8810_f14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438400"/>
            <a:ext cx="6019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smtClean="0"/>
              <a:t>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 so you can place other objects within it for display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JFrame</a:t>
            </a:r>
            <a:r>
              <a:rPr lang="en-US" altLang="en-US" smtClean="0"/>
              <a:t> class has four constructors: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</a:rPr>
              <a:t>JFrame()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</a:rPr>
              <a:t>JFrame(String title)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</a:rPr>
              <a:t>JFrame(GraphicsConfiguration gc)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</a:rPr>
              <a:t>JFrame(String title, GraphicsConfiguration gc)</a:t>
            </a:r>
          </a:p>
          <a:p>
            <a:pPr lvl="1" eaLnBrk="1" hangingPunct="1"/>
            <a:endParaRPr lang="en-US" altLang="en-US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467600" cy="54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smtClean="0"/>
              <a:t> Class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</a:t>
            </a:r>
            <a:r>
              <a:rPr lang="en-US" altLang="en-US" smtClean="0">
                <a:latin typeface="Courier New" pitchFamily="49" charset="0"/>
              </a:rPr>
              <a:t>JFrame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JFrame firstFrame = new JFrame("Hello");</a:t>
            </a:r>
          </a:p>
          <a:p>
            <a:pPr eaLnBrk="1" hangingPunct="1"/>
            <a:r>
              <a:rPr lang="en-US" altLang="en-US" smtClean="0"/>
              <a:t>Set size and title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firstFrame.setSize(200, 100);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firstFrame.setTitle("My frame");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smtClean="0"/>
              <a:t> Class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95800"/>
            <a:ext cx="8229600" cy="141427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/>
              <a:t>To close </a:t>
            </a:r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smtClean="0"/>
              <a:t>, click the Close button</a:t>
            </a:r>
          </a:p>
          <a:p>
            <a:pPr lvl="1" eaLnBrk="1" hangingPunct="1"/>
            <a:r>
              <a:rPr lang="en-US" altLang="en-US" dirty="0" smtClean="0"/>
              <a:t>Default behavior </a:t>
            </a:r>
            <a:r>
              <a:rPr lang="en-US" altLang="en-US" dirty="0" smtClean="0">
                <a:latin typeface="Arial" charset="0"/>
                <a:cs typeface="Arial" charset="0"/>
              </a:rPr>
              <a:t>: </a:t>
            </a:r>
            <a:r>
              <a:rPr lang="en-US" altLang="en-US" dirty="0" err="1" smtClean="0">
                <a:latin typeface="Courier New" pitchFamily="49" charset="0"/>
              </a:rPr>
              <a:t>JFrame</a:t>
            </a:r>
            <a:r>
              <a:rPr lang="en-US" altLang="en-US" dirty="0" smtClean="0"/>
              <a:t> becomes hidden and the application keeps running</a:t>
            </a:r>
          </a:p>
          <a:p>
            <a:pPr lvl="1" eaLnBrk="1" hangingPunct="1"/>
            <a:r>
              <a:rPr lang="en-US" altLang="en-US" dirty="0" smtClean="0"/>
              <a:t>To change this behavior, use the </a:t>
            </a:r>
            <a:r>
              <a:rPr lang="en-US" altLang="en-US" dirty="0" err="1" smtClean="0">
                <a:latin typeface="Courier New" pitchFamily="49" charset="0"/>
              </a:rPr>
              <a:t>setDefaultCloseOperation</a:t>
            </a:r>
            <a:r>
              <a:rPr lang="en-US" altLang="en-US" dirty="0" smtClean="0">
                <a:latin typeface="Courier New" pitchFamily="49" charset="0"/>
              </a:rPr>
              <a:t>()</a:t>
            </a:r>
            <a:r>
              <a:rPr lang="en-US" altLang="en-US" dirty="0" smtClean="0"/>
              <a:t> method</a:t>
            </a:r>
          </a:p>
        </p:txBody>
      </p:sp>
      <p:pic>
        <p:nvPicPr>
          <p:cNvPr id="4" name="Picture 6" descr="C:\Users\PaulRefurb\Documents\Ch 12-12-14\Books\951 Farrell Java Programming 8e - Alyssa - xxx\02_NEW PDFs and FIGURES\Figures\C8810_ch14\C8810_f14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79982"/>
            <a:ext cx="5635625" cy="306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282</TotalTime>
  <Words>1807</Words>
  <Application>Microsoft Office PowerPoint</Application>
  <PresentationFormat>On-screen Show (4:3)</PresentationFormat>
  <Paragraphs>304</Paragraphs>
  <Slides>47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Concourse</vt:lpstr>
      <vt:lpstr>Object Oriented Programming with Java</vt:lpstr>
      <vt:lpstr>Understanding Swing Components</vt:lpstr>
      <vt:lpstr>Understanding Swing Components</vt:lpstr>
      <vt:lpstr>Understanding Swing Components</vt:lpstr>
      <vt:lpstr>Using the JFrame Class</vt:lpstr>
      <vt:lpstr>Using the JFrame Class</vt:lpstr>
      <vt:lpstr>PowerPoint Presentation</vt:lpstr>
      <vt:lpstr>Using the JFrame Class</vt:lpstr>
      <vt:lpstr>Using the JFrame Class</vt:lpstr>
      <vt:lpstr>Customizing a JFrame’s Appearance</vt:lpstr>
      <vt:lpstr>Customizing a JFrame’s Appearance</vt:lpstr>
      <vt:lpstr>Using the JLabel Class</vt:lpstr>
      <vt:lpstr>Changing a JLabel’s Font</vt:lpstr>
      <vt:lpstr>Changing a JLabel’s Font</vt:lpstr>
      <vt:lpstr>Using a Layout Manager</vt:lpstr>
      <vt:lpstr>Extending the JFrame Class</vt:lpstr>
      <vt:lpstr>Extending the JFrame Class</vt:lpstr>
      <vt:lpstr>Adding JTextFields, JButtons, and Tool Tips to a JFrame</vt:lpstr>
      <vt:lpstr>Adding JTextFields</vt:lpstr>
      <vt:lpstr>Adding JButtons</vt:lpstr>
      <vt:lpstr>Using Tool Tips</vt:lpstr>
      <vt:lpstr>Learning About Event-Driven Programming</vt:lpstr>
      <vt:lpstr>Preparing Your Class to Accept Event Messages</vt:lpstr>
      <vt:lpstr>Telling Your Class to Expect Events to Happen</vt:lpstr>
      <vt:lpstr>Telling Your Class How to Respond to Events</vt:lpstr>
      <vt:lpstr>An Event-Driven Program</vt:lpstr>
      <vt:lpstr>Using Multiple Event Sources</vt:lpstr>
      <vt:lpstr>Using the setEnabled() Method</vt:lpstr>
      <vt:lpstr>Understanding Swing Event Listeners</vt:lpstr>
      <vt:lpstr>Understanding Swing Event Listeners</vt:lpstr>
      <vt:lpstr>Understanding Swing Event Listeners</vt:lpstr>
      <vt:lpstr>Understanding Swing Event Listeners</vt:lpstr>
      <vt:lpstr>Understanding Swing Event Listeners</vt:lpstr>
      <vt:lpstr>Understanding Swing Event Listeners</vt:lpstr>
      <vt:lpstr>Using the JCheckBox, ButtonGroup, and JComboBox Classes</vt:lpstr>
      <vt:lpstr>The JCheckBox Class</vt:lpstr>
      <vt:lpstr>The JCheckBox Class</vt:lpstr>
      <vt:lpstr>The ButtonGroup Class</vt:lpstr>
      <vt:lpstr>The ButtonGroup Class</vt:lpstr>
      <vt:lpstr>The JComboBox Class</vt:lpstr>
      <vt:lpstr>The JComboBox Class (cont’d.)</vt:lpstr>
      <vt:lpstr>PowerPoint Presentation</vt:lpstr>
      <vt:lpstr>The JComboBox Class</vt:lpstr>
      <vt:lpstr>Don’t Do It</vt:lpstr>
      <vt:lpstr>Summary</vt:lpstr>
      <vt:lpstr>Exercise</vt:lpstr>
      <vt:lpstr>Exercise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Introduction to Swing Components</dc:title>
  <dc:creator>Baduk, Katerina {DOPA~Boston Dia}</dc:creator>
  <cp:lastModifiedBy>George McRedmond</cp:lastModifiedBy>
  <cp:revision>58</cp:revision>
  <cp:lastPrinted>2017-08-03T14:09:49Z</cp:lastPrinted>
  <dcterms:created xsi:type="dcterms:W3CDTF">2016-08-09T15:17:27Z</dcterms:created>
  <dcterms:modified xsi:type="dcterms:W3CDTF">2017-08-03T16:31:17Z</dcterms:modified>
</cp:coreProperties>
</file>