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11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7" r:id="rId17"/>
    <p:sldId id="278" r:id="rId18"/>
    <p:sldId id="279" r:id="rId19"/>
    <p:sldId id="280" r:id="rId20"/>
    <p:sldId id="282" r:id="rId21"/>
    <p:sldId id="283" r:id="rId22"/>
    <p:sldId id="281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03" r:id="rId41"/>
    <p:sldId id="304" r:id="rId42"/>
    <p:sldId id="305" r:id="rId43"/>
    <p:sldId id="307" r:id="rId44"/>
    <p:sldId id="309" r:id="rId45"/>
    <p:sldId id="310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9" d="100"/>
        <a:sy n="59" d="100"/>
      </p:scale>
      <p:origin x="0" y="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5DF5-3AD9-45FE-8C57-546C093D577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3F362-D976-4960-BC0E-DC826FC093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EA1FF-6734-4E11-8547-F3A72DF68F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D7CEB-F613-469B-B693-172520AB604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03FF70-A1F5-4120-9336-E88D271704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07D448-1ED0-4980-888F-AB50174D5B4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20C159-583B-4591-9282-31EDAF0C8A4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8E71F-FE27-456E-ADE8-FE7F6D2AA4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1188E-0987-4F41-ADAB-C97398EB73D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1CA131-8BD6-4797-B283-B02D06F8FF7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74037-4069-48E4-9E85-F13246F21EB0}" type="slidenum">
              <a:rPr lang="en-US" altLang="en-US" smtClean="0">
                <a:latin typeface="Times New Roman" pitchFamily="18" charset="0"/>
              </a:rPr>
              <a:pPr eaLnBrk="1" hangingPunct="1"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7852B-431A-4682-94E4-4EDC91D4F9A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C5B9C7-AA0F-4CD7-B3F5-A9DCFD5FCDBF}" type="slidenum">
              <a:rPr lang="en-US" altLang="en-US" smtClean="0">
                <a:latin typeface="Times New Roman" pitchFamily="18" charset="0"/>
              </a:rPr>
              <a:pPr eaLnBrk="1" hangingPunct="1"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563B6F-83D7-4271-AD1C-FCBCF74CB3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E2E266-8934-4278-AD19-A8EF1CDAD132}" type="slidenum">
              <a:rPr lang="en-US" altLang="en-US" smtClean="0">
                <a:latin typeface="Times New Roman" pitchFamily="18" charset="0"/>
              </a:rPr>
              <a:pPr eaLnBrk="1" hangingPunct="1"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Advise students not to copy the solution from the 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EB824B-F406-4133-8EA5-19E63529C20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4930E-8C81-44C1-AF6E-82240AFCC52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FD85E7-B5D6-4701-B365-084B0EB29E0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CB18FB-C2F9-4939-9D6C-EDB24C333C4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DE012-8628-44AC-8888-B404322F0FC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86D4F5-A01D-4D58-B85A-1AB354BBBBC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5A33D-B8C2-4FD3-868E-051B464A670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F29CC3-C240-4BC6-955D-6F5F3A5058D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586540-1CA8-4AC2-BEC3-8A8DDD4EB6E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83766B-D298-4B2D-B1E3-15BB12F159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D644B0-DCF9-43E9-9E22-A46427C6B7B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A82C2-7955-4D06-8CA7-0F32BC0F99D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E11C0-F6A5-444F-89CA-F48A8978C7F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8882FA-22BB-4239-9BF9-65B5C83EC5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779A8-B801-48AD-8473-B958EF15E10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906780-AC3F-45DB-893F-6E9824F178E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7C6E81-465D-4DE4-9F6E-2FD502B5BB4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EB0134-3148-47D4-8C8F-30037386788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8531FA-1582-4E3A-88B2-C0583CD8443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61049-24A7-4F97-801B-E271AE80422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B3D735-0179-4FE1-BD6F-7FE79CB78E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2916B3-274D-4C8C-827D-951ED37E2C3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F7B297-3B00-44C8-A8F1-72D86802E11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BB9784-BAE0-4BB9-AFC8-27B2FC6CB79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2873D1-37AC-43CC-8187-E7EC11B1DE69}" type="slidenum">
              <a:rPr lang="en-US" altLang="en-US" smtClean="0">
                <a:latin typeface="Times New Roman" pitchFamily="18" charset="0"/>
              </a:rPr>
              <a:pPr eaLnBrk="1" hangingPunct="1"/>
              <a:t>44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5F274B-0817-4FFF-BFFE-B793317A551C}" type="slidenum">
              <a:rPr lang="en-US" altLang="en-US" smtClean="0">
                <a:latin typeface="Times New Roman" pitchFamily="18" charset="0"/>
              </a:rPr>
              <a:pPr eaLnBrk="1" hangingPunct="1"/>
              <a:t>45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3F30C-846A-4F7F-A676-A4341B1ACB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8DD69C-C182-4A3D-97CA-BB065291CC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F6F707-B734-40B4-BCA4-CD205E51569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6F5EF-37DD-4996-925E-E1C7F4EB4CC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F9D87-815C-4734-A26B-97ED1D26553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240E02-83FE-4617-B36C-CC5CA8DE70DA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D8B474DA-95A4-4355-8130-84C3B322885D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DF41E410-BF0F-40E0-80E6-4E76D6B1A109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C931715F-83F8-4320-9FF2-EEE67741B4C5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D1CC1C7F-56F1-4FA8-987A-942F7B0BE016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C02639F-FE1F-4177-B963-724314E3823F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749A8E8-BB56-491E-AEA7-E156E8E22FB9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C378426D-5E69-491C-8A91-CBB4109DF66C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F208B145-3255-49FA-A3D5-A63B0CFA9E7E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D4CEF054-B08F-456A-A89F-8FE110759AC7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94E65C-6BBA-4810-8DF4-7BF0040BAAE7}" type="datetime1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07D67B-F3B7-4584-9B6C-4359FC4EE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 Programming: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0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BorderLayout</a:t>
            </a:r>
            <a:endParaRPr lang="en-US" altLang="en-US" dirty="0" smtClean="0"/>
          </a:p>
        </p:txBody>
      </p:sp>
      <p:pic>
        <p:nvPicPr>
          <p:cNvPr id="37893" name="Picture 6" descr="C:\Users\PaulRefurb\Documents\Ch 12-12-14\Books\951 Farrell Java Programming 8e - Alyssa - xxx\02_NEW PDFs and FIGURES\Figures\C8810_ch15\C8810_f15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86000"/>
            <a:ext cx="662622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FlowLayout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US" altLang="en-US" b="1" dirty="0" smtClean="0"/>
              <a:t> manager</a:t>
            </a:r>
          </a:p>
          <a:p>
            <a:pPr lvl="1" eaLnBrk="1" hangingPunct="1"/>
            <a:r>
              <a:rPr lang="en-US" altLang="en-US" dirty="0" smtClean="0"/>
              <a:t>Arranges components in rows across the width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Container</a:t>
            </a:r>
          </a:p>
          <a:p>
            <a:pPr lvl="1" eaLnBrk="1" hangingPunct="1"/>
            <a:r>
              <a:rPr lang="en-US" altLang="en-US" dirty="0" smtClean="0"/>
              <a:t>When you add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altLang="en-US" dirty="0" smtClean="0">
                <a:cs typeface="Courier New" pitchFamily="49" charset="0"/>
              </a:rPr>
              <a:t>: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It is placed to the right of previously added components in a row</a:t>
            </a:r>
          </a:p>
          <a:p>
            <a:pPr lvl="2" eaLnBrk="1" hangingPunct="1"/>
            <a:r>
              <a:rPr lang="en-US" altLang="en-US" dirty="0" smtClean="0"/>
              <a:t>If the current row is filled,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altLang="en-US" dirty="0" smtClean="0"/>
              <a:t> is placed to start a new row</a:t>
            </a:r>
          </a:p>
          <a:p>
            <a:pPr lvl="1" eaLnBrk="1" hangingPunct="1"/>
            <a:r>
              <a:rPr lang="en-US" altLang="en-US" dirty="0" smtClean="0"/>
              <a:t>Each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altLang="en-US" dirty="0" smtClean="0"/>
              <a:t> retains its </a:t>
            </a:r>
            <a:r>
              <a:rPr lang="en-US" altLang="en-US" b="1" dirty="0" smtClean="0"/>
              <a:t>preferred size</a:t>
            </a:r>
          </a:p>
          <a:p>
            <a:r>
              <a:rPr lang="en-US" altLang="en-US" dirty="0" smtClean="0"/>
              <a:t>You can use three constants to align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altLang="en-US" dirty="0" smtClean="0">
                <a:cs typeface="Courier New" pitchFamily="49" charset="0"/>
              </a:rPr>
              <a:t>s</a:t>
            </a:r>
            <a:r>
              <a:rPr lang="en-US" altLang="en-US" dirty="0" smtClean="0"/>
              <a:t> with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en-US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FlowLayout.LEFT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FlowLayout.CENTER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FlowLayout.RIGHT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 smtClean="0"/>
              <a:t>If the alignment is not specified,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altLang="en-US" dirty="0" smtClean="0">
                <a:cs typeface="Courier New" pitchFamily="49" charset="0"/>
              </a:rPr>
              <a:t>s</a:t>
            </a:r>
            <a:r>
              <a:rPr lang="en-US" altLang="en-US" dirty="0" smtClean="0"/>
              <a:t> are center-aligned</a:t>
            </a:r>
            <a:endParaRPr lang="en-US" altLang="en-US" b="1" dirty="0" smtClean="0"/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FlowLayout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53721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invalidate()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Marks the container as needing to be laid out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validate()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Causes components to be rearranged based on the newly assigned layout</a:t>
            </a:r>
          </a:p>
        </p:txBody>
      </p:sp>
      <p:pic>
        <p:nvPicPr>
          <p:cNvPr id="81922" name="Picture 2" descr="Demonstrates FlowLayou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9300" y="1676400"/>
            <a:ext cx="2857500" cy="23812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343400" y="41910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http://www.java2s.com/Code/Java/Swing-JFC/DemonstratesFlowLayout.htm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GridLayout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GridLayout</a:t>
            </a:r>
            <a:r>
              <a:rPr lang="en-US" altLang="en-US" b="1" smtClean="0"/>
              <a:t> manager </a:t>
            </a:r>
            <a:r>
              <a:rPr lang="en-US" altLang="en-US" smtClean="0"/>
              <a:t>class</a:t>
            </a:r>
          </a:p>
          <a:p>
            <a:pPr lvl="1" eaLnBrk="1" hangingPunct="1"/>
            <a:r>
              <a:rPr lang="en-US" altLang="en-US" smtClean="0"/>
              <a:t>Arranges components into equal rows and columns</a:t>
            </a:r>
          </a:p>
          <a:p>
            <a:pPr eaLnBrk="1" hangingPunct="1"/>
            <a:r>
              <a:rPr lang="en-US" altLang="en-US" smtClean="0"/>
              <a:t>When you create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GridLayout</a:t>
            </a:r>
            <a:r>
              <a:rPr lang="en-US" altLang="en-US" smtClean="0"/>
              <a:t> object:</a:t>
            </a:r>
          </a:p>
          <a:p>
            <a:pPr lvl="1" eaLnBrk="1" hangingPunct="1"/>
            <a:r>
              <a:rPr lang="en-US" altLang="en-US" smtClean="0"/>
              <a:t>Indicate the numbers of rows and columns</a:t>
            </a:r>
          </a:p>
          <a:p>
            <a:pPr lvl="2" eaLnBrk="1" hangingPunct="1"/>
            <a:r>
              <a:rPr lang="en-US" altLang="en-US" smtClean="0"/>
              <a:t>Specify rows first and then columns</a:t>
            </a:r>
          </a:p>
          <a:p>
            <a:pPr lvl="1" eaLnBrk="1" hangingPunct="1"/>
            <a:r>
              <a:rPr lang="en-US" altLang="en-US" smtClean="0"/>
              <a:t>The container surface is divided into a grid</a:t>
            </a:r>
          </a:p>
          <a:p>
            <a:pPr eaLnBrk="1" hangingPunct="1"/>
            <a:r>
              <a:rPr lang="en-US" altLang="en-US" smtClean="0"/>
              <a:t>The following statement establishes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GridLayout</a:t>
            </a:r>
            <a:r>
              <a:rPr lang="en-US" altLang="en-US" smtClean="0">
                <a:cs typeface="Courier New" pitchFamily="49" charset="0"/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con.setLayout(new GridLayout(4, 5));</a:t>
            </a:r>
          </a:p>
          <a:p>
            <a:pPr lvl="1" eaLnBrk="1" hangingPunct="1">
              <a:buFontTx/>
              <a:buNone/>
            </a:pPr>
            <a:endParaRPr lang="en-US" alt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GridLayout</a:t>
            </a:r>
            <a:endParaRPr lang="en-US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5027914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The following statement establishes a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GridLayout</a:t>
            </a:r>
            <a:r>
              <a:rPr lang="en-US" altLang="en-US" sz="2000" dirty="0" smtClean="0"/>
              <a:t> with three horizontal rows, two vertical columns, and vertical gaps of five pixels each: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GridLayout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layout = new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GridLayout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(3, 2, 5, 5);</a:t>
            </a:r>
          </a:p>
          <a:p>
            <a:pPr eaLnBrk="1" hangingPunct="1"/>
            <a:r>
              <a:rPr lang="en-US" altLang="en-US" sz="2000" dirty="0" smtClean="0"/>
              <a:t>You can use 0 for the number of columns or rows</a:t>
            </a:r>
          </a:p>
          <a:p>
            <a:pPr lvl="1" eaLnBrk="1" hangingPunct="1">
              <a:buFontTx/>
              <a:buNone/>
            </a:pP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6" descr="C:\Users\PaulRefurb\Documents\Ch 12-12-14\Books\951 Farrell Java Programming 8e - Alyssa - xxx\02_NEW PDFs and FIGURES\Figures\C8810_ch15\C8810_f15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14" y="1646238"/>
            <a:ext cx="3201686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CardLayout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000" b="1" dirty="0" err="1" smtClean="0">
                <a:latin typeface="Courier New" pitchFamily="49" charset="0"/>
                <a:cs typeface="Courier New" pitchFamily="49" charset="0"/>
              </a:rPr>
              <a:t>CardLayout</a:t>
            </a:r>
            <a:r>
              <a:rPr lang="en-US" altLang="en-US" sz="2000" b="1" dirty="0" smtClean="0"/>
              <a:t> manager</a:t>
            </a:r>
          </a:p>
          <a:p>
            <a:pPr lvl="1" eaLnBrk="1" hangingPunct="1"/>
            <a:r>
              <a:rPr lang="en-US" altLang="en-US" sz="1800" dirty="0" smtClean="0"/>
              <a:t>Generates a stack of containers or components one on top of another</a:t>
            </a:r>
          </a:p>
          <a:p>
            <a:pPr lvl="1" eaLnBrk="1" hangingPunct="1"/>
            <a:r>
              <a:rPr lang="en-US" altLang="en-US" sz="1800" dirty="0" smtClean="0"/>
              <a:t>Each component in the group is referred to as a card</a:t>
            </a:r>
          </a:p>
          <a:p>
            <a:pPr lvl="1" eaLnBrk="1" hangingPunct="1"/>
            <a:r>
              <a:rPr lang="en-US" altLang="en-US" sz="1800" dirty="0" smtClean="0"/>
              <a:t>Multiple components share the same display space</a:t>
            </a:r>
          </a:p>
          <a:p>
            <a:r>
              <a:rPr lang="en-US" altLang="en-US" sz="2000" dirty="0" smtClean="0"/>
              <a:t>To create a card layout, use one of two constructors:</a:t>
            </a:r>
          </a:p>
          <a:p>
            <a:pPr lvl="1"/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CardLayout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altLang="en-US" sz="1600" dirty="0" smtClean="0"/>
              <a:t>Creates a card layout without a horizontal or vertical gap</a:t>
            </a:r>
          </a:p>
          <a:p>
            <a:pPr lvl="1"/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CardLayout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hgap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vgap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800" dirty="0" smtClean="0"/>
              <a:t> </a:t>
            </a:r>
          </a:p>
          <a:p>
            <a:pPr lvl="2"/>
            <a:r>
              <a:rPr lang="en-US" altLang="en-US" sz="1600" dirty="0" smtClean="0"/>
              <a:t>Creates a card layout with the specified horizontal and vertical gaps</a:t>
            </a:r>
          </a:p>
          <a:p>
            <a:pPr lvl="1"/>
            <a:r>
              <a:rPr lang="en-US" altLang="en-US" sz="1800" dirty="0" smtClean="0"/>
              <a:t>To add a component to a content pane, use:</a:t>
            </a:r>
          </a:p>
          <a:p>
            <a:pPr lvl="2"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aString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aContainer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CardLayout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7109" name="Picture 6" descr="C:\Users\PaulRefurb\Documents\Ch 12-12-14\Books\951 Farrell Java Programming 8e - Alyssa - xxx\02_NEW PDFs and FIGURES\Figures\C8810_ch15\C8810_f15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438400"/>
            <a:ext cx="80041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Advanced Layout Managers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GridBagLayout</a:t>
            </a:r>
            <a:r>
              <a:rPr lang="en-US" altLang="en-US" b="1" smtClean="0"/>
              <a:t> manager</a:t>
            </a:r>
          </a:p>
          <a:p>
            <a:pPr lvl="1" eaLnBrk="1" hangingPunct="1"/>
            <a:r>
              <a:rPr lang="en-US" altLang="en-US" smtClean="0"/>
              <a:t>Adds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altLang="en-US" smtClean="0">
                <a:cs typeface="Courier New" pitchFamily="49" charset="0"/>
              </a:rPr>
              <a:t>s</a:t>
            </a:r>
            <a:r>
              <a:rPr lang="en-US" altLang="en-US" smtClean="0"/>
              <a:t> to precise locations within the grid</a:t>
            </a:r>
          </a:p>
          <a:p>
            <a:pPr lvl="1" eaLnBrk="1" hangingPunct="1"/>
            <a:r>
              <a:rPr lang="en-US" altLang="en-US" smtClean="0"/>
              <a:t>Indicates that specific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altLang="en-US" smtClean="0">
                <a:cs typeface="Courier New" pitchFamily="49" charset="0"/>
              </a:rPr>
              <a:t>s</a:t>
            </a:r>
            <a:r>
              <a:rPr lang="en-US" altLang="en-US" smtClean="0"/>
              <a:t> should span multiple rows or columns within the grid</a:t>
            </a:r>
          </a:p>
          <a:p>
            <a:pPr lvl="1" eaLnBrk="1" hangingPunct="1"/>
            <a:r>
              <a:rPr lang="en-US" altLang="en-US" smtClean="0"/>
              <a:t>You must set the position and size for each component</a:t>
            </a:r>
          </a:p>
          <a:p>
            <a:pPr lvl="1" eaLnBrk="1" hangingPunct="1"/>
            <a:r>
              <a:rPr lang="en-US" altLang="en-US" smtClean="0"/>
              <a:t>You must customize one or more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GridBagConstraints</a:t>
            </a:r>
            <a:r>
              <a:rPr lang="en-US" altLang="en-US" smtClean="0"/>
              <a:t> objects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BoxLayout</a:t>
            </a:r>
            <a:r>
              <a:rPr lang="en-US" altLang="en-US" b="1" smtClean="0"/>
              <a:t> manager</a:t>
            </a:r>
          </a:p>
          <a:p>
            <a:pPr lvl="1" eaLnBrk="1" hangingPunct="1"/>
            <a:r>
              <a:rPr lang="en-US" altLang="en-US" smtClean="0"/>
              <a:t>Allows multiple components to be laid out either vertically or horizontally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itchFamily="49" charset="0"/>
              </a:rPr>
              <a:t>JPanel</a:t>
            </a:r>
            <a:r>
              <a:rPr lang="en-US" altLang="en-US" smtClean="0"/>
              <a:t>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</a:rPr>
              <a:t>JPanel</a:t>
            </a:r>
          </a:p>
          <a:p>
            <a:pPr lvl="1" eaLnBrk="1" hangingPunct="1"/>
            <a:r>
              <a:rPr lang="en-US" altLang="en-US" smtClean="0"/>
              <a:t>A plain, borderless surface </a:t>
            </a:r>
          </a:p>
          <a:p>
            <a:pPr lvl="1" eaLnBrk="1" hangingPunct="1"/>
            <a:r>
              <a:rPr lang="en-US" altLang="en-US" smtClean="0"/>
              <a:t>Can hold lightweight UI components</a:t>
            </a:r>
          </a:p>
          <a:p>
            <a:pPr eaLnBrk="1" hangingPunct="1"/>
            <a:r>
              <a:rPr lang="en-US" altLang="en-US" b="1" smtClean="0"/>
              <a:t>Double buffering</a:t>
            </a:r>
          </a:p>
          <a:p>
            <a:pPr lvl="1" eaLnBrk="1" hangingPunct="1"/>
            <a:r>
              <a:rPr lang="en-US" altLang="en-US" smtClean="0"/>
              <a:t>Additional memory space will be used to draw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altLang="en-US" smtClean="0"/>
              <a:t> offscreen when it is 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err="1" smtClean="0">
                <a:latin typeface="Courier New" pitchFamily="49" charset="0"/>
              </a:rPr>
              <a:t>JPanel</a:t>
            </a:r>
            <a:r>
              <a:rPr lang="en-US" altLang="en-US" dirty="0" smtClean="0"/>
              <a:t> Class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JPanel()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JPanel(LayoutManager layout)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JPanel(Boolean isDoubleBuffered)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JPanel(LayoutManager layout, Boolean isDoubleBuffered)</a:t>
            </a:r>
          </a:p>
          <a:p>
            <a:pPr eaLnBrk="1" hangingPunct="1"/>
            <a:r>
              <a:rPr lang="en-US" altLang="en-US" smtClean="0"/>
              <a:t>To add a component to </a:t>
            </a:r>
            <a:r>
              <a:rPr lang="en-US" altLang="en-US" smtClean="0">
                <a:latin typeface="Courier New" pitchFamily="49" charset="0"/>
              </a:rPr>
              <a:t>JPanel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Call the container’s </a:t>
            </a:r>
            <a:r>
              <a:rPr lang="en-US" altLang="en-US" smtClean="0">
                <a:latin typeface="Courier New" pitchFamily="49" charset="0"/>
              </a:rPr>
              <a:t>add()</a:t>
            </a:r>
            <a:r>
              <a:rPr lang="en-US" altLang="en-US" smtClean="0"/>
              <a:t> method</a:t>
            </a:r>
          </a:p>
          <a:p>
            <a:pPr lvl="1" eaLnBrk="1" hangingPunct="1"/>
            <a:r>
              <a:rPr lang="en-US" altLang="en-US" smtClean="0"/>
              <a:t>Use the component as an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Understanding the Content Pane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Top-level container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JFrame</a:t>
            </a:r>
          </a:p>
          <a:p>
            <a:pPr lvl="1" eaLnBrk="1" hangingPunct="1"/>
            <a:r>
              <a:rPr lang="en-US" altLang="en-US" smtClean="0"/>
              <a:t>Contains a </a:t>
            </a:r>
            <a:r>
              <a:rPr lang="en-US" altLang="en-US" b="1" smtClean="0"/>
              <a:t>content pane</a:t>
            </a:r>
            <a:r>
              <a:rPr lang="en-US" altLang="en-US" smtClean="0"/>
              <a:t>, </a:t>
            </a:r>
            <a:r>
              <a:rPr lang="en-US" altLang="en-US" b="1" smtClean="0"/>
              <a:t>menu bar</a:t>
            </a:r>
            <a:r>
              <a:rPr lang="en-US" altLang="en-US" smtClean="0"/>
              <a:t>, and </a:t>
            </a:r>
            <a:r>
              <a:rPr lang="en-US" altLang="en-US" b="1" smtClean="0"/>
              <a:t>glass pane</a:t>
            </a:r>
          </a:p>
          <a:p>
            <a:pPr eaLnBrk="1" hangingPunct="1"/>
            <a:r>
              <a:rPr lang="en-US" altLang="en-US" b="1" smtClean="0"/>
              <a:t>Containment hierarchy </a:t>
            </a:r>
          </a:p>
          <a:p>
            <a:pPr lvl="1" eaLnBrk="1" hangingPunct="1"/>
            <a:r>
              <a:rPr lang="en-US" altLang="en-US" smtClean="0"/>
              <a:t>A tree of components that has a top-level container as its root</a:t>
            </a:r>
          </a:p>
          <a:p>
            <a:pPr eaLnBrk="1" hangingPunct="1"/>
            <a:r>
              <a:rPr lang="en-US" altLang="en-US" b="1" smtClean="0"/>
              <a:t>Content pane </a:t>
            </a:r>
          </a:p>
          <a:p>
            <a:pPr lvl="1" eaLnBrk="1" hangingPunct="1"/>
            <a:r>
              <a:rPr lang="en-US" altLang="en-US" smtClean="0"/>
              <a:t>Contains all the visible components in the container’s 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</a:t>
            </a:r>
            <a:r>
              <a:rPr lang="en-US" altLang="en-US" smtClean="0">
                <a:latin typeface="Courier New" pitchFamily="49" charset="0"/>
              </a:rPr>
              <a:t>JScrollPane</a:t>
            </a:r>
            <a:r>
              <a:rPr lang="en-US" altLang="en-US" smtClean="0"/>
              <a:t>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>
                <a:latin typeface="Courier New" pitchFamily="49" charset="0"/>
              </a:rPr>
              <a:t>JScrollPane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Provides scroll bars along the side or bottom of a pane</a:t>
            </a:r>
          </a:p>
          <a:p>
            <a:pPr lvl="1" eaLnBrk="1" hangingPunct="1"/>
            <a:r>
              <a:rPr lang="en-US" altLang="en-US" dirty="0" smtClean="0"/>
              <a:t>Enables the user to scroll initially invisible parts of the pane into view</a:t>
            </a:r>
          </a:p>
          <a:p>
            <a:pPr eaLnBrk="1" hangingPunct="1"/>
            <a:r>
              <a:rPr lang="en-US" altLang="en-US" dirty="0" smtClean="0"/>
              <a:t>Constructors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</a:rPr>
              <a:t>JScrollPane</a:t>
            </a:r>
            <a:r>
              <a:rPr lang="en-US" altLang="en-US" dirty="0" smtClean="0">
                <a:latin typeface="Courier New" pitchFamily="49" charset="0"/>
              </a:rPr>
              <a:t>()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</a:rPr>
              <a:t>JScrollPane</a:t>
            </a:r>
            <a:r>
              <a:rPr lang="en-US" altLang="en-US" dirty="0" smtClean="0">
                <a:latin typeface="Courier New" pitchFamily="49" charset="0"/>
              </a:rPr>
              <a:t>(Component)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</a:rPr>
              <a:t>JScrollPane</a:t>
            </a:r>
            <a:r>
              <a:rPr lang="en-US" altLang="en-US" dirty="0" smtClean="0">
                <a:latin typeface="Courier New" pitchFamily="49" charset="0"/>
              </a:rPr>
              <a:t>(Component,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,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)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</a:rPr>
              <a:t>JScrollPane</a:t>
            </a:r>
            <a:r>
              <a:rPr lang="en-US" altLang="en-US" dirty="0" smtClean="0">
                <a:latin typeface="Courier New" pitchFamily="49" charset="0"/>
              </a:rPr>
              <a:t>(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, </a:t>
            </a: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)</a:t>
            </a:r>
          </a:p>
          <a:p>
            <a:pPr eaLnBrk="1" hangingPunct="1"/>
            <a:endParaRPr lang="en-US" altLang="en-US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Creating </a:t>
            </a:r>
            <a:r>
              <a:rPr lang="en-US" altLang="en-US" dirty="0" err="1" smtClean="0">
                <a:latin typeface="Courier New" pitchFamily="49" charset="0"/>
              </a:rPr>
              <a:t>JScrollPane</a:t>
            </a:r>
            <a:r>
              <a:rPr lang="en-US" altLang="en-US" dirty="0" err="1" smtClean="0"/>
              <a:t>s</a:t>
            </a:r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226673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To force the display of the scroll bar, use the following </a:t>
            </a:r>
            <a:r>
              <a:rPr lang="en-US" sz="2000" dirty="0" smtClean="0">
                <a:latin typeface="Courier New" pitchFamily="49" charset="0"/>
              </a:rPr>
              <a:t>ScrollPaneConstants</a:t>
            </a:r>
            <a:r>
              <a:rPr lang="en-US" sz="2000" dirty="0" smtClean="0"/>
              <a:t> class variables:</a:t>
            </a:r>
          </a:p>
          <a:p>
            <a:pPr marL="461963" lvl="1" indent="-4763" eaLnBrk="1" hangingPunct="1">
              <a:lnSpc>
                <a:spcPct val="90000"/>
              </a:lnSpc>
              <a:defRPr/>
            </a:pPr>
            <a:r>
              <a:rPr lang="en-US" sz="700" dirty="0" smtClean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ScrollPaneConstants.HORIZONTAL_SCROLLBAR_AS_NEEDED</a:t>
            </a:r>
          </a:p>
          <a:p>
            <a:pPr marL="461963" lvl="1" indent="-4763" eaLnBrk="1" hangingPunct="1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	ScrollPaneConstants.HORIZONTAL_SCROLLBAR_ALWAYS</a:t>
            </a:r>
          </a:p>
          <a:p>
            <a:pPr marL="461963" lvl="1" indent="-4763" eaLnBrk="1" hangingPunct="1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	ScrollPaneConstants.HORIZONTAL_SCROLLBAR_NEVER</a:t>
            </a:r>
          </a:p>
          <a:p>
            <a:pPr marL="461963" lvl="1" indent="-4763" eaLnBrk="1" hangingPunct="1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	ScrollPaneConstants.VERTICAL_SCROLLBAR_AS_NEEDED</a:t>
            </a:r>
          </a:p>
          <a:p>
            <a:pPr marL="461963" lvl="1" indent="-4763" eaLnBrk="1" hangingPunct="1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	ScrollPaneConstants.VERTICAL_SCROLLBAR_ALWAYS</a:t>
            </a:r>
          </a:p>
          <a:p>
            <a:pPr marL="461963" lvl="1" indent="-4763" eaLnBrk="1" hangingPunct="1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	ScrollPaneConstants.VERTICAL_SCROLLBAR_NEVER</a:t>
            </a:r>
          </a:p>
        </p:txBody>
      </p:sp>
      <p:pic>
        <p:nvPicPr>
          <p:cNvPr id="4" name="Picture 7" descr="C:\Users\PaulRefurb\Documents\Ch 12-12-14\Books\951 Farrell Java Programming 8e - Alyssa - xxx\02_NEW PDFs and FIGURES\Figures\C8810_ch15\C8810_f15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66930"/>
            <a:ext cx="6111875" cy="207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the </a:t>
            </a:r>
            <a:r>
              <a:rPr lang="en-US" altLang="en-US" dirty="0" err="1" smtClean="0">
                <a:latin typeface="Courier New" pitchFamily="49" charset="0"/>
              </a:rPr>
              <a:t>JPanel</a:t>
            </a:r>
            <a:r>
              <a:rPr lang="en-US" altLang="en-US" dirty="0" smtClean="0"/>
              <a:t> Class</a:t>
            </a:r>
          </a:p>
        </p:txBody>
      </p:sp>
      <p:pic>
        <p:nvPicPr>
          <p:cNvPr id="51205" name="Picture 7" descr="C:\Users\PaulRefurb\Documents\Ch 12-12-14\Books\951 Farrell Java Programming 8e - Alyssa - xxx\02_NEW PDFs and FIGURES\Figures\C8810_ch15\C8810_f15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31" y="1752600"/>
            <a:ext cx="309936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52601"/>
            <a:ext cx="5130231" cy="30480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7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Write an</a:t>
            </a:r>
            <a:r>
              <a:rPr kumimoji="0" lang="en-US" alt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application that displays a checkerboard.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en-US" sz="2700" baseline="0" dirty="0" smtClean="0">
                <a:solidFill>
                  <a:schemeClr val="bg1"/>
                </a:solidFill>
                <a:latin typeface="+mj-lt"/>
              </a:rPr>
              <a:t>Which</a:t>
            </a:r>
            <a:r>
              <a:rPr lang="en-US" altLang="en-US" sz="2700" dirty="0" smtClean="0">
                <a:solidFill>
                  <a:schemeClr val="bg1"/>
                </a:solidFill>
                <a:latin typeface="+mj-lt"/>
              </a:rPr>
              <a:t> layout class best fits this task?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Closer Look at Events and Event Handling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Events</a:t>
            </a:r>
          </a:p>
          <a:p>
            <a:pPr lvl="1" eaLnBrk="1" hangingPunct="1"/>
            <a:r>
              <a:rPr lang="en-US" altLang="en-US" smtClean="0"/>
              <a:t>Objects that the user initiates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EventObject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The parent class for all event objects</a:t>
            </a:r>
          </a:p>
          <a:p>
            <a:pPr lvl="1" eaLnBrk="1" hangingPunct="1"/>
            <a:r>
              <a:rPr lang="en-US" altLang="en-US" smtClean="0"/>
              <a:t>Descends from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en-US" smtClean="0"/>
              <a:t> class</a:t>
            </a:r>
          </a:p>
          <a:p>
            <a:pPr lvl="1" eaLnBrk="1" hangingPunct="1"/>
            <a:r>
              <a:rPr lang="en-US" altLang="en-US" smtClean="0"/>
              <a:t>The parent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AWTEvent</a:t>
            </a:r>
            <a:r>
              <a:rPr lang="en-US" altLang="en-US" smtClean="0"/>
              <a:t> class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AWTEvent</a:t>
            </a:r>
            <a:r>
              <a:rPr lang="en-US" altLang="en-US" smtClean="0">
                <a:cs typeface="Courier New" pitchFamily="49" charset="0"/>
              </a:rPr>
              <a:t> is </a:t>
            </a:r>
            <a:r>
              <a:rPr lang="en-US" altLang="en-US" smtClean="0"/>
              <a:t>the parent of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ComponentEvent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Closer Look at Events and Event Handling</a:t>
            </a:r>
          </a:p>
        </p:txBody>
      </p:sp>
      <p:pic>
        <p:nvPicPr>
          <p:cNvPr id="56325" name="Picture 7" descr="C:\Users\PaulRefurb\Documents\Ch 12-12-14\Books\951 Farrell Java Programming 8e - Alyssa - xxx\02_NEW PDFs and FIGURES\Figures\C8810_ch15\C8810_f15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905000"/>
            <a:ext cx="601345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Closer Look at Events and Event Handling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mtClean="0">
                <a:cs typeface="Courier New" pitchFamily="49" charset="0"/>
              </a:rPr>
              <a:t>s</a:t>
            </a:r>
          </a:p>
          <a:p>
            <a:pPr lvl="1" eaLnBrk="1" hangingPunct="1"/>
            <a:r>
              <a:rPr lang="en-US" altLang="en-US" smtClean="0"/>
              <a:t>Focus on changes in a component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MouseEvent</a:t>
            </a:r>
            <a:r>
              <a:rPr lang="en-US" altLang="en-US" smtClean="0">
                <a:cs typeface="Courier New" pitchFamily="49" charset="0"/>
              </a:rPr>
              <a:t>s</a:t>
            </a:r>
          </a:p>
          <a:p>
            <a:pPr lvl="1" eaLnBrk="1" hangingPunct="1"/>
            <a:r>
              <a:rPr lang="en-US" altLang="en-US" smtClean="0"/>
              <a:t>Focus on what the user does manually with the mouse</a:t>
            </a:r>
          </a:p>
          <a:p>
            <a:pPr eaLnBrk="1" hangingPunct="1"/>
            <a:r>
              <a:rPr lang="en-US" altLang="en-US" smtClean="0"/>
              <a:t>The computer’s operating system notifies the user when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AWTEvent</a:t>
            </a:r>
            <a:r>
              <a:rPr lang="en-US" altLang="en-US" smtClean="0"/>
              <a:t> occurs</a:t>
            </a:r>
          </a:p>
          <a:p>
            <a:pPr lvl="1" eaLnBrk="1" hangingPunct="1"/>
            <a:r>
              <a:rPr lang="en-US" altLang="en-US" smtClean="0"/>
              <a:t>You can ignore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AWTEvent</a:t>
            </a:r>
            <a:r>
              <a:rPr lang="en-US" altLang="en-US" smtClean="0">
                <a:cs typeface="Courier New" pitchFamily="49" charset="0"/>
              </a:rPr>
              <a:t>s</a:t>
            </a:r>
          </a:p>
          <a:p>
            <a:pPr lvl="1" eaLnBrk="1" hangingPunct="1"/>
            <a:r>
              <a:rPr lang="en-US" altLang="en-US" smtClean="0"/>
              <a:t>You must implement an appropriate interface for your class to receive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Closer Look at Events and Event Handling</a:t>
            </a:r>
          </a:p>
        </p:txBody>
      </p:sp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952625"/>
            <a:ext cx="63531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Closer Look at Events and Event Handling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 handler</a:t>
            </a:r>
          </a:p>
          <a:p>
            <a:pPr lvl="1" eaLnBrk="1" hangingPunct="1"/>
            <a:r>
              <a:rPr lang="en-US" altLang="en-US" smtClean="0"/>
              <a:t>An interface method such as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actionPerformed()</a:t>
            </a:r>
          </a:p>
          <a:p>
            <a:pPr lvl="1" eaLnBrk="1" hangingPunct="1"/>
            <a:r>
              <a:rPr lang="en-US" altLang="en-US" smtClean="0"/>
              <a:t>Called automatically when an appropriate event occurs</a:t>
            </a:r>
          </a:p>
          <a:p>
            <a:pPr eaLnBrk="1" hangingPunct="1"/>
            <a:r>
              <a:rPr lang="en-US" altLang="en-US" b="1" smtClean="0"/>
              <a:t>Adapter class </a:t>
            </a:r>
          </a:p>
          <a:p>
            <a:pPr lvl="1" eaLnBrk="1" hangingPunct="1"/>
            <a:r>
              <a:rPr lang="en-US" altLang="en-US" smtClean="0"/>
              <a:t>Implements all methods in an interface</a:t>
            </a:r>
          </a:p>
          <a:p>
            <a:pPr lvl="2" eaLnBrk="1" hangingPunct="1"/>
            <a:r>
              <a:rPr lang="en-US" altLang="en-US" smtClean="0"/>
              <a:t>Provides an empty body for each method</a:t>
            </a:r>
          </a:p>
          <a:p>
            <a:pPr eaLnBrk="1" hangingPunct="1"/>
            <a:r>
              <a:rPr lang="en-US" altLang="en-US" smtClean="0"/>
              <a:t>When you extend the adapter class, you need to write only the methods you want to use</a:t>
            </a:r>
          </a:p>
          <a:p>
            <a:pPr lvl="1" eaLnBrk="1" hangingPunct="1"/>
            <a:r>
              <a:rPr lang="en-US" altLang="en-US" smtClean="0"/>
              <a:t>Do not bother creating empty methods for the others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 Closer Look at Events and Event Handling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create an event handler when you write code for the listener methods</a:t>
            </a:r>
          </a:p>
          <a:p>
            <a:pPr lvl="1" eaLnBrk="1" hangingPunct="1"/>
            <a:r>
              <a:rPr lang="en-US" altLang="en-US" smtClean="0"/>
              <a:t>Tell the class how to handle events</a:t>
            </a:r>
          </a:p>
          <a:p>
            <a:pPr eaLnBrk="1" hangingPunct="1"/>
            <a:r>
              <a:rPr lang="en-US" altLang="en-US" smtClean="0"/>
              <a:t>You must register an instance of the class with the component that the event affects</a:t>
            </a:r>
          </a:p>
          <a:p>
            <a:pPr lvl="1" eaLnBrk="1" hangingPunct="1"/>
            <a:r>
              <a:rPr lang="en-US" altLang="en-US" smtClean="0"/>
              <a:t>For any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&lt;name&gt;Listener</a:t>
            </a:r>
            <a:r>
              <a:rPr lang="en-US" altLang="en-US" smtClean="0">
                <a:cs typeface="Courier New" pitchFamily="49" charset="0"/>
              </a:rPr>
              <a:t>, use: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 object.add&lt;name&gt;Listener(Component)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3" name="Group 2"/>
          <p:cNvGrpSpPr>
            <a:grpSpLocks/>
          </p:cNvGrpSpPr>
          <p:nvPr/>
        </p:nvGrpSpPr>
        <p:grpSpPr bwMode="auto">
          <a:xfrm>
            <a:off x="1825625" y="184150"/>
            <a:ext cx="5494338" cy="6172200"/>
            <a:chOff x="906450" y="0"/>
            <a:chExt cx="7323150" cy="8591402"/>
          </a:xfrm>
        </p:grpSpPr>
        <p:pic>
          <p:nvPicPr>
            <p:cNvPr id="61445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0"/>
              <a:ext cx="7315200" cy="5730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6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50" y="5715000"/>
              <a:ext cx="7315200" cy="2876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the Content Pane</a:t>
            </a:r>
          </a:p>
        </p:txBody>
      </p:sp>
      <p:pic>
        <p:nvPicPr>
          <p:cNvPr id="30725" name="Picture 6" descr="C:\Users\PaulRefurb\Documents\Ch 12-12-14\Books\951 Farrell Java Programming 8e - Alyssa - xxx\02_NEW PDFs and FIGURES\Figures\C8810_ch15\C8810_f15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1981200"/>
            <a:ext cx="373062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An Event-Handling Example: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KeyListener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KeyListener</a:t>
            </a:r>
            <a:r>
              <a:rPr lang="en-US" altLang="en-US" b="1" smtClean="0"/>
              <a:t> interface</a:t>
            </a:r>
          </a:p>
          <a:p>
            <a:pPr lvl="1" eaLnBrk="1" hangingPunct="1"/>
            <a:r>
              <a:rPr lang="en-US" altLang="en-US" smtClean="0"/>
              <a:t>Use to receive actions that the user initiates from the keyboard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KeyListener</a:t>
            </a:r>
            <a:r>
              <a:rPr lang="en-US" altLang="en-US" smtClean="0"/>
              <a:t> contains three methods: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keyPressed()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keyTyped()</a:t>
            </a:r>
          </a:p>
          <a:p>
            <a:pPr lvl="2" eaLnBrk="1" hangingPunct="1"/>
            <a:r>
              <a:rPr lang="en-US" altLang="en-US" smtClean="0"/>
              <a:t>Use to discover which character was typed</a:t>
            </a:r>
          </a:p>
          <a:p>
            <a:pPr lvl="2" eaLnBrk="1" hangingPunct="1"/>
            <a:r>
              <a:rPr lang="en-US" altLang="en-US" smtClean="0"/>
              <a:t>Does not execute calls from action keys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keyReleased()</a:t>
            </a:r>
          </a:p>
          <a:p>
            <a:pPr lvl="2" eaLnBrk="1" hangingPunct="1"/>
            <a:r>
              <a:rPr lang="en-US" altLang="en-US" smtClean="0"/>
              <a:t>Does not take action while the user holds down the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An Event-Handling Example: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KeyListener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KeyEvent</a:t>
            </a:r>
            <a:r>
              <a:rPr lang="en-US" altLang="en-US" smtClean="0"/>
              <a:t> class</a:t>
            </a:r>
          </a:p>
          <a:p>
            <a:pPr lvl="1" eaLnBrk="1" hangingPunct="1"/>
            <a:r>
              <a:rPr lang="en-US" altLang="en-US" smtClean="0"/>
              <a:t>Contains </a:t>
            </a:r>
            <a:r>
              <a:rPr lang="en-US" altLang="en-US" b="1" smtClean="0"/>
              <a:t>virtual key codes</a:t>
            </a:r>
          </a:p>
          <a:p>
            <a:pPr lvl="2" eaLnBrk="1" hangingPunct="1"/>
            <a:r>
              <a:rPr lang="en-US" altLang="en-US" smtClean="0"/>
              <a:t>Represent keyboard keys that have been pressed</a:t>
            </a:r>
          </a:p>
          <a:p>
            <a:pPr lvl="2" eaLnBrk="1" hangingPunct="1"/>
            <a:r>
              <a:rPr lang="en-US" altLang="en-US" smtClean="0"/>
              <a:t>Virtual key code constants have names such as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VK_SHIFT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VK_ALT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AWTEvent</a:t>
            </a:r>
            <a:r>
              <a:rPr lang="en-US" altLang="en-US" smtClean="0"/>
              <a:t> Class Methods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AWTEvent</a:t>
            </a:r>
            <a:r>
              <a:rPr lang="en-US" altLang="en-US" smtClean="0"/>
              <a:t> classes</a:t>
            </a:r>
          </a:p>
          <a:p>
            <a:pPr lvl="1" eaLnBrk="1" hangingPunct="1"/>
            <a:r>
              <a:rPr lang="en-US" altLang="en-US" smtClean="0"/>
              <a:t>Contain methods that return information about an event</a:t>
            </a:r>
          </a:p>
          <a:p>
            <a:pPr lvl="1" eaLnBrk="1" hangingPunct="1"/>
            <a:r>
              <a:rPr lang="en-US" altLang="en-US" smtClean="0"/>
              <a:t>All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altLang="en-US" smtClean="0">
                <a:cs typeface="Courier New" pitchFamily="49" charset="0"/>
              </a:rPr>
              <a:t>s</a:t>
            </a:r>
            <a:r>
              <a:rPr lang="en-US" altLang="en-US" smtClean="0"/>
              <a:t> have these methods: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addComponentListener()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addFocusListener()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addMouseListener()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addMouseMotionListener()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2400"/>
            <a:ext cx="5581650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AWTEvent</a:t>
            </a:r>
            <a:r>
              <a:rPr lang="en-US" altLang="en-US" dirty="0" smtClean="0"/>
              <a:t> Class Methods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To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dirty="0" smtClean="0"/>
              <a:t> class methods, use the </a:t>
            </a:r>
            <a:br>
              <a:rPr lang="en-US" dirty="0" smtClean="0"/>
            </a:br>
            <a:r>
              <a:rPr lang="en-US" dirty="0" smtClean="0"/>
              <a:t>object-dot-method format</a:t>
            </a:r>
          </a:p>
          <a:p>
            <a:pPr lvl="1" eaLnBrk="1" hangingPunct="1">
              <a:defRPr/>
            </a:pPr>
            <a:r>
              <a:rPr lang="en-US" dirty="0" smtClean="0">
                <a:cs typeface="Courier New" pitchFamily="49" charset="0"/>
              </a:rPr>
              <a:t>For example, if you have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KeyEvent</a:t>
            </a:r>
            <a:r>
              <a:rPr lang="en-US" dirty="0" smtClean="0"/>
              <a:t> named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inputEvent</a:t>
            </a:r>
            <a:r>
              <a:rPr lang="en-US" dirty="0" smtClean="0"/>
              <a:t> and an integer named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unicodeVal</a:t>
            </a:r>
            <a:r>
              <a:rPr lang="en-US" dirty="0" smtClean="0">
                <a:cs typeface="Courier New" pitchFamily="49" charset="0"/>
              </a:rPr>
              <a:t>, the following statement is valid: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unicodeVal = inputEvent.getKeyChar();</a:t>
            </a:r>
          </a:p>
          <a:p>
            <a:pPr eaLnBrk="1" hangingPunct="1">
              <a:defRPr/>
            </a:pPr>
            <a:r>
              <a:rPr lang="en-US" dirty="0" smtClean="0"/>
              <a:t>When you use an event object within a handler method to obtain information, add a dot and the appropriate method name</a:t>
            </a:r>
          </a:p>
          <a:p>
            <a:pPr eaLnBrk="1" hangingPunct="1">
              <a:defRPr/>
            </a:pPr>
            <a:r>
              <a:rPr lang="en-US" dirty="0" smtClean="0"/>
              <a:t>When you use an event, you can use any methods that belong to any superclass of the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Understanding x- and </a:t>
            </a:r>
            <a:br>
              <a:rPr lang="en-US" altLang="en-US" smtClean="0"/>
            </a:br>
            <a:r>
              <a:rPr lang="en-US" altLang="en-US" smtClean="0"/>
              <a:t>y-Coordinates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x-axis</a:t>
            </a:r>
          </a:p>
          <a:p>
            <a:pPr lvl="1" eaLnBrk="1" hangingPunct="1"/>
            <a:r>
              <a:rPr lang="en-US" altLang="en-US" smtClean="0"/>
              <a:t>Horizontal position</a:t>
            </a:r>
          </a:p>
          <a:p>
            <a:pPr eaLnBrk="1" hangingPunct="1"/>
            <a:r>
              <a:rPr lang="en-US" altLang="en-US" b="1" smtClean="0"/>
              <a:t>y-axis</a:t>
            </a:r>
          </a:p>
          <a:p>
            <a:pPr lvl="1" eaLnBrk="1" hangingPunct="1"/>
            <a:r>
              <a:rPr lang="en-US" altLang="en-US" smtClean="0"/>
              <a:t>Vertical position</a:t>
            </a:r>
          </a:p>
          <a:p>
            <a:pPr eaLnBrk="1" hangingPunct="1"/>
            <a:r>
              <a:rPr lang="en-US" altLang="en-US" smtClean="0"/>
              <a:t>0, 0</a:t>
            </a:r>
          </a:p>
          <a:p>
            <a:pPr lvl="1" eaLnBrk="1" hangingPunct="1"/>
            <a:r>
              <a:rPr lang="en-US" altLang="en-US" smtClean="0"/>
              <a:t>Upper-left corner of any display</a:t>
            </a:r>
          </a:p>
          <a:p>
            <a:pPr eaLnBrk="1" hangingPunct="1"/>
            <a:r>
              <a:rPr lang="en-US" altLang="en-US" b="1" smtClean="0"/>
              <a:t>x-coordinate</a:t>
            </a:r>
          </a:p>
          <a:p>
            <a:pPr eaLnBrk="1" hangingPunct="1"/>
            <a:r>
              <a:rPr lang="en-US" altLang="en-US" b="1" smtClean="0"/>
              <a:t>y-coordinate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Mouse Events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MouseMotionListener</a:t>
            </a:r>
            <a:r>
              <a:rPr lang="en-US" altLang="en-US" b="1" smtClean="0"/>
              <a:t> interface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mouseDragged()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and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mouseMoved()</a:t>
            </a:r>
            <a:r>
              <a:rPr lang="en-US" altLang="en-US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Detect the mouse being rolled or dragged across a component surface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MouseListener</a:t>
            </a:r>
            <a:r>
              <a:rPr lang="en-US" altLang="en-US" b="1" smtClean="0"/>
              <a:t>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mousePressed()</a:t>
            </a:r>
            <a:r>
              <a:rPr lang="en-US" altLang="en-US" smtClean="0">
                <a:cs typeface="Courier New" pitchFamily="49" charset="0"/>
              </a:rPr>
              <a:t>,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mouseClicked()</a:t>
            </a:r>
            <a:r>
              <a:rPr lang="en-US" altLang="en-US" smtClean="0">
                <a:cs typeface="Courier New" pitchFamily="49" charset="0"/>
              </a:rPr>
              <a:t>,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mouseReleased()</a:t>
            </a:r>
            <a:r>
              <a:rPr lang="en-US" altLang="en-US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Analogous to keyboard event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mouseEntered()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mouseExited()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Inform you when the user positions the mouse over a component (entered) or moves the mouse off a component (exited)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Handling Mouse Events</a:t>
            </a:r>
          </a:p>
        </p:txBody>
      </p:sp>
      <p:pic>
        <p:nvPicPr>
          <p:cNvPr id="6963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324600" cy="265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86250"/>
            <a:ext cx="63246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Handling Mouse Events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MouseInputListener</a:t>
            </a:r>
            <a:r>
              <a:rPr lang="en-US" altLang="en-US" b="1" smtClean="0"/>
              <a:t> interface</a:t>
            </a:r>
          </a:p>
          <a:p>
            <a:pPr lvl="1" eaLnBrk="1" hangingPunct="1"/>
            <a:r>
              <a:rPr lang="en-US" altLang="en-US" smtClean="0"/>
              <a:t>Implements all methods in both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MouseListener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MouseMotionListener</a:t>
            </a:r>
            <a:r>
              <a:rPr lang="en-US" altLang="en-US" smtClean="0"/>
              <a:t> interfaces</a:t>
            </a:r>
          </a:p>
          <a:p>
            <a:pPr lvl="1" eaLnBrk="1" hangingPunct="1"/>
            <a:r>
              <a:rPr lang="en-US" altLang="en-US" smtClean="0"/>
              <a:t>Has no methods of its own</a:t>
            </a:r>
          </a:p>
          <a:p>
            <a:pPr lvl="1" eaLnBrk="1" hangingPunct="1"/>
            <a:r>
              <a:rPr lang="en-US" altLang="en-US" smtClean="0"/>
              <a:t>Handles many different types of mouse events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MouseEvent</a:t>
            </a:r>
          </a:p>
          <a:p>
            <a:pPr lvl="1" eaLnBrk="1" hangingPunct="1"/>
            <a:r>
              <a:rPr lang="en-US" altLang="en-US" smtClean="0"/>
              <a:t>The type of event generated by mouse manipulation</a:t>
            </a:r>
          </a:p>
          <a:p>
            <a:pPr lvl="1" eaLnBrk="1" hangingPunct="1"/>
            <a:r>
              <a:rPr lang="en-US" altLang="en-US" smtClean="0"/>
              <a:t>Contains instance methods and fields </a:t>
            </a:r>
          </a:p>
          <a:p>
            <a:pPr lvl="2" eaLnBrk="1" hangingPunct="1"/>
            <a:r>
              <a:rPr lang="en-US" altLang="en-US" smtClean="0"/>
              <a:t>Useful in describing mouse-generated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Menus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b="1" dirty="0" smtClean="0"/>
              <a:t>Menus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Lists of user options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Classes: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JMenuBar</a:t>
            </a:r>
            <a:endParaRPr lang="en-US" dirty="0" smtClean="0"/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JMenu</a:t>
            </a:r>
            <a:endParaRPr lang="en-US" dirty="0" smtClean="0"/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JMenuItem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setJMenuBar()</a:t>
            </a:r>
            <a:r>
              <a:rPr lang="en-US" dirty="0" smtClean="0"/>
              <a:t> method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Adds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JMenuBar</a:t>
            </a:r>
            <a:r>
              <a:rPr lang="en-US" dirty="0" smtClean="0"/>
              <a:t> to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JFrame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method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Adds</a:t>
            </a:r>
            <a:r>
              <a:rPr lang="en-US" dirty="0" smtClean="0">
                <a:cs typeface="Courier New" pitchFamily="49" charset="0"/>
              </a:rPr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JMenu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JMenuBar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the Content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Tx/>
              <a:buChar char="•"/>
              <a:defRPr/>
            </a:pPr>
            <a:r>
              <a:rPr lang="en-US" b="1" dirty="0" smtClean="0">
                <a:latin typeface="Courier New" pitchFamily="49" charset="0"/>
              </a:rPr>
              <a:t>getContentPane()</a:t>
            </a:r>
            <a:r>
              <a:rPr lang="en-US" b="1" dirty="0" smtClean="0"/>
              <a:t> method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You can add components directly to </a:t>
            </a:r>
            <a:r>
              <a:rPr lang="en-US" dirty="0" smtClean="0">
                <a:latin typeface="Courier New" pitchFamily="49" charset="0"/>
              </a:rPr>
              <a:t>JFrame</a:t>
            </a:r>
            <a:r>
              <a:rPr lang="en-US" dirty="0" smtClean="0"/>
              <a:t>s </a:t>
            </a:r>
            <a:r>
              <a:rPr lang="en-US" dirty="0" smtClean="0">
                <a:latin typeface="+mj-lt"/>
              </a:rPr>
              <a:t>w</a:t>
            </a:r>
            <a:r>
              <a:rPr lang="en-US" dirty="0" smtClean="0"/>
              <a:t>ithout explicitly calling </a:t>
            </a:r>
            <a:r>
              <a:rPr lang="en-US" dirty="0" smtClean="0">
                <a:latin typeface="Courier New" pitchFamily="49" charset="0"/>
              </a:rPr>
              <a:t>getContentPane()</a:t>
            </a:r>
            <a:r>
              <a:rPr lang="en-US" dirty="0" smtClean="0"/>
              <a:t> using the </a:t>
            </a:r>
            <a:r>
              <a:rPr lang="en-US" dirty="0" smtClean="0">
                <a:latin typeface="Courier New" pitchFamily="49" charset="0"/>
              </a:rPr>
              <a:t>add()</a:t>
            </a:r>
            <a:r>
              <a:rPr lang="en-US" dirty="0" smtClean="0"/>
              <a:t> method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You can use the </a:t>
            </a:r>
            <a:r>
              <a:rPr lang="en-US" dirty="0" smtClean="0">
                <a:latin typeface="Courier New" pitchFamily="49" charset="0"/>
              </a:rPr>
              <a:t>remove()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setLayout()</a:t>
            </a:r>
            <a:r>
              <a:rPr lang="en-US" dirty="0" smtClean="0"/>
              <a:t> methods also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Other methods must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getContentPane()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setBackground()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cs typeface="Courier New" pitchFamily="49" charset="0"/>
              </a:rPr>
              <a:t>Specialized Menu Items</a:t>
            </a:r>
            <a:endParaRPr lang="en-US" alt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JCheckBoxMenuItem</a:t>
            </a:r>
            <a:r>
              <a:rPr lang="en-US" altLang="en-US" smtClean="0"/>
              <a:t> objects appear with a check box next to them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JRadioButtonMenuItem</a:t>
            </a:r>
            <a:r>
              <a:rPr lang="en-US" altLang="en-US" smtClean="0"/>
              <a:t> objects appear with a round radio button next to them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isSelected()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method</a:t>
            </a:r>
          </a:p>
          <a:p>
            <a:pPr lvl="1" eaLnBrk="1" hangingPunct="1"/>
            <a:r>
              <a:rPr lang="en-US" altLang="en-US" smtClean="0"/>
              <a:t>Determines the state of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JCheckBoxMenuItem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JRadioButtonMenuItem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addSeparator()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Adds a horizontal line to menus in order to visually separate groups for your users</a:t>
            </a:r>
          </a:p>
          <a:p>
            <a:pPr eaLnBrk="1" hangingPunct="1"/>
            <a:r>
              <a:rPr lang="en-US" altLang="en-US" smtClean="0"/>
              <a:t>Does not change the functionality of the 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setMnemonic()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Mnemonic </a:t>
            </a:r>
          </a:p>
          <a:p>
            <a:pPr lvl="1" eaLnBrk="1" hangingPunct="1"/>
            <a:r>
              <a:rPr lang="en-US" altLang="en-US" smtClean="0"/>
              <a:t>A key that causes an already-visible menu item to be chosen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setMnemonic()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method </a:t>
            </a:r>
          </a:p>
          <a:p>
            <a:pPr lvl="1" eaLnBrk="1" hangingPunct="1"/>
            <a:r>
              <a:rPr lang="en-US" altLang="en-US" smtClean="0"/>
              <a:t>Provides a shortcut menu key for any visible menu item</a:t>
            </a:r>
          </a:p>
          <a:p>
            <a:pPr lvl="1" eaLnBrk="1" hangingPunct="1"/>
            <a:r>
              <a:rPr lang="en-US" altLang="en-US" smtClean="0"/>
              <a:t>Use a different mnemonic for each menu item</a:t>
            </a:r>
          </a:p>
          <a:p>
            <a:pPr eaLnBrk="1" hangingPunct="1"/>
            <a:r>
              <a:rPr lang="en-US" altLang="en-US" b="1" smtClean="0"/>
              <a:t>Accelerator </a:t>
            </a:r>
          </a:p>
          <a:p>
            <a:pPr lvl="1" eaLnBrk="1" hangingPunct="1"/>
            <a:r>
              <a:rPr lang="en-US" altLang="en-US" smtClean="0"/>
              <a:t>A key combination that causes a menu item to be chosen, whether or not it is visible</a:t>
            </a:r>
          </a:p>
          <a:p>
            <a:pPr lvl="1" eaLnBrk="1" hangingPunct="1"/>
            <a:r>
              <a:rPr lang="en-US" altLang="en-US" smtClean="0"/>
              <a:t>Only </a:t>
            </a:r>
            <a:r>
              <a:rPr lang="en-US" altLang="en-US" b="1" smtClean="0"/>
              <a:t>leaf menu items</a:t>
            </a:r>
            <a:r>
              <a:rPr lang="en-US" altLang="en-US" smtClean="0"/>
              <a:t> can have accelerators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Do It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Don’t forget that the content pane is operating behind the scenes</a:t>
            </a:r>
          </a:p>
          <a:p>
            <a:pPr eaLnBrk="1" hangingPunct="1"/>
            <a:r>
              <a:rPr lang="en-US" altLang="en-US" dirty="0" smtClean="0"/>
              <a:t>Don’t forget that when you create a custom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altLang="en-US" dirty="0" smtClean="0"/>
              <a:t>object, 0 represents the darkest shade and 255 represents the lightest</a:t>
            </a:r>
          </a:p>
          <a:p>
            <a:pPr eaLnBrk="1" hangingPunct="1"/>
            <a:r>
              <a:rPr lang="en-US" altLang="en-US" dirty="0" smtClean="0"/>
              <a:t>Don’t forget to set a layout manager</a:t>
            </a:r>
          </a:p>
          <a:p>
            <a:pPr eaLnBrk="1" hangingPunct="1"/>
            <a:r>
              <a:rPr lang="en-US" altLang="en-US" dirty="0" smtClean="0"/>
              <a:t>Don’t forget to use a region when adding a component to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BorderLayout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 smtClean="0"/>
              <a:t>Don’t use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US" altLang="en-US" dirty="0" smtClean="0"/>
              <a:t> to place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dirty="0" err="1" smtClean="0"/>
              <a:t>’s</a:t>
            </a:r>
            <a:r>
              <a:rPr lang="en-US" altLang="en-US" dirty="0" smtClean="0"/>
              <a:t> menu bar</a:t>
            </a:r>
          </a:p>
          <a:p>
            <a:r>
              <a:rPr lang="en-US" altLang="en-US" dirty="0" smtClean="0"/>
              <a:t>Don’t use the same mnemonic for multiple menu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manager </a:t>
            </a:r>
          </a:p>
          <a:p>
            <a:pPr lvl="1" eaLnBrk="1" hangingPunct="1"/>
            <a:r>
              <a:rPr lang="en-US" altLang="en-US" smtClean="0"/>
              <a:t>An object that controls the size and position of components inside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en-US" smtClean="0"/>
              <a:t> object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BorderLayout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FlowLayout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GridLayout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CardLayout</a:t>
            </a:r>
          </a:p>
          <a:p>
            <a:pPr lvl="2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GridBagLayout</a:t>
            </a:r>
          </a:p>
          <a:p>
            <a:pPr eaLnBrk="1" hangingPunct="1"/>
            <a:r>
              <a:rPr lang="en-US" altLang="en-US" smtClean="0"/>
              <a:t>Use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altLang="en-US" smtClean="0">
                <a:cs typeface="Courier New" pitchFamily="49" charset="0"/>
              </a:rPr>
              <a:t>s</a:t>
            </a:r>
            <a:r>
              <a:rPr lang="en-US" altLang="en-US" smtClean="0"/>
              <a:t> within other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altLang="en-US" smtClean="0">
                <a:cs typeface="Courier New" pitchFamily="49" charset="0"/>
              </a:rPr>
              <a:t>s</a:t>
            </a:r>
          </a:p>
          <a:p>
            <a:pPr lvl="1" eaLnBrk="1" hangingPunct="1"/>
            <a:r>
              <a:rPr lang="en-US" altLang="en-US" smtClean="0"/>
              <a:t>Create an infinite variety of screen layouts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Events are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en-US" smtClean="0">
                <a:cs typeface="Courier New" pitchFamily="49" charset="0"/>
              </a:rPr>
              <a:t>s</a:t>
            </a:r>
            <a:r>
              <a:rPr lang="en-US" altLang="en-US" smtClean="0"/>
              <a:t> that the user initiates</a:t>
            </a:r>
          </a:p>
          <a:p>
            <a:pPr eaLnBrk="1" hangingPunct="1"/>
            <a:r>
              <a:rPr lang="en-US" altLang="en-US" smtClean="0"/>
              <a:t>Implement the appropriate listener interface for your class </a:t>
            </a:r>
          </a:p>
          <a:p>
            <a:pPr eaLnBrk="1" hangingPunct="1"/>
            <a:r>
              <a:rPr lang="en-US" altLang="en-US" smtClean="0"/>
              <a:t>Event handlers</a:t>
            </a:r>
          </a:p>
          <a:p>
            <a:pPr lvl="1" eaLnBrk="1" hangingPunct="1"/>
            <a:r>
              <a:rPr lang="en-US" altLang="en-US" smtClean="0"/>
              <a:t>Interface methods automatically called when an event occurs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KeyListener</a:t>
            </a:r>
            <a:r>
              <a:rPr lang="en-US" altLang="en-US" smtClean="0"/>
              <a:t> interface </a:t>
            </a:r>
          </a:p>
          <a:p>
            <a:pPr lvl="1" eaLnBrk="1" hangingPunct="1"/>
            <a:r>
              <a:rPr lang="en-US" altLang="en-US" smtClean="0"/>
              <a:t>Handles keyboard events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MouseListener</a:t>
            </a:r>
            <a:r>
              <a:rPr lang="en-US" altLang="en-US" smtClean="0"/>
              <a:t> interface</a:t>
            </a:r>
          </a:p>
          <a:p>
            <a:pPr lvl="1" eaLnBrk="1" hangingPunct="1"/>
            <a:r>
              <a:rPr lang="en-US" altLang="en-US" smtClean="0"/>
              <a:t>Handles mouse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Color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altLang="en-US" b="1" smtClean="0">
                <a:cs typeface="Courier New" pitchFamily="49" charset="0"/>
              </a:rPr>
              <a:t> </a:t>
            </a:r>
            <a:r>
              <a:rPr lang="en-US" altLang="en-US" b="1" smtClean="0"/>
              <a:t>class</a:t>
            </a:r>
          </a:p>
          <a:p>
            <a:pPr lvl="1" eaLnBrk="1" hangingPunct="1"/>
            <a:r>
              <a:rPr lang="en-US" altLang="en-US" smtClean="0"/>
              <a:t>Defines colors for you to use in your applications</a:t>
            </a:r>
          </a:p>
          <a:p>
            <a:pPr lvl="1" eaLnBrk="1" hangingPunct="1"/>
            <a:r>
              <a:rPr lang="en-US" altLang="en-US" smtClean="0"/>
              <a:t>Use with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setBackground()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setForeground()</a:t>
            </a:r>
          </a:p>
          <a:p>
            <a:pPr lvl="1" eaLnBrk="1" hangingPunct="1"/>
            <a:r>
              <a:rPr lang="en-US" altLang="en-US" smtClean="0"/>
              <a:t>Defines named constants that represent 13 colors</a:t>
            </a:r>
          </a:p>
          <a:p>
            <a:pPr eaLnBrk="1" hangingPunct="1"/>
            <a:r>
              <a:rPr lang="en-US" altLang="en-US" smtClean="0"/>
              <a:t>Create your own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object 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Color someColor = new Color(r, g, b);</a:t>
            </a:r>
          </a:p>
          <a:p>
            <a:pPr eaLnBrk="1" hangingPunct="1"/>
            <a:r>
              <a:rPr lang="en-US" altLang="en-US" smtClean="0"/>
              <a:t>Discover the red, green, or blue components of any existing color with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getRed()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getGreen()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getBlue()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Learning More About Layout Managers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manager</a:t>
            </a:r>
          </a:p>
          <a:p>
            <a:pPr lvl="1" eaLnBrk="1" hangingPunct="1"/>
            <a:r>
              <a:rPr lang="en-US" altLang="en-US" smtClean="0"/>
              <a:t>Controls the size and position of c</a:t>
            </a:r>
            <a:r>
              <a:rPr lang="en-US" altLang="en-US" smtClean="0">
                <a:cs typeface="Courier New" pitchFamily="49" charset="0"/>
              </a:rPr>
              <a:t>omponents</a:t>
            </a:r>
            <a:r>
              <a:rPr lang="en-US" altLang="en-US" smtClean="0"/>
              <a:t> inside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en-US" smtClean="0"/>
              <a:t> object</a:t>
            </a:r>
          </a:p>
          <a:p>
            <a:pPr lvl="1" eaLnBrk="1" hangingPunct="1"/>
            <a:r>
              <a:rPr lang="en-US" altLang="en-US" smtClean="0"/>
              <a:t>Determines how the components are sized and positioned within it</a:t>
            </a:r>
          </a:p>
          <a:p>
            <a:pPr lvl="1" eaLnBrk="1" hangingPunct="1"/>
            <a:r>
              <a:rPr lang="en-US" altLang="en-US" smtClean="0"/>
              <a:t>Is an interface class that is part of Java SDK</a:t>
            </a:r>
          </a:p>
          <a:p>
            <a:pPr lvl="1" eaLnBrk="1" hangingPunct="1"/>
            <a:r>
              <a:rPr lang="en-US" altLang="en-US" smtClean="0"/>
              <a:t>Aligns components so that they do not:</a:t>
            </a:r>
          </a:p>
          <a:p>
            <a:pPr lvl="2" eaLnBrk="1" hangingPunct="1"/>
            <a:r>
              <a:rPr lang="en-US" altLang="en-US" smtClean="0"/>
              <a:t>Crowd each other </a:t>
            </a:r>
          </a:p>
          <a:p>
            <a:pPr lvl="2" eaLnBrk="1" hangingPunct="1"/>
            <a:r>
              <a:rPr lang="en-US" altLang="en-US" smtClean="0"/>
              <a:t>Overlap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Learning More About Layout Managers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Layout manager (cont’d.)</a:t>
            </a:r>
          </a:p>
          <a:p>
            <a:pPr lvl="1" eaLnBrk="1" hangingPunct="1"/>
            <a:r>
              <a:rPr lang="en-US" altLang="en-US" dirty="0" smtClean="0"/>
              <a:t>Arranges components within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Container</a:t>
            </a:r>
          </a:p>
          <a:p>
            <a:pPr lvl="2" eaLnBrk="1" hangingPunct="1"/>
            <a:r>
              <a:rPr lang="en-US" altLang="en-US" dirty="0" smtClean="0"/>
              <a:t>Each component you place within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en-US" dirty="0" smtClean="0"/>
              <a:t> can also be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en-US" dirty="0" smtClean="0"/>
              <a:t> itself</a:t>
            </a:r>
          </a:p>
          <a:p>
            <a:pPr lvl="2" eaLnBrk="1" hangingPunct="1"/>
            <a:r>
              <a:rPr lang="en-US" altLang="en-US" dirty="0" smtClean="0"/>
              <a:t>You can assign layout managers within layout managers</a:t>
            </a:r>
          </a:p>
          <a:p>
            <a:pPr eaLnBrk="1" hangingPunct="1"/>
            <a:r>
              <a:rPr lang="en-US" altLang="en-US" dirty="0" smtClean="0"/>
              <a:t>Java platform–supplied layout managers</a:t>
            </a: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FlowLayout</a:t>
            </a:r>
            <a:endParaRPr lang="en-US" altLang="en-US" dirty="0" smtClean="0">
              <a:cs typeface="Courier New" pitchFamily="49" charset="0"/>
            </a:endParaRP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GridLayout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BorderLayout</a:t>
            </a:r>
            <a:endParaRPr lang="en-US" altLang="en-US" dirty="0" smtClean="0">
              <a:cs typeface="Courier New" pitchFamily="49" charset="0"/>
            </a:endParaRP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CardLayout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GridBagLayout</a:t>
            </a:r>
            <a:endParaRPr lang="en-US" altLang="en-US" dirty="0" smtClean="0">
              <a:cs typeface="Courier New" pitchFamily="49" charset="0"/>
            </a:endParaRPr>
          </a:p>
          <a:p>
            <a:pPr lvl="1"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BoxLayout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Learning More About Layout Managers</a:t>
            </a:r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9763"/>
            <a:ext cx="7924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BorderLayout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BorderLayout</a:t>
            </a:r>
            <a:r>
              <a:rPr lang="en-US" altLang="en-US" b="1" smtClean="0"/>
              <a:t>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default for all content panes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with any container that has five or fewer components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Component containers can hold more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Components fill the screen in five regions: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North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South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West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8/10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Hunter_140</Template>
  <TotalTime>37</TotalTime>
  <Words>1621</Words>
  <Application>Microsoft Office PowerPoint</Application>
  <PresentationFormat>On-screen Show (4:3)</PresentationFormat>
  <Paragraphs>336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Object Oriented Programming with Java</vt:lpstr>
      <vt:lpstr>Understanding the Content Pane</vt:lpstr>
      <vt:lpstr>Understanding the Content Pane</vt:lpstr>
      <vt:lpstr>Understanding the Content Pane</vt:lpstr>
      <vt:lpstr>Using Color</vt:lpstr>
      <vt:lpstr>Learning More About Layout Managers</vt:lpstr>
      <vt:lpstr>Learning More About Layout Managers</vt:lpstr>
      <vt:lpstr>Learning More About Layout Managers</vt:lpstr>
      <vt:lpstr>Using BorderLayout</vt:lpstr>
      <vt:lpstr>Using BorderLayout</vt:lpstr>
      <vt:lpstr>Using FlowLayout</vt:lpstr>
      <vt:lpstr>Using FlowLayout</vt:lpstr>
      <vt:lpstr>Using GridLayout</vt:lpstr>
      <vt:lpstr>Using GridLayout</vt:lpstr>
      <vt:lpstr>Using CardLayout</vt:lpstr>
      <vt:lpstr>Using CardLayout</vt:lpstr>
      <vt:lpstr>Using Advanced Layout Managers</vt:lpstr>
      <vt:lpstr>Using the JPanel Class</vt:lpstr>
      <vt:lpstr>Using the JPanel Class</vt:lpstr>
      <vt:lpstr>Creating JScrollPanes</vt:lpstr>
      <vt:lpstr>Creating JScrollPanes</vt:lpstr>
      <vt:lpstr>Using the JPanel Class</vt:lpstr>
      <vt:lpstr>A Closer Look at Events and Event Handling</vt:lpstr>
      <vt:lpstr>A Closer Look at Events and Event Handling</vt:lpstr>
      <vt:lpstr>A Closer Look at Events and Event Handling</vt:lpstr>
      <vt:lpstr>A Closer Look at Events and Event Handling</vt:lpstr>
      <vt:lpstr>A Closer Look at Events and Event Handling</vt:lpstr>
      <vt:lpstr>A Closer Look at Events and Event Handling</vt:lpstr>
      <vt:lpstr>PowerPoint Presentation</vt:lpstr>
      <vt:lpstr>An Event-Handling Example: KeyListener</vt:lpstr>
      <vt:lpstr>An Event-Handling Example: KeyListener</vt:lpstr>
      <vt:lpstr>Using AWTEvent Class Methods</vt:lpstr>
      <vt:lpstr>PowerPoint Presentation</vt:lpstr>
      <vt:lpstr>Using AWTEvent Class Methods</vt:lpstr>
      <vt:lpstr>Understanding x- and  y-Coordinates</vt:lpstr>
      <vt:lpstr>Handling Mouse Events</vt:lpstr>
      <vt:lpstr>Handling Mouse Events</vt:lpstr>
      <vt:lpstr>Handling Mouse Events</vt:lpstr>
      <vt:lpstr>Using Menus</vt:lpstr>
      <vt:lpstr>Using Specialized Menu Items</vt:lpstr>
      <vt:lpstr>Using addSeparator()</vt:lpstr>
      <vt:lpstr>Using setMnemonic()</vt:lpstr>
      <vt:lpstr>Don’t Do It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15:  Advanced GUI Topics</dc:title>
  <dc:creator>Baduk, Katerina {DOPA~Boston Dia}</dc:creator>
  <cp:lastModifiedBy>George McRedmond</cp:lastModifiedBy>
  <cp:revision>41</cp:revision>
  <dcterms:created xsi:type="dcterms:W3CDTF">2016-08-09T15:19:34Z</dcterms:created>
  <dcterms:modified xsi:type="dcterms:W3CDTF">2017-08-03T16:31:57Z</dcterms:modified>
</cp:coreProperties>
</file>